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wav" ContentType="audio/wav"/>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3"/>
  </p:notesMasterIdLst>
  <p:sldIdLst>
    <p:sldId id="507" r:id="rId2"/>
    <p:sldId id="508" r:id="rId3"/>
    <p:sldId id="509" r:id="rId4"/>
    <p:sldId id="258" r:id="rId5"/>
    <p:sldId id="510" r:id="rId6"/>
    <p:sldId id="259" r:id="rId7"/>
    <p:sldId id="261" r:id="rId8"/>
    <p:sldId id="262" r:id="rId9"/>
    <p:sldId id="263" r:id="rId10"/>
    <p:sldId id="265" r:id="rId11"/>
    <p:sldId id="266" r:id="rId12"/>
    <p:sldId id="268" r:id="rId13"/>
    <p:sldId id="269" r:id="rId14"/>
    <p:sldId id="270" r:id="rId15"/>
    <p:sldId id="272" r:id="rId16"/>
    <p:sldId id="275" r:id="rId17"/>
    <p:sldId id="274" r:id="rId18"/>
    <p:sldId id="512" r:id="rId19"/>
    <p:sldId id="540" r:id="rId20"/>
    <p:sldId id="271" r:id="rId21"/>
    <p:sldId id="515" r:id="rId22"/>
    <p:sldId id="514" r:id="rId23"/>
    <p:sldId id="278" r:id="rId24"/>
    <p:sldId id="279" r:id="rId25"/>
    <p:sldId id="281" r:id="rId26"/>
    <p:sldId id="282" r:id="rId27"/>
    <p:sldId id="517" r:id="rId28"/>
    <p:sldId id="286" r:id="rId29"/>
    <p:sldId id="287" r:id="rId30"/>
    <p:sldId id="288" r:id="rId31"/>
    <p:sldId id="295" r:id="rId32"/>
    <p:sldId id="297" r:id="rId33"/>
    <p:sldId id="298" r:id="rId34"/>
    <p:sldId id="299" r:id="rId35"/>
    <p:sldId id="300" r:id="rId36"/>
    <p:sldId id="301" r:id="rId37"/>
    <p:sldId id="330" r:id="rId38"/>
    <p:sldId id="304" r:id="rId39"/>
    <p:sldId id="306" r:id="rId40"/>
    <p:sldId id="308" r:id="rId41"/>
    <p:sldId id="309" r:id="rId42"/>
    <p:sldId id="310" r:id="rId43"/>
    <p:sldId id="312" r:id="rId44"/>
    <p:sldId id="313" r:id="rId45"/>
    <p:sldId id="311" r:id="rId46"/>
    <p:sldId id="315" r:id="rId47"/>
    <p:sldId id="316" r:id="rId48"/>
    <p:sldId id="328" r:id="rId49"/>
    <p:sldId id="335" r:id="rId50"/>
    <p:sldId id="518" r:id="rId51"/>
    <p:sldId id="519" r:id="rId52"/>
    <p:sldId id="337" r:id="rId53"/>
    <p:sldId id="341" r:id="rId54"/>
    <p:sldId id="338" r:id="rId55"/>
    <p:sldId id="342" r:id="rId56"/>
    <p:sldId id="344" r:id="rId57"/>
    <p:sldId id="340" r:id="rId58"/>
    <p:sldId id="520" r:id="rId59"/>
    <p:sldId id="359" r:id="rId60"/>
    <p:sldId id="369" r:id="rId61"/>
    <p:sldId id="376" r:id="rId62"/>
    <p:sldId id="382" r:id="rId63"/>
    <p:sldId id="403" r:id="rId64"/>
    <p:sldId id="422" r:id="rId65"/>
    <p:sldId id="424" r:id="rId66"/>
    <p:sldId id="427" r:id="rId67"/>
    <p:sldId id="428" r:id="rId68"/>
    <p:sldId id="430" r:id="rId69"/>
    <p:sldId id="432" r:id="rId70"/>
    <p:sldId id="429" r:id="rId71"/>
    <p:sldId id="529" r:id="rId72"/>
    <p:sldId id="433" r:id="rId73"/>
    <p:sldId id="435" r:id="rId74"/>
    <p:sldId id="437" r:id="rId75"/>
    <p:sldId id="532" r:id="rId76"/>
    <p:sldId id="439" r:id="rId77"/>
    <p:sldId id="441" r:id="rId78"/>
    <p:sldId id="533" r:id="rId79"/>
    <p:sldId id="444" r:id="rId80"/>
    <p:sldId id="446" r:id="rId81"/>
    <p:sldId id="534" r:id="rId82"/>
    <p:sldId id="535" r:id="rId83"/>
    <p:sldId id="448" r:id="rId84"/>
    <p:sldId id="449" r:id="rId85"/>
    <p:sldId id="456" r:id="rId86"/>
    <p:sldId id="459" r:id="rId87"/>
    <p:sldId id="460" r:id="rId88"/>
    <p:sldId id="469" r:id="rId89"/>
    <p:sldId id="470" r:id="rId90"/>
    <p:sldId id="471" r:id="rId91"/>
    <p:sldId id="467" r:id="rId92"/>
    <p:sldId id="472" r:id="rId93"/>
    <p:sldId id="474" r:id="rId94"/>
    <p:sldId id="536" r:id="rId95"/>
    <p:sldId id="475" r:id="rId96"/>
    <p:sldId id="477" r:id="rId97"/>
    <p:sldId id="478" r:id="rId98"/>
    <p:sldId id="537" r:id="rId99"/>
    <p:sldId id="480" r:id="rId100"/>
    <p:sldId id="481" r:id="rId101"/>
    <p:sldId id="482" r:id="rId102"/>
    <p:sldId id="476" r:id="rId103"/>
    <p:sldId id="498" r:id="rId104"/>
    <p:sldId id="539" r:id="rId105"/>
    <p:sldId id="505" r:id="rId106"/>
    <p:sldId id="483" r:id="rId107"/>
    <p:sldId id="506" r:id="rId108"/>
    <p:sldId id="541" r:id="rId109"/>
    <p:sldId id="542" r:id="rId110"/>
    <p:sldId id="543" r:id="rId111"/>
    <p:sldId id="544" r:id="rId112"/>
  </p:sldIdLst>
  <p:sldSz cx="9144000" cy="6858000" type="screen4x3"/>
  <p:notesSz cx="6858000" cy="9144000"/>
  <p:defaultTextStyle>
    <a:defPPr>
      <a:defRPr lang="en-US"/>
    </a:defPPr>
    <a:lvl1pPr algn="r" rtl="0" fontAlgn="base">
      <a:spcBef>
        <a:spcPct val="0"/>
      </a:spcBef>
      <a:spcAft>
        <a:spcPct val="0"/>
      </a:spcAft>
      <a:defRPr sz="1600" kern="1200">
        <a:solidFill>
          <a:schemeClr val="tx1"/>
        </a:solidFill>
        <a:latin typeface="Calibri" pitchFamily="34" charset="0"/>
        <a:ea typeface="+mn-ea"/>
        <a:cs typeface="+mn-cs"/>
      </a:defRPr>
    </a:lvl1pPr>
    <a:lvl2pPr marL="457200" algn="r" rtl="0" fontAlgn="base">
      <a:spcBef>
        <a:spcPct val="0"/>
      </a:spcBef>
      <a:spcAft>
        <a:spcPct val="0"/>
      </a:spcAft>
      <a:defRPr sz="1600" kern="1200">
        <a:solidFill>
          <a:schemeClr val="tx1"/>
        </a:solidFill>
        <a:latin typeface="Calibri" pitchFamily="34" charset="0"/>
        <a:ea typeface="+mn-ea"/>
        <a:cs typeface="+mn-cs"/>
      </a:defRPr>
    </a:lvl2pPr>
    <a:lvl3pPr marL="914400" algn="r" rtl="0" fontAlgn="base">
      <a:spcBef>
        <a:spcPct val="0"/>
      </a:spcBef>
      <a:spcAft>
        <a:spcPct val="0"/>
      </a:spcAft>
      <a:defRPr sz="1600" kern="1200">
        <a:solidFill>
          <a:schemeClr val="tx1"/>
        </a:solidFill>
        <a:latin typeface="Calibri" pitchFamily="34" charset="0"/>
        <a:ea typeface="+mn-ea"/>
        <a:cs typeface="+mn-cs"/>
      </a:defRPr>
    </a:lvl3pPr>
    <a:lvl4pPr marL="1371600" algn="r" rtl="0" fontAlgn="base">
      <a:spcBef>
        <a:spcPct val="0"/>
      </a:spcBef>
      <a:spcAft>
        <a:spcPct val="0"/>
      </a:spcAft>
      <a:defRPr sz="1600" kern="1200">
        <a:solidFill>
          <a:schemeClr val="tx1"/>
        </a:solidFill>
        <a:latin typeface="Calibri" pitchFamily="34" charset="0"/>
        <a:ea typeface="+mn-ea"/>
        <a:cs typeface="+mn-cs"/>
      </a:defRPr>
    </a:lvl4pPr>
    <a:lvl5pPr marL="1828800" algn="r" rtl="0" fontAlgn="base">
      <a:spcBef>
        <a:spcPct val="0"/>
      </a:spcBef>
      <a:spcAft>
        <a:spcPct val="0"/>
      </a:spcAft>
      <a:defRPr sz="1600" kern="1200">
        <a:solidFill>
          <a:schemeClr val="tx1"/>
        </a:solidFill>
        <a:latin typeface="Calibri" pitchFamily="34" charset="0"/>
        <a:ea typeface="+mn-ea"/>
        <a:cs typeface="+mn-cs"/>
      </a:defRPr>
    </a:lvl5pPr>
    <a:lvl6pPr marL="2286000" algn="l" defTabSz="914400" rtl="0" eaLnBrk="1" latinLnBrk="0" hangingPunct="1">
      <a:defRPr sz="1600" kern="1200">
        <a:solidFill>
          <a:schemeClr val="tx1"/>
        </a:solidFill>
        <a:latin typeface="Calibri" pitchFamily="34" charset="0"/>
        <a:ea typeface="+mn-ea"/>
        <a:cs typeface="+mn-cs"/>
      </a:defRPr>
    </a:lvl6pPr>
    <a:lvl7pPr marL="2743200" algn="l" defTabSz="914400" rtl="0" eaLnBrk="1" latinLnBrk="0" hangingPunct="1">
      <a:defRPr sz="1600" kern="1200">
        <a:solidFill>
          <a:schemeClr val="tx1"/>
        </a:solidFill>
        <a:latin typeface="Calibri" pitchFamily="34" charset="0"/>
        <a:ea typeface="+mn-ea"/>
        <a:cs typeface="+mn-cs"/>
      </a:defRPr>
    </a:lvl7pPr>
    <a:lvl8pPr marL="3200400" algn="l" defTabSz="914400" rtl="0" eaLnBrk="1" latinLnBrk="0" hangingPunct="1">
      <a:defRPr sz="1600" kern="1200">
        <a:solidFill>
          <a:schemeClr val="tx1"/>
        </a:solidFill>
        <a:latin typeface="Calibri" pitchFamily="34" charset="0"/>
        <a:ea typeface="+mn-ea"/>
        <a:cs typeface="+mn-cs"/>
      </a:defRPr>
    </a:lvl8pPr>
    <a:lvl9pPr marL="3657600" algn="l" defTabSz="914400" rtl="0" eaLnBrk="1" latinLnBrk="0" hangingPunct="1">
      <a:defRPr sz="1600" kern="1200">
        <a:solidFill>
          <a:schemeClr val="tx1"/>
        </a:solidFill>
        <a:latin typeface="Calibri"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FF99"/>
    <a:srgbClr val="FFFFCC"/>
    <a:srgbClr val="008000"/>
    <a:srgbClr val="FFFF99"/>
    <a:srgbClr val="FF00FF"/>
    <a:srgbClr val="969696"/>
    <a:srgbClr val="FF0000"/>
    <a:srgbClr val="333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235" autoAdjust="0"/>
    <p:restoredTop sz="82392" autoAdjust="0"/>
  </p:normalViewPr>
  <p:slideViewPr>
    <p:cSldViewPr>
      <p:cViewPr>
        <p:scale>
          <a:sx n="66" d="100"/>
          <a:sy n="66" d="100"/>
        </p:scale>
        <p:origin x="-1398" y="-72"/>
      </p:cViewPr>
      <p:guideLst>
        <p:guide orient="horz" pos="2160"/>
        <p:guide pos="2880"/>
      </p:guideLst>
    </p:cSldViewPr>
  </p:slideViewPr>
  <p:notesTextViewPr>
    <p:cViewPr>
      <p:scale>
        <a:sx n="125" d="100"/>
        <a:sy n="125" d="100"/>
      </p:scale>
      <p:origin x="0" y="0"/>
    </p:cViewPr>
  </p:notesTextViewPr>
  <p:sorterViewPr>
    <p:cViewPr>
      <p:scale>
        <a:sx n="66" d="100"/>
        <a:sy n="66" d="100"/>
      </p:scale>
      <p:origin x="0" y="14094"/>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tableStyles" Target="tableStyles.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115"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image" Target="../media/image11.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2.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8.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7.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40.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43.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52.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55.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56.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56.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59.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62.w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63.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64.w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65.w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66.w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72.w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73.w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74.w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75.w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79.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80.w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87.w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88.w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89.w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90.w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92.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a:latin typeface="Arial" charset="0"/>
              </a:defRPr>
            </a:lvl1pPr>
          </a:lstStyle>
          <a:p>
            <a:pPr>
              <a:defRPr/>
            </a:pPr>
            <a:endParaRPr lang="en-US"/>
          </a:p>
        </p:txBody>
      </p:sp>
      <p:sp>
        <p:nvSpPr>
          <p:cNvPr id="4403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endParaRPr lang="en-US"/>
          </a:p>
        </p:txBody>
      </p:sp>
      <p:sp>
        <p:nvSpPr>
          <p:cNvPr id="1157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403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403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a:latin typeface="Arial" charset="0"/>
              </a:defRPr>
            </a:lvl1pPr>
          </a:lstStyle>
          <a:p>
            <a:pPr>
              <a:defRPr/>
            </a:pPr>
            <a:endParaRPr lang="en-US"/>
          </a:p>
        </p:txBody>
      </p:sp>
      <p:sp>
        <p:nvSpPr>
          <p:cNvPr id="4403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fld id="{38E38637-59C0-4D9C-82AE-019398C37718}" type="slidenum">
              <a:rPr lang="en-US"/>
              <a:pPr>
                <a:defRPr/>
              </a:pPr>
              <a:t>‹#›</a:t>
            </a:fld>
            <a:endParaRPr lang="en-US"/>
          </a:p>
        </p:txBody>
      </p:sp>
    </p:spTree>
    <p:extLst>
      <p:ext uri="{BB962C8B-B14F-4D97-AF65-F5344CB8AC3E}">
        <p14:creationId xmlns:p14="http://schemas.microsoft.com/office/powerpoint/2010/main" val="296115326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are now discussing</a:t>
            </a:r>
            <a:r>
              <a:rPr lang="en-US" baseline="0" dirty="0" smtClean="0"/>
              <a:t> Metal-Oxide-Semiconductor Field Effect Transistors which are the prevalent technology in electronics today.</a:t>
            </a:r>
            <a:endParaRPr lang="en-US" dirty="0"/>
          </a:p>
        </p:txBody>
      </p:sp>
      <p:sp>
        <p:nvSpPr>
          <p:cNvPr id="4" name="Slide Number Placeholder 3"/>
          <p:cNvSpPr>
            <a:spLocks noGrp="1"/>
          </p:cNvSpPr>
          <p:nvPr>
            <p:ph type="sldNum" sz="quarter" idx="10"/>
          </p:nvPr>
        </p:nvSpPr>
        <p:spPr/>
        <p:txBody>
          <a:bodyPr/>
          <a:lstStyle/>
          <a:p>
            <a:pPr>
              <a:defRPr/>
            </a:pPr>
            <a:fld id="{38E38637-59C0-4D9C-82AE-019398C37718}" type="slidenum">
              <a:rPr lang="en-US" smtClean="0"/>
              <a:pPr>
                <a:defRPr/>
              </a:pPr>
              <a:t>1</a:t>
            </a:fld>
            <a:endParaRPr lang="en-US"/>
          </a:p>
        </p:txBody>
      </p:sp>
    </p:spTree>
    <p:extLst>
      <p:ext uri="{BB962C8B-B14F-4D97-AF65-F5344CB8AC3E}">
        <p14:creationId xmlns:p14="http://schemas.microsoft.com/office/powerpoint/2010/main" val="22724268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p:cNvSpPr>
            <a:spLocks noGrp="1" noRot="1" noChangeAspect="1" noTextEdit="1"/>
          </p:cNvSpPr>
          <p:nvPr>
            <p:ph type="sldImg"/>
          </p:nvPr>
        </p:nvSpPr>
        <p:spPr>
          <a:ln/>
        </p:spPr>
      </p:sp>
      <p:sp>
        <p:nvSpPr>
          <p:cNvPr id="124931" name="Notes Placeholder 2"/>
          <p:cNvSpPr>
            <a:spLocks noGrp="1"/>
          </p:cNvSpPr>
          <p:nvPr>
            <p:ph type="body" idx="1"/>
          </p:nvPr>
        </p:nvSpPr>
        <p:spPr>
          <a:noFill/>
        </p:spPr>
        <p:txBody>
          <a:bodyPr/>
          <a:lstStyle/>
          <a:p>
            <a:r>
              <a:rPr lang="en-US" altLang="en-US" smtClean="0"/>
              <a:t>As I noted in the previous slide.</a:t>
            </a:r>
          </a:p>
        </p:txBody>
      </p:sp>
      <p:sp>
        <p:nvSpPr>
          <p:cNvPr id="124932" name="Slide Number Placeholder 3"/>
          <p:cNvSpPr>
            <a:spLocks noGrp="1"/>
          </p:cNvSpPr>
          <p:nvPr>
            <p:ph type="sldNum" sz="quarter" idx="5"/>
          </p:nvPr>
        </p:nvSpPr>
        <p:spPr>
          <a:noFill/>
        </p:spPr>
        <p:txBody>
          <a:bodyPr/>
          <a:lstStyle>
            <a:lvl1pPr eaLnBrk="0" hangingPunct="0">
              <a:defRPr sz="1600">
                <a:solidFill>
                  <a:schemeClr val="tx1"/>
                </a:solidFill>
                <a:latin typeface="Calibri" pitchFamily="34" charset="0"/>
              </a:defRPr>
            </a:lvl1pPr>
            <a:lvl2pPr marL="742950" indent="-285750" eaLnBrk="0" hangingPunct="0">
              <a:defRPr sz="1600">
                <a:solidFill>
                  <a:schemeClr val="tx1"/>
                </a:solidFill>
                <a:latin typeface="Calibri" pitchFamily="34" charset="0"/>
              </a:defRPr>
            </a:lvl2pPr>
            <a:lvl3pPr marL="1143000" indent="-228600" eaLnBrk="0" hangingPunct="0">
              <a:defRPr sz="1600">
                <a:solidFill>
                  <a:schemeClr val="tx1"/>
                </a:solidFill>
                <a:latin typeface="Calibri" pitchFamily="34" charset="0"/>
              </a:defRPr>
            </a:lvl3pPr>
            <a:lvl4pPr marL="1600200" indent="-228600" eaLnBrk="0" hangingPunct="0">
              <a:defRPr sz="1600">
                <a:solidFill>
                  <a:schemeClr val="tx1"/>
                </a:solidFill>
                <a:latin typeface="Calibri" pitchFamily="34" charset="0"/>
              </a:defRPr>
            </a:lvl4pPr>
            <a:lvl5pPr marL="2057400" indent="-228600" eaLnBrk="0" hangingPunct="0">
              <a:defRPr sz="1600">
                <a:solidFill>
                  <a:schemeClr val="tx1"/>
                </a:solidFill>
                <a:latin typeface="Calibri" pitchFamily="34" charset="0"/>
              </a:defRPr>
            </a:lvl5pPr>
            <a:lvl6pPr marL="2514600" indent="-228600" algn="r" eaLnBrk="0" fontAlgn="base" hangingPunct="0">
              <a:spcBef>
                <a:spcPct val="0"/>
              </a:spcBef>
              <a:spcAft>
                <a:spcPct val="0"/>
              </a:spcAft>
              <a:defRPr sz="1600">
                <a:solidFill>
                  <a:schemeClr val="tx1"/>
                </a:solidFill>
                <a:latin typeface="Calibri" pitchFamily="34" charset="0"/>
              </a:defRPr>
            </a:lvl6pPr>
            <a:lvl7pPr marL="2971800" indent="-228600" algn="r" eaLnBrk="0" fontAlgn="base" hangingPunct="0">
              <a:spcBef>
                <a:spcPct val="0"/>
              </a:spcBef>
              <a:spcAft>
                <a:spcPct val="0"/>
              </a:spcAft>
              <a:defRPr sz="1600">
                <a:solidFill>
                  <a:schemeClr val="tx1"/>
                </a:solidFill>
                <a:latin typeface="Calibri" pitchFamily="34" charset="0"/>
              </a:defRPr>
            </a:lvl7pPr>
            <a:lvl8pPr marL="3429000" indent="-228600" algn="r" eaLnBrk="0" fontAlgn="base" hangingPunct="0">
              <a:spcBef>
                <a:spcPct val="0"/>
              </a:spcBef>
              <a:spcAft>
                <a:spcPct val="0"/>
              </a:spcAft>
              <a:defRPr sz="1600">
                <a:solidFill>
                  <a:schemeClr val="tx1"/>
                </a:solidFill>
                <a:latin typeface="Calibri" pitchFamily="34" charset="0"/>
              </a:defRPr>
            </a:lvl8pPr>
            <a:lvl9pPr marL="3886200" indent="-228600" algn="r" eaLnBrk="0" fontAlgn="base" hangingPunct="0">
              <a:spcBef>
                <a:spcPct val="0"/>
              </a:spcBef>
              <a:spcAft>
                <a:spcPct val="0"/>
              </a:spcAft>
              <a:defRPr sz="1600">
                <a:solidFill>
                  <a:schemeClr val="tx1"/>
                </a:solidFill>
                <a:latin typeface="Calibri" pitchFamily="34" charset="0"/>
              </a:defRPr>
            </a:lvl9pPr>
          </a:lstStyle>
          <a:p>
            <a:pPr eaLnBrk="1" hangingPunct="1"/>
            <a:fld id="{C10A8520-61F0-42D5-9CF1-52998A7A95C1}" type="slidenum">
              <a:rPr lang="en-US" altLang="en-US" sz="1200" smtClean="0">
                <a:latin typeface="Arial" charset="0"/>
              </a:rPr>
              <a:pPr eaLnBrk="1" hangingPunct="1"/>
              <a:t>13</a:t>
            </a:fld>
            <a:endParaRPr lang="en-US" altLang="en-US" sz="1200" smtClean="0">
              <a:latin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noTextEdit="1"/>
          </p:cNvSpPr>
          <p:nvPr>
            <p:ph type="sldImg"/>
          </p:nvPr>
        </p:nvSpPr>
        <p:spPr>
          <a:ln/>
        </p:spPr>
      </p:sp>
      <p:sp>
        <p:nvSpPr>
          <p:cNvPr id="125955" name="Notes Placeholder 2"/>
          <p:cNvSpPr>
            <a:spLocks noGrp="1"/>
          </p:cNvSpPr>
          <p:nvPr>
            <p:ph type="body" idx="1"/>
          </p:nvPr>
        </p:nvSpPr>
        <p:spPr>
          <a:noFill/>
        </p:spPr>
        <p:txBody>
          <a:bodyPr/>
          <a:lstStyle/>
          <a:p>
            <a:r>
              <a:rPr lang="en-US" altLang="en-US" smtClean="0"/>
              <a:t>SiO</a:t>
            </a:r>
            <a:r>
              <a:rPr lang="en-US" altLang="en-US" baseline="-25000" smtClean="0"/>
              <a:t>2</a:t>
            </a:r>
            <a:r>
              <a:rPr lang="en-US" altLang="en-US" smtClean="0"/>
              <a:t> is glass!  We have formed a parallel plate capacitor between the gate and the channel.</a:t>
            </a:r>
          </a:p>
        </p:txBody>
      </p:sp>
      <p:sp>
        <p:nvSpPr>
          <p:cNvPr id="125956" name="Slide Number Placeholder 3"/>
          <p:cNvSpPr>
            <a:spLocks noGrp="1"/>
          </p:cNvSpPr>
          <p:nvPr>
            <p:ph type="sldNum" sz="quarter" idx="5"/>
          </p:nvPr>
        </p:nvSpPr>
        <p:spPr>
          <a:noFill/>
        </p:spPr>
        <p:txBody>
          <a:bodyPr/>
          <a:lstStyle>
            <a:lvl1pPr algn="l" eaLnBrk="0" hangingPunct="0">
              <a:spcBef>
                <a:spcPct val="30000"/>
              </a:spcBef>
              <a:defRPr sz="1200">
                <a:solidFill>
                  <a:schemeClr val="tx1"/>
                </a:solidFill>
                <a:latin typeface="Arial" charset="0"/>
              </a:defRPr>
            </a:lvl1pPr>
            <a:lvl2pPr marL="742950" indent="-285750" algn="l" eaLnBrk="0" hangingPunct="0">
              <a:spcBef>
                <a:spcPct val="30000"/>
              </a:spcBef>
              <a:defRPr sz="1200">
                <a:solidFill>
                  <a:schemeClr val="tx1"/>
                </a:solidFill>
                <a:latin typeface="Arial" charset="0"/>
              </a:defRPr>
            </a:lvl2pPr>
            <a:lvl3pPr marL="1143000" indent="-228600" algn="l" eaLnBrk="0" hangingPunct="0">
              <a:spcBef>
                <a:spcPct val="30000"/>
              </a:spcBef>
              <a:defRPr sz="1200">
                <a:solidFill>
                  <a:schemeClr val="tx1"/>
                </a:solidFill>
                <a:latin typeface="Arial" charset="0"/>
              </a:defRPr>
            </a:lvl3pPr>
            <a:lvl4pPr marL="1600200" indent="-228600" algn="l" eaLnBrk="0" hangingPunct="0">
              <a:spcBef>
                <a:spcPct val="30000"/>
              </a:spcBef>
              <a:defRPr sz="1200">
                <a:solidFill>
                  <a:schemeClr val="tx1"/>
                </a:solidFill>
                <a:latin typeface="Arial" charset="0"/>
              </a:defRPr>
            </a:lvl4pPr>
            <a:lvl5pPr marL="2057400" indent="-228600" algn="l"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49A87489-0D8A-4CFA-AEFA-012BDCDCE648}" type="slidenum">
              <a:rPr lang="en-US" altLang="en-US" smtClean="0"/>
              <a:pPr algn="r" eaLnBrk="1" hangingPunct="1">
                <a:spcBef>
                  <a:spcPct val="0"/>
                </a:spcBef>
              </a:pPr>
              <a:t>14</a:t>
            </a:fld>
            <a:endParaRPr lang="en-US"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p:cNvSpPr>
            <a:spLocks noGrp="1" noRot="1" noChangeAspect="1" noTextEdit="1"/>
          </p:cNvSpPr>
          <p:nvPr>
            <p:ph type="sldImg"/>
          </p:nvPr>
        </p:nvSpPr>
        <p:spPr>
          <a:ln/>
        </p:spPr>
      </p:sp>
      <p:sp>
        <p:nvSpPr>
          <p:cNvPr id="126979" name="Notes Placeholder 2"/>
          <p:cNvSpPr>
            <a:spLocks noGrp="1"/>
          </p:cNvSpPr>
          <p:nvPr>
            <p:ph type="body" idx="1"/>
          </p:nvPr>
        </p:nvSpPr>
        <p:spPr>
          <a:noFill/>
        </p:spPr>
        <p:txBody>
          <a:bodyPr/>
          <a:lstStyle/>
          <a:p>
            <a:r>
              <a:rPr lang="en-US" altLang="en-US" dirty="0" smtClean="0"/>
              <a:t>The channel gets deeper and more conductive as </a:t>
            </a:r>
            <a:r>
              <a:rPr lang="en-US" altLang="en-US" dirty="0" err="1" smtClean="0"/>
              <a:t>V</a:t>
            </a:r>
            <a:r>
              <a:rPr lang="en-US" altLang="en-US" baseline="-25000" dirty="0" err="1" smtClean="0"/>
              <a:t>gs</a:t>
            </a:r>
            <a:r>
              <a:rPr lang="en-US" altLang="en-US" dirty="0" smtClean="0"/>
              <a:t> exceeds </a:t>
            </a:r>
            <a:r>
              <a:rPr lang="en-US" altLang="en-US" dirty="0" err="1" smtClean="0"/>
              <a:t>V</a:t>
            </a:r>
            <a:r>
              <a:rPr lang="en-US" altLang="en-US" baseline="-25000" dirty="0" err="1" smtClean="0"/>
              <a:t>t</a:t>
            </a:r>
            <a:r>
              <a:rPr lang="en-US" altLang="en-US" dirty="0" smtClean="0"/>
              <a:t> (remember that the “Over Voltage”, </a:t>
            </a:r>
            <a:r>
              <a:rPr lang="en-US" altLang="en-US" dirty="0" err="1" smtClean="0"/>
              <a:t>V</a:t>
            </a:r>
            <a:r>
              <a:rPr lang="en-US" altLang="en-US" baseline="-25000" dirty="0" err="1" smtClean="0"/>
              <a:t>ov</a:t>
            </a:r>
            <a:r>
              <a:rPr lang="en-US" altLang="en-US" dirty="0" smtClean="0"/>
              <a:t> = </a:t>
            </a:r>
            <a:r>
              <a:rPr lang="en-US" altLang="en-US" dirty="0" err="1" smtClean="0"/>
              <a:t>V</a:t>
            </a:r>
            <a:r>
              <a:rPr lang="en-US" altLang="en-US" baseline="-25000" dirty="0" err="1" smtClean="0"/>
              <a:t>gs</a:t>
            </a:r>
            <a:r>
              <a:rPr lang="en-US" altLang="en-US" dirty="0" smtClean="0"/>
              <a:t> – </a:t>
            </a:r>
            <a:r>
              <a:rPr lang="en-US" altLang="en-US" dirty="0" err="1" smtClean="0"/>
              <a:t>V</a:t>
            </a:r>
            <a:r>
              <a:rPr lang="en-US" altLang="en-US" baseline="-25000" dirty="0" err="1" smtClean="0"/>
              <a:t>t</a:t>
            </a:r>
            <a:r>
              <a:rPr lang="en-US" altLang="en-US" dirty="0" smtClean="0"/>
              <a:t>)</a:t>
            </a:r>
          </a:p>
        </p:txBody>
      </p:sp>
      <p:sp>
        <p:nvSpPr>
          <p:cNvPr id="126980" name="Slide Number Placeholder 3"/>
          <p:cNvSpPr>
            <a:spLocks noGrp="1"/>
          </p:cNvSpPr>
          <p:nvPr>
            <p:ph type="sldNum" sz="quarter" idx="5"/>
          </p:nvPr>
        </p:nvSpPr>
        <p:spPr>
          <a:noFill/>
        </p:spPr>
        <p:txBody>
          <a:bodyPr/>
          <a:lstStyle>
            <a:lvl1pPr eaLnBrk="0" hangingPunct="0">
              <a:defRPr sz="1600">
                <a:solidFill>
                  <a:schemeClr val="tx1"/>
                </a:solidFill>
                <a:latin typeface="Calibri" pitchFamily="34" charset="0"/>
              </a:defRPr>
            </a:lvl1pPr>
            <a:lvl2pPr marL="742950" indent="-285750" eaLnBrk="0" hangingPunct="0">
              <a:defRPr sz="1600">
                <a:solidFill>
                  <a:schemeClr val="tx1"/>
                </a:solidFill>
                <a:latin typeface="Calibri" pitchFamily="34" charset="0"/>
              </a:defRPr>
            </a:lvl2pPr>
            <a:lvl3pPr marL="1143000" indent="-228600" eaLnBrk="0" hangingPunct="0">
              <a:defRPr sz="1600">
                <a:solidFill>
                  <a:schemeClr val="tx1"/>
                </a:solidFill>
                <a:latin typeface="Calibri" pitchFamily="34" charset="0"/>
              </a:defRPr>
            </a:lvl3pPr>
            <a:lvl4pPr marL="1600200" indent="-228600" eaLnBrk="0" hangingPunct="0">
              <a:defRPr sz="1600">
                <a:solidFill>
                  <a:schemeClr val="tx1"/>
                </a:solidFill>
                <a:latin typeface="Calibri" pitchFamily="34" charset="0"/>
              </a:defRPr>
            </a:lvl4pPr>
            <a:lvl5pPr marL="2057400" indent="-228600" eaLnBrk="0" hangingPunct="0">
              <a:defRPr sz="1600">
                <a:solidFill>
                  <a:schemeClr val="tx1"/>
                </a:solidFill>
                <a:latin typeface="Calibri" pitchFamily="34" charset="0"/>
              </a:defRPr>
            </a:lvl5pPr>
            <a:lvl6pPr marL="2514600" indent="-228600" algn="r" eaLnBrk="0" fontAlgn="base" hangingPunct="0">
              <a:spcBef>
                <a:spcPct val="0"/>
              </a:spcBef>
              <a:spcAft>
                <a:spcPct val="0"/>
              </a:spcAft>
              <a:defRPr sz="1600">
                <a:solidFill>
                  <a:schemeClr val="tx1"/>
                </a:solidFill>
                <a:latin typeface="Calibri" pitchFamily="34" charset="0"/>
              </a:defRPr>
            </a:lvl6pPr>
            <a:lvl7pPr marL="2971800" indent="-228600" algn="r" eaLnBrk="0" fontAlgn="base" hangingPunct="0">
              <a:spcBef>
                <a:spcPct val="0"/>
              </a:spcBef>
              <a:spcAft>
                <a:spcPct val="0"/>
              </a:spcAft>
              <a:defRPr sz="1600">
                <a:solidFill>
                  <a:schemeClr val="tx1"/>
                </a:solidFill>
                <a:latin typeface="Calibri" pitchFamily="34" charset="0"/>
              </a:defRPr>
            </a:lvl7pPr>
            <a:lvl8pPr marL="3429000" indent="-228600" algn="r" eaLnBrk="0" fontAlgn="base" hangingPunct="0">
              <a:spcBef>
                <a:spcPct val="0"/>
              </a:spcBef>
              <a:spcAft>
                <a:spcPct val="0"/>
              </a:spcAft>
              <a:defRPr sz="1600">
                <a:solidFill>
                  <a:schemeClr val="tx1"/>
                </a:solidFill>
                <a:latin typeface="Calibri" pitchFamily="34" charset="0"/>
              </a:defRPr>
            </a:lvl8pPr>
            <a:lvl9pPr marL="3886200" indent="-228600" algn="r" eaLnBrk="0" fontAlgn="base" hangingPunct="0">
              <a:spcBef>
                <a:spcPct val="0"/>
              </a:spcBef>
              <a:spcAft>
                <a:spcPct val="0"/>
              </a:spcAft>
              <a:defRPr sz="1600">
                <a:solidFill>
                  <a:schemeClr val="tx1"/>
                </a:solidFill>
                <a:latin typeface="Calibri" pitchFamily="34" charset="0"/>
              </a:defRPr>
            </a:lvl9pPr>
          </a:lstStyle>
          <a:p>
            <a:pPr eaLnBrk="1" hangingPunct="1"/>
            <a:fld id="{A1B5C2CC-0C98-440D-A492-ED47CA55A400}" type="slidenum">
              <a:rPr lang="en-US" altLang="en-US" sz="1200" smtClean="0">
                <a:latin typeface="Arial" charset="0"/>
              </a:rPr>
              <a:pPr eaLnBrk="1" hangingPunct="1"/>
              <a:t>15</a:t>
            </a:fld>
            <a:endParaRPr lang="en-US" altLang="en-US" sz="1200" smtClean="0">
              <a:latin typeface="Arial"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p:spPr>
        <p:txBody>
          <a:bodyPr/>
          <a:lstStyle/>
          <a:p>
            <a:r>
              <a:rPr lang="en-US" altLang="en-US" dirty="0" smtClean="0"/>
              <a:t>W is the channel width defined by device geometry; L is, of course, the channel length</a:t>
            </a:r>
          </a:p>
        </p:txBody>
      </p:sp>
      <p:sp>
        <p:nvSpPr>
          <p:cNvPr id="128004" name="Slide Number Placeholder 3"/>
          <p:cNvSpPr>
            <a:spLocks noGrp="1"/>
          </p:cNvSpPr>
          <p:nvPr>
            <p:ph type="sldNum" sz="quarter" idx="5"/>
          </p:nvPr>
        </p:nvSpPr>
        <p:spPr>
          <a:noFill/>
        </p:spPr>
        <p:txBody>
          <a:bodyPr/>
          <a:lstStyle>
            <a:lvl1pPr eaLnBrk="0" hangingPunct="0">
              <a:defRPr sz="1600">
                <a:solidFill>
                  <a:schemeClr val="tx1"/>
                </a:solidFill>
                <a:latin typeface="Calibri" pitchFamily="34" charset="0"/>
              </a:defRPr>
            </a:lvl1pPr>
            <a:lvl2pPr marL="742950" indent="-285750" eaLnBrk="0" hangingPunct="0">
              <a:defRPr sz="1600">
                <a:solidFill>
                  <a:schemeClr val="tx1"/>
                </a:solidFill>
                <a:latin typeface="Calibri" pitchFamily="34" charset="0"/>
              </a:defRPr>
            </a:lvl2pPr>
            <a:lvl3pPr marL="1143000" indent="-228600" eaLnBrk="0" hangingPunct="0">
              <a:defRPr sz="1600">
                <a:solidFill>
                  <a:schemeClr val="tx1"/>
                </a:solidFill>
                <a:latin typeface="Calibri" pitchFamily="34" charset="0"/>
              </a:defRPr>
            </a:lvl3pPr>
            <a:lvl4pPr marL="1600200" indent="-228600" eaLnBrk="0" hangingPunct="0">
              <a:defRPr sz="1600">
                <a:solidFill>
                  <a:schemeClr val="tx1"/>
                </a:solidFill>
                <a:latin typeface="Calibri" pitchFamily="34" charset="0"/>
              </a:defRPr>
            </a:lvl4pPr>
            <a:lvl5pPr marL="2057400" indent="-228600" eaLnBrk="0" hangingPunct="0">
              <a:defRPr sz="1600">
                <a:solidFill>
                  <a:schemeClr val="tx1"/>
                </a:solidFill>
                <a:latin typeface="Calibri" pitchFamily="34" charset="0"/>
              </a:defRPr>
            </a:lvl5pPr>
            <a:lvl6pPr marL="2514600" indent="-228600" algn="r" eaLnBrk="0" fontAlgn="base" hangingPunct="0">
              <a:spcBef>
                <a:spcPct val="0"/>
              </a:spcBef>
              <a:spcAft>
                <a:spcPct val="0"/>
              </a:spcAft>
              <a:defRPr sz="1600">
                <a:solidFill>
                  <a:schemeClr val="tx1"/>
                </a:solidFill>
                <a:latin typeface="Calibri" pitchFamily="34" charset="0"/>
              </a:defRPr>
            </a:lvl6pPr>
            <a:lvl7pPr marL="2971800" indent="-228600" algn="r" eaLnBrk="0" fontAlgn="base" hangingPunct="0">
              <a:spcBef>
                <a:spcPct val="0"/>
              </a:spcBef>
              <a:spcAft>
                <a:spcPct val="0"/>
              </a:spcAft>
              <a:defRPr sz="1600">
                <a:solidFill>
                  <a:schemeClr val="tx1"/>
                </a:solidFill>
                <a:latin typeface="Calibri" pitchFamily="34" charset="0"/>
              </a:defRPr>
            </a:lvl7pPr>
            <a:lvl8pPr marL="3429000" indent="-228600" algn="r" eaLnBrk="0" fontAlgn="base" hangingPunct="0">
              <a:spcBef>
                <a:spcPct val="0"/>
              </a:spcBef>
              <a:spcAft>
                <a:spcPct val="0"/>
              </a:spcAft>
              <a:defRPr sz="1600">
                <a:solidFill>
                  <a:schemeClr val="tx1"/>
                </a:solidFill>
                <a:latin typeface="Calibri" pitchFamily="34" charset="0"/>
              </a:defRPr>
            </a:lvl8pPr>
            <a:lvl9pPr marL="3886200" indent="-228600" algn="r" eaLnBrk="0" fontAlgn="base" hangingPunct="0">
              <a:spcBef>
                <a:spcPct val="0"/>
              </a:spcBef>
              <a:spcAft>
                <a:spcPct val="0"/>
              </a:spcAft>
              <a:defRPr sz="1600">
                <a:solidFill>
                  <a:schemeClr val="tx1"/>
                </a:solidFill>
                <a:latin typeface="Calibri" pitchFamily="34" charset="0"/>
              </a:defRPr>
            </a:lvl9pPr>
          </a:lstStyle>
          <a:p>
            <a:pPr eaLnBrk="1" hangingPunct="1"/>
            <a:fld id="{3B23AADF-02E9-4102-ABFC-811E3C8FADCA}" type="slidenum">
              <a:rPr lang="en-US" altLang="en-US" sz="1200" smtClean="0">
                <a:latin typeface="Arial" charset="0"/>
              </a:rPr>
              <a:pPr eaLnBrk="1" hangingPunct="1"/>
              <a:t>16</a:t>
            </a:fld>
            <a:endParaRPr lang="en-US" altLang="en-US" sz="1200" smtClean="0">
              <a:latin typeface="Arial"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Image Placeholder 1"/>
          <p:cNvSpPr>
            <a:spLocks noGrp="1" noRot="1" noChangeAspect="1" noTextEdit="1"/>
          </p:cNvSpPr>
          <p:nvPr>
            <p:ph type="sldImg"/>
          </p:nvPr>
        </p:nvSpPr>
        <p:spPr>
          <a:ln/>
        </p:spPr>
      </p:sp>
      <p:sp>
        <p:nvSpPr>
          <p:cNvPr id="129027" name="Notes Placeholder 2"/>
          <p:cNvSpPr>
            <a:spLocks noGrp="1"/>
          </p:cNvSpPr>
          <p:nvPr>
            <p:ph type="body" idx="1"/>
          </p:nvPr>
        </p:nvSpPr>
        <p:spPr>
          <a:noFill/>
        </p:spPr>
        <p:txBody>
          <a:bodyPr/>
          <a:lstStyle/>
          <a:p>
            <a:r>
              <a:rPr lang="en-US" altLang="en-US" dirty="0" smtClean="0"/>
              <a:t>MOSFETs biased in the in “triode” region (The name, Triode” comes from the similar characteristics to that of vacuum tube triodes) are voltage controlled resistors!  This can be a useful functionality in some designs</a:t>
            </a:r>
            <a:r>
              <a:rPr lang="en-US" altLang="en-US" baseline="0" dirty="0" smtClean="0"/>
              <a:t> (e.g. Volume controls in audio equipment).</a:t>
            </a:r>
            <a:endParaRPr lang="en-US" altLang="en-US" dirty="0" smtClean="0"/>
          </a:p>
        </p:txBody>
      </p:sp>
      <p:sp>
        <p:nvSpPr>
          <p:cNvPr id="129028" name="Slide Number Placeholder 3"/>
          <p:cNvSpPr>
            <a:spLocks noGrp="1"/>
          </p:cNvSpPr>
          <p:nvPr>
            <p:ph type="sldNum" sz="quarter" idx="5"/>
          </p:nvPr>
        </p:nvSpPr>
        <p:spPr>
          <a:noFill/>
        </p:spPr>
        <p:txBody>
          <a:bodyPr/>
          <a:lstStyle>
            <a:lvl1pPr algn="l" eaLnBrk="0" hangingPunct="0">
              <a:spcBef>
                <a:spcPct val="30000"/>
              </a:spcBef>
              <a:defRPr sz="1200">
                <a:solidFill>
                  <a:schemeClr val="tx1"/>
                </a:solidFill>
                <a:latin typeface="Arial" charset="0"/>
              </a:defRPr>
            </a:lvl1pPr>
            <a:lvl2pPr marL="742950" indent="-285750" algn="l" eaLnBrk="0" hangingPunct="0">
              <a:spcBef>
                <a:spcPct val="30000"/>
              </a:spcBef>
              <a:defRPr sz="1200">
                <a:solidFill>
                  <a:schemeClr val="tx1"/>
                </a:solidFill>
                <a:latin typeface="Arial" charset="0"/>
              </a:defRPr>
            </a:lvl2pPr>
            <a:lvl3pPr marL="1143000" indent="-228600" algn="l" eaLnBrk="0" hangingPunct="0">
              <a:spcBef>
                <a:spcPct val="30000"/>
              </a:spcBef>
              <a:defRPr sz="1200">
                <a:solidFill>
                  <a:schemeClr val="tx1"/>
                </a:solidFill>
                <a:latin typeface="Arial" charset="0"/>
              </a:defRPr>
            </a:lvl3pPr>
            <a:lvl4pPr marL="1600200" indent="-228600" algn="l" eaLnBrk="0" hangingPunct="0">
              <a:spcBef>
                <a:spcPct val="30000"/>
              </a:spcBef>
              <a:defRPr sz="1200">
                <a:solidFill>
                  <a:schemeClr val="tx1"/>
                </a:solidFill>
                <a:latin typeface="Arial" charset="0"/>
              </a:defRPr>
            </a:lvl4pPr>
            <a:lvl5pPr marL="2057400" indent="-228600" algn="l"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D26085A7-E80A-41FD-A5DA-327399200D32}" type="slidenum">
              <a:rPr lang="en-US" altLang="en-US" smtClean="0"/>
              <a:pPr algn="r" eaLnBrk="1" hangingPunct="1">
                <a:spcBef>
                  <a:spcPct val="0"/>
                </a:spcBef>
              </a:pPr>
              <a:t>20</a:t>
            </a:fld>
            <a:endParaRPr lang="en-US"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p:cNvSpPr>
            <a:spLocks noGrp="1" noRot="1" noChangeAspect="1" noTextEdit="1"/>
          </p:cNvSpPr>
          <p:nvPr>
            <p:ph type="sldImg"/>
          </p:nvPr>
        </p:nvSpPr>
        <p:spPr>
          <a:ln/>
        </p:spPr>
      </p:sp>
      <p:sp>
        <p:nvSpPr>
          <p:cNvPr id="130051" name="Notes Placeholder 2"/>
          <p:cNvSpPr>
            <a:spLocks noGrp="1"/>
          </p:cNvSpPr>
          <p:nvPr>
            <p:ph type="body" idx="1"/>
          </p:nvPr>
        </p:nvSpPr>
        <p:spPr>
          <a:noFill/>
        </p:spPr>
        <p:txBody>
          <a:bodyPr/>
          <a:lstStyle/>
          <a:p>
            <a:r>
              <a:rPr lang="en-US" altLang="en-US" dirty="0" smtClean="0"/>
              <a:t>Manufacturing process – </a:t>
            </a:r>
            <a:r>
              <a:rPr lang="en-US" altLang="en-US" dirty="0" err="1" smtClean="0"/>
              <a:t>ie</a:t>
            </a:r>
            <a:r>
              <a:rPr lang="en-US" altLang="en-US" dirty="0" smtClean="0"/>
              <a:t> the dopant concentrations of the substrate</a:t>
            </a:r>
          </a:p>
        </p:txBody>
      </p:sp>
      <p:sp>
        <p:nvSpPr>
          <p:cNvPr id="130052" name="Slide Number Placeholder 3"/>
          <p:cNvSpPr>
            <a:spLocks noGrp="1"/>
          </p:cNvSpPr>
          <p:nvPr>
            <p:ph type="sldNum" sz="quarter" idx="5"/>
          </p:nvPr>
        </p:nvSpPr>
        <p:spPr>
          <a:noFill/>
        </p:spPr>
        <p:txBody>
          <a:bodyPr/>
          <a:lstStyle>
            <a:lvl1pPr eaLnBrk="0" hangingPunct="0">
              <a:defRPr sz="1600">
                <a:solidFill>
                  <a:schemeClr val="tx1"/>
                </a:solidFill>
                <a:latin typeface="Calibri" pitchFamily="34" charset="0"/>
              </a:defRPr>
            </a:lvl1pPr>
            <a:lvl2pPr marL="742950" indent="-285750" eaLnBrk="0" hangingPunct="0">
              <a:defRPr sz="1600">
                <a:solidFill>
                  <a:schemeClr val="tx1"/>
                </a:solidFill>
                <a:latin typeface="Calibri" pitchFamily="34" charset="0"/>
              </a:defRPr>
            </a:lvl2pPr>
            <a:lvl3pPr marL="1143000" indent="-228600" eaLnBrk="0" hangingPunct="0">
              <a:defRPr sz="1600">
                <a:solidFill>
                  <a:schemeClr val="tx1"/>
                </a:solidFill>
                <a:latin typeface="Calibri" pitchFamily="34" charset="0"/>
              </a:defRPr>
            </a:lvl3pPr>
            <a:lvl4pPr marL="1600200" indent="-228600" eaLnBrk="0" hangingPunct="0">
              <a:defRPr sz="1600">
                <a:solidFill>
                  <a:schemeClr val="tx1"/>
                </a:solidFill>
                <a:latin typeface="Calibri" pitchFamily="34" charset="0"/>
              </a:defRPr>
            </a:lvl4pPr>
            <a:lvl5pPr marL="2057400" indent="-228600" eaLnBrk="0" hangingPunct="0">
              <a:defRPr sz="1600">
                <a:solidFill>
                  <a:schemeClr val="tx1"/>
                </a:solidFill>
                <a:latin typeface="Calibri" pitchFamily="34" charset="0"/>
              </a:defRPr>
            </a:lvl5pPr>
            <a:lvl6pPr marL="2514600" indent="-228600" algn="r" eaLnBrk="0" fontAlgn="base" hangingPunct="0">
              <a:spcBef>
                <a:spcPct val="0"/>
              </a:spcBef>
              <a:spcAft>
                <a:spcPct val="0"/>
              </a:spcAft>
              <a:defRPr sz="1600">
                <a:solidFill>
                  <a:schemeClr val="tx1"/>
                </a:solidFill>
                <a:latin typeface="Calibri" pitchFamily="34" charset="0"/>
              </a:defRPr>
            </a:lvl6pPr>
            <a:lvl7pPr marL="2971800" indent="-228600" algn="r" eaLnBrk="0" fontAlgn="base" hangingPunct="0">
              <a:spcBef>
                <a:spcPct val="0"/>
              </a:spcBef>
              <a:spcAft>
                <a:spcPct val="0"/>
              </a:spcAft>
              <a:defRPr sz="1600">
                <a:solidFill>
                  <a:schemeClr val="tx1"/>
                </a:solidFill>
                <a:latin typeface="Calibri" pitchFamily="34" charset="0"/>
              </a:defRPr>
            </a:lvl7pPr>
            <a:lvl8pPr marL="3429000" indent="-228600" algn="r" eaLnBrk="0" fontAlgn="base" hangingPunct="0">
              <a:spcBef>
                <a:spcPct val="0"/>
              </a:spcBef>
              <a:spcAft>
                <a:spcPct val="0"/>
              </a:spcAft>
              <a:defRPr sz="1600">
                <a:solidFill>
                  <a:schemeClr val="tx1"/>
                </a:solidFill>
                <a:latin typeface="Calibri" pitchFamily="34" charset="0"/>
              </a:defRPr>
            </a:lvl8pPr>
            <a:lvl9pPr marL="3886200" indent="-228600" algn="r" eaLnBrk="0" fontAlgn="base" hangingPunct="0">
              <a:spcBef>
                <a:spcPct val="0"/>
              </a:spcBef>
              <a:spcAft>
                <a:spcPct val="0"/>
              </a:spcAft>
              <a:defRPr sz="1600">
                <a:solidFill>
                  <a:schemeClr val="tx1"/>
                </a:solidFill>
                <a:latin typeface="Calibri" pitchFamily="34" charset="0"/>
              </a:defRPr>
            </a:lvl9pPr>
          </a:lstStyle>
          <a:p>
            <a:pPr eaLnBrk="1" hangingPunct="1"/>
            <a:fld id="{B4279BDD-DA51-43E6-B2A4-381D4AF2C4E4}" type="slidenum">
              <a:rPr lang="en-US" altLang="en-US" sz="1200" smtClean="0">
                <a:latin typeface="Arial" charset="0"/>
              </a:rPr>
              <a:pPr eaLnBrk="1" hangingPunct="1"/>
              <a:t>22</a:t>
            </a:fld>
            <a:endParaRPr lang="en-US" altLang="en-US" sz="1200" smtClean="0">
              <a:latin typeface="Arial"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p:cNvSpPr>
            <a:spLocks noGrp="1" noRot="1" noChangeAspect="1" noTextEdit="1"/>
          </p:cNvSpPr>
          <p:nvPr>
            <p:ph type="sldImg"/>
          </p:nvPr>
        </p:nvSpPr>
        <p:spPr>
          <a:ln/>
        </p:spPr>
      </p:sp>
      <p:sp>
        <p:nvSpPr>
          <p:cNvPr id="131075" name="Notes Placeholder 2"/>
          <p:cNvSpPr>
            <a:spLocks noGrp="1"/>
          </p:cNvSpPr>
          <p:nvPr>
            <p:ph type="body" idx="1"/>
          </p:nvPr>
        </p:nvSpPr>
        <p:spPr>
          <a:noFill/>
        </p:spPr>
        <p:txBody>
          <a:bodyPr/>
          <a:lstStyle/>
          <a:p>
            <a:r>
              <a:rPr lang="en-US" altLang="en-US" smtClean="0"/>
              <a:t>Transconductance – parameter relates the input (gate voltage above threshold) to the conductance (drain to source)</a:t>
            </a:r>
          </a:p>
        </p:txBody>
      </p:sp>
      <p:sp>
        <p:nvSpPr>
          <p:cNvPr id="131076" name="Slide Number Placeholder 3"/>
          <p:cNvSpPr>
            <a:spLocks noGrp="1"/>
          </p:cNvSpPr>
          <p:nvPr>
            <p:ph type="sldNum" sz="quarter" idx="5"/>
          </p:nvPr>
        </p:nvSpPr>
        <p:spPr>
          <a:noFill/>
        </p:spPr>
        <p:txBody>
          <a:bodyPr/>
          <a:lstStyle>
            <a:lvl1pPr eaLnBrk="0" hangingPunct="0">
              <a:defRPr sz="1600">
                <a:solidFill>
                  <a:schemeClr val="tx1"/>
                </a:solidFill>
                <a:latin typeface="Calibri" pitchFamily="34" charset="0"/>
              </a:defRPr>
            </a:lvl1pPr>
            <a:lvl2pPr marL="742950" indent="-285750" eaLnBrk="0" hangingPunct="0">
              <a:defRPr sz="1600">
                <a:solidFill>
                  <a:schemeClr val="tx1"/>
                </a:solidFill>
                <a:latin typeface="Calibri" pitchFamily="34" charset="0"/>
              </a:defRPr>
            </a:lvl2pPr>
            <a:lvl3pPr marL="1143000" indent="-228600" eaLnBrk="0" hangingPunct="0">
              <a:defRPr sz="1600">
                <a:solidFill>
                  <a:schemeClr val="tx1"/>
                </a:solidFill>
                <a:latin typeface="Calibri" pitchFamily="34" charset="0"/>
              </a:defRPr>
            </a:lvl3pPr>
            <a:lvl4pPr marL="1600200" indent="-228600" eaLnBrk="0" hangingPunct="0">
              <a:defRPr sz="1600">
                <a:solidFill>
                  <a:schemeClr val="tx1"/>
                </a:solidFill>
                <a:latin typeface="Calibri" pitchFamily="34" charset="0"/>
              </a:defRPr>
            </a:lvl4pPr>
            <a:lvl5pPr marL="2057400" indent="-228600" eaLnBrk="0" hangingPunct="0">
              <a:defRPr sz="1600">
                <a:solidFill>
                  <a:schemeClr val="tx1"/>
                </a:solidFill>
                <a:latin typeface="Calibri" pitchFamily="34" charset="0"/>
              </a:defRPr>
            </a:lvl5pPr>
            <a:lvl6pPr marL="2514600" indent="-228600" algn="r" eaLnBrk="0" fontAlgn="base" hangingPunct="0">
              <a:spcBef>
                <a:spcPct val="0"/>
              </a:spcBef>
              <a:spcAft>
                <a:spcPct val="0"/>
              </a:spcAft>
              <a:defRPr sz="1600">
                <a:solidFill>
                  <a:schemeClr val="tx1"/>
                </a:solidFill>
                <a:latin typeface="Calibri" pitchFamily="34" charset="0"/>
              </a:defRPr>
            </a:lvl6pPr>
            <a:lvl7pPr marL="2971800" indent="-228600" algn="r" eaLnBrk="0" fontAlgn="base" hangingPunct="0">
              <a:spcBef>
                <a:spcPct val="0"/>
              </a:spcBef>
              <a:spcAft>
                <a:spcPct val="0"/>
              </a:spcAft>
              <a:defRPr sz="1600">
                <a:solidFill>
                  <a:schemeClr val="tx1"/>
                </a:solidFill>
                <a:latin typeface="Calibri" pitchFamily="34" charset="0"/>
              </a:defRPr>
            </a:lvl7pPr>
            <a:lvl8pPr marL="3429000" indent="-228600" algn="r" eaLnBrk="0" fontAlgn="base" hangingPunct="0">
              <a:spcBef>
                <a:spcPct val="0"/>
              </a:spcBef>
              <a:spcAft>
                <a:spcPct val="0"/>
              </a:spcAft>
              <a:defRPr sz="1600">
                <a:solidFill>
                  <a:schemeClr val="tx1"/>
                </a:solidFill>
                <a:latin typeface="Calibri" pitchFamily="34" charset="0"/>
              </a:defRPr>
            </a:lvl8pPr>
            <a:lvl9pPr marL="3886200" indent="-228600" algn="r" eaLnBrk="0" fontAlgn="base" hangingPunct="0">
              <a:spcBef>
                <a:spcPct val="0"/>
              </a:spcBef>
              <a:spcAft>
                <a:spcPct val="0"/>
              </a:spcAft>
              <a:defRPr sz="1600">
                <a:solidFill>
                  <a:schemeClr val="tx1"/>
                </a:solidFill>
                <a:latin typeface="Calibri" pitchFamily="34" charset="0"/>
              </a:defRPr>
            </a:lvl9pPr>
          </a:lstStyle>
          <a:p>
            <a:pPr eaLnBrk="1" hangingPunct="1"/>
            <a:fld id="{52F90A7B-3E16-4AAE-8973-74149B2415B5}" type="slidenum">
              <a:rPr lang="en-US" altLang="en-US" sz="1200" smtClean="0">
                <a:latin typeface="Arial" charset="0"/>
              </a:rPr>
              <a:pPr eaLnBrk="1" hangingPunct="1"/>
              <a:t>23</a:t>
            </a:fld>
            <a:endParaRPr lang="en-US" altLang="en-US" sz="1200" smtClean="0">
              <a:latin typeface="Arial"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p:cNvSpPr>
            <a:spLocks noGrp="1" noRot="1" noChangeAspect="1" noTextEdit="1"/>
          </p:cNvSpPr>
          <p:nvPr>
            <p:ph type="sldImg"/>
          </p:nvPr>
        </p:nvSpPr>
        <p:spPr>
          <a:ln/>
        </p:spPr>
      </p:sp>
      <p:sp>
        <p:nvSpPr>
          <p:cNvPr id="132099" name="Notes Placeholder 2"/>
          <p:cNvSpPr>
            <a:spLocks noGrp="1"/>
          </p:cNvSpPr>
          <p:nvPr>
            <p:ph type="body" idx="1"/>
          </p:nvPr>
        </p:nvSpPr>
        <p:spPr>
          <a:noFill/>
        </p:spPr>
        <p:txBody>
          <a:bodyPr/>
          <a:lstStyle/>
          <a:p>
            <a:r>
              <a:rPr lang="en-US" altLang="en-US" dirty="0" smtClean="0"/>
              <a:t>As</a:t>
            </a:r>
            <a:r>
              <a:rPr lang="en-US" altLang="en-US" baseline="0" dirty="0" smtClean="0"/>
              <a:t> you increase V</a:t>
            </a:r>
            <a:r>
              <a:rPr lang="en-US" altLang="en-US" baseline="-25000" dirty="0" smtClean="0"/>
              <a:t>DS</a:t>
            </a:r>
            <a:r>
              <a:rPr lang="en-US" altLang="en-US" baseline="0" dirty="0" smtClean="0"/>
              <a:t> to higher values t</a:t>
            </a:r>
            <a:r>
              <a:rPr lang="en-US" altLang="en-US" dirty="0" smtClean="0"/>
              <a:t>he device moves towards “saturation” (the V-I graph rolls off towards horizontal)</a:t>
            </a:r>
          </a:p>
        </p:txBody>
      </p:sp>
      <p:sp>
        <p:nvSpPr>
          <p:cNvPr id="132100" name="Slide Number Placeholder 3"/>
          <p:cNvSpPr>
            <a:spLocks noGrp="1"/>
          </p:cNvSpPr>
          <p:nvPr>
            <p:ph type="sldNum" sz="quarter" idx="5"/>
          </p:nvPr>
        </p:nvSpPr>
        <p:spPr>
          <a:noFill/>
        </p:spPr>
        <p:txBody>
          <a:bodyPr/>
          <a:lstStyle>
            <a:lvl1pPr eaLnBrk="0" hangingPunct="0">
              <a:defRPr sz="1600">
                <a:solidFill>
                  <a:schemeClr val="tx1"/>
                </a:solidFill>
                <a:latin typeface="Calibri" pitchFamily="34" charset="0"/>
              </a:defRPr>
            </a:lvl1pPr>
            <a:lvl2pPr marL="742950" indent="-285750" eaLnBrk="0" hangingPunct="0">
              <a:defRPr sz="1600">
                <a:solidFill>
                  <a:schemeClr val="tx1"/>
                </a:solidFill>
                <a:latin typeface="Calibri" pitchFamily="34" charset="0"/>
              </a:defRPr>
            </a:lvl2pPr>
            <a:lvl3pPr marL="1143000" indent="-228600" eaLnBrk="0" hangingPunct="0">
              <a:defRPr sz="1600">
                <a:solidFill>
                  <a:schemeClr val="tx1"/>
                </a:solidFill>
                <a:latin typeface="Calibri" pitchFamily="34" charset="0"/>
              </a:defRPr>
            </a:lvl3pPr>
            <a:lvl4pPr marL="1600200" indent="-228600" eaLnBrk="0" hangingPunct="0">
              <a:defRPr sz="1600">
                <a:solidFill>
                  <a:schemeClr val="tx1"/>
                </a:solidFill>
                <a:latin typeface="Calibri" pitchFamily="34" charset="0"/>
              </a:defRPr>
            </a:lvl4pPr>
            <a:lvl5pPr marL="2057400" indent="-228600" eaLnBrk="0" hangingPunct="0">
              <a:defRPr sz="1600">
                <a:solidFill>
                  <a:schemeClr val="tx1"/>
                </a:solidFill>
                <a:latin typeface="Calibri" pitchFamily="34" charset="0"/>
              </a:defRPr>
            </a:lvl5pPr>
            <a:lvl6pPr marL="2514600" indent="-228600" algn="r" eaLnBrk="0" fontAlgn="base" hangingPunct="0">
              <a:spcBef>
                <a:spcPct val="0"/>
              </a:spcBef>
              <a:spcAft>
                <a:spcPct val="0"/>
              </a:spcAft>
              <a:defRPr sz="1600">
                <a:solidFill>
                  <a:schemeClr val="tx1"/>
                </a:solidFill>
                <a:latin typeface="Calibri" pitchFamily="34" charset="0"/>
              </a:defRPr>
            </a:lvl6pPr>
            <a:lvl7pPr marL="2971800" indent="-228600" algn="r" eaLnBrk="0" fontAlgn="base" hangingPunct="0">
              <a:spcBef>
                <a:spcPct val="0"/>
              </a:spcBef>
              <a:spcAft>
                <a:spcPct val="0"/>
              </a:spcAft>
              <a:defRPr sz="1600">
                <a:solidFill>
                  <a:schemeClr val="tx1"/>
                </a:solidFill>
                <a:latin typeface="Calibri" pitchFamily="34" charset="0"/>
              </a:defRPr>
            </a:lvl7pPr>
            <a:lvl8pPr marL="3429000" indent="-228600" algn="r" eaLnBrk="0" fontAlgn="base" hangingPunct="0">
              <a:spcBef>
                <a:spcPct val="0"/>
              </a:spcBef>
              <a:spcAft>
                <a:spcPct val="0"/>
              </a:spcAft>
              <a:defRPr sz="1600">
                <a:solidFill>
                  <a:schemeClr val="tx1"/>
                </a:solidFill>
                <a:latin typeface="Calibri" pitchFamily="34" charset="0"/>
              </a:defRPr>
            </a:lvl8pPr>
            <a:lvl9pPr marL="3886200" indent="-228600" algn="r" eaLnBrk="0" fontAlgn="base" hangingPunct="0">
              <a:spcBef>
                <a:spcPct val="0"/>
              </a:spcBef>
              <a:spcAft>
                <a:spcPct val="0"/>
              </a:spcAft>
              <a:defRPr sz="1600">
                <a:solidFill>
                  <a:schemeClr val="tx1"/>
                </a:solidFill>
                <a:latin typeface="Calibri" pitchFamily="34" charset="0"/>
              </a:defRPr>
            </a:lvl9pPr>
          </a:lstStyle>
          <a:p>
            <a:pPr eaLnBrk="1" hangingPunct="1"/>
            <a:fld id="{69EAD4CA-CE88-448D-BDF5-FC090B71FEA1}" type="slidenum">
              <a:rPr lang="en-US" altLang="en-US" sz="1200" smtClean="0">
                <a:latin typeface="Arial" charset="0"/>
              </a:rPr>
              <a:pPr eaLnBrk="1" hangingPunct="1"/>
              <a:t>24</a:t>
            </a:fld>
            <a:endParaRPr lang="en-US" altLang="en-US" sz="1200" smtClean="0">
              <a:latin typeface="Arial"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p:spPr>
        <p:txBody>
          <a:bodyPr/>
          <a:lstStyle/>
          <a:p>
            <a:r>
              <a:rPr lang="en-US" altLang="en-US" dirty="0" smtClean="0"/>
              <a:t>Note the trapezoidal shape of the n-channel</a:t>
            </a:r>
          </a:p>
        </p:txBody>
      </p:sp>
      <p:sp>
        <p:nvSpPr>
          <p:cNvPr id="133124" name="Slide Number Placeholder 3"/>
          <p:cNvSpPr>
            <a:spLocks noGrp="1"/>
          </p:cNvSpPr>
          <p:nvPr>
            <p:ph type="sldNum" sz="quarter" idx="5"/>
          </p:nvPr>
        </p:nvSpPr>
        <p:spPr>
          <a:noFill/>
        </p:spPr>
        <p:txBody>
          <a:bodyPr/>
          <a:lstStyle>
            <a:lvl1pPr eaLnBrk="0" hangingPunct="0">
              <a:defRPr sz="1600">
                <a:solidFill>
                  <a:schemeClr val="tx1"/>
                </a:solidFill>
                <a:latin typeface="Calibri" pitchFamily="34" charset="0"/>
              </a:defRPr>
            </a:lvl1pPr>
            <a:lvl2pPr marL="742950" indent="-285750" eaLnBrk="0" hangingPunct="0">
              <a:defRPr sz="1600">
                <a:solidFill>
                  <a:schemeClr val="tx1"/>
                </a:solidFill>
                <a:latin typeface="Calibri" pitchFamily="34" charset="0"/>
              </a:defRPr>
            </a:lvl2pPr>
            <a:lvl3pPr marL="1143000" indent="-228600" eaLnBrk="0" hangingPunct="0">
              <a:defRPr sz="1600">
                <a:solidFill>
                  <a:schemeClr val="tx1"/>
                </a:solidFill>
                <a:latin typeface="Calibri" pitchFamily="34" charset="0"/>
              </a:defRPr>
            </a:lvl3pPr>
            <a:lvl4pPr marL="1600200" indent="-228600" eaLnBrk="0" hangingPunct="0">
              <a:defRPr sz="1600">
                <a:solidFill>
                  <a:schemeClr val="tx1"/>
                </a:solidFill>
                <a:latin typeface="Calibri" pitchFamily="34" charset="0"/>
              </a:defRPr>
            </a:lvl4pPr>
            <a:lvl5pPr marL="2057400" indent="-228600" eaLnBrk="0" hangingPunct="0">
              <a:defRPr sz="1600">
                <a:solidFill>
                  <a:schemeClr val="tx1"/>
                </a:solidFill>
                <a:latin typeface="Calibri" pitchFamily="34" charset="0"/>
              </a:defRPr>
            </a:lvl5pPr>
            <a:lvl6pPr marL="2514600" indent="-228600" algn="r" eaLnBrk="0" fontAlgn="base" hangingPunct="0">
              <a:spcBef>
                <a:spcPct val="0"/>
              </a:spcBef>
              <a:spcAft>
                <a:spcPct val="0"/>
              </a:spcAft>
              <a:defRPr sz="1600">
                <a:solidFill>
                  <a:schemeClr val="tx1"/>
                </a:solidFill>
                <a:latin typeface="Calibri" pitchFamily="34" charset="0"/>
              </a:defRPr>
            </a:lvl6pPr>
            <a:lvl7pPr marL="2971800" indent="-228600" algn="r" eaLnBrk="0" fontAlgn="base" hangingPunct="0">
              <a:spcBef>
                <a:spcPct val="0"/>
              </a:spcBef>
              <a:spcAft>
                <a:spcPct val="0"/>
              </a:spcAft>
              <a:defRPr sz="1600">
                <a:solidFill>
                  <a:schemeClr val="tx1"/>
                </a:solidFill>
                <a:latin typeface="Calibri" pitchFamily="34" charset="0"/>
              </a:defRPr>
            </a:lvl7pPr>
            <a:lvl8pPr marL="3429000" indent="-228600" algn="r" eaLnBrk="0" fontAlgn="base" hangingPunct="0">
              <a:spcBef>
                <a:spcPct val="0"/>
              </a:spcBef>
              <a:spcAft>
                <a:spcPct val="0"/>
              </a:spcAft>
              <a:defRPr sz="1600">
                <a:solidFill>
                  <a:schemeClr val="tx1"/>
                </a:solidFill>
                <a:latin typeface="Calibri" pitchFamily="34" charset="0"/>
              </a:defRPr>
            </a:lvl8pPr>
            <a:lvl9pPr marL="3886200" indent="-228600" algn="r" eaLnBrk="0" fontAlgn="base" hangingPunct="0">
              <a:spcBef>
                <a:spcPct val="0"/>
              </a:spcBef>
              <a:spcAft>
                <a:spcPct val="0"/>
              </a:spcAft>
              <a:defRPr sz="1600">
                <a:solidFill>
                  <a:schemeClr val="tx1"/>
                </a:solidFill>
                <a:latin typeface="Calibri" pitchFamily="34" charset="0"/>
              </a:defRPr>
            </a:lvl9pPr>
          </a:lstStyle>
          <a:p>
            <a:pPr eaLnBrk="1" hangingPunct="1"/>
            <a:fld id="{4F04F94A-3DA6-4162-B92E-72C915D91984}" type="slidenum">
              <a:rPr lang="en-US" altLang="en-US" sz="1200" smtClean="0">
                <a:latin typeface="Arial" charset="0"/>
              </a:rPr>
              <a:pPr eaLnBrk="1" hangingPunct="1"/>
              <a:t>25</a:t>
            </a:fld>
            <a:endParaRPr lang="en-US" altLang="en-US" sz="1200" smtClean="0">
              <a:latin typeface="Arial"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Slide Image Placeholder 1"/>
          <p:cNvSpPr>
            <a:spLocks noGrp="1" noRot="1" noChangeAspect="1" noTextEdit="1"/>
          </p:cNvSpPr>
          <p:nvPr>
            <p:ph type="sldImg"/>
          </p:nvPr>
        </p:nvSpPr>
        <p:spPr>
          <a:ln/>
        </p:spPr>
      </p:sp>
      <p:sp>
        <p:nvSpPr>
          <p:cNvPr id="134147" name="Notes Placeholder 2"/>
          <p:cNvSpPr>
            <a:spLocks noGrp="1"/>
          </p:cNvSpPr>
          <p:nvPr>
            <p:ph type="body" idx="1"/>
          </p:nvPr>
        </p:nvSpPr>
        <p:spPr>
          <a:noFill/>
        </p:spPr>
        <p:txBody>
          <a:bodyPr/>
          <a:lstStyle/>
          <a:p>
            <a:r>
              <a:rPr lang="en-US" altLang="en-US" dirty="0" smtClean="0"/>
              <a:t>At some point,</a:t>
            </a:r>
            <a:r>
              <a:rPr lang="en-US" altLang="en-US" baseline="0" dirty="0" smtClean="0"/>
              <a:t> as we increase </a:t>
            </a:r>
            <a:r>
              <a:rPr lang="en-US" altLang="en-US" dirty="0" smtClean="0"/>
              <a:t>V</a:t>
            </a:r>
            <a:r>
              <a:rPr lang="en-US" altLang="en-US" baseline="-25000" dirty="0" smtClean="0"/>
              <a:t>DS</a:t>
            </a:r>
            <a:r>
              <a:rPr lang="en-US" altLang="en-US" dirty="0" smtClean="0"/>
              <a:t>, the channel depth at the drain gets to 0 and the device is fully saturated</a:t>
            </a:r>
          </a:p>
        </p:txBody>
      </p:sp>
      <p:sp>
        <p:nvSpPr>
          <p:cNvPr id="134148" name="Slide Number Placeholder 3"/>
          <p:cNvSpPr>
            <a:spLocks noGrp="1"/>
          </p:cNvSpPr>
          <p:nvPr>
            <p:ph type="sldNum" sz="quarter" idx="5"/>
          </p:nvPr>
        </p:nvSpPr>
        <p:spPr>
          <a:noFill/>
        </p:spPr>
        <p:txBody>
          <a:bodyPr/>
          <a:lstStyle>
            <a:lvl1pPr eaLnBrk="0" hangingPunct="0">
              <a:defRPr sz="1600">
                <a:solidFill>
                  <a:schemeClr val="tx1"/>
                </a:solidFill>
                <a:latin typeface="Calibri" pitchFamily="34" charset="0"/>
              </a:defRPr>
            </a:lvl1pPr>
            <a:lvl2pPr marL="742950" indent="-285750" eaLnBrk="0" hangingPunct="0">
              <a:defRPr sz="1600">
                <a:solidFill>
                  <a:schemeClr val="tx1"/>
                </a:solidFill>
                <a:latin typeface="Calibri" pitchFamily="34" charset="0"/>
              </a:defRPr>
            </a:lvl2pPr>
            <a:lvl3pPr marL="1143000" indent="-228600" eaLnBrk="0" hangingPunct="0">
              <a:defRPr sz="1600">
                <a:solidFill>
                  <a:schemeClr val="tx1"/>
                </a:solidFill>
                <a:latin typeface="Calibri" pitchFamily="34" charset="0"/>
              </a:defRPr>
            </a:lvl3pPr>
            <a:lvl4pPr marL="1600200" indent="-228600" eaLnBrk="0" hangingPunct="0">
              <a:defRPr sz="1600">
                <a:solidFill>
                  <a:schemeClr val="tx1"/>
                </a:solidFill>
                <a:latin typeface="Calibri" pitchFamily="34" charset="0"/>
              </a:defRPr>
            </a:lvl4pPr>
            <a:lvl5pPr marL="2057400" indent="-228600" eaLnBrk="0" hangingPunct="0">
              <a:defRPr sz="1600">
                <a:solidFill>
                  <a:schemeClr val="tx1"/>
                </a:solidFill>
                <a:latin typeface="Calibri" pitchFamily="34" charset="0"/>
              </a:defRPr>
            </a:lvl5pPr>
            <a:lvl6pPr marL="2514600" indent="-228600" algn="r" eaLnBrk="0" fontAlgn="base" hangingPunct="0">
              <a:spcBef>
                <a:spcPct val="0"/>
              </a:spcBef>
              <a:spcAft>
                <a:spcPct val="0"/>
              </a:spcAft>
              <a:defRPr sz="1600">
                <a:solidFill>
                  <a:schemeClr val="tx1"/>
                </a:solidFill>
                <a:latin typeface="Calibri" pitchFamily="34" charset="0"/>
              </a:defRPr>
            </a:lvl6pPr>
            <a:lvl7pPr marL="2971800" indent="-228600" algn="r" eaLnBrk="0" fontAlgn="base" hangingPunct="0">
              <a:spcBef>
                <a:spcPct val="0"/>
              </a:spcBef>
              <a:spcAft>
                <a:spcPct val="0"/>
              </a:spcAft>
              <a:defRPr sz="1600">
                <a:solidFill>
                  <a:schemeClr val="tx1"/>
                </a:solidFill>
                <a:latin typeface="Calibri" pitchFamily="34" charset="0"/>
              </a:defRPr>
            </a:lvl7pPr>
            <a:lvl8pPr marL="3429000" indent="-228600" algn="r" eaLnBrk="0" fontAlgn="base" hangingPunct="0">
              <a:spcBef>
                <a:spcPct val="0"/>
              </a:spcBef>
              <a:spcAft>
                <a:spcPct val="0"/>
              </a:spcAft>
              <a:defRPr sz="1600">
                <a:solidFill>
                  <a:schemeClr val="tx1"/>
                </a:solidFill>
                <a:latin typeface="Calibri" pitchFamily="34" charset="0"/>
              </a:defRPr>
            </a:lvl8pPr>
            <a:lvl9pPr marL="3886200" indent="-228600" algn="r" eaLnBrk="0" fontAlgn="base" hangingPunct="0">
              <a:spcBef>
                <a:spcPct val="0"/>
              </a:spcBef>
              <a:spcAft>
                <a:spcPct val="0"/>
              </a:spcAft>
              <a:defRPr sz="1600">
                <a:solidFill>
                  <a:schemeClr val="tx1"/>
                </a:solidFill>
                <a:latin typeface="Calibri" pitchFamily="34" charset="0"/>
              </a:defRPr>
            </a:lvl9pPr>
          </a:lstStyle>
          <a:p>
            <a:pPr eaLnBrk="1" hangingPunct="1"/>
            <a:fld id="{8DF6B349-4AC6-430C-9DEE-65888AFD7416}" type="slidenum">
              <a:rPr lang="en-US" altLang="en-US" sz="1200" smtClean="0">
                <a:latin typeface="Arial" charset="0"/>
              </a:rPr>
              <a:pPr eaLnBrk="1" hangingPunct="1"/>
              <a:t>26</a:t>
            </a:fld>
            <a:endParaRPr lang="en-US" altLang="en-US" sz="1200" smtClean="0">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a:ln/>
        </p:spPr>
      </p:sp>
      <p:sp>
        <p:nvSpPr>
          <p:cNvPr id="116739" name="Notes Placeholder 2"/>
          <p:cNvSpPr>
            <a:spLocks noGrp="1"/>
          </p:cNvSpPr>
          <p:nvPr>
            <p:ph type="body" idx="1"/>
          </p:nvPr>
        </p:nvSpPr>
        <p:spPr>
          <a:noFill/>
        </p:spPr>
        <p:txBody>
          <a:bodyPr/>
          <a:lstStyle/>
          <a:p>
            <a:r>
              <a:rPr lang="en-US" altLang="en-US" dirty="0" smtClean="0"/>
              <a:t>In England these are called “valves” due to the obvious analogy to fluid flow.</a:t>
            </a:r>
          </a:p>
        </p:txBody>
      </p:sp>
      <p:sp>
        <p:nvSpPr>
          <p:cNvPr id="116740" name="Slide Number Placeholder 3"/>
          <p:cNvSpPr>
            <a:spLocks noGrp="1"/>
          </p:cNvSpPr>
          <p:nvPr>
            <p:ph type="sldNum" sz="quarter" idx="5"/>
          </p:nvPr>
        </p:nvSpPr>
        <p:spPr>
          <a:noFill/>
        </p:spPr>
        <p:txBody>
          <a:bodyPr/>
          <a:lstStyle>
            <a:lvl1pPr eaLnBrk="0" hangingPunct="0">
              <a:defRPr sz="1600">
                <a:solidFill>
                  <a:schemeClr val="tx1"/>
                </a:solidFill>
                <a:latin typeface="Calibri" pitchFamily="34" charset="0"/>
              </a:defRPr>
            </a:lvl1pPr>
            <a:lvl2pPr marL="742950" indent="-285750" eaLnBrk="0" hangingPunct="0">
              <a:defRPr sz="1600">
                <a:solidFill>
                  <a:schemeClr val="tx1"/>
                </a:solidFill>
                <a:latin typeface="Calibri" pitchFamily="34" charset="0"/>
              </a:defRPr>
            </a:lvl2pPr>
            <a:lvl3pPr marL="1143000" indent="-228600" eaLnBrk="0" hangingPunct="0">
              <a:defRPr sz="1600">
                <a:solidFill>
                  <a:schemeClr val="tx1"/>
                </a:solidFill>
                <a:latin typeface="Calibri" pitchFamily="34" charset="0"/>
              </a:defRPr>
            </a:lvl3pPr>
            <a:lvl4pPr marL="1600200" indent="-228600" eaLnBrk="0" hangingPunct="0">
              <a:defRPr sz="1600">
                <a:solidFill>
                  <a:schemeClr val="tx1"/>
                </a:solidFill>
                <a:latin typeface="Calibri" pitchFamily="34" charset="0"/>
              </a:defRPr>
            </a:lvl4pPr>
            <a:lvl5pPr marL="2057400" indent="-228600" eaLnBrk="0" hangingPunct="0">
              <a:defRPr sz="1600">
                <a:solidFill>
                  <a:schemeClr val="tx1"/>
                </a:solidFill>
                <a:latin typeface="Calibri" pitchFamily="34" charset="0"/>
              </a:defRPr>
            </a:lvl5pPr>
            <a:lvl6pPr marL="2514600" indent="-228600" algn="r" eaLnBrk="0" fontAlgn="base" hangingPunct="0">
              <a:spcBef>
                <a:spcPct val="0"/>
              </a:spcBef>
              <a:spcAft>
                <a:spcPct val="0"/>
              </a:spcAft>
              <a:defRPr sz="1600">
                <a:solidFill>
                  <a:schemeClr val="tx1"/>
                </a:solidFill>
                <a:latin typeface="Calibri" pitchFamily="34" charset="0"/>
              </a:defRPr>
            </a:lvl6pPr>
            <a:lvl7pPr marL="2971800" indent="-228600" algn="r" eaLnBrk="0" fontAlgn="base" hangingPunct="0">
              <a:spcBef>
                <a:spcPct val="0"/>
              </a:spcBef>
              <a:spcAft>
                <a:spcPct val="0"/>
              </a:spcAft>
              <a:defRPr sz="1600">
                <a:solidFill>
                  <a:schemeClr val="tx1"/>
                </a:solidFill>
                <a:latin typeface="Calibri" pitchFamily="34" charset="0"/>
              </a:defRPr>
            </a:lvl7pPr>
            <a:lvl8pPr marL="3429000" indent="-228600" algn="r" eaLnBrk="0" fontAlgn="base" hangingPunct="0">
              <a:spcBef>
                <a:spcPct val="0"/>
              </a:spcBef>
              <a:spcAft>
                <a:spcPct val="0"/>
              </a:spcAft>
              <a:defRPr sz="1600">
                <a:solidFill>
                  <a:schemeClr val="tx1"/>
                </a:solidFill>
                <a:latin typeface="Calibri" pitchFamily="34" charset="0"/>
              </a:defRPr>
            </a:lvl8pPr>
            <a:lvl9pPr marL="3886200" indent="-228600" algn="r" eaLnBrk="0" fontAlgn="base" hangingPunct="0">
              <a:spcBef>
                <a:spcPct val="0"/>
              </a:spcBef>
              <a:spcAft>
                <a:spcPct val="0"/>
              </a:spcAft>
              <a:defRPr sz="1600">
                <a:solidFill>
                  <a:schemeClr val="tx1"/>
                </a:solidFill>
                <a:latin typeface="Calibri" pitchFamily="34" charset="0"/>
              </a:defRPr>
            </a:lvl9pPr>
          </a:lstStyle>
          <a:p>
            <a:pPr eaLnBrk="1" hangingPunct="1"/>
            <a:fld id="{E129D22E-5032-459D-93FA-3AC14FB8ACA1}" type="slidenum">
              <a:rPr lang="en-US" altLang="en-US" sz="1200" smtClean="0">
                <a:latin typeface="Arial" charset="0"/>
              </a:rPr>
              <a:pPr eaLnBrk="1" hangingPunct="1"/>
              <a:t>5</a:t>
            </a:fld>
            <a:endParaRPr lang="en-US" altLang="en-US" sz="1200" smtClean="0">
              <a:latin typeface="Arial"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a:ln/>
        </p:spPr>
      </p:sp>
      <p:sp>
        <p:nvSpPr>
          <p:cNvPr id="122883" name="Notes Placeholder 2"/>
          <p:cNvSpPr>
            <a:spLocks noGrp="1"/>
          </p:cNvSpPr>
          <p:nvPr>
            <p:ph type="body" idx="1"/>
          </p:nvPr>
        </p:nvSpPr>
        <p:spPr/>
        <p:txBody>
          <a:bodyPr/>
          <a:lstStyle/>
          <a:p>
            <a:pPr>
              <a:defRPr/>
            </a:pPr>
            <a:r>
              <a:rPr lang="en-US" altLang="en-US" dirty="0" smtClean="0"/>
              <a:t>Triode Region – A vacuum tube Triode has the same characteristic curves as a MOSFET in this region.</a:t>
            </a:r>
          </a:p>
          <a:p>
            <a:pPr marL="171450" indent="-171450">
              <a:buFont typeface="Arial" panose="020B0604020202020204" pitchFamily="34" charset="0"/>
              <a:buChar char="•"/>
              <a:defRPr/>
            </a:pPr>
            <a:r>
              <a:rPr lang="en-US" altLang="en-US" dirty="0" smtClean="0"/>
              <a:t>The vacuum tube triode (AKA.</a:t>
            </a:r>
            <a:r>
              <a:rPr lang="en-US" altLang="en-US" baseline="0" dirty="0" smtClean="0"/>
              <a:t> </a:t>
            </a:r>
            <a:r>
              <a:rPr lang="en-US" altLang="en-US" dirty="0" smtClean="0"/>
              <a:t>a “valve” in England) was invented by Lee </a:t>
            </a:r>
            <a:r>
              <a:rPr lang="en-US" altLang="en-US" dirty="0" err="1" smtClean="0"/>
              <a:t>DeForest</a:t>
            </a:r>
            <a:r>
              <a:rPr lang="en-US" altLang="en-US" dirty="0" smtClean="0"/>
              <a:t> in 1907 which started the electronics age.</a:t>
            </a:r>
            <a:r>
              <a:rPr lang="en-US" altLang="en-US" baseline="0" dirty="0" smtClean="0"/>
              <a:t>  Deforest called his invention </a:t>
            </a:r>
            <a:r>
              <a:rPr lang="en-US" altLang="en-US" dirty="0" smtClean="0"/>
              <a:t> the “</a:t>
            </a:r>
            <a:r>
              <a:rPr lang="en-US" altLang="en-US" dirty="0" err="1" smtClean="0"/>
              <a:t>Audion</a:t>
            </a:r>
            <a:r>
              <a:rPr lang="en-US" altLang="en-US" dirty="0" smtClean="0"/>
              <a:t> Tube” as it could amplify audio signals.</a:t>
            </a:r>
          </a:p>
          <a:p>
            <a:pPr marL="171450" indent="-171450">
              <a:buFont typeface="Arial" panose="020B0604020202020204" pitchFamily="34" charset="0"/>
              <a:buChar char="•"/>
              <a:defRPr/>
            </a:pPr>
            <a:r>
              <a:rPr lang="en-US" altLang="en-US" dirty="0" smtClean="0"/>
              <a:t>He was at Chicago’s </a:t>
            </a:r>
            <a:r>
              <a:rPr lang="en-US" altLang="en-US" dirty="0" err="1" smtClean="0"/>
              <a:t>Armour</a:t>
            </a:r>
            <a:r>
              <a:rPr lang="en-US" altLang="en-US" dirty="0" smtClean="0"/>
              <a:t> Institute (now the Illinois Institute of Technology, my Alma Mater) at that time.</a:t>
            </a:r>
          </a:p>
        </p:txBody>
      </p:sp>
      <p:sp>
        <p:nvSpPr>
          <p:cNvPr id="135172" name="Slide Number Placeholder 3"/>
          <p:cNvSpPr>
            <a:spLocks noGrp="1"/>
          </p:cNvSpPr>
          <p:nvPr>
            <p:ph type="sldNum" sz="quarter" idx="5"/>
          </p:nvPr>
        </p:nvSpPr>
        <p:spPr>
          <a:noFill/>
        </p:spPr>
        <p:txBody>
          <a:bodyPr/>
          <a:lstStyle>
            <a:lvl1pPr algn="l" eaLnBrk="0" hangingPunct="0">
              <a:spcBef>
                <a:spcPct val="30000"/>
              </a:spcBef>
              <a:defRPr sz="1200">
                <a:solidFill>
                  <a:schemeClr val="tx1"/>
                </a:solidFill>
                <a:latin typeface="Arial" charset="0"/>
              </a:defRPr>
            </a:lvl1pPr>
            <a:lvl2pPr marL="742950" indent="-285750" algn="l" eaLnBrk="0" hangingPunct="0">
              <a:spcBef>
                <a:spcPct val="30000"/>
              </a:spcBef>
              <a:defRPr sz="1200">
                <a:solidFill>
                  <a:schemeClr val="tx1"/>
                </a:solidFill>
                <a:latin typeface="Arial" charset="0"/>
              </a:defRPr>
            </a:lvl2pPr>
            <a:lvl3pPr marL="1143000" indent="-228600" algn="l" eaLnBrk="0" hangingPunct="0">
              <a:spcBef>
                <a:spcPct val="30000"/>
              </a:spcBef>
              <a:defRPr sz="1200">
                <a:solidFill>
                  <a:schemeClr val="tx1"/>
                </a:solidFill>
                <a:latin typeface="Arial" charset="0"/>
              </a:defRPr>
            </a:lvl3pPr>
            <a:lvl4pPr marL="1600200" indent="-228600" algn="l" eaLnBrk="0" hangingPunct="0">
              <a:spcBef>
                <a:spcPct val="30000"/>
              </a:spcBef>
              <a:defRPr sz="1200">
                <a:solidFill>
                  <a:schemeClr val="tx1"/>
                </a:solidFill>
                <a:latin typeface="Arial" charset="0"/>
              </a:defRPr>
            </a:lvl4pPr>
            <a:lvl5pPr marL="2057400" indent="-228600" algn="l"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4C5BE79B-F4E3-4817-8208-70763B1C1096}" type="slidenum">
              <a:rPr lang="en-US" altLang="en-US" smtClean="0"/>
              <a:pPr algn="r" eaLnBrk="1" hangingPunct="1">
                <a:spcBef>
                  <a:spcPct val="0"/>
                </a:spcBef>
              </a:pPr>
              <a:t>27</a:t>
            </a:fld>
            <a:endParaRPr lang="en-US" alt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a:ln/>
        </p:spPr>
      </p:sp>
      <p:sp>
        <p:nvSpPr>
          <p:cNvPr id="136195" name="Notes Placeholder 2"/>
          <p:cNvSpPr>
            <a:spLocks noGrp="1"/>
          </p:cNvSpPr>
          <p:nvPr>
            <p:ph type="body" idx="1"/>
          </p:nvPr>
        </p:nvSpPr>
        <p:spPr>
          <a:noFill/>
        </p:spPr>
        <p:txBody>
          <a:bodyPr/>
          <a:lstStyle/>
          <a:p>
            <a:r>
              <a:rPr lang="en-US" altLang="en-US" dirty="0" smtClean="0"/>
              <a:t>This is a plot of I</a:t>
            </a:r>
            <a:r>
              <a:rPr lang="en-US" altLang="en-US" baseline="-25000" dirty="0" smtClean="0"/>
              <a:t>D</a:t>
            </a:r>
            <a:r>
              <a:rPr lang="en-US" altLang="en-US" dirty="0" smtClean="0"/>
              <a:t> </a:t>
            </a:r>
            <a:r>
              <a:rPr lang="en-US" altLang="en-US" dirty="0" err="1" smtClean="0"/>
              <a:t>vs</a:t>
            </a:r>
            <a:r>
              <a:rPr lang="en-US" altLang="en-US" dirty="0" smtClean="0"/>
              <a:t> V</a:t>
            </a:r>
            <a:r>
              <a:rPr lang="en-US" altLang="en-US" baseline="-25000" dirty="0" smtClean="0"/>
              <a:t>DS</a:t>
            </a:r>
            <a:r>
              <a:rPr lang="en-US" altLang="en-US" dirty="0" smtClean="0"/>
              <a:t> holding </a:t>
            </a:r>
            <a:r>
              <a:rPr lang="en-US" altLang="en-US" dirty="0" err="1" smtClean="0"/>
              <a:t>V</a:t>
            </a:r>
            <a:r>
              <a:rPr lang="en-US" altLang="en-US" baseline="-25000" dirty="0" err="1" smtClean="0"/>
              <a:t>ov</a:t>
            </a:r>
            <a:r>
              <a:rPr lang="en-US" altLang="en-US" dirty="0" smtClean="0"/>
              <a:t> constant.</a:t>
            </a:r>
          </a:p>
          <a:p>
            <a:r>
              <a:rPr lang="en-US" altLang="en-US" dirty="0" smtClean="0"/>
              <a:t>Note that this graph and the formulas ignore the effect of </a:t>
            </a:r>
            <a:r>
              <a:rPr lang="en-US" altLang="en-US" dirty="0" err="1" smtClean="0"/>
              <a:t>pn</a:t>
            </a:r>
            <a:r>
              <a:rPr lang="en-US" altLang="en-US" dirty="0" smtClean="0"/>
              <a:t> junction depletion region width on the channel length.</a:t>
            </a:r>
          </a:p>
        </p:txBody>
      </p:sp>
      <p:sp>
        <p:nvSpPr>
          <p:cNvPr id="136196" name="Slide Number Placeholder 3"/>
          <p:cNvSpPr>
            <a:spLocks noGrp="1"/>
          </p:cNvSpPr>
          <p:nvPr>
            <p:ph type="sldNum" sz="quarter" idx="5"/>
          </p:nvPr>
        </p:nvSpPr>
        <p:spPr>
          <a:noFill/>
        </p:spPr>
        <p:txBody>
          <a:bodyPr/>
          <a:lstStyle>
            <a:lvl1pPr eaLnBrk="0" hangingPunct="0">
              <a:defRPr sz="1600">
                <a:solidFill>
                  <a:schemeClr val="tx1"/>
                </a:solidFill>
                <a:latin typeface="Calibri" pitchFamily="34" charset="0"/>
              </a:defRPr>
            </a:lvl1pPr>
            <a:lvl2pPr marL="742950" indent="-285750" eaLnBrk="0" hangingPunct="0">
              <a:defRPr sz="1600">
                <a:solidFill>
                  <a:schemeClr val="tx1"/>
                </a:solidFill>
                <a:latin typeface="Calibri" pitchFamily="34" charset="0"/>
              </a:defRPr>
            </a:lvl2pPr>
            <a:lvl3pPr marL="1143000" indent="-228600" eaLnBrk="0" hangingPunct="0">
              <a:defRPr sz="1600">
                <a:solidFill>
                  <a:schemeClr val="tx1"/>
                </a:solidFill>
                <a:latin typeface="Calibri" pitchFamily="34" charset="0"/>
              </a:defRPr>
            </a:lvl3pPr>
            <a:lvl4pPr marL="1600200" indent="-228600" eaLnBrk="0" hangingPunct="0">
              <a:defRPr sz="1600">
                <a:solidFill>
                  <a:schemeClr val="tx1"/>
                </a:solidFill>
                <a:latin typeface="Calibri" pitchFamily="34" charset="0"/>
              </a:defRPr>
            </a:lvl4pPr>
            <a:lvl5pPr marL="2057400" indent="-228600" eaLnBrk="0" hangingPunct="0">
              <a:defRPr sz="1600">
                <a:solidFill>
                  <a:schemeClr val="tx1"/>
                </a:solidFill>
                <a:latin typeface="Calibri" pitchFamily="34" charset="0"/>
              </a:defRPr>
            </a:lvl5pPr>
            <a:lvl6pPr marL="2514600" indent="-228600" algn="r" eaLnBrk="0" fontAlgn="base" hangingPunct="0">
              <a:spcBef>
                <a:spcPct val="0"/>
              </a:spcBef>
              <a:spcAft>
                <a:spcPct val="0"/>
              </a:spcAft>
              <a:defRPr sz="1600">
                <a:solidFill>
                  <a:schemeClr val="tx1"/>
                </a:solidFill>
                <a:latin typeface="Calibri" pitchFamily="34" charset="0"/>
              </a:defRPr>
            </a:lvl6pPr>
            <a:lvl7pPr marL="2971800" indent="-228600" algn="r" eaLnBrk="0" fontAlgn="base" hangingPunct="0">
              <a:spcBef>
                <a:spcPct val="0"/>
              </a:spcBef>
              <a:spcAft>
                <a:spcPct val="0"/>
              </a:spcAft>
              <a:defRPr sz="1600">
                <a:solidFill>
                  <a:schemeClr val="tx1"/>
                </a:solidFill>
                <a:latin typeface="Calibri" pitchFamily="34" charset="0"/>
              </a:defRPr>
            </a:lvl7pPr>
            <a:lvl8pPr marL="3429000" indent="-228600" algn="r" eaLnBrk="0" fontAlgn="base" hangingPunct="0">
              <a:spcBef>
                <a:spcPct val="0"/>
              </a:spcBef>
              <a:spcAft>
                <a:spcPct val="0"/>
              </a:spcAft>
              <a:defRPr sz="1600">
                <a:solidFill>
                  <a:schemeClr val="tx1"/>
                </a:solidFill>
                <a:latin typeface="Calibri" pitchFamily="34" charset="0"/>
              </a:defRPr>
            </a:lvl8pPr>
            <a:lvl9pPr marL="3886200" indent="-228600" algn="r" eaLnBrk="0" fontAlgn="base" hangingPunct="0">
              <a:spcBef>
                <a:spcPct val="0"/>
              </a:spcBef>
              <a:spcAft>
                <a:spcPct val="0"/>
              </a:spcAft>
              <a:defRPr sz="1600">
                <a:solidFill>
                  <a:schemeClr val="tx1"/>
                </a:solidFill>
                <a:latin typeface="Calibri" pitchFamily="34" charset="0"/>
              </a:defRPr>
            </a:lvl9pPr>
          </a:lstStyle>
          <a:p>
            <a:pPr eaLnBrk="1" hangingPunct="1"/>
            <a:fld id="{E007223C-736F-4682-B14A-F955E700DE70}" type="slidenum">
              <a:rPr lang="en-US" altLang="en-US" sz="1200" smtClean="0">
                <a:latin typeface="Arial" charset="0"/>
              </a:rPr>
              <a:pPr eaLnBrk="1" hangingPunct="1"/>
              <a:t>28</a:t>
            </a:fld>
            <a:endParaRPr lang="en-US" altLang="en-US" sz="1200" smtClean="0">
              <a:latin typeface="Arial"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is a small increase</a:t>
            </a:r>
            <a:r>
              <a:rPr lang="en-US" baseline="0" dirty="0" smtClean="0"/>
              <a:t> in I</a:t>
            </a:r>
            <a:r>
              <a:rPr lang="en-US" baseline="-25000" dirty="0" smtClean="0"/>
              <a:t>D</a:t>
            </a:r>
            <a:r>
              <a:rPr lang="en-US" baseline="0" dirty="0" smtClean="0"/>
              <a:t> as V</a:t>
            </a:r>
            <a:r>
              <a:rPr lang="en-US" baseline="-25000" dirty="0" smtClean="0"/>
              <a:t>DS</a:t>
            </a:r>
            <a:r>
              <a:rPr lang="en-US" baseline="0" dirty="0" smtClean="0"/>
              <a:t> moves further into saturation due to a small decrease in channel length.</a:t>
            </a:r>
            <a:endParaRPr lang="en-US" dirty="0"/>
          </a:p>
        </p:txBody>
      </p:sp>
      <p:sp>
        <p:nvSpPr>
          <p:cNvPr id="4" name="Slide Number Placeholder 3"/>
          <p:cNvSpPr>
            <a:spLocks noGrp="1"/>
          </p:cNvSpPr>
          <p:nvPr>
            <p:ph type="sldNum" sz="quarter" idx="10"/>
          </p:nvPr>
        </p:nvSpPr>
        <p:spPr/>
        <p:txBody>
          <a:bodyPr/>
          <a:lstStyle/>
          <a:p>
            <a:pPr>
              <a:defRPr/>
            </a:pPr>
            <a:fld id="{38E38637-59C0-4D9C-82AE-019398C37718}" type="slidenum">
              <a:rPr lang="en-US" smtClean="0"/>
              <a:pPr>
                <a:defRPr/>
              </a:pPr>
              <a:t>29</a:t>
            </a:fld>
            <a:endParaRPr lang="en-US"/>
          </a:p>
        </p:txBody>
      </p:sp>
    </p:spTree>
    <p:extLst>
      <p:ext uri="{BB962C8B-B14F-4D97-AF65-F5344CB8AC3E}">
        <p14:creationId xmlns:p14="http://schemas.microsoft.com/office/powerpoint/2010/main" val="11057632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Image Placeholder 1"/>
          <p:cNvSpPr>
            <a:spLocks noGrp="1" noRot="1" noChangeAspect="1" noTextEdit="1"/>
          </p:cNvSpPr>
          <p:nvPr>
            <p:ph type="sldImg"/>
          </p:nvPr>
        </p:nvSpPr>
        <p:spPr>
          <a:ln/>
        </p:spPr>
      </p:sp>
      <p:sp>
        <p:nvSpPr>
          <p:cNvPr id="137219" name="Notes Placeholder 2"/>
          <p:cNvSpPr>
            <a:spLocks noGrp="1"/>
          </p:cNvSpPr>
          <p:nvPr>
            <p:ph type="body" idx="1"/>
          </p:nvPr>
        </p:nvSpPr>
        <p:spPr>
          <a:noFill/>
        </p:spPr>
        <p:txBody>
          <a:bodyPr/>
          <a:lstStyle/>
          <a:p>
            <a:r>
              <a:rPr lang="en-US" altLang="en-US" smtClean="0"/>
              <a:t>I’ll leave the example for you to go over in the text.  (pp. 243-244)</a:t>
            </a:r>
          </a:p>
        </p:txBody>
      </p:sp>
      <p:sp>
        <p:nvSpPr>
          <p:cNvPr id="137220" name="Slide Number Placeholder 3"/>
          <p:cNvSpPr>
            <a:spLocks noGrp="1"/>
          </p:cNvSpPr>
          <p:nvPr>
            <p:ph type="sldNum" sz="quarter" idx="5"/>
          </p:nvPr>
        </p:nvSpPr>
        <p:spPr>
          <a:noFill/>
        </p:spPr>
        <p:txBody>
          <a:bodyPr/>
          <a:lstStyle>
            <a:lvl1pPr eaLnBrk="0" hangingPunct="0">
              <a:defRPr sz="1600">
                <a:solidFill>
                  <a:schemeClr val="tx1"/>
                </a:solidFill>
                <a:latin typeface="Calibri" pitchFamily="34" charset="0"/>
              </a:defRPr>
            </a:lvl1pPr>
            <a:lvl2pPr marL="742950" indent="-285750" eaLnBrk="0" hangingPunct="0">
              <a:defRPr sz="1600">
                <a:solidFill>
                  <a:schemeClr val="tx1"/>
                </a:solidFill>
                <a:latin typeface="Calibri" pitchFamily="34" charset="0"/>
              </a:defRPr>
            </a:lvl2pPr>
            <a:lvl3pPr marL="1143000" indent="-228600" eaLnBrk="0" hangingPunct="0">
              <a:defRPr sz="1600">
                <a:solidFill>
                  <a:schemeClr val="tx1"/>
                </a:solidFill>
                <a:latin typeface="Calibri" pitchFamily="34" charset="0"/>
              </a:defRPr>
            </a:lvl3pPr>
            <a:lvl4pPr marL="1600200" indent="-228600" eaLnBrk="0" hangingPunct="0">
              <a:defRPr sz="1600">
                <a:solidFill>
                  <a:schemeClr val="tx1"/>
                </a:solidFill>
                <a:latin typeface="Calibri" pitchFamily="34" charset="0"/>
              </a:defRPr>
            </a:lvl4pPr>
            <a:lvl5pPr marL="2057400" indent="-228600" eaLnBrk="0" hangingPunct="0">
              <a:defRPr sz="1600">
                <a:solidFill>
                  <a:schemeClr val="tx1"/>
                </a:solidFill>
                <a:latin typeface="Calibri" pitchFamily="34" charset="0"/>
              </a:defRPr>
            </a:lvl5pPr>
            <a:lvl6pPr marL="2514600" indent="-228600" algn="r" eaLnBrk="0" fontAlgn="base" hangingPunct="0">
              <a:spcBef>
                <a:spcPct val="0"/>
              </a:spcBef>
              <a:spcAft>
                <a:spcPct val="0"/>
              </a:spcAft>
              <a:defRPr sz="1600">
                <a:solidFill>
                  <a:schemeClr val="tx1"/>
                </a:solidFill>
                <a:latin typeface="Calibri" pitchFamily="34" charset="0"/>
              </a:defRPr>
            </a:lvl6pPr>
            <a:lvl7pPr marL="2971800" indent="-228600" algn="r" eaLnBrk="0" fontAlgn="base" hangingPunct="0">
              <a:spcBef>
                <a:spcPct val="0"/>
              </a:spcBef>
              <a:spcAft>
                <a:spcPct val="0"/>
              </a:spcAft>
              <a:defRPr sz="1600">
                <a:solidFill>
                  <a:schemeClr val="tx1"/>
                </a:solidFill>
                <a:latin typeface="Calibri" pitchFamily="34" charset="0"/>
              </a:defRPr>
            </a:lvl7pPr>
            <a:lvl8pPr marL="3429000" indent="-228600" algn="r" eaLnBrk="0" fontAlgn="base" hangingPunct="0">
              <a:spcBef>
                <a:spcPct val="0"/>
              </a:spcBef>
              <a:spcAft>
                <a:spcPct val="0"/>
              </a:spcAft>
              <a:defRPr sz="1600">
                <a:solidFill>
                  <a:schemeClr val="tx1"/>
                </a:solidFill>
                <a:latin typeface="Calibri" pitchFamily="34" charset="0"/>
              </a:defRPr>
            </a:lvl8pPr>
            <a:lvl9pPr marL="3886200" indent="-228600" algn="r" eaLnBrk="0" fontAlgn="base" hangingPunct="0">
              <a:spcBef>
                <a:spcPct val="0"/>
              </a:spcBef>
              <a:spcAft>
                <a:spcPct val="0"/>
              </a:spcAft>
              <a:defRPr sz="1600">
                <a:solidFill>
                  <a:schemeClr val="tx1"/>
                </a:solidFill>
                <a:latin typeface="Calibri" pitchFamily="34" charset="0"/>
              </a:defRPr>
            </a:lvl9pPr>
          </a:lstStyle>
          <a:p>
            <a:pPr eaLnBrk="1" hangingPunct="1"/>
            <a:fld id="{DD247E3A-39BE-44A1-ACBD-4C9D2A38D72C}" type="slidenum">
              <a:rPr lang="en-US" altLang="en-US" sz="1200" smtClean="0">
                <a:latin typeface="Arial" charset="0"/>
              </a:rPr>
              <a:pPr eaLnBrk="1" hangingPunct="1"/>
              <a:t>30</a:t>
            </a:fld>
            <a:endParaRPr lang="en-US" altLang="en-US" sz="1200" smtClean="0">
              <a:latin typeface="Arial"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Slide Image Placeholder 1"/>
          <p:cNvSpPr>
            <a:spLocks noGrp="1" noRot="1" noChangeAspect="1" noTextEdit="1"/>
          </p:cNvSpPr>
          <p:nvPr>
            <p:ph type="sldImg"/>
          </p:nvPr>
        </p:nvSpPr>
        <p:spPr>
          <a:ln/>
        </p:spPr>
      </p:sp>
      <p:sp>
        <p:nvSpPr>
          <p:cNvPr id="138243" name="Notes Placeholder 2"/>
          <p:cNvSpPr>
            <a:spLocks noGrp="1"/>
          </p:cNvSpPr>
          <p:nvPr>
            <p:ph type="body" idx="1"/>
          </p:nvPr>
        </p:nvSpPr>
        <p:spPr>
          <a:noFill/>
        </p:spPr>
        <p:txBody>
          <a:bodyPr/>
          <a:lstStyle/>
          <a:p>
            <a:r>
              <a:rPr lang="en-US" altLang="en-US" dirty="0" smtClean="0"/>
              <a:t>In</a:t>
            </a:r>
            <a:r>
              <a:rPr lang="en-US" altLang="en-US" baseline="0" dirty="0" smtClean="0"/>
              <a:t> a p-channel MOSFET e</a:t>
            </a:r>
            <a:r>
              <a:rPr lang="en-US" altLang="en-US" dirty="0" smtClean="0"/>
              <a:t>verything is now backwards!  </a:t>
            </a:r>
          </a:p>
          <a:p>
            <a:r>
              <a:rPr lang="en-US" altLang="en-US" dirty="0" smtClean="0"/>
              <a:t>Mirror image (or “complementary”) devices</a:t>
            </a:r>
            <a:r>
              <a:rPr lang="en-US" altLang="en-US" baseline="0" dirty="0" smtClean="0"/>
              <a:t> such as n-channel and p-channel or later NPN and PNP can be useful as a design option.</a:t>
            </a:r>
            <a:endParaRPr lang="en-US" altLang="en-US" dirty="0" smtClean="0"/>
          </a:p>
        </p:txBody>
      </p:sp>
      <p:sp>
        <p:nvSpPr>
          <p:cNvPr id="138244" name="Slide Number Placeholder 3"/>
          <p:cNvSpPr>
            <a:spLocks noGrp="1"/>
          </p:cNvSpPr>
          <p:nvPr>
            <p:ph type="sldNum" sz="quarter" idx="5"/>
          </p:nvPr>
        </p:nvSpPr>
        <p:spPr>
          <a:noFill/>
        </p:spPr>
        <p:txBody>
          <a:bodyPr/>
          <a:lstStyle>
            <a:lvl1pPr eaLnBrk="0" hangingPunct="0">
              <a:defRPr sz="1600">
                <a:solidFill>
                  <a:schemeClr val="tx1"/>
                </a:solidFill>
                <a:latin typeface="Calibri" pitchFamily="34" charset="0"/>
              </a:defRPr>
            </a:lvl1pPr>
            <a:lvl2pPr marL="742950" indent="-285750" eaLnBrk="0" hangingPunct="0">
              <a:defRPr sz="1600">
                <a:solidFill>
                  <a:schemeClr val="tx1"/>
                </a:solidFill>
                <a:latin typeface="Calibri" pitchFamily="34" charset="0"/>
              </a:defRPr>
            </a:lvl2pPr>
            <a:lvl3pPr marL="1143000" indent="-228600" eaLnBrk="0" hangingPunct="0">
              <a:defRPr sz="1600">
                <a:solidFill>
                  <a:schemeClr val="tx1"/>
                </a:solidFill>
                <a:latin typeface="Calibri" pitchFamily="34" charset="0"/>
              </a:defRPr>
            </a:lvl3pPr>
            <a:lvl4pPr marL="1600200" indent="-228600" eaLnBrk="0" hangingPunct="0">
              <a:defRPr sz="1600">
                <a:solidFill>
                  <a:schemeClr val="tx1"/>
                </a:solidFill>
                <a:latin typeface="Calibri" pitchFamily="34" charset="0"/>
              </a:defRPr>
            </a:lvl4pPr>
            <a:lvl5pPr marL="2057400" indent="-228600" eaLnBrk="0" hangingPunct="0">
              <a:defRPr sz="1600">
                <a:solidFill>
                  <a:schemeClr val="tx1"/>
                </a:solidFill>
                <a:latin typeface="Calibri" pitchFamily="34" charset="0"/>
              </a:defRPr>
            </a:lvl5pPr>
            <a:lvl6pPr marL="2514600" indent="-228600" algn="r" eaLnBrk="0" fontAlgn="base" hangingPunct="0">
              <a:spcBef>
                <a:spcPct val="0"/>
              </a:spcBef>
              <a:spcAft>
                <a:spcPct val="0"/>
              </a:spcAft>
              <a:defRPr sz="1600">
                <a:solidFill>
                  <a:schemeClr val="tx1"/>
                </a:solidFill>
                <a:latin typeface="Calibri" pitchFamily="34" charset="0"/>
              </a:defRPr>
            </a:lvl6pPr>
            <a:lvl7pPr marL="2971800" indent="-228600" algn="r" eaLnBrk="0" fontAlgn="base" hangingPunct="0">
              <a:spcBef>
                <a:spcPct val="0"/>
              </a:spcBef>
              <a:spcAft>
                <a:spcPct val="0"/>
              </a:spcAft>
              <a:defRPr sz="1600">
                <a:solidFill>
                  <a:schemeClr val="tx1"/>
                </a:solidFill>
                <a:latin typeface="Calibri" pitchFamily="34" charset="0"/>
              </a:defRPr>
            </a:lvl7pPr>
            <a:lvl8pPr marL="3429000" indent="-228600" algn="r" eaLnBrk="0" fontAlgn="base" hangingPunct="0">
              <a:spcBef>
                <a:spcPct val="0"/>
              </a:spcBef>
              <a:spcAft>
                <a:spcPct val="0"/>
              </a:spcAft>
              <a:defRPr sz="1600">
                <a:solidFill>
                  <a:schemeClr val="tx1"/>
                </a:solidFill>
                <a:latin typeface="Calibri" pitchFamily="34" charset="0"/>
              </a:defRPr>
            </a:lvl8pPr>
            <a:lvl9pPr marL="3886200" indent="-228600" algn="r" eaLnBrk="0" fontAlgn="base" hangingPunct="0">
              <a:spcBef>
                <a:spcPct val="0"/>
              </a:spcBef>
              <a:spcAft>
                <a:spcPct val="0"/>
              </a:spcAft>
              <a:defRPr sz="1600">
                <a:solidFill>
                  <a:schemeClr val="tx1"/>
                </a:solidFill>
                <a:latin typeface="Calibri" pitchFamily="34" charset="0"/>
              </a:defRPr>
            </a:lvl9pPr>
          </a:lstStyle>
          <a:p>
            <a:pPr eaLnBrk="1" hangingPunct="1"/>
            <a:fld id="{E5A9EC23-3785-4A67-9111-E877B2E66FE4}" type="slidenum">
              <a:rPr lang="en-US" altLang="en-US" sz="1200" smtClean="0">
                <a:latin typeface="Arial" charset="0"/>
              </a:rPr>
              <a:pPr eaLnBrk="1" hangingPunct="1"/>
              <a:t>31</a:t>
            </a:fld>
            <a:endParaRPr lang="en-US" altLang="en-US" sz="1200" smtClean="0">
              <a:latin typeface="Arial"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t>CMOS: </a:t>
            </a:r>
          </a:p>
          <a:p>
            <a:pPr marL="171450" indent="-171450">
              <a:buFont typeface="Arial" panose="020B0604020202020204" pitchFamily="34" charset="0"/>
              <a:buChar char="•"/>
              <a:defRPr/>
            </a:pPr>
            <a:r>
              <a:rPr lang="en-US" dirty="0" smtClean="0"/>
              <a:t>first invented in 1963 at Fairchild Semiconductor</a:t>
            </a:r>
          </a:p>
          <a:p>
            <a:pPr marL="171450" indent="-171450">
              <a:buFont typeface="Arial" panose="020B0604020202020204" pitchFamily="34" charset="0"/>
              <a:buChar char="•"/>
              <a:defRPr/>
            </a:pPr>
            <a:r>
              <a:rPr lang="en-US" dirty="0" smtClean="0"/>
              <a:t>ICs first produced at RCA for digital watches</a:t>
            </a:r>
          </a:p>
          <a:p>
            <a:pPr marL="171450" indent="-171450">
              <a:buFont typeface="Arial" panose="020B0604020202020204" pitchFamily="34" charset="0"/>
              <a:buChar char="•"/>
              <a:defRPr/>
            </a:pPr>
            <a:r>
              <a:rPr lang="en-US" dirty="0" smtClean="0"/>
              <a:t>Now a dominant IC technology</a:t>
            </a:r>
          </a:p>
        </p:txBody>
      </p:sp>
      <p:sp>
        <p:nvSpPr>
          <p:cNvPr id="139268" name="Slide Number Placeholder 3"/>
          <p:cNvSpPr>
            <a:spLocks noGrp="1"/>
          </p:cNvSpPr>
          <p:nvPr>
            <p:ph type="sldNum" sz="quarter" idx="5"/>
          </p:nvPr>
        </p:nvSpPr>
        <p:spPr>
          <a:noFill/>
        </p:spPr>
        <p:txBody>
          <a:bodyPr/>
          <a:lstStyle>
            <a:lvl1pPr eaLnBrk="0" hangingPunct="0">
              <a:defRPr sz="1600">
                <a:solidFill>
                  <a:schemeClr val="tx1"/>
                </a:solidFill>
                <a:latin typeface="Calibri" pitchFamily="34" charset="0"/>
              </a:defRPr>
            </a:lvl1pPr>
            <a:lvl2pPr marL="742950" indent="-285750" eaLnBrk="0" hangingPunct="0">
              <a:defRPr sz="1600">
                <a:solidFill>
                  <a:schemeClr val="tx1"/>
                </a:solidFill>
                <a:latin typeface="Calibri" pitchFamily="34" charset="0"/>
              </a:defRPr>
            </a:lvl2pPr>
            <a:lvl3pPr marL="1143000" indent="-228600" eaLnBrk="0" hangingPunct="0">
              <a:defRPr sz="1600">
                <a:solidFill>
                  <a:schemeClr val="tx1"/>
                </a:solidFill>
                <a:latin typeface="Calibri" pitchFamily="34" charset="0"/>
              </a:defRPr>
            </a:lvl3pPr>
            <a:lvl4pPr marL="1600200" indent="-228600" eaLnBrk="0" hangingPunct="0">
              <a:defRPr sz="1600">
                <a:solidFill>
                  <a:schemeClr val="tx1"/>
                </a:solidFill>
                <a:latin typeface="Calibri" pitchFamily="34" charset="0"/>
              </a:defRPr>
            </a:lvl4pPr>
            <a:lvl5pPr marL="2057400" indent="-228600" eaLnBrk="0" hangingPunct="0">
              <a:defRPr sz="1600">
                <a:solidFill>
                  <a:schemeClr val="tx1"/>
                </a:solidFill>
                <a:latin typeface="Calibri" pitchFamily="34" charset="0"/>
              </a:defRPr>
            </a:lvl5pPr>
            <a:lvl6pPr marL="2514600" indent="-228600" algn="r" eaLnBrk="0" fontAlgn="base" hangingPunct="0">
              <a:spcBef>
                <a:spcPct val="0"/>
              </a:spcBef>
              <a:spcAft>
                <a:spcPct val="0"/>
              </a:spcAft>
              <a:defRPr sz="1600">
                <a:solidFill>
                  <a:schemeClr val="tx1"/>
                </a:solidFill>
                <a:latin typeface="Calibri" pitchFamily="34" charset="0"/>
              </a:defRPr>
            </a:lvl6pPr>
            <a:lvl7pPr marL="2971800" indent="-228600" algn="r" eaLnBrk="0" fontAlgn="base" hangingPunct="0">
              <a:spcBef>
                <a:spcPct val="0"/>
              </a:spcBef>
              <a:spcAft>
                <a:spcPct val="0"/>
              </a:spcAft>
              <a:defRPr sz="1600">
                <a:solidFill>
                  <a:schemeClr val="tx1"/>
                </a:solidFill>
                <a:latin typeface="Calibri" pitchFamily="34" charset="0"/>
              </a:defRPr>
            </a:lvl7pPr>
            <a:lvl8pPr marL="3429000" indent="-228600" algn="r" eaLnBrk="0" fontAlgn="base" hangingPunct="0">
              <a:spcBef>
                <a:spcPct val="0"/>
              </a:spcBef>
              <a:spcAft>
                <a:spcPct val="0"/>
              </a:spcAft>
              <a:defRPr sz="1600">
                <a:solidFill>
                  <a:schemeClr val="tx1"/>
                </a:solidFill>
                <a:latin typeface="Calibri" pitchFamily="34" charset="0"/>
              </a:defRPr>
            </a:lvl8pPr>
            <a:lvl9pPr marL="3886200" indent="-228600" algn="r" eaLnBrk="0" fontAlgn="base" hangingPunct="0">
              <a:spcBef>
                <a:spcPct val="0"/>
              </a:spcBef>
              <a:spcAft>
                <a:spcPct val="0"/>
              </a:spcAft>
              <a:defRPr sz="1600">
                <a:solidFill>
                  <a:schemeClr val="tx1"/>
                </a:solidFill>
                <a:latin typeface="Calibri" pitchFamily="34" charset="0"/>
              </a:defRPr>
            </a:lvl9pPr>
          </a:lstStyle>
          <a:p>
            <a:pPr eaLnBrk="1" hangingPunct="1"/>
            <a:fld id="{2FFFCB05-2768-4941-A61A-D0E16A78DBC7}" type="slidenum">
              <a:rPr lang="en-US" altLang="en-US" sz="1200" smtClean="0">
                <a:latin typeface="Arial" charset="0"/>
              </a:rPr>
              <a:pPr eaLnBrk="1" hangingPunct="1"/>
              <a:t>34</a:t>
            </a:fld>
            <a:endParaRPr lang="en-US" altLang="en-US" sz="1200" smtClean="0">
              <a:latin typeface="Arial"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Slide Image Placeholder 1"/>
          <p:cNvSpPr>
            <a:spLocks noGrp="1" noRot="1" noChangeAspect="1" noTextEdit="1"/>
          </p:cNvSpPr>
          <p:nvPr>
            <p:ph type="sldImg"/>
          </p:nvPr>
        </p:nvSpPr>
        <p:spPr>
          <a:ln/>
        </p:spPr>
      </p:sp>
      <p:sp>
        <p:nvSpPr>
          <p:cNvPr id="140291" name="Notes Placeholder 2"/>
          <p:cNvSpPr>
            <a:spLocks noGrp="1"/>
          </p:cNvSpPr>
          <p:nvPr>
            <p:ph type="body" idx="1"/>
          </p:nvPr>
        </p:nvSpPr>
        <p:spPr>
          <a:noFill/>
        </p:spPr>
        <p:txBody>
          <a:bodyPr/>
          <a:lstStyle/>
          <a:p>
            <a:r>
              <a:rPr lang="en-US" altLang="en-US" dirty="0" smtClean="0"/>
              <a:t>CMOS</a:t>
            </a:r>
            <a:r>
              <a:rPr lang="en-US" altLang="en-US" baseline="0" dirty="0" smtClean="0"/>
              <a:t> was f</a:t>
            </a:r>
            <a:r>
              <a:rPr lang="en-US" altLang="en-US" dirty="0" smtClean="0"/>
              <a:t>irst demonstrated by RCA for watches (low power digital logic).  RCA then owned the technology but frittered it away by a series of management errors.  This is a recurring theme in the history of electronics.</a:t>
            </a:r>
          </a:p>
        </p:txBody>
      </p:sp>
      <p:sp>
        <p:nvSpPr>
          <p:cNvPr id="140292" name="Slide Number Placeholder 3"/>
          <p:cNvSpPr>
            <a:spLocks noGrp="1"/>
          </p:cNvSpPr>
          <p:nvPr>
            <p:ph type="sldNum" sz="quarter" idx="5"/>
          </p:nvPr>
        </p:nvSpPr>
        <p:spPr>
          <a:noFill/>
        </p:spPr>
        <p:txBody>
          <a:bodyPr/>
          <a:lstStyle>
            <a:lvl1pPr algn="l" eaLnBrk="0" hangingPunct="0">
              <a:spcBef>
                <a:spcPct val="30000"/>
              </a:spcBef>
              <a:defRPr sz="1200">
                <a:solidFill>
                  <a:schemeClr val="tx1"/>
                </a:solidFill>
                <a:latin typeface="Arial" charset="0"/>
              </a:defRPr>
            </a:lvl1pPr>
            <a:lvl2pPr marL="742950" indent="-285750" algn="l" eaLnBrk="0" hangingPunct="0">
              <a:spcBef>
                <a:spcPct val="30000"/>
              </a:spcBef>
              <a:defRPr sz="1200">
                <a:solidFill>
                  <a:schemeClr val="tx1"/>
                </a:solidFill>
                <a:latin typeface="Arial" charset="0"/>
              </a:defRPr>
            </a:lvl2pPr>
            <a:lvl3pPr marL="1143000" indent="-228600" algn="l" eaLnBrk="0" hangingPunct="0">
              <a:spcBef>
                <a:spcPct val="30000"/>
              </a:spcBef>
              <a:defRPr sz="1200">
                <a:solidFill>
                  <a:schemeClr val="tx1"/>
                </a:solidFill>
                <a:latin typeface="Arial" charset="0"/>
              </a:defRPr>
            </a:lvl3pPr>
            <a:lvl4pPr marL="1600200" indent="-228600" algn="l" eaLnBrk="0" hangingPunct="0">
              <a:spcBef>
                <a:spcPct val="30000"/>
              </a:spcBef>
              <a:defRPr sz="1200">
                <a:solidFill>
                  <a:schemeClr val="tx1"/>
                </a:solidFill>
                <a:latin typeface="Arial" charset="0"/>
              </a:defRPr>
            </a:lvl4pPr>
            <a:lvl5pPr marL="2057400" indent="-228600" algn="l"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568F7B3D-091F-4804-B5EC-8111415A2006}" type="slidenum">
              <a:rPr lang="en-US" altLang="en-US" smtClean="0"/>
              <a:pPr algn="r" eaLnBrk="1" hangingPunct="1">
                <a:spcBef>
                  <a:spcPct val="0"/>
                </a:spcBef>
              </a:pPr>
              <a:t>35</a:t>
            </a:fld>
            <a:endParaRPr lang="en-US" alt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Slide Image Placeholder 1"/>
          <p:cNvSpPr>
            <a:spLocks noGrp="1" noRot="1" noChangeAspect="1" noTextEdit="1"/>
          </p:cNvSpPr>
          <p:nvPr>
            <p:ph type="sldImg"/>
          </p:nvPr>
        </p:nvSpPr>
        <p:spPr>
          <a:ln/>
        </p:spPr>
      </p:sp>
      <p:sp>
        <p:nvSpPr>
          <p:cNvPr id="141315" name="Notes Placeholder 2"/>
          <p:cNvSpPr>
            <a:spLocks noGrp="1"/>
          </p:cNvSpPr>
          <p:nvPr>
            <p:ph type="body" idx="1"/>
          </p:nvPr>
        </p:nvSpPr>
        <p:spPr>
          <a:noFill/>
        </p:spPr>
        <p:txBody>
          <a:bodyPr/>
          <a:lstStyle/>
          <a:p>
            <a:r>
              <a:rPr lang="en-US" altLang="en-US" smtClean="0"/>
              <a:t>The diode between the PMOS n-well and the p-type substrate isolates the PMOS transistor.  Note the need for a more complex sequence of diffusions.</a:t>
            </a:r>
          </a:p>
        </p:txBody>
      </p:sp>
      <p:sp>
        <p:nvSpPr>
          <p:cNvPr id="141316" name="Slide Number Placeholder 3"/>
          <p:cNvSpPr>
            <a:spLocks noGrp="1"/>
          </p:cNvSpPr>
          <p:nvPr>
            <p:ph type="sldNum" sz="quarter" idx="5"/>
          </p:nvPr>
        </p:nvSpPr>
        <p:spPr>
          <a:noFill/>
        </p:spPr>
        <p:txBody>
          <a:bodyPr/>
          <a:lstStyle>
            <a:lvl1pPr algn="l" eaLnBrk="0" hangingPunct="0">
              <a:spcBef>
                <a:spcPct val="30000"/>
              </a:spcBef>
              <a:defRPr sz="1200">
                <a:solidFill>
                  <a:schemeClr val="tx1"/>
                </a:solidFill>
                <a:latin typeface="Arial" charset="0"/>
              </a:defRPr>
            </a:lvl1pPr>
            <a:lvl2pPr marL="742950" indent="-285750" algn="l" eaLnBrk="0" hangingPunct="0">
              <a:spcBef>
                <a:spcPct val="30000"/>
              </a:spcBef>
              <a:defRPr sz="1200">
                <a:solidFill>
                  <a:schemeClr val="tx1"/>
                </a:solidFill>
                <a:latin typeface="Arial" charset="0"/>
              </a:defRPr>
            </a:lvl2pPr>
            <a:lvl3pPr marL="1143000" indent="-228600" algn="l" eaLnBrk="0" hangingPunct="0">
              <a:spcBef>
                <a:spcPct val="30000"/>
              </a:spcBef>
              <a:defRPr sz="1200">
                <a:solidFill>
                  <a:schemeClr val="tx1"/>
                </a:solidFill>
                <a:latin typeface="Arial" charset="0"/>
              </a:defRPr>
            </a:lvl3pPr>
            <a:lvl4pPr marL="1600200" indent="-228600" algn="l" eaLnBrk="0" hangingPunct="0">
              <a:spcBef>
                <a:spcPct val="30000"/>
              </a:spcBef>
              <a:defRPr sz="1200">
                <a:solidFill>
                  <a:schemeClr val="tx1"/>
                </a:solidFill>
                <a:latin typeface="Arial" charset="0"/>
              </a:defRPr>
            </a:lvl4pPr>
            <a:lvl5pPr marL="2057400" indent="-228600" algn="l"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D44DEB85-8805-4C6C-98F5-E1B347BAD5D1}" type="slidenum">
              <a:rPr lang="en-US" altLang="en-US" smtClean="0"/>
              <a:pPr algn="r" eaLnBrk="1" hangingPunct="1">
                <a:spcBef>
                  <a:spcPct val="0"/>
                </a:spcBef>
              </a:pPr>
              <a:t>36</a:t>
            </a:fld>
            <a:endParaRPr lang="en-US" alt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Slide Image Placeholder 1"/>
          <p:cNvSpPr>
            <a:spLocks noGrp="1" noRot="1" noChangeAspect="1" noTextEdit="1"/>
          </p:cNvSpPr>
          <p:nvPr>
            <p:ph type="sldImg"/>
          </p:nvPr>
        </p:nvSpPr>
        <p:spPr>
          <a:ln/>
        </p:spPr>
      </p:sp>
      <p:sp>
        <p:nvSpPr>
          <p:cNvPr id="142339" name="Notes Placeholder 2"/>
          <p:cNvSpPr>
            <a:spLocks noGrp="1"/>
          </p:cNvSpPr>
          <p:nvPr>
            <p:ph type="body" idx="1"/>
          </p:nvPr>
        </p:nvSpPr>
        <p:spPr>
          <a:noFill/>
        </p:spPr>
        <p:txBody>
          <a:bodyPr/>
          <a:lstStyle/>
          <a:p>
            <a:r>
              <a:rPr lang="en-US" altLang="en-US" smtClean="0"/>
              <a:t>Same as for NMOS, but backwards</a:t>
            </a:r>
          </a:p>
        </p:txBody>
      </p:sp>
      <p:sp>
        <p:nvSpPr>
          <p:cNvPr id="142340" name="Slide Number Placeholder 3"/>
          <p:cNvSpPr>
            <a:spLocks noGrp="1"/>
          </p:cNvSpPr>
          <p:nvPr>
            <p:ph type="sldNum" sz="quarter" idx="5"/>
          </p:nvPr>
        </p:nvSpPr>
        <p:spPr>
          <a:noFill/>
        </p:spPr>
        <p:txBody>
          <a:bodyPr/>
          <a:lstStyle>
            <a:lvl1pPr eaLnBrk="0" hangingPunct="0">
              <a:defRPr sz="1600">
                <a:solidFill>
                  <a:schemeClr val="tx1"/>
                </a:solidFill>
                <a:latin typeface="Calibri" pitchFamily="34" charset="0"/>
              </a:defRPr>
            </a:lvl1pPr>
            <a:lvl2pPr marL="742950" indent="-285750" eaLnBrk="0" hangingPunct="0">
              <a:defRPr sz="1600">
                <a:solidFill>
                  <a:schemeClr val="tx1"/>
                </a:solidFill>
                <a:latin typeface="Calibri" pitchFamily="34" charset="0"/>
              </a:defRPr>
            </a:lvl2pPr>
            <a:lvl3pPr marL="1143000" indent="-228600" eaLnBrk="0" hangingPunct="0">
              <a:defRPr sz="1600">
                <a:solidFill>
                  <a:schemeClr val="tx1"/>
                </a:solidFill>
                <a:latin typeface="Calibri" pitchFamily="34" charset="0"/>
              </a:defRPr>
            </a:lvl3pPr>
            <a:lvl4pPr marL="1600200" indent="-228600" eaLnBrk="0" hangingPunct="0">
              <a:defRPr sz="1600">
                <a:solidFill>
                  <a:schemeClr val="tx1"/>
                </a:solidFill>
                <a:latin typeface="Calibri" pitchFamily="34" charset="0"/>
              </a:defRPr>
            </a:lvl4pPr>
            <a:lvl5pPr marL="2057400" indent="-228600" eaLnBrk="0" hangingPunct="0">
              <a:defRPr sz="1600">
                <a:solidFill>
                  <a:schemeClr val="tx1"/>
                </a:solidFill>
                <a:latin typeface="Calibri" pitchFamily="34" charset="0"/>
              </a:defRPr>
            </a:lvl5pPr>
            <a:lvl6pPr marL="2514600" indent="-228600" algn="r" eaLnBrk="0" fontAlgn="base" hangingPunct="0">
              <a:spcBef>
                <a:spcPct val="0"/>
              </a:spcBef>
              <a:spcAft>
                <a:spcPct val="0"/>
              </a:spcAft>
              <a:defRPr sz="1600">
                <a:solidFill>
                  <a:schemeClr val="tx1"/>
                </a:solidFill>
                <a:latin typeface="Calibri" pitchFamily="34" charset="0"/>
              </a:defRPr>
            </a:lvl6pPr>
            <a:lvl7pPr marL="2971800" indent="-228600" algn="r" eaLnBrk="0" fontAlgn="base" hangingPunct="0">
              <a:spcBef>
                <a:spcPct val="0"/>
              </a:spcBef>
              <a:spcAft>
                <a:spcPct val="0"/>
              </a:spcAft>
              <a:defRPr sz="1600">
                <a:solidFill>
                  <a:schemeClr val="tx1"/>
                </a:solidFill>
                <a:latin typeface="Calibri" pitchFamily="34" charset="0"/>
              </a:defRPr>
            </a:lvl7pPr>
            <a:lvl8pPr marL="3429000" indent="-228600" algn="r" eaLnBrk="0" fontAlgn="base" hangingPunct="0">
              <a:spcBef>
                <a:spcPct val="0"/>
              </a:spcBef>
              <a:spcAft>
                <a:spcPct val="0"/>
              </a:spcAft>
              <a:defRPr sz="1600">
                <a:solidFill>
                  <a:schemeClr val="tx1"/>
                </a:solidFill>
                <a:latin typeface="Calibri" pitchFamily="34" charset="0"/>
              </a:defRPr>
            </a:lvl8pPr>
            <a:lvl9pPr marL="3886200" indent="-228600" algn="r" eaLnBrk="0" fontAlgn="base" hangingPunct="0">
              <a:spcBef>
                <a:spcPct val="0"/>
              </a:spcBef>
              <a:spcAft>
                <a:spcPct val="0"/>
              </a:spcAft>
              <a:defRPr sz="1600">
                <a:solidFill>
                  <a:schemeClr val="tx1"/>
                </a:solidFill>
                <a:latin typeface="Calibri" pitchFamily="34" charset="0"/>
              </a:defRPr>
            </a:lvl9pPr>
          </a:lstStyle>
          <a:p>
            <a:pPr eaLnBrk="1" hangingPunct="1"/>
            <a:fld id="{CF114731-1B34-4A08-AAAA-CC5EC508F068}" type="slidenum">
              <a:rPr lang="en-US" altLang="en-US" sz="1200" smtClean="0">
                <a:latin typeface="Arial" charset="0"/>
              </a:rPr>
              <a:pPr eaLnBrk="1" hangingPunct="1"/>
              <a:t>37</a:t>
            </a:fld>
            <a:endParaRPr lang="en-US" altLang="en-US" sz="1200" smtClean="0">
              <a:latin typeface="Arial"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Image Placeholder 1"/>
          <p:cNvSpPr>
            <a:spLocks noGrp="1" noRot="1" noChangeAspect="1" noTextEdit="1"/>
          </p:cNvSpPr>
          <p:nvPr>
            <p:ph type="sldImg"/>
          </p:nvPr>
        </p:nvSpPr>
        <p:spPr>
          <a:ln/>
        </p:spPr>
      </p:sp>
      <p:sp>
        <p:nvSpPr>
          <p:cNvPr id="143363" name="Notes Placeholder 2"/>
          <p:cNvSpPr>
            <a:spLocks noGrp="1"/>
          </p:cNvSpPr>
          <p:nvPr>
            <p:ph type="body" idx="1"/>
          </p:nvPr>
        </p:nvSpPr>
        <p:spPr>
          <a:noFill/>
        </p:spPr>
        <p:txBody>
          <a:bodyPr/>
          <a:lstStyle/>
          <a:p>
            <a:r>
              <a:rPr lang="en-US" altLang="en-US" smtClean="0"/>
              <a:t>Note that there are several different circuit symbols used for MOSFETs.  The symbol used for P-Channel MOSFETs in Multisim causes much confusion – be careful.  The internal (usually) connection between the body and the source means that a MOSFET will NOT work upside down.</a:t>
            </a:r>
          </a:p>
        </p:txBody>
      </p:sp>
      <p:sp>
        <p:nvSpPr>
          <p:cNvPr id="143364" name="Slide Number Placeholder 3"/>
          <p:cNvSpPr>
            <a:spLocks noGrp="1"/>
          </p:cNvSpPr>
          <p:nvPr>
            <p:ph type="sldNum" sz="quarter" idx="5"/>
          </p:nvPr>
        </p:nvSpPr>
        <p:spPr>
          <a:noFill/>
        </p:spPr>
        <p:txBody>
          <a:bodyPr/>
          <a:lstStyle>
            <a:lvl1pPr algn="l" eaLnBrk="0" hangingPunct="0">
              <a:spcBef>
                <a:spcPct val="30000"/>
              </a:spcBef>
              <a:defRPr sz="1200">
                <a:solidFill>
                  <a:schemeClr val="tx1"/>
                </a:solidFill>
                <a:latin typeface="Arial" charset="0"/>
              </a:defRPr>
            </a:lvl1pPr>
            <a:lvl2pPr marL="742950" indent="-285750" algn="l" eaLnBrk="0" hangingPunct="0">
              <a:spcBef>
                <a:spcPct val="30000"/>
              </a:spcBef>
              <a:defRPr sz="1200">
                <a:solidFill>
                  <a:schemeClr val="tx1"/>
                </a:solidFill>
                <a:latin typeface="Arial" charset="0"/>
              </a:defRPr>
            </a:lvl2pPr>
            <a:lvl3pPr marL="1143000" indent="-228600" algn="l" eaLnBrk="0" hangingPunct="0">
              <a:spcBef>
                <a:spcPct val="30000"/>
              </a:spcBef>
              <a:defRPr sz="1200">
                <a:solidFill>
                  <a:schemeClr val="tx1"/>
                </a:solidFill>
                <a:latin typeface="Arial" charset="0"/>
              </a:defRPr>
            </a:lvl3pPr>
            <a:lvl4pPr marL="1600200" indent="-228600" algn="l" eaLnBrk="0" hangingPunct="0">
              <a:spcBef>
                <a:spcPct val="30000"/>
              </a:spcBef>
              <a:defRPr sz="1200">
                <a:solidFill>
                  <a:schemeClr val="tx1"/>
                </a:solidFill>
                <a:latin typeface="Arial" charset="0"/>
              </a:defRPr>
            </a:lvl4pPr>
            <a:lvl5pPr marL="2057400" indent="-228600" algn="l"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B7ECD7F5-D495-4971-802E-ABE782805229}" type="slidenum">
              <a:rPr lang="en-US" altLang="en-US" smtClean="0"/>
              <a:pPr algn="r" eaLnBrk="1" hangingPunct="1">
                <a:spcBef>
                  <a:spcPct val="0"/>
                </a:spcBef>
              </a:pPr>
              <a:t>38</a:t>
            </a:fld>
            <a:endParaRPr lang="en-US"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a:ln/>
        </p:spPr>
      </p:sp>
      <p:sp>
        <p:nvSpPr>
          <p:cNvPr id="117763" name="Notes Placeholder 2"/>
          <p:cNvSpPr>
            <a:spLocks noGrp="1"/>
          </p:cNvSpPr>
          <p:nvPr>
            <p:ph type="body" idx="1"/>
          </p:nvPr>
        </p:nvSpPr>
        <p:spPr>
          <a:noFill/>
        </p:spPr>
        <p:txBody>
          <a:bodyPr/>
          <a:lstStyle/>
          <a:p>
            <a:r>
              <a:rPr lang="en-US" altLang="en-US" smtClean="0"/>
              <a:t>Note that MOSFETs are the more recent development (1962) than Bipolar transistors (1947 – actually 1952 for the junction version).  This is in spite of their operation being easier to understand.</a:t>
            </a:r>
          </a:p>
          <a:p>
            <a:endParaRPr lang="en-US" altLang="en-US" smtClean="0"/>
          </a:p>
          <a:p>
            <a:r>
              <a:rPr lang="en-US" altLang="en-US" smtClean="0"/>
              <a:t>Bipolar transistors were just beginning to be covered in EE curricula when I was in school (early 1960’s).</a:t>
            </a:r>
          </a:p>
          <a:p>
            <a:endParaRPr lang="en-US" altLang="en-US" smtClean="0"/>
          </a:p>
          <a:p>
            <a:r>
              <a:rPr lang="en-US" altLang="en-US" smtClean="0"/>
              <a:t>There was no mention of MOSFETS in that period.</a:t>
            </a:r>
          </a:p>
        </p:txBody>
      </p:sp>
      <p:sp>
        <p:nvSpPr>
          <p:cNvPr id="117764" name="Slide Number Placeholder 3"/>
          <p:cNvSpPr>
            <a:spLocks noGrp="1"/>
          </p:cNvSpPr>
          <p:nvPr>
            <p:ph type="sldNum" sz="quarter" idx="5"/>
          </p:nvPr>
        </p:nvSpPr>
        <p:spPr>
          <a:noFill/>
        </p:spPr>
        <p:txBody>
          <a:bodyPr/>
          <a:lstStyle>
            <a:lvl1pPr algn="l" eaLnBrk="0" hangingPunct="0">
              <a:spcBef>
                <a:spcPct val="30000"/>
              </a:spcBef>
              <a:defRPr sz="1200">
                <a:solidFill>
                  <a:schemeClr val="tx1"/>
                </a:solidFill>
                <a:latin typeface="Arial" charset="0"/>
              </a:defRPr>
            </a:lvl1pPr>
            <a:lvl2pPr marL="742950" indent="-285750" algn="l" eaLnBrk="0" hangingPunct="0">
              <a:spcBef>
                <a:spcPct val="30000"/>
              </a:spcBef>
              <a:defRPr sz="1200">
                <a:solidFill>
                  <a:schemeClr val="tx1"/>
                </a:solidFill>
                <a:latin typeface="Arial" charset="0"/>
              </a:defRPr>
            </a:lvl2pPr>
            <a:lvl3pPr marL="1143000" indent="-228600" algn="l" eaLnBrk="0" hangingPunct="0">
              <a:spcBef>
                <a:spcPct val="30000"/>
              </a:spcBef>
              <a:defRPr sz="1200">
                <a:solidFill>
                  <a:schemeClr val="tx1"/>
                </a:solidFill>
                <a:latin typeface="Arial" charset="0"/>
              </a:defRPr>
            </a:lvl3pPr>
            <a:lvl4pPr marL="1600200" indent="-228600" algn="l" eaLnBrk="0" hangingPunct="0">
              <a:spcBef>
                <a:spcPct val="30000"/>
              </a:spcBef>
              <a:defRPr sz="1200">
                <a:solidFill>
                  <a:schemeClr val="tx1"/>
                </a:solidFill>
                <a:latin typeface="Arial" charset="0"/>
              </a:defRPr>
            </a:lvl4pPr>
            <a:lvl5pPr marL="2057400" indent="-228600" algn="l"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76D9BD8F-0E31-4E87-9EB3-7FA3C9774A6F}" type="slidenum">
              <a:rPr lang="en-US" altLang="en-US" smtClean="0"/>
              <a:pPr algn="r" eaLnBrk="1" hangingPunct="1">
                <a:spcBef>
                  <a:spcPct val="0"/>
                </a:spcBef>
              </a:pPr>
              <a:t>6</a:t>
            </a:fld>
            <a:endParaRPr lang="en-US" alt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Slide Image Placeholder 1"/>
          <p:cNvSpPr>
            <a:spLocks noGrp="1" noRot="1" noChangeAspect="1" noTextEdit="1"/>
          </p:cNvSpPr>
          <p:nvPr>
            <p:ph type="sldImg"/>
          </p:nvPr>
        </p:nvSpPr>
        <p:spPr>
          <a:ln/>
        </p:spPr>
      </p:sp>
      <p:sp>
        <p:nvSpPr>
          <p:cNvPr id="144387" name="Notes Placeholder 2"/>
          <p:cNvSpPr>
            <a:spLocks noGrp="1"/>
          </p:cNvSpPr>
          <p:nvPr>
            <p:ph type="body" idx="1"/>
          </p:nvPr>
        </p:nvSpPr>
        <p:spPr>
          <a:noFill/>
        </p:spPr>
        <p:txBody>
          <a:bodyPr/>
          <a:lstStyle/>
          <a:p>
            <a:r>
              <a:rPr lang="en-US" altLang="en-US" smtClean="0"/>
              <a:t>The “symmetry” is not quite true for commercially available devices due to connection from the substrate to the source.  They do not work when upside down.</a:t>
            </a:r>
          </a:p>
        </p:txBody>
      </p:sp>
      <p:sp>
        <p:nvSpPr>
          <p:cNvPr id="144388" name="Slide Number Placeholder 3"/>
          <p:cNvSpPr>
            <a:spLocks noGrp="1"/>
          </p:cNvSpPr>
          <p:nvPr>
            <p:ph type="sldNum" sz="quarter" idx="5"/>
          </p:nvPr>
        </p:nvSpPr>
        <p:spPr>
          <a:noFill/>
        </p:spPr>
        <p:txBody>
          <a:bodyPr/>
          <a:lstStyle>
            <a:lvl1pPr algn="l" eaLnBrk="0" hangingPunct="0">
              <a:spcBef>
                <a:spcPct val="30000"/>
              </a:spcBef>
              <a:defRPr sz="1200">
                <a:solidFill>
                  <a:schemeClr val="tx1"/>
                </a:solidFill>
                <a:latin typeface="Arial" charset="0"/>
              </a:defRPr>
            </a:lvl1pPr>
            <a:lvl2pPr marL="742950" indent="-285750" algn="l" eaLnBrk="0" hangingPunct="0">
              <a:spcBef>
                <a:spcPct val="30000"/>
              </a:spcBef>
              <a:defRPr sz="1200">
                <a:solidFill>
                  <a:schemeClr val="tx1"/>
                </a:solidFill>
                <a:latin typeface="Arial" charset="0"/>
              </a:defRPr>
            </a:lvl2pPr>
            <a:lvl3pPr marL="1143000" indent="-228600" algn="l" eaLnBrk="0" hangingPunct="0">
              <a:spcBef>
                <a:spcPct val="30000"/>
              </a:spcBef>
              <a:defRPr sz="1200">
                <a:solidFill>
                  <a:schemeClr val="tx1"/>
                </a:solidFill>
                <a:latin typeface="Arial" charset="0"/>
              </a:defRPr>
            </a:lvl3pPr>
            <a:lvl4pPr marL="1600200" indent="-228600" algn="l" eaLnBrk="0" hangingPunct="0">
              <a:spcBef>
                <a:spcPct val="30000"/>
              </a:spcBef>
              <a:defRPr sz="1200">
                <a:solidFill>
                  <a:schemeClr val="tx1"/>
                </a:solidFill>
                <a:latin typeface="Arial" charset="0"/>
              </a:defRPr>
            </a:lvl4pPr>
            <a:lvl5pPr marL="2057400" indent="-228600" algn="l"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D7279447-CD6E-45BA-8AA5-8202127232C5}" type="slidenum">
              <a:rPr lang="en-US" altLang="en-US" smtClean="0"/>
              <a:pPr algn="r" eaLnBrk="1" hangingPunct="1">
                <a:spcBef>
                  <a:spcPct val="0"/>
                </a:spcBef>
              </a:pPr>
              <a:t>39</a:t>
            </a:fld>
            <a:endParaRPr lang="en-US" alt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Image Placeholder 1"/>
          <p:cNvSpPr>
            <a:spLocks noGrp="1" noRot="1" noChangeAspect="1" noTextEdit="1"/>
          </p:cNvSpPr>
          <p:nvPr>
            <p:ph type="sldImg"/>
          </p:nvPr>
        </p:nvSpPr>
        <p:spPr>
          <a:ln/>
        </p:spPr>
      </p:sp>
      <p:sp>
        <p:nvSpPr>
          <p:cNvPr id="145411" name="Notes Placeholder 2"/>
          <p:cNvSpPr>
            <a:spLocks noGrp="1"/>
          </p:cNvSpPr>
          <p:nvPr>
            <p:ph type="body" idx="1"/>
          </p:nvPr>
        </p:nvSpPr>
        <p:spPr>
          <a:noFill/>
        </p:spPr>
        <p:txBody>
          <a:bodyPr/>
          <a:lstStyle/>
          <a:p>
            <a:r>
              <a:rPr lang="en-US" altLang="en-US" smtClean="0"/>
              <a:t>Put a sticky at this page! (page 249)</a:t>
            </a:r>
          </a:p>
        </p:txBody>
      </p:sp>
      <p:sp>
        <p:nvSpPr>
          <p:cNvPr id="145412" name="Slide Number Placeholder 3"/>
          <p:cNvSpPr>
            <a:spLocks noGrp="1"/>
          </p:cNvSpPr>
          <p:nvPr>
            <p:ph type="sldNum" sz="quarter" idx="5"/>
          </p:nvPr>
        </p:nvSpPr>
        <p:spPr>
          <a:noFill/>
        </p:spPr>
        <p:txBody>
          <a:bodyPr/>
          <a:lstStyle>
            <a:lvl1pPr algn="l" eaLnBrk="0" hangingPunct="0">
              <a:spcBef>
                <a:spcPct val="30000"/>
              </a:spcBef>
              <a:defRPr sz="1200">
                <a:solidFill>
                  <a:schemeClr val="tx1"/>
                </a:solidFill>
                <a:latin typeface="Arial" charset="0"/>
              </a:defRPr>
            </a:lvl1pPr>
            <a:lvl2pPr marL="742950" indent="-285750" algn="l" eaLnBrk="0" hangingPunct="0">
              <a:spcBef>
                <a:spcPct val="30000"/>
              </a:spcBef>
              <a:defRPr sz="1200">
                <a:solidFill>
                  <a:schemeClr val="tx1"/>
                </a:solidFill>
                <a:latin typeface="Arial" charset="0"/>
              </a:defRPr>
            </a:lvl2pPr>
            <a:lvl3pPr marL="1143000" indent="-228600" algn="l" eaLnBrk="0" hangingPunct="0">
              <a:spcBef>
                <a:spcPct val="30000"/>
              </a:spcBef>
              <a:defRPr sz="1200">
                <a:solidFill>
                  <a:schemeClr val="tx1"/>
                </a:solidFill>
                <a:latin typeface="Arial" charset="0"/>
              </a:defRPr>
            </a:lvl3pPr>
            <a:lvl4pPr marL="1600200" indent="-228600" algn="l" eaLnBrk="0" hangingPunct="0">
              <a:spcBef>
                <a:spcPct val="30000"/>
              </a:spcBef>
              <a:defRPr sz="1200">
                <a:solidFill>
                  <a:schemeClr val="tx1"/>
                </a:solidFill>
                <a:latin typeface="Arial" charset="0"/>
              </a:defRPr>
            </a:lvl4pPr>
            <a:lvl5pPr marL="2057400" indent="-228600" algn="l"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3829356A-35FB-40C4-AE4A-3B930C205D47}" type="slidenum">
              <a:rPr lang="en-US" altLang="en-US" smtClean="0"/>
              <a:pPr algn="r" eaLnBrk="1" hangingPunct="1">
                <a:spcBef>
                  <a:spcPct val="0"/>
                </a:spcBef>
              </a:pPr>
              <a:t>42</a:t>
            </a:fld>
            <a:endParaRPr lang="en-US" alt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Slide Image Placeholder 1"/>
          <p:cNvSpPr>
            <a:spLocks noGrp="1" noRot="1" noChangeAspect="1" noTextEdit="1"/>
          </p:cNvSpPr>
          <p:nvPr>
            <p:ph type="sldImg"/>
          </p:nvPr>
        </p:nvSpPr>
        <p:spPr>
          <a:ln/>
        </p:spPr>
      </p:sp>
      <p:sp>
        <p:nvSpPr>
          <p:cNvPr id="146435" name="Notes Placeholder 2"/>
          <p:cNvSpPr>
            <a:spLocks noGrp="1"/>
          </p:cNvSpPr>
          <p:nvPr>
            <p:ph type="body" idx="1"/>
          </p:nvPr>
        </p:nvSpPr>
        <p:spPr>
          <a:noFill/>
        </p:spPr>
        <p:txBody>
          <a:bodyPr/>
          <a:lstStyle/>
          <a:p>
            <a:r>
              <a:rPr lang="en-US" altLang="en-US" smtClean="0"/>
              <a:t>Add a “Load Line” to find the Quiescent point as we did in Chapter 4 for diodes.</a:t>
            </a:r>
          </a:p>
        </p:txBody>
      </p:sp>
      <p:sp>
        <p:nvSpPr>
          <p:cNvPr id="146436" name="Slide Number Placeholder 3"/>
          <p:cNvSpPr>
            <a:spLocks noGrp="1"/>
          </p:cNvSpPr>
          <p:nvPr>
            <p:ph type="sldNum" sz="quarter" idx="5"/>
          </p:nvPr>
        </p:nvSpPr>
        <p:spPr>
          <a:noFill/>
        </p:spPr>
        <p:txBody>
          <a:bodyPr/>
          <a:lstStyle>
            <a:lvl1pPr algn="l" eaLnBrk="0" hangingPunct="0">
              <a:spcBef>
                <a:spcPct val="30000"/>
              </a:spcBef>
              <a:defRPr sz="1200">
                <a:solidFill>
                  <a:schemeClr val="tx1"/>
                </a:solidFill>
                <a:latin typeface="Arial" charset="0"/>
              </a:defRPr>
            </a:lvl1pPr>
            <a:lvl2pPr marL="742950" indent="-285750" algn="l" eaLnBrk="0" hangingPunct="0">
              <a:spcBef>
                <a:spcPct val="30000"/>
              </a:spcBef>
              <a:defRPr sz="1200">
                <a:solidFill>
                  <a:schemeClr val="tx1"/>
                </a:solidFill>
                <a:latin typeface="Arial" charset="0"/>
              </a:defRPr>
            </a:lvl2pPr>
            <a:lvl3pPr marL="1143000" indent="-228600" algn="l" eaLnBrk="0" hangingPunct="0">
              <a:spcBef>
                <a:spcPct val="30000"/>
              </a:spcBef>
              <a:defRPr sz="1200">
                <a:solidFill>
                  <a:schemeClr val="tx1"/>
                </a:solidFill>
                <a:latin typeface="Arial" charset="0"/>
              </a:defRPr>
            </a:lvl3pPr>
            <a:lvl4pPr marL="1600200" indent="-228600" algn="l" eaLnBrk="0" hangingPunct="0">
              <a:spcBef>
                <a:spcPct val="30000"/>
              </a:spcBef>
              <a:defRPr sz="1200">
                <a:solidFill>
                  <a:schemeClr val="tx1"/>
                </a:solidFill>
                <a:latin typeface="Arial" charset="0"/>
              </a:defRPr>
            </a:lvl4pPr>
            <a:lvl5pPr marL="2057400" indent="-228600" algn="l"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430F2031-A63B-4368-A730-2F71B0953B3B}" type="slidenum">
              <a:rPr lang="en-US" altLang="en-US" smtClean="0"/>
              <a:pPr algn="r" eaLnBrk="1" hangingPunct="1">
                <a:spcBef>
                  <a:spcPct val="0"/>
                </a:spcBef>
              </a:pPr>
              <a:t>44</a:t>
            </a:fld>
            <a:endParaRPr lang="en-US" alt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Slide Image Placeholder 1"/>
          <p:cNvSpPr>
            <a:spLocks noGrp="1" noRot="1" noChangeAspect="1" noTextEdit="1"/>
          </p:cNvSpPr>
          <p:nvPr>
            <p:ph type="sldImg"/>
          </p:nvPr>
        </p:nvSpPr>
        <p:spPr>
          <a:ln/>
        </p:spPr>
      </p:sp>
      <p:sp>
        <p:nvSpPr>
          <p:cNvPr id="147459" name="Notes Placeholder 2"/>
          <p:cNvSpPr>
            <a:spLocks noGrp="1"/>
          </p:cNvSpPr>
          <p:nvPr>
            <p:ph type="body" idx="1"/>
          </p:nvPr>
        </p:nvSpPr>
        <p:spPr>
          <a:noFill/>
        </p:spPr>
        <p:txBody>
          <a:bodyPr/>
          <a:lstStyle/>
          <a:p>
            <a:r>
              <a:rPr lang="en-US" altLang="en-US" dirty="0" smtClean="0"/>
              <a:t>Saturation mode yields a simple circuit model</a:t>
            </a:r>
          </a:p>
        </p:txBody>
      </p:sp>
      <p:sp>
        <p:nvSpPr>
          <p:cNvPr id="147460" name="Slide Number Placeholder 3"/>
          <p:cNvSpPr>
            <a:spLocks noGrp="1"/>
          </p:cNvSpPr>
          <p:nvPr>
            <p:ph type="sldNum" sz="quarter" idx="5"/>
          </p:nvPr>
        </p:nvSpPr>
        <p:spPr>
          <a:noFill/>
        </p:spPr>
        <p:txBody>
          <a:bodyPr/>
          <a:lstStyle>
            <a:lvl1pPr algn="l" eaLnBrk="0" hangingPunct="0">
              <a:spcBef>
                <a:spcPct val="30000"/>
              </a:spcBef>
              <a:defRPr sz="1200">
                <a:solidFill>
                  <a:schemeClr val="tx1"/>
                </a:solidFill>
                <a:latin typeface="Arial" charset="0"/>
              </a:defRPr>
            </a:lvl1pPr>
            <a:lvl2pPr marL="742950" indent="-285750" algn="l" eaLnBrk="0" hangingPunct="0">
              <a:spcBef>
                <a:spcPct val="30000"/>
              </a:spcBef>
              <a:defRPr sz="1200">
                <a:solidFill>
                  <a:schemeClr val="tx1"/>
                </a:solidFill>
                <a:latin typeface="Arial" charset="0"/>
              </a:defRPr>
            </a:lvl2pPr>
            <a:lvl3pPr marL="1143000" indent="-228600" algn="l" eaLnBrk="0" hangingPunct="0">
              <a:spcBef>
                <a:spcPct val="30000"/>
              </a:spcBef>
              <a:defRPr sz="1200">
                <a:solidFill>
                  <a:schemeClr val="tx1"/>
                </a:solidFill>
                <a:latin typeface="Arial" charset="0"/>
              </a:defRPr>
            </a:lvl3pPr>
            <a:lvl4pPr marL="1600200" indent="-228600" algn="l" eaLnBrk="0" hangingPunct="0">
              <a:spcBef>
                <a:spcPct val="30000"/>
              </a:spcBef>
              <a:defRPr sz="1200">
                <a:solidFill>
                  <a:schemeClr val="tx1"/>
                </a:solidFill>
                <a:latin typeface="Arial" charset="0"/>
              </a:defRPr>
            </a:lvl4pPr>
            <a:lvl5pPr marL="2057400" indent="-228600" algn="l"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D5559FD7-3A14-458F-AB35-22B9979FF487}" type="slidenum">
              <a:rPr lang="en-US" altLang="en-US" smtClean="0"/>
              <a:pPr algn="r" eaLnBrk="1" hangingPunct="1">
                <a:spcBef>
                  <a:spcPct val="0"/>
                </a:spcBef>
              </a:pPr>
              <a:t>45</a:t>
            </a:fld>
            <a:endParaRPr lang="en-US" alt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Slide Image Placeholder 1"/>
          <p:cNvSpPr>
            <a:spLocks noGrp="1" noRot="1" noChangeAspect="1" noTextEdit="1"/>
          </p:cNvSpPr>
          <p:nvPr>
            <p:ph type="sldImg"/>
          </p:nvPr>
        </p:nvSpPr>
        <p:spPr>
          <a:ln/>
        </p:spPr>
      </p:sp>
      <p:sp>
        <p:nvSpPr>
          <p:cNvPr id="148483" name="Notes Placeholder 2"/>
          <p:cNvSpPr>
            <a:spLocks noGrp="1"/>
          </p:cNvSpPr>
          <p:nvPr>
            <p:ph type="body" idx="1"/>
          </p:nvPr>
        </p:nvSpPr>
        <p:spPr>
          <a:noFill/>
        </p:spPr>
        <p:txBody>
          <a:bodyPr/>
          <a:lstStyle/>
          <a:p>
            <a:r>
              <a:rPr lang="en-US" altLang="en-US" dirty="0" smtClean="0"/>
              <a:t>Later we will do a small signal analysis to “linearize” this model</a:t>
            </a:r>
          </a:p>
        </p:txBody>
      </p:sp>
      <p:sp>
        <p:nvSpPr>
          <p:cNvPr id="148484" name="Slide Number Placeholder 3"/>
          <p:cNvSpPr>
            <a:spLocks noGrp="1"/>
          </p:cNvSpPr>
          <p:nvPr>
            <p:ph type="sldNum" sz="quarter" idx="5"/>
          </p:nvPr>
        </p:nvSpPr>
        <p:spPr>
          <a:noFill/>
        </p:spPr>
        <p:txBody>
          <a:bodyPr/>
          <a:lstStyle>
            <a:lvl1pPr eaLnBrk="0" hangingPunct="0">
              <a:defRPr sz="1600">
                <a:solidFill>
                  <a:schemeClr val="tx1"/>
                </a:solidFill>
                <a:latin typeface="Calibri" pitchFamily="34" charset="0"/>
              </a:defRPr>
            </a:lvl1pPr>
            <a:lvl2pPr marL="742950" indent="-285750" eaLnBrk="0" hangingPunct="0">
              <a:defRPr sz="1600">
                <a:solidFill>
                  <a:schemeClr val="tx1"/>
                </a:solidFill>
                <a:latin typeface="Calibri" pitchFamily="34" charset="0"/>
              </a:defRPr>
            </a:lvl2pPr>
            <a:lvl3pPr marL="1143000" indent="-228600" eaLnBrk="0" hangingPunct="0">
              <a:defRPr sz="1600">
                <a:solidFill>
                  <a:schemeClr val="tx1"/>
                </a:solidFill>
                <a:latin typeface="Calibri" pitchFamily="34" charset="0"/>
              </a:defRPr>
            </a:lvl3pPr>
            <a:lvl4pPr marL="1600200" indent="-228600" eaLnBrk="0" hangingPunct="0">
              <a:defRPr sz="1600">
                <a:solidFill>
                  <a:schemeClr val="tx1"/>
                </a:solidFill>
                <a:latin typeface="Calibri" pitchFamily="34" charset="0"/>
              </a:defRPr>
            </a:lvl4pPr>
            <a:lvl5pPr marL="2057400" indent="-228600" eaLnBrk="0" hangingPunct="0">
              <a:defRPr sz="1600">
                <a:solidFill>
                  <a:schemeClr val="tx1"/>
                </a:solidFill>
                <a:latin typeface="Calibri" pitchFamily="34" charset="0"/>
              </a:defRPr>
            </a:lvl5pPr>
            <a:lvl6pPr marL="2514600" indent="-228600" algn="r" eaLnBrk="0" fontAlgn="base" hangingPunct="0">
              <a:spcBef>
                <a:spcPct val="0"/>
              </a:spcBef>
              <a:spcAft>
                <a:spcPct val="0"/>
              </a:spcAft>
              <a:defRPr sz="1600">
                <a:solidFill>
                  <a:schemeClr val="tx1"/>
                </a:solidFill>
                <a:latin typeface="Calibri" pitchFamily="34" charset="0"/>
              </a:defRPr>
            </a:lvl6pPr>
            <a:lvl7pPr marL="2971800" indent="-228600" algn="r" eaLnBrk="0" fontAlgn="base" hangingPunct="0">
              <a:spcBef>
                <a:spcPct val="0"/>
              </a:spcBef>
              <a:spcAft>
                <a:spcPct val="0"/>
              </a:spcAft>
              <a:defRPr sz="1600">
                <a:solidFill>
                  <a:schemeClr val="tx1"/>
                </a:solidFill>
                <a:latin typeface="Calibri" pitchFamily="34" charset="0"/>
              </a:defRPr>
            </a:lvl7pPr>
            <a:lvl8pPr marL="3429000" indent="-228600" algn="r" eaLnBrk="0" fontAlgn="base" hangingPunct="0">
              <a:spcBef>
                <a:spcPct val="0"/>
              </a:spcBef>
              <a:spcAft>
                <a:spcPct val="0"/>
              </a:spcAft>
              <a:defRPr sz="1600">
                <a:solidFill>
                  <a:schemeClr val="tx1"/>
                </a:solidFill>
                <a:latin typeface="Calibri" pitchFamily="34" charset="0"/>
              </a:defRPr>
            </a:lvl8pPr>
            <a:lvl9pPr marL="3886200" indent="-228600" algn="r" eaLnBrk="0" fontAlgn="base" hangingPunct="0">
              <a:spcBef>
                <a:spcPct val="0"/>
              </a:spcBef>
              <a:spcAft>
                <a:spcPct val="0"/>
              </a:spcAft>
              <a:defRPr sz="1600">
                <a:solidFill>
                  <a:schemeClr val="tx1"/>
                </a:solidFill>
                <a:latin typeface="Calibri" pitchFamily="34" charset="0"/>
              </a:defRPr>
            </a:lvl9pPr>
          </a:lstStyle>
          <a:p>
            <a:pPr eaLnBrk="1" hangingPunct="1"/>
            <a:fld id="{ACEBB1A9-4146-4F63-8BB0-53756BB627D8}" type="slidenum">
              <a:rPr lang="en-US" altLang="en-US" sz="1200" smtClean="0">
                <a:latin typeface="Arial" charset="0"/>
              </a:rPr>
              <a:pPr eaLnBrk="1" hangingPunct="1"/>
              <a:t>46</a:t>
            </a:fld>
            <a:endParaRPr lang="en-US" altLang="en-US" sz="1200" smtClean="0">
              <a:latin typeface="Arial"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Slide Image Placeholder 1"/>
          <p:cNvSpPr>
            <a:spLocks noGrp="1" noRot="1" noChangeAspect="1" noTextEdit="1"/>
          </p:cNvSpPr>
          <p:nvPr>
            <p:ph type="sldImg"/>
          </p:nvPr>
        </p:nvSpPr>
        <p:spPr>
          <a:ln/>
        </p:spPr>
      </p:sp>
      <p:sp>
        <p:nvSpPr>
          <p:cNvPr id="149507" name="Notes Placeholder 2"/>
          <p:cNvSpPr>
            <a:spLocks noGrp="1"/>
          </p:cNvSpPr>
          <p:nvPr>
            <p:ph type="body" idx="1"/>
          </p:nvPr>
        </p:nvSpPr>
        <p:spPr>
          <a:noFill/>
        </p:spPr>
        <p:txBody>
          <a:bodyPr/>
          <a:lstStyle/>
          <a:p>
            <a:r>
              <a:rPr lang="en-US" altLang="en-US" dirty="0" smtClean="0"/>
              <a:t>Here is our equivalent circuit of an NMOS Amplifier in saturation before switching to a small signal analysis</a:t>
            </a:r>
          </a:p>
        </p:txBody>
      </p:sp>
      <p:sp>
        <p:nvSpPr>
          <p:cNvPr id="149508" name="Slide Number Placeholder 3"/>
          <p:cNvSpPr>
            <a:spLocks noGrp="1"/>
          </p:cNvSpPr>
          <p:nvPr>
            <p:ph type="sldNum" sz="quarter" idx="5"/>
          </p:nvPr>
        </p:nvSpPr>
        <p:spPr>
          <a:noFill/>
        </p:spPr>
        <p:txBody>
          <a:bodyPr/>
          <a:lstStyle>
            <a:lvl1pPr eaLnBrk="0" hangingPunct="0">
              <a:defRPr sz="1600">
                <a:solidFill>
                  <a:schemeClr val="tx1"/>
                </a:solidFill>
                <a:latin typeface="Calibri" pitchFamily="34" charset="0"/>
              </a:defRPr>
            </a:lvl1pPr>
            <a:lvl2pPr marL="742950" indent="-285750" eaLnBrk="0" hangingPunct="0">
              <a:defRPr sz="1600">
                <a:solidFill>
                  <a:schemeClr val="tx1"/>
                </a:solidFill>
                <a:latin typeface="Calibri" pitchFamily="34" charset="0"/>
              </a:defRPr>
            </a:lvl2pPr>
            <a:lvl3pPr marL="1143000" indent="-228600" eaLnBrk="0" hangingPunct="0">
              <a:defRPr sz="1600">
                <a:solidFill>
                  <a:schemeClr val="tx1"/>
                </a:solidFill>
                <a:latin typeface="Calibri" pitchFamily="34" charset="0"/>
              </a:defRPr>
            </a:lvl3pPr>
            <a:lvl4pPr marL="1600200" indent="-228600" eaLnBrk="0" hangingPunct="0">
              <a:defRPr sz="1600">
                <a:solidFill>
                  <a:schemeClr val="tx1"/>
                </a:solidFill>
                <a:latin typeface="Calibri" pitchFamily="34" charset="0"/>
              </a:defRPr>
            </a:lvl4pPr>
            <a:lvl5pPr marL="2057400" indent="-228600" eaLnBrk="0" hangingPunct="0">
              <a:defRPr sz="1600">
                <a:solidFill>
                  <a:schemeClr val="tx1"/>
                </a:solidFill>
                <a:latin typeface="Calibri" pitchFamily="34" charset="0"/>
              </a:defRPr>
            </a:lvl5pPr>
            <a:lvl6pPr marL="2514600" indent="-228600" algn="r" eaLnBrk="0" fontAlgn="base" hangingPunct="0">
              <a:spcBef>
                <a:spcPct val="0"/>
              </a:spcBef>
              <a:spcAft>
                <a:spcPct val="0"/>
              </a:spcAft>
              <a:defRPr sz="1600">
                <a:solidFill>
                  <a:schemeClr val="tx1"/>
                </a:solidFill>
                <a:latin typeface="Calibri" pitchFamily="34" charset="0"/>
              </a:defRPr>
            </a:lvl6pPr>
            <a:lvl7pPr marL="2971800" indent="-228600" algn="r" eaLnBrk="0" fontAlgn="base" hangingPunct="0">
              <a:spcBef>
                <a:spcPct val="0"/>
              </a:spcBef>
              <a:spcAft>
                <a:spcPct val="0"/>
              </a:spcAft>
              <a:defRPr sz="1600">
                <a:solidFill>
                  <a:schemeClr val="tx1"/>
                </a:solidFill>
                <a:latin typeface="Calibri" pitchFamily="34" charset="0"/>
              </a:defRPr>
            </a:lvl7pPr>
            <a:lvl8pPr marL="3429000" indent="-228600" algn="r" eaLnBrk="0" fontAlgn="base" hangingPunct="0">
              <a:spcBef>
                <a:spcPct val="0"/>
              </a:spcBef>
              <a:spcAft>
                <a:spcPct val="0"/>
              </a:spcAft>
              <a:defRPr sz="1600">
                <a:solidFill>
                  <a:schemeClr val="tx1"/>
                </a:solidFill>
                <a:latin typeface="Calibri" pitchFamily="34" charset="0"/>
              </a:defRPr>
            </a:lvl8pPr>
            <a:lvl9pPr marL="3886200" indent="-228600" algn="r" eaLnBrk="0" fontAlgn="base" hangingPunct="0">
              <a:spcBef>
                <a:spcPct val="0"/>
              </a:spcBef>
              <a:spcAft>
                <a:spcPct val="0"/>
              </a:spcAft>
              <a:defRPr sz="1600">
                <a:solidFill>
                  <a:schemeClr val="tx1"/>
                </a:solidFill>
                <a:latin typeface="Calibri" pitchFamily="34" charset="0"/>
              </a:defRPr>
            </a:lvl9pPr>
          </a:lstStyle>
          <a:p>
            <a:pPr eaLnBrk="1" hangingPunct="1"/>
            <a:fld id="{86C4EC38-3277-4B00-BE9A-A1DC1466441A}" type="slidenum">
              <a:rPr lang="en-US" altLang="en-US" sz="1200" smtClean="0">
                <a:latin typeface="Arial" charset="0"/>
              </a:rPr>
              <a:pPr eaLnBrk="1" hangingPunct="1"/>
              <a:t>47</a:t>
            </a:fld>
            <a:endParaRPr lang="en-US" altLang="en-US" sz="1200" smtClean="0">
              <a:latin typeface="Arial"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Slide Image Placeholder 1"/>
          <p:cNvSpPr>
            <a:spLocks noGrp="1" noRot="1" noChangeAspect="1" noTextEdit="1"/>
          </p:cNvSpPr>
          <p:nvPr>
            <p:ph type="sldImg"/>
          </p:nvPr>
        </p:nvSpPr>
        <p:spPr>
          <a:ln/>
        </p:spPr>
      </p:sp>
      <p:sp>
        <p:nvSpPr>
          <p:cNvPr id="150531" name="Notes Placeholder 2"/>
          <p:cNvSpPr>
            <a:spLocks noGrp="1"/>
          </p:cNvSpPr>
          <p:nvPr>
            <p:ph type="body" idx="1"/>
          </p:nvPr>
        </p:nvSpPr>
        <p:spPr>
          <a:noFill/>
        </p:spPr>
        <p:txBody>
          <a:bodyPr/>
          <a:lstStyle/>
          <a:p>
            <a:r>
              <a:rPr lang="en-US" altLang="en-US" dirty="0" smtClean="0"/>
              <a:t>Again, I’m leaving the examples for</a:t>
            </a:r>
            <a:r>
              <a:rPr lang="en-US" altLang="en-US" baseline="0" dirty="0" smtClean="0"/>
              <a:t> you to go over yourself.  </a:t>
            </a:r>
            <a:r>
              <a:rPr lang="en-US" altLang="en-US" dirty="0" smtClean="0"/>
              <a:t>See pp. 251 – 253 in our text.</a:t>
            </a:r>
          </a:p>
        </p:txBody>
      </p:sp>
      <p:sp>
        <p:nvSpPr>
          <p:cNvPr id="150532" name="Slide Number Placeholder 3"/>
          <p:cNvSpPr>
            <a:spLocks noGrp="1"/>
          </p:cNvSpPr>
          <p:nvPr>
            <p:ph type="sldNum" sz="quarter" idx="5"/>
          </p:nvPr>
        </p:nvSpPr>
        <p:spPr>
          <a:noFill/>
        </p:spPr>
        <p:txBody>
          <a:bodyPr/>
          <a:lstStyle>
            <a:lvl1pPr eaLnBrk="0" hangingPunct="0">
              <a:defRPr sz="1600">
                <a:solidFill>
                  <a:schemeClr val="tx1"/>
                </a:solidFill>
                <a:latin typeface="Calibri" pitchFamily="34" charset="0"/>
              </a:defRPr>
            </a:lvl1pPr>
            <a:lvl2pPr marL="742950" indent="-285750" eaLnBrk="0" hangingPunct="0">
              <a:defRPr sz="1600">
                <a:solidFill>
                  <a:schemeClr val="tx1"/>
                </a:solidFill>
                <a:latin typeface="Calibri" pitchFamily="34" charset="0"/>
              </a:defRPr>
            </a:lvl2pPr>
            <a:lvl3pPr marL="1143000" indent="-228600" eaLnBrk="0" hangingPunct="0">
              <a:defRPr sz="1600">
                <a:solidFill>
                  <a:schemeClr val="tx1"/>
                </a:solidFill>
                <a:latin typeface="Calibri" pitchFamily="34" charset="0"/>
              </a:defRPr>
            </a:lvl3pPr>
            <a:lvl4pPr marL="1600200" indent="-228600" eaLnBrk="0" hangingPunct="0">
              <a:defRPr sz="1600">
                <a:solidFill>
                  <a:schemeClr val="tx1"/>
                </a:solidFill>
                <a:latin typeface="Calibri" pitchFamily="34" charset="0"/>
              </a:defRPr>
            </a:lvl4pPr>
            <a:lvl5pPr marL="2057400" indent="-228600" eaLnBrk="0" hangingPunct="0">
              <a:defRPr sz="1600">
                <a:solidFill>
                  <a:schemeClr val="tx1"/>
                </a:solidFill>
                <a:latin typeface="Calibri" pitchFamily="34" charset="0"/>
              </a:defRPr>
            </a:lvl5pPr>
            <a:lvl6pPr marL="2514600" indent="-228600" algn="r" eaLnBrk="0" fontAlgn="base" hangingPunct="0">
              <a:spcBef>
                <a:spcPct val="0"/>
              </a:spcBef>
              <a:spcAft>
                <a:spcPct val="0"/>
              </a:spcAft>
              <a:defRPr sz="1600">
                <a:solidFill>
                  <a:schemeClr val="tx1"/>
                </a:solidFill>
                <a:latin typeface="Calibri" pitchFamily="34" charset="0"/>
              </a:defRPr>
            </a:lvl6pPr>
            <a:lvl7pPr marL="2971800" indent="-228600" algn="r" eaLnBrk="0" fontAlgn="base" hangingPunct="0">
              <a:spcBef>
                <a:spcPct val="0"/>
              </a:spcBef>
              <a:spcAft>
                <a:spcPct val="0"/>
              </a:spcAft>
              <a:defRPr sz="1600">
                <a:solidFill>
                  <a:schemeClr val="tx1"/>
                </a:solidFill>
                <a:latin typeface="Calibri" pitchFamily="34" charset="0"/>
              </a:defRPr>
            </a:lvl7pPr>
            <a:lvl8pPr marL="3429000" indent="-228600" algn="r" eaLnBrk="0" fontAlgn="base" hangingPunct="0">
              <a:spcBef>
                <a:spcPct val="0"/>
              </a:spcBef>
              <a:spcAft>
                <a:spcPct val="0"/>
              </a:spcAft>
              <a:defRPr sz="1600">
                <a:solidFill>
                  <a:schemeClr val="tx1"/>
                </a:solidFill>
                <a:latin typeface="Calibri" pitchFamily="34" charset="0"/>
              </a:defRPr>
            </a:lvl8pPr>
            <a:lvl9pPr marL="3886200" indent="-228600" algn="r" eaLnBrk="0" fontAlgn="base" hangingPunct="0">
              <a:spcBef>
                <a:spcPct val="0"/>
              </a:spcBef>
              <a:spcAft>
                <a:spcPct val="0"/>
              </a:spcAft>
              <a:defRPr sz="1600">
                <a:solidFill>
                  <a:schemeClr val="tx1"/>
                </a:solidFill>
                <a:latin typeface="Calibri" pitchFamily="34" charset="0"/>
              </a:defRPr>
            </a:lvl9pPr>
          </a:lstStyle>
          <a:p>
            <a:pPr eaLnBrk="1" hangingPunct="1"/>
            <a:fld id="{9583A7C7-8C94-4112-9BB0-04FC73E7BCBB}" type="slidenum">
              <a:rPr lang="en-US" altLang="en-US" sz="1200" smtClean="0">
                <a:latin typeface="Arial" charset="0"/>
              </a:rPr>
              <a:pPr eaLnBrk="1" hangingPunct="1"/>
              <a:t>48</a:t>
            </a:fld>
            <a:endParaRPr lang="en-US" altLang="en-US" sz="1200" smtClean="0">
              <a:latin typeface="Arial"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Slide Image Placeholder 1"/>
          <p:cNvSpPr>
            <a:spLocks noGrp="1" noRot="1" noChangeAspect="1" noTextEdit="1"/>
          </p:cNvSpPr>
          <p:nvPr>
            <p:ph type="sldImg"/>
          </p:nvPr>
        </p:nvSpPr>
        <p:spPr>
          <a:ln/>
        </p:spPr>
      </p:sp>
      <p:sp>
        <p:nvSpPr>
          <p:cNvPr id="151555" name="Notes Placeholder 2"/>
          <p:cNvSpPr>
            <a:spLocks noGrp="1"/>
          </p:cNvSpPr>
          <p:nvPr>
            <p:ph type="body" idx="1"/>
          </p:nvPr>
        </p:nvSpPr>
        <p:spPr>
          <a:noFill/>
        </p:spPr>
        <p:txBody>
          <a:bodyPr/>
          <a:lstStyle/>
          <a:p>
            <a:r>
              <a:rPr lang="en-US" altLang="en-US" dirty="0" smtClean="0"/>
              <a:t>The real world is never ideal.</a:t>
            </a:r>
          </a:p>
        </p:txBody>
      </p:sp>
      <p:sp>
        <p:nvSpPr>
          <p:cNvPr id="151556" name="Slide Number Placeholder 3"/>
          <p:cNvSpPr>
            <a:spLocks noGrp="1"/>
          </p:cNvSpPr>
          <p:nvPr>
            <p:ph type="sldNum" sz="quarter" idx="5"/>
          </p:nvPr>
        </p:nvSpPr>
        <p:spPr>
          <a:noFill/>
        </p:spPr>
        <p:txBody>
          <a:bodyPr/>
          <a:lstStyle>
            <a:lvl1pPr eaLnBrk="0" hangingPunct="0">
              <a:defRPr sz="1600">
                <a:solidFill>
                  <a:schemeClr val="tx1"/>
                </a:solidFill>
                <a:latin typeface="Calibri" pitchFamily="34" charset="0"/>
              </a:defRPr>
            </a:lvl1pPr>
            <a:lvl2pPr marL="742950" indent="-285750" eaLnBrk="0" hangingPunct="0">
              <a:defRPr sz="1600">
                <a:solidFill>
                  <a:schemeClr val="tx1"/>
                </a:solidFill>
                <a:latin typeface="Calibri" pitchFamily="34" charset="0"/>
              </a:defRPr>
            </a:lvl2pPr>
            <a:lvl3pPr marL="1143000" indent="-228600" eaLnBrk="0" hangingPunct="0">
              <a:defRPr sz="1600">
                <a:solidFill>
                  <a:schemeClr val="tx1"/>
                </a:solidFill>
                <a:latin typeface="Calibri" pitchFamily="34" charset="0"/>
              </a:defRPr>
            </a:lvl3pPr>
            <a:lvl4pPr marL="1600200" indent="-228600" eaLnBrk="0" hangingPunct="0">
              <a:defRPr sz="1600">
                <a:solidFill>
                  <a:schemeClr val="tx1"/>
                </a:solidFill>
                <a:latin typeface="Calibri" pitchFamily="34" charset="0"/>
              </a:defRPr>
            </a:lvl4pPr>
            <a:lvl5pPr marL="2057400" indent="-228600" eaLnBrk="0" hangingPunct="0">
              <a:defRPr sz="1600">
                <a:solidFill>
                  <a:schemeClr val="tx1"/>
                </a:solidFill>
                <a:latin typeface="Calibri" pitchFamily="34" charset="0"/>
              </a:defRPr>
            </a:lvl5pPr>
            <a:lvl6pPr marL="2514600" indent="-228600" algn="r" eaLnBrk="0" fontAlgn="base" hangingPunct="0">
              <a:spcBef>
                <a:spcPct val="0"/>
              </a:spcBef>
              <a:spcAft>
                <a:spcPct val="0"/>
              </a:spcAft>
              <a:defRPr sz="1600">
                <a:solidFill>
                  <a:schemeClr val="tx1"/>
                </a:solidFill>
                <a:latin typeface="Calibri" pitchFamily="34" charset="0"/>
              </a:defRPr>
            </a:lvl6pPr>
            <a:lvl7pPr marL="2971800" indent="-228600" algn="r" eaLnBrk="0" fontAlgn="base" hangingPunct="0">
              <a:spcBef>
                <a:spcPct val="0"/>
              </a:spcBef>
              <a:spcAft>
                <a:spcPct val="0"/>
              </a:spcAft>
              <a:defRPr sz="1600">
                <a:solidFill>
                  <a:schemeClr val="tx1"/>
                </a:solidFill>
                <a:latin typeface="Calibri" pitchFamily="34" charset="0"/>
              </a:defRPr>
            </a:lvl7pPr>
            <a:lvl8pPr marL="3429000" indent="-228600" algn="r" eaLnBrk="0" fontAlgn="base" hangingPunct="0">
              <a:spcBef>
                <a:spcPct val="0"/>
              </a:spcBef>
              <a:spcAft>
                <a:spcPct val="0"/>
              </a:spcAft>
              <a:defRPr sz="1600">
                <a:solidFill>
                  <a:schemeClr val="tx1"/>
                </a:solidFill>
                <a:latin typeface="Calibri" pitchFamily="34" charset="0"/>
              </a:defRPr>
            </a:lvl8pPr>
            <a:lvl9pPr marL="3886200" indent="-228600" algn="r" eaLnBrk="0" fontAlgn="base" hangingPunct="0">
              <a:spcBef>
                <a:spcPct val="0"/>
              </a:spcBef>
              <a:spcAft>
                <a:spcPct val="0"/>
              </a:spcAft>
              <a:defRPr sz="1600">
                <a:solidFill>
                  <a:schemeClr val="tx1"/>
                </a:solidFill>
                <a:latin typeface="Calibri" pitchFamily="34" charset="0"/>
              </a:defRPr>
            </a:lvl9pPr>
          </a:lstStyle>
          <a:p>
            <a:pPr eaLnBrk="1" hangingPunct="1"/>
            <a:fld id="{C7F5D7FD-1E25-44E5-9284-930BF082D449}" type="slidenum">
              <a:rPr lang="en-US" altLang="en-US" sz="1200" smtClean="0">
                <a:latin typeface="Arial" charset="0"/>
              </a:rPr>
              <a:pPr eaLnBrk="1" hangingPunct="1"/>
              <a:t>49</a:t>
            </a:fld>
            <a:endParaRPr lang="en-US" altLang="en-US" sz="1200" smtClean="0">
              <a:latin typeface="Arial"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Slide Image Placeholder 1"/>
          <p:cNvSpPr>
            <a:spLocks noGrp="1" noRot="1" noChangeAspect="1" noTextEdit="1"/>
          </p:cNvSpPr>
          <p:nvPr>
            <p:ph type="sldImg"/>
          </p:nvPr>
        </p:nvSpPr>
        <p:spPr>
          <a:ln/>
        </p:spPr>
      </p:sp>
      <p:sp>
        <p:nvSpPr>
          <p:cNvPr id="152579" name="Notes Placeholder 2"/>
          <p:cNvSpPr>
            <a:spLocks noGrp="1"/>
          </p:cNvSpPr>
          <p:nvPr>
            <p:ph type="body" idx="1"/>
          </p:nvPr>
        </p:nvSpPr>
        <p:spPr>
          <a:noFill/>
        </p:spPr>
        <p:txBody>
          <a:bodyPr/>
          <a:lstStyle/>
          <a:p>
            <a:r>
              <a:rPr lang="en-US" altLang="en-US" smtClean="0"/>
              <a:t>“Channel</a:t>
            </a:r>
            <a:r>
              <a:rPr lang="en-US" altLang="en-US" baseline="0" smtClean="0"/>
              <a:t> Length Modulation” (The shortening </a:t>
            </a:r>
            <a:r>
              <a:rPr lang="en-US" altLang="en-US" baseline="0" dirty="0" smtClean="0"/>
              <a:t>of L with higher V</a:t>
            </a:r>
            <a:r>
              <a:rPr lang="en-US" altLang="en-US" baseline="-25000" dirty="0" smtClean="0"/>
              <a:t>DS</a:t>
            </a:r>
            <a:r>
              <a:rPr lang="en-US" altLang="en-US" baseline="0" dirty="0" smtClean="0"/>
              <a:t>) c</a:t>
            </a:r>
            <a:r>
              <a:rPr lang="en-US" altLang="en-US" dirty="0" smtClean="0"/>
              <a:t>an be modeled by a Norton resistance across the controlled current source</a:t>
            </a:r>
          </a:p>
        </p:txBody>
      </p:sp>
      <p:sp>
        <p:nvSpPr>
          <p:cNvPr id="152580" name="Slide Number Placeholder 3"/>
          <p:cNvSpPr>
            <a:spLocks noGrp="1"/>
          </p:cNvSpPr>
          <p:nvPr>
            <p:ph type="sldNum" sz="quarter" idx="5"/>
          </p:nvPr>
        </p:nvSpPr>
        <p:spPr>
          <a:noFill/>
        </p:spPr>
        <p:txBody>
          <a:bodyPr/>
          <a:lstStyle>
            <a:lvl1pPr eaLnBrk="0" hangingPunct="0">
              <a:defRPr sz="1600">
                <a:solidFill>
                  <a:schemeClr val="tx1"/>
                </a:solidFill>
                <a:latin typeface="Calibri" pitchFamily="34" charset="0"/>
              </a:defRPr>
            </a:lvl1pPr>
            <a:lvl2pPr marL="742950" indent="-285750" eaLnBrk="0" hangingPunct="0">
              <a:defRPr sz="1600">
                <a:solidFill>
                  <a:schemeClr val="tx1"/>
                </a:solidFill>
                <a:latin typeface="Calibri" pitchFamily="34" charset="0"/>
              </a:defRPr>
            </a:lvl2pPr>
            <a:lvl3pPr marL="1143000" indent="-228600" eaLnBrk="0" hangingPunct="0">
              <a:defRPr sz="1600">
                <a:solidFill>
                  <a:schemeClr val="tx1"/>
                </a:solidFill>
                <a:latin typeface="Calibri" pitchFamily="34" charset="0"/>
              </a:defRPr>
            </a:lvl3pPr>
            <a:lvl4pPr marL="1600200" indent="-228600" eaLnBrk="0" hangingPunct="0">
              <a:defRPr sz="1600">
                <a:solidFill>
                  <a:schemeClr val="tx1"/>
                </a:solidFill>
                <a:latin typeface="Calibri" pitchFamily="34" charset="0"/>
              </a:defRPr>
            </a:lvl4pPr>
            <a:lvl5pPr marL="2057400" indent="-228600" eaLnBrk="0" hangingPunct="0">
              <a:defRPr sz="1600">
                <a:solidFill>
                  <a:schemeClr val="tx1"/>
                </a:solidFill>
                <a:latin typeface="Calibri" pitchFamily="34" charset="0"/>
              </a:defRPr>
            </a:lvl5pPr>
            <a:lvl6pPr marL="2514600" indent="-228600" algn="r" eaLnBrk="0" fontAlgn="base" hangingPunct="0">
              <a:spcBef>
                <a:spcPct val="0"/>
              </a:spcBef>
              <a:spcAft>
                <a:spcPct val="0"/>
              </a:spcAft>
              <a:defRPr sz="1600">
                <a:solidFill>
                  <a:schemeClr val="tx1"/>
                </a:solidFill>
                <a:latin typeface="Calibri" pitchFamily="34" charset="0"/>
              </a:defRPr>
            </a:lvl6pPr>
            <a:lvl7pPr marL="2971800" indent="-228600" algn="r" eaLnBrk="0" fontAlgn="base" hangingPunct="0">
              <a:spcBef>
                <a:spcPct val="0"/>
              </a:spcBef>
              <a:spcAft>
                <a:spcPct val="0"/>
              </a:spcAft>
              <a:defRPr sz="1600">
                <a:solidFill>
                  <a:schemeClr val="tx1"/>
                </a:solidFill>
                <a:latin typeface="Calibri" pitchFamily="34" charset="0"/>
              </a:defRPr>
            </a:lvl7pPr>
            <a:lvl8pPr marL="3429000" indent="-228600" algn="r" eaLnBrk="0" fontAlgn="base" hangingPunct="0">
              <a:spcBef>
                <a:spcPct val="0"/>
              </a:spcBef>
              <a:spcAft>
                <a:spcPct val="0"/>
              </a:spcAft>
              <a:defRPr sz="1600">
                <a:solidFill>
                  <a:schemeClr val="tx1"/>
                </a:solidFill>
                <a:latin typeface="Calibri" pitchFamily="34" charset="0"/>
              </a:defRPr>
            </a:lvl8pPr>
            <a:lvl9pPr marL="3886200" indent="-228600" algn="r" eaLnBrk="0" fontAlgn="base" hangingPunct="0">
              <a:spcBef>
                <a:spcPct val="0"/>
              </a:spcBef>
              <a:spcAft>
                <a:spcPct val="0"/>
              </a:spcAft>
              <a:defRPr sz="1600">
                <a:solidFill>
                  <a:schemeClr val="tx1"/>
                </a:solidFill>
                <a:latin typeface="Calibri" pitchFamily="34" charset="0"/>
              </a:defRPr>
            </a:lvl9pPr>
          </a:lstStyle>
          <a:p>
            <a:pPr eaLnBrk="1" hangingPunct="1"/>
            <a:fld id="{3535408B-EB4B-4300-8355-707F058A16DA}" type="slidenum">
              <a:rPr lang="en-US" altLang="en-US" sz="1200" smtClean="0">
                <a:latin typeface="Arial" charset="0"/>
              </a:rPr>
              <a:pPr eaLnBrk="1" hangingPunct="1"/>
              <a:t>51</a:t>
            </a:fld>
            <a:endParaRPr lang="en-US" altLang="en-US" sz="1200" smtClean="0">
              <a:latin typeface="Arial"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 simple improvement to our NMOS circuit model in saturation mode.</a:t>
            </a:r>
            <a:endParaRPr lang="en-US" dirty="0"/>
          </a:p>
        </p:txBody>
      </p:sp>
      <p:sp>
        <p:nvSpPr>
          <p:cNvPr id="4" name="Slide Number Placeholder 3"/>
          <p:cNvSpPr>
            <a:spLocks noGrp="1"/>
          </p:cNvSpPr>
          <p:nvPr>
            <p:ph type="sldNum" sz="quarter" idx="10"/>
          </p:nvPr>
        </p:nvSpPr>
        <p:spPr/>
        <p:txBody>
          <a:bodyPr/>
          <a:lstStyle/>
          <a:p>
            <a:pPr>
              <a:defRPr/>
            </a:pPr>
            <a:fld id="{38E38637-59C0-4D9C-82AE-019398C37718}" type="slidenum">
              <a:rPr lang="en-US" smtClean="0"/>
              <a:pPr>
                <a:defRPr/>
              </a:pPr>
              <a:t>52</a:t>
            </a:fld>
            <a:endParaRPr lang="en-US"/>
          </a:p>
        </p:txBody>
      </p:sp>
    </p:spTree>
    <p:extLst>
      <p:ext uri="{BB962C8B-B14F-4D97-AF65-F5344CB8AC3E}">
        <p14:creationId xmlns:p14="http://schemas.microsoft.com/office/powerpoint/2010/main" val="2300067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a:ln/>
        </p:spPr>
      </p:sp>
      <p:sp>
        <p:nvSpPr>
          <p:cNvPr id="117763" name="Notes Placeholder 2"/>
          <p:cNvSpPr>
            <a:spLocks noGrp="1"/>
          </p:cNvSpPr>
          <p:nvPr>
            <p:ph type="body" idx="1"/>
          </p:nvPr>
        </p:nvSpPr>
        <p:spPr/>
        <p:txBody>
          <a:bodyPr/>
          <a:lstStyle/>
          <a:p>
            <a:pPr>
              <a:defRPr/>
            </a:pPr>
            <a:r>
              <a:rPr lang="en-US" altLang="en-US" dirty="0" smtClean="0"/>
              <a:t>Enhancement mode vs. Depletion Mode devices differ in their Gate voltage characteristics.</a:t>
            </a:r>
          </a:p>
          <a:p>
            <a:pPr marL="171450" indent="-171450">
              <a:buFont typeface="Arial" panose="020B0604020202020204" pitchFamily="34" charset="0"/>
              <a:buChar char="•"/>
              <a:defRPr/>
            </a:pPr>
            <a:r>
              <a:rPr lang="en-US" altLang="en-US" dirty="0" smtClean="0"/>
              <a:t>Enhancement – moving the gate voltage towards the drain voltage “enhances” channel conductance.</a:t>
            </a:r>
          </a:p>
          <a:p>
            <a:pPr marL="171450" indent="-171450">
              <a:buFont typeface="Arial" panose="020B0604020202020204" pitchFamily="34" charset="0"/>
              <a:buChar char="•"/>
              <a:defRPr/>
            </a:pPr>
            <a:r>
              <a:rPr lang="en-US" altLang="en-US" dirty="0" smtClean="0"/>
              <a:t>Depletion – moving the gate voltage away from the drain “depletes” carrier concentration in the channel.</a:t>
            </a:r>
          </a:p>
        </p:txBody>
      </p:sp>
      <p:sp>
        <p:nvSpPr>
          <p:cNvPr id="118788" name="Slide Number Placeholder 3"/>
          <p:cNvSpPr>
            <a:spLocks noGrp="1"/>
          </p:cNvSpPr>
          <p:nvPr>
            <p:ph type="sldNum" sz="quarter" idx="5"/>
          </p:nvPr>
        </p:nvSpPr>
        <p:spPr>
          <a:noFill/>
        </p:spPr>
        <p:txBody>
          <a:bodyPr/>
          <a:lstStyle>
            <a:lvl1pPr algn="l" eaLnBrk="0" hangingPunct="0">
              <a:spcBef>
                <a:spcPct val="30000"/>
              </a:spcBef>
              <a:defRPr sz="1200">
                <a:solidFill>
                  <a:schemeClr val="tx1"/>
                </a:solidFill>
                <a:latin typeface="Arial" charset="0"/>
              </a:defRPr>
            </a:lvl1pPr>
            <a:lvl2pPr marL="742950" indent="-285750" algn="l" eaLnBrk="0" hangingPunct="0">
              <a:spcBef>
                <a:spcPct val="30000"/>
              </a:spcBef>
              <a:defRPr sz="1200">
                <a:solidFill>
                  <a:schemeClr val="tx1"/>
                </a:solidFill>
                <a:latin typeface="Arial" charset="0"/>
              </a:defRPr>
            </a:lvl2pPr>
            <a:lvl3pPr marL="1143000" indent="-228600" algn="l" eaLnBrk="0" hangingPunct="0">
              <a:spcBef>
                <a:spcPct val="30000"/>
              </a:spcBef>
              <a:defRPr sz="1200">
                <a:solidFill>
                  <a:schemeClr val="tx1"/>
                </a:solidFill>
                <a:latin typeface="Arial" charset="0"/>
              </a:defRPr>
            </a:lvl3pPr>
            <a:lvl4pPr marL="1600200" indent="-228600" algn="l" eaLnBrk="0" hangingPunct="0">
              <a:spcBef>
                <a:spcPct val="30000"/>
              </a:spcBef>
              <a:defRPr sz="1200">
                <a:solidFill>
                  <a:schemeClr val="tx1"/>
                </a:solidFill>
                <a:latin typeface="Arial" charset="0"/>
              </a:defRPr>
            </a:lvl4pPr>
            <a:lvl5pPr marL="2057400" indent="-228600" algn="l"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39BE9796-A8F3-4567-9452-FCC7885A98D1}" type="slidenum">
              <a:rPr lang="en-US" altLang="en-US" smtClean="0"/>
              <a:pPr algn="r" eaLnBrk="1" hangingPunct="1">
                <a:spcBef>
                  <a:spcPct val="0"/>
                </a:spcBef>
              </a:pPr>
              <a:t>7</a:t>
            </a:fld>
            <a:endParaRPr lang="en-US" alt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you have ever drawn</a:t>
            </a:r>
            <a:r>
              <a:rPr lang="en-US" baseline="0" dirty="0" smtClean="0"/>
              <a:t> pictures with a “vanishing point” to handle the fact that objects get smaller at a distance, you will recognize this construct to correctly draw the sloped </a:t>
            </a:r>
            <a:r>
              <a:rPr lang="en-US" baseline="0" dirty="0" err="1" smtClean="0"/>
              <a:t>i</a:t>
            </a:r>
            <a:r>
              <a:rPr lang="en-US" baseline="0" dirty="0" smtClean="0"/>
              <a:t>-v relationship in saturation.</a:t>
            </a:r>
            <a:endParaRPr lang="en-US" dirty="0"/>
          </a:p>
        </p:txBody>
      </p:sp>
      <p:sp>
        <p:nvSpPr>
          <p:cNvPr id="4" name="Slide Number Placeholder 3"/>
          <p:cNvSpPr>
            <a:spLocks noGrp="1"/>
          </p:cNvSpPr>
          <p:nvPr>
            <p:ph type="sldNum" sz="quarter" idx="10"/>
          </p:nvPr>
        </p:nvSpPr>
        <p:spPr/>
        <p:txBody>
          <a:bodyPr/>
          <a:lstStyle/>
          <a:p>
            <a:pPr>
              <a:defRPr/>
            </a:pPr>
            <a:fld id="{38E38637-59C0-4D9C-82AE-019398C37718}" type="slidenum">
              <a:rPr lang="en-US" smtClean="0"/>
              <a:pPr>
                <a:defRPr/>
              </a:pPr>
              <a:t>54</a:t>
            </a:fld>
            <a:endParaRPr lang="en-US"/>
          </a:p>
        </p:txBody>
      </p:sp>
    </p:spTree>
    <p:extLst>
      <p:ext uri="{BB962C8B-B14F-4D97-AF65-F5344CB8AC3E}">
        <p14:creationId xmlns:p14="http://schemas.microsoft.com/office/powerpoint/2010/main" val="323536645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Table 5.2 on page 257</a:t>
            </a:r>
            <a:r>
              <a:rPr lang="en-US" baseline="0" dirty="0" smtClean="0"/>
              <a:t> deserves another “sticky”.</a:t>
            </a:r>
            <a:endParaRPr lang="en-US" dirty="0"/>
          </a:p>
        </p:txBody>
      </p:sp>
      <p:sp>
        <p:nvSpPr>
          <p:cNvPr id="4" name="Slide Number Placeholder 3"/>
          <p:cNvSpPr>
            <a:spLocks noGrp="1"/>
          </p:cNvSpPr>
          <p:nvPr>
            <p:ph type="sldNum" sz="quarter" idx="10"/>
          </p:nvPr>
        </p:nvSpPr>
        <p:spPr/>
        <p:txBody>
          <a:bodyPr/>
          <a:lstStyle/>
          <a:p>
            <a:pPr>
              <a:defRPr/>
            </a:pPr>
            <a:fld id="{38E38637-59C0-4D9C-82AE-019398C37718}" type="slidenum">
              <a:rPr lang="en-US" smtClean="0"/>
              <a:pPr>
                <a:defRPr/>
              </a:pPr>
              <a:t>55</a:t>
            </a:fld>
            <a:endParaRPr lang="en-US"/>
          </a:p>
        </p:txBody>
      </p:sp>
    </p:spTree>
    <p:extLst>
      <p:ext uri="{BB962C8B-B14F-4D97-AF65-F5344CB8AC3E}">
        <p14:creationId xmlns:p14="http://schemas.microsoft.com/office/powerpoint/2010/main" val="322873865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Remember that </a:t>
            </a:r>
            <a:r>
              <a:rPr lang="en-US" dirty="0" err="1" smtClean="0"/>
              <a:t>V</a:t>
            </a:r>
            <a:r>
              <a:rPr lang="en-US" baseline="-25000" dirty="0" err="1" smtClean="0"/>
              <a:t>ov</a:t>
            </a:r>
            <a:r>
              <a:rPr lang="en-US" dirty="0" smtClean="0"/>
              <a:t> is the difference between </a:t>
            </a:r>
            <a:r>
              <a:rPr lang="en-US" baseline="0" dirty="0" smtClean="0"/>
              <a:t>V</a:t>
            </a:r>
            <a:r>
              <a:rPr lang="en-US" baseline="-25000" dirty="0" smtClean="0"/>
              <a:t>GS </a:t>
            </a:r>
            <a:r>
              <a:rPr lang="en-US" baseline="0" dirty="0" smtClean="0"/>
              <a:t>and </a:t>
            </a:r>
            <a:r>
              <a:rPr lang="en-US" dirty="0" smtClean="0"/>
              <a:t>V</a:t>
            </a:r>
            <a:r>
              <a:rPr lang="en-US" baseline="-25000" dirty="0" smtClean="0"/>
              <a:t>T</a:t>
            </a:r>
            <a:r>
              <a:rPr lang="en-US" baseline="0" dirty="0" smtClean="0"/>
              <a:t>.</a:t>
            </a:r>
            <a:endParaRPr lang="en-US" dirty="0"/>
          </a:p>
        </p:txBody>
      </p:sp>
      <p:sp>
        <p:nvSpPr>
          <p:cNvPr id="4" name="Slide Number Placeholder 3"/>
          <p:cNvSpPr>
            <a:spLocks noGrp="1"/>
          </p:cNvSpPr>
          <p:nvPr>
            <p:ph type="sldNum" sz="quarter" idx="10"/>
          </p:nvPr>
        </p:nvSpPr>
        <p:spPr/>
        <p:txBody>
          <a:bodyPr/>
          <a:lstStyle/>
          <a:p>
            <a:pPr>
              <a:defRPr/>
            </a:pPr>
            <a:fld id="{38E38637-59C0-4D9C-82AE-019398C37718}" type="slidenum">
              <a:rPr lang="en-US" smtClean="0"/>
              <a:pPr>
                <a:defRPr/>
              </a:pPr>
              <a:t>56</a:t>
            </a:fld>
            <a:endParaRPr lang="en-US"/>
          </a:p>
        </p:txBody>
      </p:sp>
    </p:spTree>
    <p:extLst>
      <p:ext uri="{BB962C8B-B14F-4D97-AF65-F5344CB8AC3E}">
        <p14:creationId xmlns:p14="http://schemas.microsoft.com/office/powerpoint/2010/main" val="377285777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a:ln/>
        </p:spPr>
      </p:sp>
      <p:sp>
        <p:nvSpPr>
          <p:cNvPr id="153603" name="Notes Placeholder 2"/>
          <p:cNvSpPr>
            <a:spLocks noGrp="1"/>
          </p:cNvSpPr>
          <p:nvPr>
            <p:ph type="body" idx="1"/>
          </p:nvPr>
        </p:nvSpPr>
        <p:spPr>
          <a:noFill/>
        </p:spPr>
        <p:txBody>
          <a:bodyPr/>
          <a:lstStyle/>
          <a:p>
            <a:r>
              <a:rPr lang="en-US" altLang="en-US" dirty="0" smtClean="0"/>
              <a:t>See </a:t>
            </a:r>
            <a:r>
              <a:rPr lang="en-US" altLang="en-US" dirty="0" smtClean="0"/>
              <a:t>page 259</a:t>
            </a:r>
            <a:endParaRPr lang="en-US" altLang="en-US" dirty="0" smtClean="0"/>
          </a:p>
        </p:txBody>
      </p:sp>
      <p:sp>
        <p:nvSpPr>
          <p:cNvPr id="153604" name="Slide Number Placeholder 3"/>
          <p:cNvSpPr>
            <a:spLocks noGrp="1"/>
          </p:cNvSpPr>
          <p:nvPr>
            <p:ph type="sldNum" sz="quarter" idx="5"/>
          </p:nvPr>
        </p:nvSpPr>
        <p:spPr>
          <a:noFill/>
        </p:spPr>
        <p:txBody>
          <a:bodyPr/>
          <a:lstStyle>
            <a:lvl1pPr eaLnBrk="0" hangingPunct="0">
              <a:defRPr sz="1600">
                <a:solidFill>
                  <a:schemeClr val="tx1"/>
                </a:solidFill>
                <a:latin typeface="Calibri" pitchFamily="34" charset="0"/>
              </a:defRPr>
            </a:lvl1pPr>
            <a:lvl2pPr marL="742950" indent="-285750" eaLnBrk="0" hangingPunct="0">
              <a:defRPr sz="1600">
                <a:solidFill>
                  <a:schemeClr val="tx1"/>
                </a:solidFill>
                <a:latin typeface="Calibri" pitchFamily="34" charset="0"/>
              </a:defRPr>
            </a:lvl2pPr>
            <a:lvl3pPr marL="1143000" indent="-228600" eaLnBrk="0" hangingPunct="0">
              <a:defRPr sz="1600">
                <a:solidFill>
                  <a:schemeClr val="tx1"/>
                </a:solidFill>
                <a:latin typeface="Calibri" pitchFamily="34" charset="0"/>
              </a:defRPr>
            </a:lvl3pPr>
            <a:lvl4pPr marL="1600200" indent="-228600" eaLnBrk="0" hangingPunct="0">
              <a:defRPr sz="1600">
                <a:solidFill>
                  <a:schemeClr val="tx1"/>
                </a:solidFill>
                <a:latin typeface="Calibri" pitchFamily="34" charset="0"/>
              </a:defRPr>
            </a:lvl4pPr>
            <a:lvl5pPr marL="2057400" indent="-228600" eaLnBrk="0" hangingPunct="0">
              <a:defRPr sz="1600">
                <a:solidFill>
                  <a:schemeClr val="tx1"/>
                </a:solidFill>
                <a:latin typeface="Calibri" pitchFamily="34" charset="0"/>
              </a:defRPr>
            </a:lvl5pPr>
            <a:lvl6pPr marL="2514600" indent="-228600" algn="r" eaLnBrk="0" fontAlgn="base" hangingPunct="0">
              <a:spcBef>
                <a:spcPct val="0"/>
              </a:spcBef>
              <a:spcAft>
                <a:spcPct val="0"/>
              </a:spcAft>
              <a:defRPr sz="1600">
                <a:solidFill>
                  <a:schemeClr val="tx1"/>
                </a:solidFill>
                <a:latin typeface="Calibri" pitchFamily="34" charset="0"/>
              </a:defRPr>
            </a:lvl6pPr>
            <a:lvl7pPr marL="2971800" indent="-228600" algn="r" eaLnBrk="0" fontAlgn="base" hangingPunct="0">
              <a:spcBef>
                <a:spcPct val="0"/>
              </a:spcBef>
              <a:spcAft>
                <a:spcPct val="0"/>
              </a:spcAft>
              <a:defRPr sz="1600">
                <a:solidFill>
                  <a:schemeClr val="tx1"/>
                </a:solidFill>
                <a:latin typeface="Calibri" pitchFamily="34" charset="0"/>
              </a:defRPr>
            </a:lvl7pPr>
            <a:lvl8pPr marL="3429000" indent="-228600" algn="r" eaLnBrk="0" fontAlgn="base" hangingPunct="0">
              <a:spcBef>
                <a:spcPct val="0"/>
              </a:spcBef>
              <a:spcAft>
                <a:spcPct val="0"/>
              </a:spcAft>
              <a:defRPr sz="1600">
                <a:solidFill>
                  <a:schemeClr val="tx1"/>
                </a:solidFill>
                <a:latin typeface="Calibri" pitchFamily="34" charset="0"/>
              </a:defRPr>
            </a:lvl8pPr>
            <a:lvl9pPr marL="3886200" indent="-228600" algn="r" eaLnBrk="0" fontAlgn="base" hangingPunct="0">
              <a:spcBef>
                <a:spcPct val="0"/>
              </a:spcBef>
              <a:spcAft>
                <a:spcPct val="0"/>
              </a:spcAft>
              <a:defRPr sz="1600">
                <a:solidFill>
                  <a:schemeClr val="tx1"/>
                </a:solidFill>
                <a:latin typeface="Calibri" pitchFamily="34" charset="0"/>
              </a:defRPr>
            </a:lvl9pPr>
          </a:lstStyle>
          <a:p>
            <a:pPr eaLnBrk="1" hangingPunct="1"/>
            <a:fld id="{F1A4FB6C-77E6-4291-AC53-BB7A602D53FA}" type="slidenum">
              <a:rPr lang="en-US" altLang="en-US" sz="1200" smtClean="0">
                <a:latin typeface="Arial" charset="0"/>
              </a:rPr>
              <a:pPr eaLnBrk="1" hangingPunct="1"/>
              <a:t>57</a:t>
            </a:fld>
            <a:endParaRPr lang="en-US" altLang="en-US" sz="1200" smtClean="0">
              <a:latin typeface="Arial"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Slide Image Placeholder 1"/>
          <p:cNvSpPr>
            <a:spLocks noGrp="1" noRot="1" noChangeAspect="1" noTextEdit="1"/>
          </p:cNvSpPr>
          <p:nvPr>
            <p:ph type="sldImg"/>
          </p:nvPr>
        </p:nvSpPr>
        <p:spPr>
          <a:ln/>
        </p:spPr>
      </p:sp>
      <p:sp>
        <p:nvSpPr>
          <p:cNvPr id="154627" name="Notes Placeholder 2"/>
          <p:cNvSpPr>
            <a:spLocks noGrp="1"/>
          </p:cNvSpPr>
          <p:nvPr>
            <p:ph type="body" idx="1"/>
          </p:nvPr>
        </p:nvSpPr>
        <p:spPr>
          <a:noFill/>
        </p:spPr>
        <p:txBody>
          <a:bodyPr/>
          <a:lstStyle/>
          <a:p>
            <a:r>
              <a:rPr lang="en-US" altLang="en-US" dirty="0" smtClean="0"/>
              <a:t>See p. </a:t>
            </a:r>
            <a:r>
              <a:rPr lang="en-US" altLang="en-US" dirty="0" smtClean="0"/>
              <a:t>260</a:t>
            </a:r>
            <a:endParaRPr lang="en-US" altLang="en-US" dirty="0" smtClean="0"/>
          </a:p>
        </p:txBody>
      </p:sp>
      <p:sp>
        <p:nvSpPr>
          <p:cNvPr id="154628" name="Slide Number Placeholder 3"/>
          <p:cNvSpPr>
            <a:spLocks noGrp="1"/>
          </p:cNvSpPr>
          <p:nvPr>
            <p:ph type="sldNum" sz="quarter" idx="5"/>
          </p:nvPr>
        </p:nvSpPr>
        <p:spPr>
          <a:noFill/>
        </p:spPr>
        <p:txBody>
          <a:bodyPr/>
          <a:lstStyle>
            <a:lvl1pPr eaLnBrk="0" hangingPunct="0">
              <a:defRPr sz="1600">
                <a:solidFill>
                  <a:schemeClr val="tx1"/>
                </a:solidFill>
                <a:latin typeface="Calibri" pitchFamily="34" charset="0"/>
              </a:defRPr>
            </a:lvl1pPr>
            <a:lvl2pPr marL="742950" indent="-285750" eaLnBrk="0" hangingPunct="0">
              <a:defRPr sz="1600">
                <a:solidFill>
                  <a:schemeClr val="tx1"/>
                </a:solidFill>
                <a:latin typeface="Calibri" pitchFamily="34" charset="0"/>
              </a:defRPr>
            </a:lvl2pPr>
            <a:lvl3pPr marL="1143000" indent="-228600" eaLnBrk="0" hangingPunct="0">
              <a:defRPr sz="1600">
                <a:solidFill>
                  <a:schemeClr val="tx1"/>
                </a:solidFill>
                <a:latin typeface="Calibri" pitchFamily="34" charset="0"/>
              </a:defRPr>
            </a:lvl3pPr>
            <a:lvl4pPr marL="1600200" indent="-228600" eaLnBrk="0" hangingPunct="0">
              <a:defRPr sz="1600">
                <a:solidFill>
                  <a:schemeClr val="tx1"/>
                </a:solidFill>
                <a:latin typeface="Calibri" pitchFamily="34" charset="0"/>
              </a:defRPr>
            </a:lvl4pPr>
            <a:lvl5pPr marL="2057400" indent="-228600" eaLnBrk="0" hangingPunct="0">
              <a:defRPr sz="1600">
                <a:solidFill>
                  <a:schemeClr val="tx1"/>
                </a:solidFill>
                <a:latin typeface="Calibri" pitchFamily="34" charset="0"/>
              </a:defRPr>
            </a:lvl5pPr>
            <a:lvl6pPr marL="2514600" indent="-228600" algn="r" eaLnBrk="0" fontAlgn="base" hangingPunct="0">
              <a:spcBef>
                <a:spcPct val="0"/>
              </a:spcBef>
              <a:spcAft>
                <a:spcPct val="0"/>
              </a:spcAft>
              <a:defRPr sz="1600">
                <a:solidFill>
                  <a:schemeClr val="tx1"/>
                </a:solidFill>
                <a:latin typeface="Calibri" pitchFamily="34" charset="0"/>
              </a:defRPr>
            </a:lvl6pPr>
            <a:lvl7pPr marL="2971800" indent="-228600" algn="r" eaLnBrk="0" fontAlgn="base" hangingPunct="0">
              <a:spcBef>
                <a:spcPct val="0"/>
              </a:spcBef>
              <a:spcAft>
                <a:spcPct val="0"/>
              </a:spcAft>
              <a:defRPr sz="1600">
                <a:solidFill>
                  <a:schemeClr val="tx1"/>
                </a:solidFill>
                <a:latin typeface="Calibri" pitchFamily="34" charset="0"/>
              </a:defRPr>
            </a:lvl7pPr>
            <a:lvl8pPr marL="3429000" indent="-228600" algn="r" eaLnBrk="0" fontAlgn="base" hangingPunct="0">
              <a:spcBef>
                <a:spcPct val="0"/>
              </a:spcBef>
              <a:spcAft>
                <a:spcPct val="0"/>
              </a:spcAft>
              <a:defRPr sz="1600">
                <a:solidFill>
                  <a:schemeClr val="tx1"/>
                </a:solidFill>
                <a:latin typeface="Calibri" pitchFamily="34" charset="0"/>
              </a:defRPr>
            </a:lvl8pPr>
            <a:lvl9pPr marL="3886200" indent="-228600" algn="r" eaLnBrk="0" fontAlgn="base" hangingPunct="0">
              <a:spcBef>
                <a:spcPct val="0"/>
              </a:spcBef>
              <a:spcAft>
                <a:spcPct val="0"/>
              </a:spcAft>
              <a:defRPr sz="1600">
                <a:solidFill>
                  <a:schemeClr val="tx1"/>
                </a:solidFill>
                <a:latin typeface="Calibri" pitchFamily="34" charset="0"/>
              </a:defRPr>
            </a:lvl9pPr>
          </a:lstStyle>
          <a:p>
            <a:pPr eaLnBrk="1" hangingPunct="1"/>
            <a:fld id="{EB770C7F-9E49-41BC-AF0B-E3D5E67ACF8A}" type="slidenum">
              <a:rPr lang="en-US" altLang="en-US" sz="1200" smtClean="0">
                <a:latin typeface="Arial" charset="0"/>
              </a:rPr>
              <a:pPr eaLnBrk="1" hangingPunct="1"/>
              <a:t>58</a:t>
            </a:fld>
            <a:endParaRPr lang="en-US" altLang="en-US" sz="1200" smtClean="0">
              <a:latin typeface="Arial"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Slide Image Placeholder 1"/>
          <p:cNvSpPr>
            <a:spLocks noGrp="1" noRot="1" noChangeAspect="1" noTextEdit="1"/>
          </p:cNvSpPr>
          <p:nvPr>
            <p:ph type="sldImg"/>
          </p:nvPr>
        </p:nvSpPr>
        <p:spPr>
          <a:ln/>
        </p:spPr>
      </p:sp>
      <p:sp>
        <p:nvSpPr>
          <p:cNvPr id="155651" name="Notes Placeholder 2"/>
          <p:cNvSpPr>
            <a:spLocks noGrp="1"/>
          </p:cNvSpPr>
          <p:nvPr>
            <p:ph type="body" idx="1"/>
          </p:nvPr>
        </p:nvSpPr>
        <p:spPr>
          <a:noFill/>
        </p:spPr>
        <p:txBody>
          <a:bodyPr/>
          <a:lstStyle/>
          <a:p>
            <a:r>
              <a:rPr lang="en-US" altLang="en-US" smtClean="0"/>
              <a:t>See pp. 261-262</a:t>
            </a:r>
          </a:p>
        </p:txBody>
      </p:sp>
      <p:sp>
        <p:nvSpPr>
          <p:cNvPr id="155652" name="Slide Number Placeholder 3"/>
          <p:cNvSpPr>
            <a:spLocks noGrp="1"/>
          </p:cNvSpPr>
          <p:nvPr>
            <p:ph type="sldNum" sz="quarter" idx="5"/>
          </p:nvPr>
        </p:nvSpPr>
        <p:spPr>
          <a:noFill/>
        </p:spPr>
        <p:txBody>
          <a:bodyPr/>
          <a:lstStyle>
            <a:lvl1pPr eaLnBrk="0" hangingPunct="0">
              <a:defRPr sz="1600">
                <a:solidFill>
                  <a:schemeClr val="tx1"/>
                </a:solidFill>
                <a:latin typeface="Calibri" pitchFamily="34" charset="0"/>
              </a:defRPr>
            </a:lvl1pPr>
            <a:lvl2pPr marL="742950" indent="-285750" eaLnBrk="0" hangingPunct="0">
              <a:defRPr sz="1600">
                <a:solidFill>
                  <a:schemeClr val="tx1"/>
                </a:solidFill>
                <a:latin typeface="Calibri" pitchFamily="34" charset="0"/>
              </a:defRPr>
            </a:lvl2pPr>
            <a:lvl3pPr marL="1143000" indent="-228600" eaLnBrk="0" hangingPunct="0">
              <a:defRPr sz="1600">
                <a:solidFill>
                  <a:schemeClr val="tx1"/>
                </a:solidFill>
                <a:latin typeface="Calibri" pitchFamily="34" charset="0"/>
              </a:defRPr>
            </a:lvl3pPr>
            <a:lvl4pPr marL="1600200" indent="-228600" eaLnBrk="0" hangingPunct="0">
              <a:defRPr sz="1600">
                <a:solidFill>
                  <a:schemeClr val="tx1"/>
                </a:solidFill>
                <a:latin typeface="Calibri" pitchFamily="34" charset="0"/>
              </a:defRPr>
            </a:lvl4pPr>
            <a:lvl5pPr marL="2057400" indent="-228600" eaLnBrk="0" hangingPunct="0">
              <a:defRPr sz="1600">
                <a:solidFill>
                  <a:schemeClr val="tx1"/>
                </a:solidFill>
                <a:latin typeface="Calibri" pitchFamily="34" charset="0"/>
              </a:defRPr>
            </a:lvl5pPr>
            <a:lvl6pPr marL="2514600" indent="-228600" algn="r" eaLnBrk="0" fontAlgn="base" hangingPunct="0">
              <a:spcBef>
                <a:spcPct val="0"/>
              </a:spcBef>
              <a:spcAft>
                <a:spcPct val="0"/>
              </a:spcAft>
              <a:defRPr sz="1600">
                <a:solidFill>
                  <a:schemeClr val="tx1"/>
                </a:solidFill>
                <a:latin typeface="Calibri" pitchFamily="34" charset="0"/>
              </a:defRPr>
            </a:lvl6pPr>
            <a:lvl7pPr marL="2971800" indent="-228600" algn="r" eaLnBrk="0" fontAlgn="base" hangingPunct="0">
              <a:spcBef>
                <a:spcPct val="0"/>
              </a:spcBef>
              <a:spcAft>
                <a:spcPct val="0"/>
              </a:spcAft>
              <a:defRPr sz="1600">
                <a:solidFill>
                  <a:schemeClr val="tx1"/>
                </a:solidFill>
                <a:latin typeface="Calibri" pitchFamily="34" charset="0"/>
              </a:defRPr>
            </a:lvl7pPr>
            <a:lvl8pPr marL="3429000" indent="-228600" algn="r" eaLnBrk="0" fontAlgn="base" hangingPunct="0">
              <a:spcBef>
                <a:spcPct val="0"/>
              </a:spcBef>
              <a:spcAft>
                <a:spcPct val="0"/>
              </a:spcAft>
              <a:defRPr sz="1600">
                <a:solidFill>
                  <a:schemeClr val="tx1"/>
                </a:solidFill>
                <a:latin typeface="Calibri" pitchFamily="34" charset="0"/>
              </a:defRPr>
            </a:lvl8pPr>
            <a:lvl9pPr marL="3886200" indent="-228600" algn="r" eaLnBrk="0" fontAlgn="base" hangingPunct="0">
              <a:spcBef>
                <a:spcPct val="0"/>
              </a:spcBef>
              <a:spcAft>
                <a:spcPct val="0"/>
              </a:spcAft>
              <a:defRPr sz="1600">
                <a:solidFill>
                  <a:schemeClr val="tx1"/>
                </a:solidFill>
                <a:latin typeface="Calibri" pitchFamily="34" charset="0"/>
              </a:defRPr>
            </a:lvl9pPr>
          </a:lstStyle>
          <a:p>
            <a:pPr eaLnBrk="1" hangingPunct="1"/>
            <a:fld id="{52374FCB-E84B-44F0-8E6C-D39DC7D80631}" type="slidenum">
              <a:rPr lang="en-US" altLang="en-US" sz="1200" smtClean="0">
                <a:latin typeface="Arial" charset="0"/>
              </a:rPr>
              <a:pPr eaLnBrk="1" hangingPunct="1"/>
              <a:t>59</a:t>
            </a:fld>
            <a:endParaRPr lang="en-US" altLang="en-US" sz="1200" smtClean="0">
              <a:latin typeface="Arial"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Slide Image Placeholder 1"/>
          <p:cNvSpPr>
            <a:spLocks noGrp="1" noRot="1" noChangeAspect="1" noTextEdit="1"/>
          </p:cNvSpPr>
          <p:nvPr>
            <p:ph type="sldImg"/>
          </p:nvPr>
        </p:nvSpPr>
        <p:spPr>
          <a:ln/>
        </p:spPr>
      </p:sp>
      <p:sp>
        <p:nvSpPr>
          <p:cNvPr id="156675" name="Notes Placeholder 2"/>
          <p:cNvSpPr>
            <a:spLocks noGrp="1"/>
          </p:cNvSpPr>
          <p:nvPr>
            <p:ph type="body" idx="1"/>
          </p:nvPr>
        </p:nvSpPr>
        <p:spPr>
          <a:noFill/>
        </p:spPr>
        <p:txBody>
          <a:bodyPr/>
          <a:lstStyle/>
          <a:p>
            <a:r>
              <a:rPr lang="en-US" altLang="en-US" smtClean="0"/>
              <a:t>See pp. 263-264</a:t>
            </a:r>
          </a:p>
        </p:txBody>
      </p:sp>
      <p:sp>
        <p:nvSpPr>
          <p:cNvPr id="156676" name="Slide Number Placeholder 3"/>
          <p:cNvSpPr>
            <a:spLocks noGrp="1"/>
          </p:cNvSpPr>
          <p:nvPr>
            <p:ph type="sldNum" sz="quarter" idx="5"/>
          </p:nvPr>
        </p:nvSpPr>
        <p:spPr>
          <a:noFill/>
        </p:spPr>
        <p:txBody>
          <a:bodyPr/>
          <a:lstStyle>
            <a:lvl1pPr eaLnBrk="0" hangingPunct="0">
              <a:defRPr sz="1600">
                <a:solidFill>
                  <a:schemeClr val="tx1"/>
                </a:solidFill>
                <a:latin typeface="Calibri" pitchFamily="34" charset="0"/>
              </a:defRPr>
            </a:lvl1pPr>
            <a:lvl2pPr marL="742950" indent="-285750" eaLnBrk="0" hangingPunct="0">
              <a:defRPr sz="1600">
                <a:solidFill>
                  <a:schemeClr val="tx1"/>
                </a:solidFill>
                <a:latin typeface="Calibri" pitchFamily="34" charset="0"/>
              </a:defRPr>
            </a:lvl2pPr>
            <a:lvl3pPr marL="1143000" indent="-228600" eaLnBrk="0" hangingPunct="0">
              <a:defRPr sz="1600">
                <a:solidFill>
                  <a:schemeClr val="tx1"/>
                </a:solidFill>
                <a:latin typeface="Calibri" pitchFamily="34" charset="0"/>
              </a:defRPr>
            </a:lvl3pPr>
            <a:lvl4pPr marL="1600200" indent="-228600" eaLnBrk="0" hangingPunct="0">
              <a:defRPr sz="1600">
                <a:solidFill>
                  <a:schemeClr val="tx1"/>
                </a:solidFill>
                <a:latin typeface="Calibri" pitchFamily="34" charset="0"/>
              </a:defRPr>
            </a:lvl4pPr>
            <a:lvl5pPr marL="2057400" indent="-228600" eaLnBrk="0" hangingPunct="0">
              <a:defRPr sz="1600">
                <a:solidFill>
                  <a:schemeClr val="tx1"/>
                </a:solidFill>
                <a:latin typeface="Calibri" pitchFamily="34" charset="0"/>
              </a:defRPr>
            </a:lvl5pPr>
            <a:lvl6pPr marL="2514600" indent="-228600" algn="r" eaLnBrk="0" fontAlgn="base" hangingPunct="0">
              <a:spcBef>
                <a:spcPct val="0"/>
              </a:spcBef>
              <a:spcAft>
                <a:spcPct val="0"/>
              </a:spcAft>
              <a:defRPr sz="1600">
                <a:solidFill>
                  <a:schemeClr val="tx1"/>
                </a:solidFill>
                <a:latin typeface="Calibri" pitchFamily="34" charset="0"/>
              </a:defRPr>
            </a:lvl6pPr>
            <a:lvl7pPr marL="2971800" indent="-228600" algn="r" eaLnBrk="0" fontAlgn="base" hangingPunct="0">
              <a:spcBef>
                <a:spcPct val="0"/>
              </a:spcBef>
              <a:spcAft>
                <a:spcPct val="0"/>
              </a:spcAft>
              <a:defRPr sz="1600">
                <a:solidFill>
                  <a:schemeClr val="tx1"/>
                </a:solidFill>
                <a:latin typeface="Calibri" pitchFamily="34" charset="0"/>
              </a:defRPr>
            </a:lvl7pPr>
            <a:lvl8pPr marL="3429000" indent="-228600" algn="r" eaLnBrk="0" fontAlgn="base" hangingPunct="0">
              <a:spcBef>
                <a:spcPct val="0"/>
              </a:spcBef>
              <a:spcAft>
                <a:spcPct val="0"/>
              </a:spcAft>
              <a:defRPr sz="1600">
                <a:solidFill>
                  <a:schemeClr val="tx1"/>
                </a:solidFill>
                <a:latin typeface="Calibri" pitchFamily="34" charset="0"/>
              </a:defRPr>
            </a:lvl8pPr>
            <a:lvl9pPr marL="3886200" indent="-228600" algn="r" eaLnBrk="0" fontAlgn="base" hangingPunct="0">
              <a:spcBef>
                <a:spcPct val="0"/>
              </a:spcBef>
              <a:spcAft>
                <a:spcPct val="0"/>
              </a:spcAft>
              <a:defRPr sz="1600">
                <a:solidFill>
                  <a:schemeClr val="tx1"/>
                </a:solidFill>
                <a:latin typeface="Calibri" pitchFamily="34" charset="0"/>
              </a:defRPr>
            </a:lvl9pPr>
          </a:lstStyle>
          <a:p>
            <a:pPr eaLnBrk="1" hangingPunct="1"/>
            <a:fld id="{2A3630E3-83D7-4CBF-9A9C-7D56EE0154F0}" type="slidenum">
              <a:rPr lang="en-US" altLang="en-US" sz="1200" smtClean="0">
                <a:latin typeface="Arial" charset="0"/>
              </a:rPr>
              <a:pPr eaLnBrk="1" hangingPunct="1"/>
              <a:t>60</a:t>
            </a:fld>
            <a:endParaRPr lang="en-US" altLang="en-US" sz="1200" smtClean="0">
              <a:latin typeface="Arial"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Slide Image Placeholder 1"/>
          <p:cNvSpPr>
            <a:spLocks noGrp="1" noRot="1" noChangeAspect="1" noTextEdit="1"/>
          </p:cNvSpPr>
          <p:nvPr>
            <p:ph type="sldImg"/>
          </p:nvPr>
        </p:nvSpPr>
        <p:spPr>
          <a:ln/>
        </p:spPr>
      </p:sp>
      <p:sp>
        <p:nvSpPr>
          <p:cNvPr id="157699" name="Notes Placeholder 2"/>
          <p:cNvSpPr>
            <a:spLocks noGrp="1"/>
          </p:cNvSpPr>
          <p:nvPr>
            <p:ph type="body" idx="1"/>
          </p:nvPr>
        </p:nvSpPr>
        <p:spPr>
          <a:noFill/>
        </p:spPr>
        <p:txBody>
          <a:bodyPr/>
          <a:lstStyle/>
          <a:p>
            <a:r>
              <a:rPr lang="en-US" altLang="en-US" smtClean="0"/>
              <a:t>See pp. 264-265</a:t>
            </a:r>
          </a:p>
        </p:txBody>
      </p:sp>
      <p:sp>
        <p:nvSpPr>
          <p:cNvPr id="157700" name="Slide Number Placeholder 3"/>
          <p:cNvSpPr>
            <a:spLocks noGrp="1"/>
          </p:cNvSpPr>
          <p:nvPr>
            <p:ph type="sldNum" sz="quarter" idx="5"/>
          </p:nvPr>
        </p:nvSpPr>
        <p:spPr>
          <a:noFill/>
        </p:spPr>
        <p:txBody>
          <a:bodyPr/>
          <a:lstStyle>
            <a:lvl1pPr eaLnBrk="0" hangingPunct="0">
              <a:defRPr sz="1600">
                <a:solidFill>
                  <a:schemeClr val="tx1"/>
                </a:solidFill>
                <a:latin typeface="Calibri" pitchFamily="34" charset="0"/>
              </a:defRPr>
            </a:lvl1pPr>
            <a:lvl2pPr marL="742950" indent="-285750" eaLnBrk="0" hangingPunct="0">
              <a:defRPr sz="1600">
                <a:solidFill>
                  <a:schemeClr val="tx1"/>
                </a:solidFill>
                <a:latin typeface="Calibri" pitchFamily="34" charset="0"/>
              </a:defRPr>
            </a:lvl2pPr>
            <a:lvl3pPr marL="1143000" indent="-228600" eaLnBrk="0" hangingPunct="0">
              <a:defRPr sz="1600">
                <a:solidFill>
                  <a:schemeClr val="tx1"/>
                </a:solidFill>
                <a:latin typeface="Calibri" pitchFamily="34" charset="0"/>
              </a:defRPr>
            </a:lvl3pPr>
            <a:lvl4pPr marL="1600200" indent="-228600" eaLnBrk="0" hangingPunct="0">
              <a:defRPr sz="1600">
                <a:solidFill>
                  <a:schemeClr val="tx1"/>
                </a:solidFill>
                <a:latin typeface="Calibri" pitchFamily="34" charset="0"/>
              </a:defRPr>
            </a:lvl4pPr>
            <a:lvl5pPr marL="2057400" indent="-228600" eaLnBrk="0" hangingPunct="0">
              <a:defRPr sz="1600">
                <a:solidFill>
                  <a:schemeClr val="tx1"/>
                </a:solidFill>
                <a:latin typeface="Calibri" pitchFamily="34" charset="0"/>
              </a:defRPr>
            </a:lvl5pPr>
            <a:lvl6pPr marL="2514600" indent="-228600" algn="r" eaLnBrk="0" fontAlgn="base" hangingPunct="0">
              <a:spcBef>
                <a:spcPct val="0"/>
              </a:spcBef>
              <a:spcAft>
                <a:spcPct val="0"/>
              </a:spcAft>
              <a:defRPr sz="1600">
                <a:solidFill>
                  <a:schemeClr val="tx1"/>
                </a:solidFill>
                <a:latin typeface="Calibri" pitchFamily="34" charset="0"/>
              </a:defRPr>
            </a:lvl6pPr>
            <a:lvl7pPr marL="2971800" indent="-228600" algn="r" eaLnBrk="0" fontAlgn="base" hangingPunct="0">
              <a:spcBef>
                <a:spcPct val="0"/>
              </a:spcBef>
              <a:spcAft>
                <a:spcPct val="0"/>
              </a:spcAft>
              <a:defRPr sz="1600">
                <a:solidFill>
                  <a:schemeClr val="tx1"/>
                </a:solidFill>
                <a:latin typeface="Calibri" pitchFamily="34" charset="0"/>
              </a:defRPr>
            </a:lvl7pPr>
            <a:lvl8pPr marL="3429000" indent="-228600" algn="r" eaLnBrk="0" fontAlgn="base" hangingPunct="0">
              <a:spcBef>
                <a:spcPct val="0"/>
              </a:spcBef>
              <a:spcAft>
                <a:spcPct val="0"/>
              </a:spcAft>
              <a:defRPr sz="1600">
                <a:solidFill>
                  <a:schemeClr val="tx1"/>
                </a:solidFill>
                <a:latin typeface="Calibri" pitchFamily="34" charset="0"/>
              </a:defRPr>
            </a:lvl8pPr>
            <a:lvl9pPr marL="3886200" indent="-228600" algn="r" eaLnBrk="0" fontAlgn="base" hangingPunct="0">
              <a:spcBef>
                <a:spcPct val="0"/>
              </a:spcBef>
              <a:spcAft>
                <a:spcPct val="0"/>
              </a:spcAft>
              <a:defRPr sz="1600">
                <a:solidFill>
                  <a:schemeClr val="tx1"/>
                </a:solidFill>
                <a:latin typeface="Calibri" pitchFamily="34" charset="0"/>
              </a:defRPr>
            </a:lvl9pPr>
          </a:lstStyle>
          <a:p>
            <a:pPr eaLnBrk="1" hangingPunct="1"/>
            <a:fld id="{CA390EE8-08BB-4FD8-A58D-A2BAAD1DC16E}" type="slidenum">
              <a:rPr lang="en-US" altLang="en-US" sz="1200" smtClean="0">
                <a:latin typeface="Arial" charset="0"/>
              </a:rPr>
              <a:pPr eaLnBrk="1" hangingPunct="1"/>
              <a:t>61</a:t>
            </a:fld>
            <a:endParaRPr lang="en-US" altLang="en-US" sz="1200" smtClean="0">
              <a:latin typeface="Arial"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Slide Image Placeholder 1"/>
          <p:cNvSpPr>
            <a:spLocks noGrp="1" noRot="1" noChangeAspect="1" noTextEdit="1"/>
          </p:cNvSpPr>
          <p:nvPr>
            <p:ph type="sldImg"/>
          </p:nvPr>
        </p:nvSpPr>
        <p:spPr>
          <a:ln/>
        </p:spPr>
      </p:sp>
      <p:sp>
        <p:nvSpPr>
          <p:cNvPr id="158723" name="Notes Placeholder 2"/>
          <p:cNvSpPr>
            <a:spLocks noGrp="1"/>
          </p:cNvSpPr>
          <p:nvPr>
            <p:ph type="body" idx="1"/>
          </p:nvPr>
        </p:nvSpPr>
        <p:spPr>
          <a:noFill/>
        </p:spPr>
        <p:txBody>
          <a:bodyPr/>
          <a:lstStyle/>
          <a:p>
            <a:r>
              <a:rPr lang="en-US" altLang="en-US" dirty="0" smtClean="0"/>
              <a:t>“Matched” means</a:t>
            </a:r>
            <a:r>
              <a:rPr lang="en-US" altLang="en-US" dirty="0" smtClean="0"/>
              <a:t>? Almost identical parameters.  </a:t>
            </a:r>
            <a:r>
              <a:rPr lang="en-US" altLang="en-US" dirty="0" smtClean="0"/>
              <a:t>See pp. 266 </a:t>
            </a:r>
            <a:r>
              <a:rPr lang="en-US" altLang="en-US" dirty="0" smtClean="0"/>
              <a:t>– 267</a:t>
            </a:r>
          </a:p>
          <a:p>
            <a:r>
              <a:rPr lang="en-US" altLang="en-US" dirty="0" smtClean="0"/>
              <a:t>Going over these examples in detail will help you in doing the homework assignments.</a:t>
            </a:r>
            <a:endParaRPr lang="en-US" altLang="en-US" dirty="0" smtClean="0"/>
          </a:p>
        </p:txBody>
      </p:sp>
      <p:sp>
        <p:nvSpPr>
          <p:cNvPr id="158724" name="Slide Number Placeholder 3"/>
          <p:cNvSpPr>
            <a:spLocks noGrp="1"/>
          </p:cNvSpPr>
          <p:nvPr>
            <p:ph type="sldNum" sz="quarter" idx="5"/>
          </p:nvPr>
        </p:nvSpPr>
        <p:spPr>
          <a:noFill/>
        </p:spPr>
        <p:txBody>
          <a:bodyPr/>
          <a:lstStyle>
            <a:lvl1pPr algn="l" eaLnBrk="0" hangingPunct="0">
              <a:spcBef>
                <a:spcPct val="30000"/>
              </a:spcBef>
              <a:defRPr sz="1200">
                <a:solidFill>
                  <a:schemeClr val="tx1"/>
                </a:solidFill>
                <a:latin typeface="Arial" charset="0"/>
              </a:defRPr>
            </a:lvl1pPr>
            <a:lvl2pPr marL="742950" indent="-285750" algn="l" eaLnBrk="0" hangingPunct="0">
              <a:spcBef>
                <a:spcPct val="30000"/>
              </a:spcBef>
              <a:defRPr sz="1200">
                <a:solidFill>
                  <a:schemeClr val="tx1"/>
                </a:solidFill>
                <a:latin typeface="Arial" charset="0"/>
              </a:defRPr>
            </a:lvl2pPr>
            <a:lvl3pPr marL="1143000" indent="-228600" algn="l" eaLnBrk="0" hangingPunct="0">
              <a:spcBef>
                <a:spcPct val="30000"/>
              </a:spcBef>
              <a:defRPr sz="1200">
                <a:solidFill>
                  <a:schemeClr val="tx1"/>
                </a:solidFill>
                <a:latin typeface="Arial" charset="0"/>
              </a:defRPr>
            </a:lvl3pPr>
            <a:lvl4pPr marL="1600200" indent="-228600" algn="l" eaLnBrk="0" hangingPunct="0">
              <a:spcBef>
                <a:spcPct val="30000"/>
              </a:spcBef>
              <a:defRPr sz="1200">
                <a:solidFill>
                  <a:schemeClr val="tx1"/>
                </a:solidFill>
                <a:latin typeface="Arial" charset="0"/>
              </a:defRPr>
            </a:lvl4pPr>
            <a:lvl5pPr marL="2057400" indent="-228600" algn="l"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7FBB005D-425A-4686-A663-A211A4E28E5C}" type="slidenum">
              <a:rPr lang="en-US" altLang="en-US" smtClean="0"/>
              <a:pPr algn="r" eaLnBrk="1" hangingPunct="1">
                <a:spcBef>
                  <a:spcPct val="0"/>
                </a:spcBef>
              </a:pPr>
              <a:t>62</a:t>
            </a:fld>
            <a:endParaRPr lang="en-US" alt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Slide Image Placeholder 1"/>
          <p:cNvSpPr>
            <a:spLocks noGrp="1" noRot="1" noChangeAspect="1" noTextEdit="1"/>
          </p:cNvSpPr>
          <p:nvPr>
            <p:ph type="sldImg"/>
          </p:nvPr>
        </p:nvSpPr>
        <p:spPr>
          <a:ln/>
        </p:spPr>
      </p:sp>
      <p:sp>
        <p:nvSpPr>
          <p:cNvPr id="159747" name="Notes Placeholder 2"/>
          <p:cNvSpPr>
            <a:spLocks noGrp="1"/>
          </p:cNvSpPr>
          <p:nvPr>
            <p:ph type="body" idx="1"/>
          </p:nvPr>
        </p:nvSpPr>
        <p:spPr>
          <a:noFill/>
        </p:spPr>
        <p:txBody>
          <a:bodyPr/>
          <a:lstStyle/>
          <a:p>
            <a:r>
              <a:rPr lang="en-US" altLang="en-US" dirty="0" smtClean="0"/>
              <a:t>Here we start the discussion of</a:t>
            </a:r>
            <a:r>
              <a:rPr lang="en-US" altLang="en-US" baseline="0" dirty="0" smtClean="0"/>
              <a:t> choosing a “Quiescent Point”, “Q” Point, or “Operating Point”  and then assuming small perturbations to linearize our circuit model.</a:t>
            </a:r>
            <a:endParaRPr lang="en-US" altLang="en-US" dirty="0" smtClean="0"/>
          </a:p>
        </p:txBody>
      </p:sp>
      <p:sp>
        <p:nvSpPr>
          <p:cNvPr id="159748" name="Slide Number Placeholder 3"/>
          <p:cNvSpPr>
            <a:spLocks noGrp="1"/>
          </p:cNvSpPr>
          <p:nvPr>
            <p:ph type="sldNum" sz="quarter" idx="5"/>
          </p:nvPr>
        </p:nvSpPr>
        <p:spPr>
          <a:noFill/>
        </p:spPr>
        <p:txBody>
          <a:bodyPr/>
          <a:lstStyle>
            <a:lvl1pPr algn="l" eaLnBrk="0" hangingPunct="0">
              <a:spcBef>
                <a:spcPct val="30000"/>
              </a:spcBef>
              <a:defRPr sz="1200">
                <a:solidFill>
                  <a:schemeClr val="tx1"/>
                </a:solidFill>
                <a:latin typeface="Arial" charset="0"/>
              </a:defRPr>
            </a:lvl1pPr>
            <a:lvl2pPr marL="742950" indent="-285750" algn="l" eaLnBrk="0" hangingPunct="0">
              <a:spcBef>
                <a:spcPct val="30000"/>
              </a:spcBef>
              <a:defRPr sz="1200">
                <a:solidFill>
                  <a:schemeClr val="tx1"/>
                </a:solidFill>
                <a:latin typeface="Arial" charset="0"/>
              </a:defRPr>
            </a:lvl2pPr>
            <a:lvl3pPr marL="1143000" indent="-228600" algn="l" eaLnBrk="0" hangingPunct="0">
              <a:spcBef>
                <a:spcPct val="30000"/>
              </a:spcBef>
              <a:defRPr sz="1200">
                <a:solidFill>
                  <a:schemeClr val="tx1"/>
                </a:solidFill>
                <a:latin typeface="Arial" charset="0"/>
              </a:defRPr>
            </a:lvl3pPr>
            <a:lvl4pPr marL="1600200" indent="-228600" algn="l" eaLnBrk="0" hangingPunct="0">
              <a:spcBef>
                <a:spcPct val="30000"/>
              </a:spcBef>
              <a:defRPr sz="1200">
                <a:solidFill>
                  <a:schemeClr val="tx1"/>
                </a:solidFill>
                <a:latin typeface="Arial" charset="0"/>
              </a:defRPr>
            </a:lvl4pPr>
            <a:lvl5pPr marL="2057400" indent="-228600" algn="l"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54F584FE-EA9C-41BA-BF14-BA9C2FA81A1B}" type="slidenum">
              <a:rPr lang="en-US" altLang="en-US" smtClean="0"/>
              <a:pPr algn="r" eaLnBrk="1" hangingPunct="1">
                <a:spcBef>
                  <a:spcPct val="0"/>
                </a:spcBef>
              </a:pPr>
              <a:t>67</a:t>
            </a:fld>
            <a:endParaRPr lang="en-US"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a:ln/>
        </p:spPr>
      </p:sp>
      <p:sp>
        <p:nvSpPr>
          <p:cNvPr id="119811" name="Notes Placeholder 2"/>
          <p:cNvSpPr>
            <a:spLocks noGrp="1"/>
          </p:cNvSpPr>
          <p:nvPr>
            <p:ph type="body" idx="1"/>
          </p:nvPr>
        </p:nvSpPr>
        <p:spPr>
          <a:noFill/>
        </p:spPr>
        <p:txBody>
          <a:bodyPr/>
          <a:lstStyle/>
          <a:p>
            <a:r>
              <a:rPr lang="en-US" altLang="en-US" dirty="0" smtClean="0"/>
              <a:t>The IC substrate (or “body) is “diode isolated”</a:t>
            </a:r>
            <a:r>
              <a:rPr lang="en-US" altLang="en-US" baseline="0" dirty="0" smtClean="0"/>
              <a:t> as </a:t>
            </a:r>
            <a:r>
              <a:rPr lang="en-US" altLang="en-US" dirty="0" smtClean="0"/>
              <a:t>both PN junctions are reverse biased.</a:t>
            </a:r>
          </a:p>
        </p:txBody>
      </p:sp>
      <p:sp>
        <p:nvSpPr>
          <p:cNvPr id="119812" name="Slide Number Placeholder 3"/>
          <p:cNvSpPr>
            <a:spLocks noGrp="1"/>
          </p:cNvSpPr>
          <p:nvPr>
            <p:ph type="sldNum" sz="quarter" idx="5"/>
          </p:nvPr>
        </p:nvSpPr>
        <p:spPr>
          <a:noFill/>
        </p:spPr>
        <p:txBody>
          <a:bodyPr/>
          <a:lstStyle>
            <a:lvl1pPr algn="l" eaLnBrk="0" hangingPunct="0">
              <a:spcBef>
                <a:spcPct val="30000"/>
              </a:spcBef>
              <a:defRPr sz="1200">
                <a:solidFill>
                  <a:schemeClr val="tx1"/>
                </a:solidFill>
                <a:latin typeface="Arial" charset="0"/>
              </a:defRPr>
            </a:lvl1pPr>
            <a:lvl2pPr marL="742950" indent="-285750" algn="l" eaLnBrk="0" hangingPunct="0">
              <a:spcBef>
                <a:spcPct val="30000"/>
              </a:spcBef>
              <a:defRPr sz="1200">
                <a:solidFill>
                  <a:schemeClr val="tx1"/>
                </a:solidFill>
                <a:latin typeface="Arial" charset="0"/>
              </a:defRPr>
            </a:lvl2pPr>
            <a:lvl3pPr marL="1143000" indent="-228600" algn="l" eaLnBrk="0" hangingPunct="0">
              <a:spcBef>
                <a:spcPct val="30000"/>
              </a:spcBef>
              <a:defRPr sz="1200">
                <a:solidFill>
                  <a:schemeClr val="tx1"/>
                </a:solidFill>
                <a:latin typeface="Arial" charset="0"/>
              </a:defRPr>
            </a:lvl3pPr>
            <a:lvl4pPr marL="1600200" indent="-228600" algn="l" eaLnBrk="0" hangingPunct="0">
              <a:spcBef>
                <a:spcPct val="30000"/>
              </a:spcBef>
              <a:defRPr sz="1200">
                <a:solidFill>
                  <a:schemeClr val="tx1"/>
                </a:solidFill>
                <a:latin typeface="Arial" charset="0"/>
              </a:defRPr>
            </a:lvl4pPr>
            <a:lvl5pPr marL="2057400" indent="-228600" algn="l"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EC916ED4-B276-4231-8A6F-8529C7DB817B}" type="slidenum">
              <a:rPr lang="en-US" altLang="en-US" smtClean="0"/>
              <a:pPr algn="r" eaLnBrk="1" hangingPunct="1">
                <a:spcBef>
                  <a:spcPct val="0"/>
                </a:spcBef>
              </a:pPr>
              <a:t>8</a:t>
            </a:fld>
            <a:endParaRPr lang="en-US" alt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gain is the slope of this</a:t>
            </a:r>
            <a:r>
              <a:rPr lang="en-US" baseline="0" dirty="0" smtClean="0"/>
              <a:t> curve at the Q-point</a:t>
            </a:r>
            <a:endParaRPr lang="en-US" dirty="0"/>
          </a:p>
        </p:txBody>
      </p:sp>
      <p:sp>
        <p:nvSpPr>
          <p:cNvPr id="4" name="Slide Number Placeholder 3"/>
          <p:cNvSpPr>
            <a:spLocks noGrp="1"/>
          </p:cNvSpPr>
          <p:nvPr>
            <p:ph type="sldNum" sz="quarter" idx="10"/>
          </p:nvPr>
        </p:nvSpPr>
        <p:spPr/>
        <p:txBody>
          <a:bodyPr/>
          <a:lstStyle/>
          <a:p>
            <a:pPr>
              <a:defRPr/>
            </a:pPr>
            <a:fld id="{38E38637-59C0-4D9C-82AE-019398C37718}" type="slidenum">
              <a:rPr lang="en-US" smtClean="0"/>
              <a:pPr>
                <a:defRPr/>
              </a:pPr>
              <a:t>69</a:t>
            </a:fld>
            <a:endParaRPr lang="en-US"/>
          </a:p>
        </p:txBody>
      </p:sp>
    </p:spTree>
    <p:extLst>
      <p:ext uri="{BB962C8B-B14F-4D97-AF65-F5344CB8AC3E}">
        <p14:creationId xmlns:p14="http://schemas.microsoft.com/office/powerpoint/2010/main" val="402165389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Slide Image Placeholder 1"/>
          <p:cNvSpPr>
            <a:spLocks noGrp="1" noRot="1" noChangeAspect="1" noTextEdit="1"/>
          </p:cNvSpPr>
          <p:nvPr>
            <p:ph type="sldImg"/>
          </p:nvPr>
        </p:nvSpPr>
        <p:spPr>
          <a:ln/>
        </p:spPr>
      </p:sp>
      <p:sp>
        <p:nvSpPr>
          <p:cNvPr id="160771" name="Notes Placeholder 2"/>
          <p:cNvSpPr>
            <a:spLocks noGrp="1"/>
          </p:cNvSpPr>
          <p:nvPr>
            <p:ph type="body" idx="1"/>
          </p:nvPr>
        </p:nvSpPr>
        <p:spPr>
          <a:noFill/>
        </p:spPr>
        <p:txBody>
          <a:bodyPr/>
          <a:lstStyle/>
          <a:p>
            <a:r>
              <a:rPr lang="en-US" altLang="en-US" dirty="0" smtClean="0"/>
              <a:t>Note the graphical “reflection” of the input through the amplifier gain curve.</a:t>
            </a:r>
          </a:p>
          <a:p>
            <a:r>
              <a:rPr lang="en-US" altLang="en-US" dirty="0" smtClean="0"/>
              <a:t>This works </a:t>
            </a:r>
            <a:r>
              <a:rPr lang="en-US" altLang="en-US" dirty="0" smtClean="0"/>
              <a:t>for both </a:t>
            </a:r>
            <a:r>
              <a:rPr lang="en-US" altLang="en-US" dirty="0" smtClean="0"/>
              <a:t>linear and non-linear devices.</a:t>
            </a:r>
          </a:p>
        </p:txBody>
      </p:sp>
      <p:sp>
        <p:nvSpPr>
          <p:cNvPr id="160772" name="Slide Number Placeholder 3"/>
          <p:cNvSpPr>
            <a:spLocks noGrp="1"/>
          </p:cNvSpPr>
          <p:nvPr>
            <p:ph type="sldNum" sz="quarter" idx="5"/>
          </p:nvPr>
        </p:nvSpPr>
        <p:spPr>
          <a:noFill/>
        </p:spPr>
        <p:txBody>
          <a:bodyPr/>
          <a:lstStyle>
            <a:lvl1pPr eaLnBrk="0" hangingPunct="0">
              <a:defRPr sz="1600">
                <a:solidFill>
                  <a:schemeClr val="tx1"/>
                </a:solidFill>
                <a:latin typeface="Calibri" pitchFamily="34" charset="0"/>
              </a:defRPr>
            </a:lvl1pPr>
            <a:lvl2pPr marL="742950" indent="-285750" eaLnBrk="0" hangingPunct="0">
              <a:defRPr sz="1600">
                <a:solidFill>
                  <a:schemeClr val="tx1"/>
                </a:solidFill>
                <a:latin typeface="Calibri" pitchFamily="34" charset="0"/>
              </a:defRPr>
            </a:lvl2pPr>
            <a:lvl3pPr marL="1143000" indent="-228600" eaLnBrk="0" hangingPunct="0">
              <a:defRPr sz="1600">
                <a:solidFill>
                  <a:schemeClr val="tx1"/>
                </a:solidFill>
                <a:latin typeface="Calibri" pitchFamily="34" charset="0"/>
              </a:defRPr>
            </a:lvl3pPr>
            <a:lvl4pPr marL="1600200" indent="-228600" eaLnBrk="0" hangingPunct="0">
              <a:defRPr sz="1600">
                <a:solidFill>
                  <a:schemeClr val="tx1"/>
                </a:solidFill>
                <a:latin typeface="Calibri" pitchFamily="34" charset="0"/>
              </a:defRPr>
            </a:lvl4pPr>
            <a:lvl5pPr marL="2057400" indent="-228600" eaLnBrk="0" hangingPunct="0">
              <a:defRPr sz="1600">
                <a:solidFill>
                  <a:schemeClr val="tx1"/>
                </a:solidFill>
                <a:latin typeface="Calibri" pitchFamily="34" charset="0"/>
              </a:defRPr>
            </a:lvl5pPr>
            <a:lvl6pPr marL="2514600" indent="-228600" algn="r" eaLnBrk="0" fontAlgn="base" hangingPunct="0">
              <a:spcBef>
                <a:spcPct val="0"/>
              </a:spcBef>
              <a:spcAft>
                <a:spcPct val="0"/>
              </a:spcAft>
              <a:defRPr sz="1600">
                <a:solidFill>
                  <a:schemeClr val="tx1"/>
                </a:solidFill>
                <a:latin typeface="Calibri" pitchFamily="34" charset="0"/>
              </a:defRPr>
            </a:lvl6pPr>
            <a:lvl7pPr marL="2971800" indent="-228600" algn="r" eaLnBrk="0" fontAlgn="base" hangingPunct="0">
              <a:spcBef>
                <a:spcPct val="0"/>
              </a:spcBef>
              <a:spcAft>
                <a:spcPct val="0"/>
              </a:spcAft>
              <a:defRPr sz="1600">
                <a:solidFill>
                  <a:schemeClr val="tx1"/>
                </a:solidFill>
                <a:latin typeface="Calibri" pitchFamily="34" charset="0"/>
              </a:defRPr>
            </a:lvl7pPr>
            <a:lvl8pPr marL="3429000" indent="-228600" algn="r" eaLnBrk="0" fontAlgn="base" hangingPunct="0">
              <a:spcBef>
                <a:spcPct val="0"/>
              </a:spcBef>
              <a:spcAft>
                <a:spcPct val="0"/>
              </a:spcAft>
              <a:defRPr sz="1600">
                <a:solidFill>
                  <a:schemeClr val="tx1"/>
                </a:solidFill>
                <a:latin typeface="Calibri" pitchFamily="34" charset="0"/>
              </a:defRPr>
            </a:lvl8pPr>
            <a:lvl9pPr marL="3886200" indent="-228600" algn="r" eaLnBrk="0" fontAlgn="base" hangingPunct="0">
              <a:spcBef>
                <a:spcPct val="0"/>
              </a:spcBef>
              <a:spcAft>
                <a:spcPct val="0"/>
              </a:spcAft>
              <a:defRPr sz="1600">
                <a:solidFill>
                  <a:schemeClr val="tx1"/>
                </a:solidFill>
                <a:latin typeface="Calibri" pitchFamily="34" charset="0"/>
              </a:defRPr>
            </a:lvl9pPr>
          </a:lstStyle>
          <a:p>
            <a:pPr eaLnBrk="1" hangingPunct="1"/>
            <a:fld id="{C6E02770-E398-4328-A0B3-527FF4571AD0}" type="slidenum">
              <a:rPr lang="en-US" altLang="en-US" sz="1200" smtClean="0">
                <a:latin typeface="Arial" charset="0"/>
              </a:rPr>
              <a:pPr eaLnBrk="1" hangingPunct="1"/>
              <a:t>71</a:t>
            </a:fld>
            <a:endParaRPr lang="en-US" altLang="en-US" sz="1200" smtClean="0">
              <a:latin typeface="Arial"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Slide Image Placeholder 1"/>
          <p:cNvSpPr>
            <a:spLocks noGrp="1" noRot="1" noChangeAspect="1" noTextEdit="1"/>
          </p:cNvSpPr>
          <p:nvPr>
            <p:ph type="sldImg"/>
          </p:nvPr>
        </p:nvSpPr>
        <p:spPr>
          <a:ln/>
        </p:spPr>
      </p:sp>
      <p:sp>
        <p:nvSpPr>
          <p:cNvPr id="161795" name="Notes Placeholder 2"/>
          <p:cNvSpPr>
            <a:spLocks noGrp="1"/>
          </p:cNvSpPr>
          <p:nvPr>
            <p:ph type="body" idx="1"/>
          </p:nvPr>
        </p:nvSpPr>
        <p:spPr>
          <a:noFill/>
        </p:spPr>
        <p:txBody>
          <a:bodyPr/>
          <a:lstStyle/>
          <a:p>
            <a:r>
              <a:rPr lang="en-US" altLang="en-US" dirty="0" smtClean="0"/>
              <a:t>The gain is the tangent of the gain curve which is almost linear at the mid </a:t>
            </a:r>
            <a:r>
              <a:rPr lang="en-US" altLang="en-US" dirty="0" smtClean="0"/>
              <a:t>point</a:t>
            </a:r>
            <a:r>
              <a:rPr lang="en-US" altLang="en-US" baseline="0" dirty="0" smtClean="0"/>
              <a:t> of the saturation region.</a:t>
            </a:r>
            <a:endParaRPr lang="en-US" altLang="en-US" dirty="0" smtClean="0"/>
          </a:p>
        </p:txBody>
      </p:sp>
      <p:sp>
        <p:nvSpPr>
          <p:cNvPr id="161796" name="Slide Number Placeholder 3"/>
          <p:cNvSpPr>
            <a:spLocks noGrp="1"/>
          </p:cNvSpPr>
          <p:nvPr>
            <p:ph type="sldNum" sz="quarter" idx="5"/>
          </p:nvPr>
        </p:nvSpPr>
        <p:spPr>
          <a:noFill/>
        </p:spPr>
        <p:txBody>
          <a:bodyPr/>
          <a:lstStyle>
            <a:lvl1pPr eaLnBrk="0" hangingPunct="0">
              <a:defRPr sz="1600">
                <a:solidFill>
                  <a:schemeClr val="tx1"/>
                </a:solidFill>
                <a:latin typeface="Calibri" pitchFamily="34" charset="0"/>
              </a:defRPr>
            </a:lvl1pPr>
            <a:lvl2pPr marL="742950" indent="-285750" eaLnBrk="0" hangingPunct="0">
              <a:defRPr sz="1600">
                <a:solidFill>
                  <a:schemeClr val="tx1"/>
                </a:solidFill>
                <a:latin typeface="Calibri" pitchFamily="34" charset="0"/>
              </a:defRPr>
            </a:lvl2pPr>
            <a:lvl3pPr marL="1143000" indent="-228600" eaLnBrk="0" hangingPunct="0">
              <a:defRPr sz="1600">
                <a:solidFill>
                  <a:schemeClr val="tx1"/>
                </a:solidFill>
                <a:latin typeface="Calibri" pitchFamily="34" charset="0"/>
              </a:defRPr>
            </a:lvl3pPr>
            <a:lvl4pPr marL="1600200" indent="-228600" eaLnBrk="0" hangingPunct="0">
              <a:defRPr sz="1600">
                <a:solidFill>
                  <a:schemeClr val="tx1"/>
                </a:solidFill>
                <a:latin typeface="Calibri" pitchFamily="34" charset="0"/>
              </a:defRPr>
            </a:lvl4pPr>
            <a:lvl5pPr marL="2057400" indent="-228600" eaLnBrk="0" hangingPunct="0">
              <a:defRPr sz="1600">
                <a:solidFill>
                  <a:schemeClr val="tx1"/>
                </a:solidFill>
                <a:latin typeface="Calibri" pitchFamily="34" charset="0"/>
              </a:defRPr>
            </a:lvl5pPr>
            <a:lvl6pPr marL="2514600" indent="-228600" algn="r" eaLnBrk="0" fontAlgn="base" hangingPunct="0">
              <a:spcBef>
                <a:spcPct val="0"/>
              </a:spcBef>
              <a:spcAft>
                <a:spcPct val="0"/>
              </a:spcAft>
              <a:defRPr sz="1600">
                <a:solidFill>
                  <a:schemeClr val="tx1"/>
                </a:solidFill>
                <a:latin typeface="Calibri" pitchFamily="34" charset="0"/>
              </a:defRPr>
            </a:lvl6pPr>
            <a:lvl7pPr marL="2971800" indent="-228600" algn="r" eaLnBrk="0" fontAlgn="base" hangingPunct="0">
              <a:spcBef>
                <a:spcPct val="0"/>
              </a:spcBef>
              <a:spcAft>
                <a:spcPct val="0"/>
              </a:spcAft>
              <a:defRPr sz="1600">
                <a:solidFill>
                  <a:schemeClr val="tx1"/>
                </a:solidFill>
                <a:latin typeface="Calibri" pitchFamily="34" charset="0"/>
              </a:defRPr>
            </a:lvl7pPr>
            <a:lvl8pPr marL="3429000" indent="-228600" algn="r" eaLnBrk="0" fontAlgn="base" hangingPunct="0">
              <a:spcBef>
                <a:spcPct val="0"/>
              </a:spcBef>
              <a:spcAft>
                <a:spcPct val="0"/>
              </a:spcAft>
              <a:defRPr sz="1600">
                <a:solidFill>
                  <a:schemeClr val="tx1"/>
                </a:solidFill>
                <a:latin typeface="Calibri" pitchFamily="34" charset="0"/>
              </a:defRPr>
            </a:lvl8pPr>
            <a:lvl9pPr marL="3886200" indent="-228600" algn="r" eaLnBrk="0" fontAlgn="base" hangingPunct="0">
              <a:spcBef>
                <a:spcPct val="0"/>
              </a:spcBef>
              <a:spcAft>
                <a:spcPct val="0"/>
              </a:spcAft>
              <a:defRPr sz="1600">
                <a:solidFill>
                  <a:schemeClr val="tx1"/>
                </a:solidFill>
                <a:latin typeface="Calibri" pitchFamily="34" charset="0"/>
              </a:defRPr>
            </a:lvl9pPr>
          </a:lstStyle>
          <a:p>
            <a:pPr eaLnBrk="1" hangingPunct="1"/>
            <a:fld id="{8FAA9BB4-F961-4224-9DFF-0D557E70883E}" type="slidenum">
              <a:rPr lang="en-US" altLang="en-US" sz="1200" smtClean="0">
                <a:latin typeface="Arial" charset="0"/>
              </a:rPr>
              <a:pPr eaLnBrk="1" hangingPunct="1"/>
              <a:t>72</a:t>
            </a:fld>
            <a:endParaRPr lang="en-US" altLang="en-US" sz="1200" smtClean="0">
              <a:latin typeface="Arial" charset="0"/>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Slide Image Placeholder 1"/>
          <p:cNvSpPr>
            <a:spLocks noGrp="1" noRot="1" noChangeAspect="1" noTextEdit="1"/>
          </p:cNvSpPr>
          <p:nvPr>
            <p:ph type="sldImg"/>
          </p:nvPr>
        </p:nvSpPr>
        <p:spPr>
          <a:ln/>
        </p:spPr>
      </p:sp>
      <p:sp>
        <p:nvSpPr>
          <p:cNvPr id="162819" name="Notes Placeholder 2"/>
          <p:cNvSpPr>
            <a:spLocks noGrp="1"/>
          </p:cNvSpPr>
          <p:nvPr>
            <p:ph type="body" idx="1"/>
          </p:nvPr>
        </p:nvSpPr>
        <p:spPr>
          <a:noFill/>
        </p:spPr>
        <p:txBody>
          <a:bodyPr/>
          <a:lstStyle/>
          <a:p>
            <a:r>
              <a:rPr lang="en-US" altLang="en-US" dirty="0" smtClean="0"/>
              <a:t>These</a:t>
            </a:r>
            <a:r>
              <a:rPr lang="en-US" altLang="en-US" baseline="0" dirty="0" smtClean="0"/>
              <a:t> are</a:t>
            </a:r>
            <a:r>
              <a:rPr lang="en-US" altLang="en-US" dirty="0" smtClean="0"/>
              <a:t> </a:t>
            </a:r>
            <a:r>
              <a:rPr lang="en-US" altLang="en-US" dirty="0" smtClean="0"/>
              <a:t>reasonable </a:t>
            </a:r>
            <a:r>
              <a:rPr lang="en-US" altLang="en-US" dirty="0" smtClean="0"/>
              <a:t>approximations for small signals</a:t>
            </a:r>
            <a:endParaRPr lang="en-US" altLang="en-US" dirty="0" smtClean="0"/>
          </a:p>
        </p:txBody>
      </p:sp>
      <p:sp>
        <p:nvSpPr>
          <p:cNvPr id="162820" name="Slide Number Placeholder 3"/>
          <p:cNvSpPr>
            <a:spLocks noGrp="1"/>
          </p:cNvSpPr>
          <p:nvPr>
            <p:ph type="sldNum" sz="quarter" idx="5"/>
          </p:nvPr>
        </p:nvSpPr>
        <p:spPr>
          <a:noFill/>
        </p:spPr>
        <p:txBody>
          <a:bodyPr/>
          <a:lstStyle>
            <a:lvl1pPr eaLnBrk="0" hangingPunct="0">
              <a:defRPr sz="1600">
                <a:solidFill>
                  <a:schemeClr val="tx1"/>
                </a:solidFill>
                <a:latin typeface="Calibri" pitchFamily="34" charset="0"/>
              </a:defRPr>
            </a:lvl1pPr>
            <a:lvl2pPr marL="742950" indent="-285750" eaLnBrk="0" hangingPunct="0">
              <a:defRPr sz="1600">
                <a:solidFill>
                  <a:schemeClr val="tx1"/>
                </a:solidFill>
                <a:latin typeface="Calibri" pitchFamily="34" charset="0"/>
              </a:defRPr>
            </a:lvl2pPr>
            <a:lvl3pPr marL="1143000" indent="-228600" eaLnBrk="0" hangingPunct="0">
              <a:defRPr sz="1600">
                <a:solidFill>
                  <a:schemeClr val="tx1"/>
                </a:solidFill>
                <a:latin typeface="Calibri" pitchFamily="34" charset="0"/>
              </a:defRPr>
            </a:lvl3pPr>
            <a:lvl4pPr marL="1600200" indent="-228600" eaLnBrk="0" hangingPunct="0">
              <a:defRPr sz="1600">
                <a:solidFill>
                  <a:schemeClr val="tx1"/>
                </a:solidFill>
                <a:latin typeface="Calibri" pitchFamily="34" charset="0"/>
              </a:defRPr>
            </a:lvl4pPr>
            <a:lvl5pPr marL="2057400" indent="-228600" eaLnBrk="0" hangingPunct="0">
              <a:defRPr sz="1600">
                <a:solidFill>
                  <a:schemeClr val="tx1"/>
                </a:solidFill>
                <a:latin typeface="Calibri" pitchFamily="34" charset="0"/>
              </a:defRPr>
            </a:lvl5pPr>
            <a:lvl6pPr marL="2514600" indent="-228600" algn="r" eaLnBrk="0" fontAlgn="base" hangingPunct="0">
              <a:spcBef>
                <a:spcPct val="0"/>
              </a:spcBef>
              <a:spcAft>
                <a:spcPct val="0"/>
              </a:spcAft>
              <a:defRPr sz="1600">
                <a:solidFill>
                  <a:schemeClr val="tx1"/>
                </a:solidFill>
                <a:latin typeface="Calibri" pitchFamily="34" charset="0"/>
              </a:defRPr>
            </a:lvl6pPr>
            <a:lvl7pPr marL="2971800" indent="-228600" algn="r" eaLnBrk="0" fontAlgn="base" hangingPunct="0">
              <a:spcBef>
                <a:spcPct val="0"/>
              </a:spcBef>
              <a:spcAft>
                <a:spcPct val="0"/>
              </a:spcAft>
              <a:defRPr sz="1600">
                <a:solidFill>
                  <a:schemeClr val="tx1"/>
                </a:solidFill>
                <a:latin typeface="Calibri" pitchFamily="34" charset="0"/>
              </a:defRPr>
            </a:lvl7pPr>
            <a:lvl8pPr marL="3429000" indent="-228600" algn="r" eaLnBrk="0" fontAlgn="base" hangingPunct="0">
              <a:spcBef>
                <a:spcPct val="0"/>
              </a:spcBef>
              <a:spcAft>
                <a:spcPct val="0"/>
              </a:spcAft>
              <a:defRPr sz="1600">
                <a:solidFill>
                  <a:schemeClr val="tx1"/>
                </a:solidFill>
                <a:latin typeface="Calibri" pitchFamily="34" charset="0"/>
              </a:defRPr>
            </a:lvl8pPr>
            <a:lvl9pPr marL="3886200" indent="-228600" algn="r" eaLnBrk="0" fontAlgn="base" hangingPunct="0">
              <a:spcBef>
                <a:spcPct val="0"/>
              </a:spcBef>
              <a:spcAft>
                <a:spcPct val="0"/>
              </a:spcAft>
              <a:defRPr sz="1600">
                <a:solidFill>
                  <a:schemeClr val="tx1"/>
                </a:solidFill>
                <a:latin typeface="Calibri" pitchFamily="34" charset="0"/>
              </a:defRPr>
            </a:lvl9pPr>
          </a:lstStyle>
          <a:p>
            <a:pPr eaLnBrk="1" hangingPunct="1"/>
            <a:fld id="{11167791-5D3D-436D-BB51-55C7090F1C59}" type="slidenum">
              <a:rPr lang="en-US" altLang="en-US" sz="1200" smtClean="0">
                <a:latin typeface="Arial" charset="0"/>
              </a:rPr>
              <a:pPr eaLnBrk="1" hangingPunct="1"/>
              <a:t>73</a:t>
            </a:fld>
            <a:endParaRPr lang="en-US" altLang="en-US" sz="1200" smtClean="0">
              <a:latin typeface="Arial" charset="0"/>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Slide Image Placeholder 1"/>
          <p:cNvSpPr>
            <a:spLocks noGrp="1" noRot="1" noChangeAspect="1" noTextEdit="1"/>
          </p:cNvSpPr>
          <p:nvPr>
            <p:ph type="sldImg"/>
          </p:nvPr>
        </p:nvSpPr>
        <p:spPr>
          <a:ln/>
        </p:spPr>
      </p:sp>
      <p:sp>
        <p:nvSpPr>
          <p:cNvPr id="163843" name="Notes Placeholder 2"/>
          <p:cNvSpPr>
            <a:spLocks noGrp="1"/>
          </p:cNvSpPr>
          <p:nvPr>
            <p:ph type="body" idx="1"/>
          </p:nvPr>
        </p:nvSpPr>
        <p:spPr>
          <a:noFill/>
        </p:spPr>
        <p:txBody>
          <a:bodyPr/>
          <a:lstStyle/>
          <a:p>
            <a:r>
              <a:rPr lang="en-US" altLang="en-US" smtClean="0"/>
              <a:t>See pp. 272 - 273</a:t>
            </a:r>
          </a:p>
        </p:txBody>
      </p:sp>
      <p:sp>
        <p:nvSpPr>
          <p:cNvPr id="163844" name="Slide Number Placeholder 3"/>
          <p:cNvSpPr>
            <a:spLocks noGrp="1"/>
          </p:cNvSpPr>
          <p:nvPr>
            <p:ph type="sldNum" sz="quarter" idx="5"/>
          </p:nvPr>
        </p:nvSpPr>
        <p:spPr>
          <a:noFill/>
        </p:spPr>
        <p:txBody>
          <a:bodyPr/>
          <a:lstStyle>
            <a:lvl1pPr eaLnBrk="0" hangingPunct="0">
              <a:defRPr sz="1600">
                <a:solidFill>
                  <a:schemeClr val="tx1"/>
                </a:solidFill>
                <a:latin typeface="Calibri" pitchFamily="34" charset="0"/>
              </a:defRPr>
            </a:lvl1pPr>
            <a:lvl2pPr marL="742950" indent="-285750" eaLnBrk="0" hangingPunct="0">
              <a:defRPr sz="1600">
                <a:solidFill>
                  <a:schemeClr val="tx1"/>
                </a:solidFill>
                <a:latin typeface="Calibri" pitchFamily="34" charset="0"/>
              </a:defRPr>
            </a:lvl2pPr>
            <a:lvl3pPr marL="1143000" indent="-228600" eaLnBrk="0" hangingPunct="0">
              <a:defRPr sz="1600">
                <a:solidFill>
                  <a:schemeClr val="tx1"/>
                </a:solidFill>
                <a:latin typeface="Calibri" pitchFamily="34" charset="0"/>
              </a:defRPr>
            </a:lvl3pPr>
            <a:lvl4pPr marL="1600200" indent="-228600" eaLnBrk="0" hangingPunct="0">
              <a:defRPr sz="1600">
                <a:solidFill>
                  <a:schemeClr val="tx1"/>
                </a:solidFill>
                <a:latin typeface="Calibri" pitchFamily="34" charset="0"/>
              </a:defRPr>
            </a:lvl4pPr>
            <a:lvl5pPr marL="2057400" indent="-228600" eaLnBrk="0" hangingPunct="0">
              <a:defRPr sz="1600">
                <a:solidFill>
                  <a:schemeClr val="tx1"/>
                </a:solidFill>
                <a:latin typeface="Calibri" pitchFamily="34" charset="0"/>
              </a:defRPr>
            </a:lvl5pPr>
            <a:lvl6pPr marL="2514600" indent="-228600" algn="r" eaLnBrk="0" fontAlgn="base" hangingPunct="0">
              <a:spcBef>
                <a:spcPct val="0"/>
              </a:spcBef>
              <a:spcAft>
                <a:spcPct val="0"/>
              </a:spcAft>
              <a:defRPr sz="1600">
                <a:solidFill>
                  <a:schemeClr val="tx1"/>
                </a:solidFill>
                <a:latin typeface="Calibri" pitchFamily="34" charset="0"/>
              </a:defRPr>
            </a:lvl6pPr>
            <a:lvl7pPr marL="2971800" indent="-228600" algn="r" eaLnBrk="0" fontAlgn="base" hangingPunct="0">
              <a:spcBef>
                <a:spcPct val="0"/>
              </a:spcBef>
              <a:spcAft>
                <a:spcPct val="0"/>
              </a:spcAft>
              <a:defRPr sz="1600">
                <a:solidFill>
                  <a:schemeClr val="tx1"/>
                </a:solidFill>
                <a:latin typeface="Calibri" pitchFamily="34" charset="0"/>
              </a:defRPr>
            </a:lvl7pPr>
            <a:lvl8pPr marL="3429000" indent="-228600" algn="r" eaLnBrk="0" fontAlgn="base" hangingPunct="0">
              <a:spcBef>
                <a:spcPct val="0"/>
              </a:spcBef>
              <a:spcAft>
                <a:spcPct val="0"/>
              </a:spcAft>
              <a:defRPr sz="1600">
                <a:solidFill>
                  <a:schemeClr val="tx1"/>
                </a:solidFill>
                <a:latin typeface="Calibri" pitchFamily="34" charset="0"/>
              </a:defRPr>
            </a:lvl8pPr>
            <a:lvl9pPr marL="3886200" indent="-228600" algn="r" eaLnBrk="0" fontAlgn="base" hangingPunct="0">
              <a:spcBef>
                <a:spcPct val="0"/>
              </a:spcBef>
              <a:spcAft>
                <a:spcPct val="0"/>
              </a:spcAft>
              <a:defRPr sz="1600">
                <a:solidFill>
                  <a:schemeClr val="tx1"/>
                </a:solidFill>
                <a:latin typeface="Calibri" pitchFamily="34" charset="0"/>
              </a:defRPr>
            </a:lvl9pPr>
          </a:lstStyle>
          <a:p>
            <a:pPr eaLnBrk="1" hangingPunct="1"/>
            <a:fld id="{955B0B0C-DA6B-49E7-BE68-D86C979A7A80}" type="slidenum">
              <a:rPr lang="en-US" altLang="en-US" sz="1200" smtClean="0">
                <a:latin typeface="Arial" charset="0"/>
              </a:rPr>
              <a:pPr eaLnBrk="1" hangingPunct="1"/>
              <a:t>76</a:t>
            </a:fld>
            <a:endParaRPr lang="en-US" altLang="en-US" sz="1200" smtClean="0">
              <a:latin typeface="Arial" charset="0"/>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Slide Image Placeholder 1"/>
          <p:cNvSpPr>
            <a:spLocks noGrp="1" noRot="1" noChangeAspect="1" noTextEdit="1"/>
          </p:cNvSpPr>
          <p:nvPr>
            <p:ph type="sldImg"/>
          </p:nvPr>
        </p:nvSpPr>
        <p:spPr>
          <a:ln/>
        </p:spPr>
      </p:sp>
      <p:sp>
        <p:nvSpPr>
          <p:cNvPr id="164867" name="Notes Placeholder 2"/>
          <p:cNvSpPr>
            <a:spLocks noGrp="1"/>
          </p:cNvSpPr>
          <p:nvPr>
            <p:ph type="body" idx="1"/>
          </p:nvPr>
        </p:nvSpPr>
        <p:spPr>
          <a:noFill/>
        </p:spPr>
        <p:txBody>
          <a:bodyPr/>
          <a:lstStyle/>
          <a:p>
            <a:r>
              <a:rPr lang="en-US" altLang="en-US" dirty="0" smtClean="0"/>
              <a:t>This was our ONLY method </a:t>
            </a:r>
            <a:r>
              <a:rPr lang="en-US" altLang="en-US" dirty="0" smtClean="0"/>
              <a:t>to find the “Q” point for tube </a:t>
            </a:r>
            <a:r>
              <a:rPr lang="en-US" altLang="en-US" dirty="0" smtClean="0"/>
              <a:t>circuits back in the </a:t>
            </a:r>
            <a:r>
              <a:rPr lang="en-US" altLang="en-US" dirty="0" smtClean="0"/>
              <a:t>60’s</a:t>
            </a:r>
          </a:p>
          <a:p>
            <a:r>
              <a:rPr lang="en-US" altLang="en-US" dirty="0" smtClean="0"/>
              <a:t>Now you have Multisim!</a:t>
            </a:r>
            <a:endParaRPr lang="en-US" altLang="en-US" dirty="0" smtClean="0"/>
          </a:p>
        </p:txBody>
      </p:sp>
      <p:sp>
        <p:nvSpPr>
          <p:cNvPr id="164868" name="Slide Number Placeholder 3"/>
          <p:cNvSpPr>
            <a:spLocks noGrp="1"/>
          </p:cNvSpPr>
          <p:nvPr>
            <p:ph type="sldNum" sz="quarter" idx="5"/>
          </p:nvPr>
        </p:nvSpPr>
        <p:spPr>
          <a:noFill/>
        </p:spPr>
        <p:txBody>
          <a:bodyPr/>
          <a:lstStyle>
            <a:lvl1pPr eaLnBrk="0" hangingPunct="0">
              <a:defRPr sz="1600">
                <a:solidFill>
                  <a:schemeClr val="tx1"/>
                </a:solidFill>
                <a:latin typeface="Calibri" pitchFamily="34" charset="0"/>
              </a:defRPr>
            </a:lvl1pPr>
            <a:lvl2pPr marL="742950" indent="-285750" eaLnBrk="0" hangingPunct="0">
              <a:defRPr sz="1600">
                <a:solidFill>
                  <a:schemeClr val="tx1"/>
                </a:solidFill>
                <a:latin typeface="Calibri" pitchFamily="34" charset="0"/>
              </a:defRPr>
            </a:lvl2pPr>
            <a:lvl3pPr marL="1143000" indent="-228600" eaLnBrk="0" hangingPunct="0">
              <a:defRPr sz="1600">
                <a:solidFill>
                  <a:schemeClr val="tx1"/>
                </a:solidFill>
                <a:latin typeface="Calibri" pitchFamily="34" charset="0"/>
              </a:defRPr>
            </a:lvl3pPr>
            <a:lvl4pPr marL="1600200" indent="-228600" eaLnBrk="0" hangingPunct="0">
              <a:defRPr sz="1600">
                <a:solidFill>
                  <a:schemeClr val="tx1"/>
                </a:solidFill>
                <a:latin typeface="Calibri" pitchFamily="34" charset="0"/>
              </a:defRPr>
            </a:lvl4pPr>
            <a:lvl5pPr marL="2057400" indent="-228600" eaLnBrk="0" hangingPunct="0">
              <a:defRPr sz="1600">
                <a:solidFill>
                  <a:schemeClr val="tx1"/>
                </a:solidFill>
                <a:latin typeface="Calibri" pitchFamily="34" charset="0"/>
              </a:defRPr>
            </a:lvl5pPr>
            <a:lvl6pPr marL="2514600" indent="-228600" algn="r" eaLnBrk="0" fontAlgn="base" hangingPunct="0">
              <a:spcBef>
                <a:spcPct val="0"/>
              </a:spcBef>
              <a:spcAft>
                <a:spcPct val="0"/>
              </a:spcAft>
              <a:defRPr sz="1600">
                <a:solidFill>
                  <a:schemeClr val="tx1"/>
                </a:solidFill>
                <a:latin typeface="Calibri" pitchFamily="34" charset="0"/>
              </a:defRPr>
            </a:lvl6pPr>
            <a:lvl7pPr marL="2971800" indent="-228600" algn="r" eaLnBrk="0" fontAlgn="base" hangingPunct="0">
              <a:spcBef>
                <a:spcPct val="0"/>
              </a:spcBef>
              <a:spcAft>
                <a:spcPct val="0"/>
              </a:spcAft>
              <a:defRPr sz="1600">
                <a:solidFill>
                  <a:schemeClr val="tx1"/>
                </a:solidFill>
                <a:latin typeface="Calibri" pitchFamily="34" charset="0"/>
              </a:defRPr>
            </a:lvl7pPr>
            <a:lvl8pPr marL="3429000" indent="-228600" algn="r" eaLnBrk="0" fontAlgn="base" hangingPunct="0">
              <a:spcBef>
                <a:spcPct val="0"/>
              </a:spcBef>
              <a:spcAft>
                <a:spcPct val="0"/>
              </a:spcAft>
              <a:defRPr sz="1600">
                <a:solidFill>
                  <a:schemeClr val="tx1"/>
                </a:solidFill>
                <a:latin typeface="Calibri" pitchFamily="34" charset="0"/>
              </a:defRPr>
            </a:lvl8pPr>
            <a:lvl9pPr marL="3886200" indent="-228600" algn="r" eaLnBrk="0" fontAlgn="base" hangingPunct="0">
              <a:spcBef>
                <a:spcPct val="0"/>
              </a:spcBef>
              <a:spcAft>
                <a:spcPct val="0"/>
              </a:spcAft>
              <a:defRPr sz="1600">
                <a:solidFill>
                  <a:schemeClr val="tx1"/>
                </a:solidFill>
                <a:latin typeface="Calibri" pitchFamily="34" charset="0"/>
              </a:defRPr>
            </a:lvl9pPr>
          </a:lstStyle>
          <a:p>
            <a:pPr eaLnBrk="1" hangingPunct="1"/>
            <a:fld id="{C5D992B4-5E52-4C5F-951D-B5992DE00DA7}" type="slidenum">
              <a:rPr lang="en-US" altLang="en-US" sz="1200" smtClean="0">
                <a:latin typeface="Arial" charset="0"/>
              </a:rPr>
              <a:pPr eaLnBrk="1" hangingPunct="1"/>
              <a:t>77</a:t>
            </a:fld>
            <a:endParaRPr lang="en-US" altLang="en-US" sz="1200" smtClean="0">
              <a:latin typeface="Arial" charset="0"/>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bias</a:t>
            </a:r>
            <a:r>
              <a:rPr lang="en-US" baseline="0" dirty="0" smtClean="0"/>
              <a:t> point, Q, and the output signal swing determines the amplifier’s distortion due to the non-linearity of the gain curve.</a:t>
            </a:r>
            <a:endParaRPr lang="en-US" dirty="0"/>
          </a:p>
        </p:txBody>
      </p:sp>
      <p:sp>
        <p:nvSpPr>
          <p:cNvPr id="4" name="Slide Number Placeholder 3"/>
          <p:cNvSpPr>
            <a:spLocks noGrp="1"/>
          </p:cNvSpPr>
          <p:nvPr>
            <p:ph type="sldNum" sz="quarter" idx="10"/>
          </p:nvPr>
        </p:nvSpPr>
        <p:spPr/>
        <p:txBody>
          <a:bodyPr/>
          <a:lstStyle/>
          <a:p>
            <a:pPr>
              <a:defRPr/>
            </a:pPr>
            <a:fld id="{38E38637-59C0-4D9C-82AE-019398C37718}" type="slidenum">
              <a:rPr lang="en-US" smtClean="0"/>
              <a:pPr>
                <a:defRPr/>
              </a:pPr>
              <a:t>80</a:t>
            </a:fld>
            <a:endParaRPr lang="en-US"/>
          </a:p>
        </p:txBody>
      </p:sp>
    </p:spTree>
    <p:extLst>
      <p:ext uri="{BB962C8B-B14F-4D97-AF65-F5344CB8AC3E}">
        <p14:creationId xmlns:p14="http://schemas.microsoft.com/office/powerpoint/2010/main" val="165778965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real world is full of trade-offs.</a:t>
            </a:r>
            <a:endParaRPr lang="en-US" dirty="0"/>
          </a:p>
        </p:txBody>
      </p:sp>
      <p:sp>
        <p:nvSpPr>
          <p:cNvPr id="4" name="Slide Number Placeholder 3"/>
          <p:cNvSpPr>
            <a:spLocks noGrp="1"/>
          </p:cNvSpPr>
          <p:nvPr>
            <p:ph type="sldNum" sz="quarter" idx="10"/>
          </p:nvPr>
        </p:nvSpPr>
        <p:spPr/>
        <p:txBody>
          <a:bodyPr/>
          <a:lstStyle/>
          <a:p>
            <a:pPr>
              <a:defRPr/>
            </a:pPr>
            <a:fld id="{38E38637-59C0-4D9C-82AE-019398C37718}" type="slidenum">
              <a:rPr lang="en-US" smtClean="0"/>
              <a:pPr>
                <a:defRPr/>
              </a:pPr>
              <a:t>82</a:t>
            </a:fld>
            <a:endParaRPr lang="en-US"/>
          </a:p>
        </p:txBody>
      </p:sp>
    </p:spTree>
    <p:extLst>
      <p:ext uri="{BB962C8B-B14F-4D97-AF65-F5344CB8AC3E}">
        <p14:creationId xmlns:p14="http://schemas.microsoft.com/office/powerpoint/2010/main" val="1197056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 Common-Source amplifier</a:t>
            </a:r>
            <a:r>
              <a:rPr lang="en-US" baseline="0" dirty="0" smtClean="0"/>
              <a:t> as the source terminal is at AC ground.</a:t>
            </a:r>
            <a:endParaRPr lang="en-US" dirty="0"/>
          </a:p>
        </p:txBody>
      </p:sp>
      <p:sp>
        <p:nvSpPr>
          <p:cNvPr id="4" name="Slide Number Placeholder 3"/>
          <p:cNvSpPr>
            <a:spLocks noGrp="1"/>
          </p:cNvSpPr>
          <p:nvPr>
            <p:ph type="sldNum" sz="quarter" idx="10"/>
          </p:nvPr>
        </p:nvSpPr>
        <p:spPr/>
        <p:txBody>
          <a:bodyPr/>
          <a:lstStyle/>
          <a:p>
            <a:pPr>
              <a:defRPr/>
            </a:pPr>
            <a:fld id="{38E38637-59C0-4D9C-82AE-019398C37718}" type="slidenum">
              <a:rPr lang="en-US" smtClean="0"/>
              <a:pPr>
                <a:defRPr/>
              </a:pPr>
              <a:t>84</a:t>
            </a:fld>
            <a:endParaRPr lang="en-US"/>
          </a:p>
        </p:txBody>
      </p:sp>
    </p:spTree>
    <p:extLst>
      <p:ext uri="{BB962C8B-B14F-4D97-AF65-F5344CB8AC3E}">
        <p14:creationId xmlns:p14="http://schemas.microsoft.com/office/powerpoint/2010/main" val="324807220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Slide Image Placeholder 1"/>
          <p:cNvSpPr>
            <a:spLocks noGrp="1" noRot="1" noChangeAspect="1" noTextEdit="1"/>
          </p:cNvSpPr>
          <p:nvPr>
            <p:ph type="sldImg"/>
          </p:nvPr>
        </p:nvSpPr>
        <p:spPr>
          <a:ln/>
        </p:spPr>
      </p:sp>
      <p:sp>
        <p:nvSpPr>
          <p:cNvPr id="165891" name="Notes Placeholder 2"/>
          <p:cNvSpPr>
            <a:spLocks noGrp="1"/>
          </p:cNvSpPr>
          <p:nvPr>
            <p:ph type="body" idx="1"/>
          </p:nvPr>
        </p:nvSpPr>
        <p:spPr>
          <a:noFill/>
        </p:spPr>
        <p:txBody>
          <a:bodyPr/>
          <a:lstStyle/>
          <a:p>
            <a:r>
              <a:rPr lang="en-US" altLang="en-US" dirty="0" smtClean="0"/>
              <a:t>Any non-linear distortion is </a:t>
            </a:r>
            <a:r>
              <a:rPr lang="en-US" altLang="en-US" dirty="0" smtClean="0"/>
              <a:t>undesirable, but also unavoidable.  It can only be minimized.</a:t>
            </a:r>
          </a:p>
        </p:txBody>
      </p:sp>
      <p:sp>
        <p:nvSpPr>
          <p:cNvPr id="165892" name="Slide Number Placeholder 3"/>
          <p:cNvSpPr>
            <a:spLocks noGrp="1"/>
          </p:cNvSpPr>
          <p:nvPr>
            <p:ph type="sldNum" sz="quarter" idx="5"/>
          </p:nvPr>
        </p:nvSpPr>
        <p:spPr>
          <a:noFill/>
        </p:spPr>
        <p:txBody>
          <a:bodyPr/>
          <a:lstStyle>
            <a:lvl1pPr eaLnBrk="0" hangingPunct="0">
              <a:defRPr sz="1600">
                <a:solidFill>
                  <a:schemeClr val="tx1"/>
                </a:solidFill>
                <a:latin typeface="Calibri" pitchFamily="34" charset="0"/>
              </a:defRPr>
            </a:lvl1pPr>
            <a:lvl2pPr marL="742950" indent="-285750" eaLnBrk="0" hangingPunct="0">
              <a:defRPr sz="1600">
                <a:solidFill>
                  <a:schemeClr val="tx1"/>
                </a:solidFill>
                <a:latin typeface="Calibri" pitchFamily="34" charset="0"/>
              </a:defRPr>
            </a:lvl2pPr>
            <a:lvl3pPr marL="1143000" indent="-228600" eaLnBrk="0" hangingPunct="0">
              <a:defRPr sz="1600">
                <a:solidFill>
                  <a:schemeClr val="tx1"/>
                </a:solidFill>
                <a:latin typeface="Calibri" pitchFamily="34" charset="0"/>
              </a:defRPr>
            </a:lvl3pPr>
            <a:lvl4pPr marL="1600200" indent="-228600" eaLnBrk="0" hangingPunct="0">
              <a:defRPr sz="1600">
                <a:solidFill>
                  <a:schemeClr val="tx1"/>
                </a:solidFill>
                <a:latin typeface="Calibri" pitchFamily="34" charset="0"/>
              </a:defRPr>
            </a:lvl4pPr>
            <a:lvl5pPr marL="2057400" indent="-228600" eaLnBrk="0" hangingPunct="0">
              <a:defRPr sz="1600">
                <a:solidFill>
                  <a:schemeClr val="tx1"/>
                </a:solidFill>
                <a:latin typeface="Calibri" pitchFamily="34" charset="0"/>
              </a:defRPr>
            </a:lvl5pPr>
            <a:lvl6pPr marL="2514600" indent="-228600" algn="r" eaLnBrk="0" fontAlgn="base" hangingPunct="0">
              <a:spcBef>
                <a:spcPct val="0"/>
              </a:spcBef>
              <a:spcAft>
                <a:spcPct val="0"/>
              </a:spcAft>
              <a:defRPr sz="1600">
                <a:solidFill>
                  <a:schemeClr val="tx1"/>
                </a:solidFill>
                <a:latin typeface="Calibri" pitchFamily="34" charset="0"/>
              </a:defRPr>
            </a:lvl6pPr>
            <a:lvl7pPr marL="2971800" indent="-228600" algn="r" eaLnBrk="0" fontAlgn="base" hangingPunct="0">
              <a:spcBef>
                <a:spcPct val="0"/>
              </a:spcBef>
              <a:spcAft>
                <a:spcPct val="0"/>
              </a:spcAft>
              <a:defRPr sz="1600">
                <a:solidFill>
                  <a:schemeClr val="tx1"/>
                </a:solidFill>
                <a:latin typeface="Calibri" pitchFamily="34" charset="0"/>
              </a:defRPr>
            </a:lvl7pPr>
            <a:lvl8pPr marL="3429000" indent="-228600" algn="r" eaLnBrk="0" fontAlgn="base" hangingPunct="0">
              <a:spcBef>
                <a:spcPct val="0"/>
              </a:spcBef>
              <a:spcAft>
                <a:spcPct val="0"/>
              </a:spcAft>
              <a:defRPr sz="1600">
                <a:solidFill>
                  <a:schemeClr val="tx1"/>
                </a:solidFill>
                <a:latin typeface="Calibri" pitchFamily="34" charset="0"/>
              </a:defRPr>
            </a:lvl8pPr>
            <a:lvl9pPr marL="3886200" indent="-228600" algn="r" eaLnBrk="0" fontAlgn="base" hangingPunct="0">
              <a:spcBef>
                <a:spcPct val="0"/>
              </a:spcBef>
              <a:spcAft>
                <a:spcPct val="0"/>
              </a:spcAft>
              <a:defRPr sz="1600">
                <a:solidFill>
                  <a:schemeClr val="tx1"/>
                </a:solidFill>
                <a:latin typeface="Calibri" pitchFamily="34" charset="0"/>
              </a:defRPr>
            </a:lvl9pPr>
          </a:lstStyle>
          <a:p>
            <a:pPr eaLnBrk="1" hangingPunct="1"/>
            <a:fld id="{49A47573-3894-40D9-8D4F-DF6EFDB83799}" type="slidenum">
              <a:rPr lang="en-US" altLang="en-US" sz="1200" smtClean="0">
                <a:latin typeface="Arial" charset="0"/>
              </a:rPr>
              <a:pPr eaLnBrk="1" hangingPunct="1"/>
              <a:t>87</a:t>
            </a:fld>
            <a:endParaRPr lang="en-US" altLang="en-US" sz="1200" smtClean="0">
              <a:latin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p:cNvSpPr>
            <a:spLocks noGrp="1" noRot="1" noChangeAspect="1" noTextEdit="1"/>
          </p:cNvSpPr>
          <p:nvPr>
            <p:ph type="sldImg"/>
          </p:nvPr>
        </p:nvSpPr>
        <p:spPr>
          <a:ln/>
        </p:spPr>
      </p:sp>
      <p:sp>
        <p:nvSpPr>
          <p:cNvPr id="120835" name="Notes Placeholder 2"/>
          <p:cNvSpPr>
            <a:spLocks noGrp="1"/>
          </p:cNvSpPr>
          <p:nvPr>
            <p:ph type="body" idx="1"/>
          </p:nvPr>
        </p:nvSpPr>
        <p:spPr>
          <a:noFill/>
        </p:spPr>
        <p:txBody>
          <a:bodyPr/>
          <a:lstStyle/>
          <a:p>
            <a:r>
              <a:rPr lang="en-US" altLang="en-US" smtClean="0"/>
              <a:t>There are also Junction FETs (JFETs) which work by using a reverse biased pn-junction depletion region to affect channel conductance.</a:t>
            </a:r>
          </a:p>
        </p:txBody>
      </p:sp>
      <p:sp>
        <p:nvSpPr>
          <p:cNvPr id="120836" name="Slide Number Placeholder 3"/>
          <p:cNvSpPr>
            <a:spLocks noGrp="1"/>
          </p:cNvSpPr>
          <p:nvPr>
            <p:ph type="sldNum" sz="quarter" idx="5"/>
          </p:nvPr>
        </p:nvSpPr>
        <p:spPr>
          <a:noFill/>
        </p:spPr>
        <p:txBody>
          <a:bodyPr/>
          <a:lstStyle>
            <a:lvl1pPr eaLnBrk="0" hangingPunct="0">
              <a:defRPr sz="1600">
                <a:solidFill>
                  <a:schemeClr val="tx1"/>
                </a:solidFill>
                <a:latin typeface="Calibri" pitchFamily="34" charset="0"/>
              </a:defRPr>
            </a:lvl1pPr>
            <a:lvl2pPr marL="742950" indent="-285750" eaLnBrk="0" hangingPunct="0">
              <a:defRPr sz="1600">
                <a:solidFill>
                  <a:schemeClr val="tx1"/>
                </a:solidFill>
                <a:latin typeface="Calibri" pitchFamily="34" charset="0"/>
              </a:defRPr>
            </a:lvl2pPr>
            <a:lvl3pPr marL="1143000" indent="-228600" eaLnBrk="0" hangingPunct="0">
              <a:defRPr sz="1600">
                <a:solidFill>
                  <a:schemeClr val="tx1"/>
                </a:solidFill>
                <a:latin typeface="Calibri" pitchFamily="34" charset="0"/>
              </a:defRPr>
            </a:lvl3pPr>
            <a:lvl4pPr marL="1600200" indent="-228600" eaLnBrk="0" hangingPunct="0">
              <a:defRPr sz="1600">
                <a:solidFill>
                  <a:schemeClr val="tx1"/>
                </a:solidFill>
                <a:latin typeface="Calibri" pitchFamily="34" charset="0"/>
              </a:defRPr>
            </a:lvl4pPr>
            <a:lvl5pPr marL="2057400" indent="-228600" eaLnBrk="0" hangingPunct="0">
              <a:defRPr sz="1600">
                <a:solidFill>
                  <a:schemeClr val="tx1"/>
                </a:solidFill>
                <a:latin typeface="Calibri" pitchFamily="34" charset="0"/>
              </a:defRPr>
            </a:lvl5pPr>
            <a:lvl6pPr marL="2514600" indent="-228600" algn="r" eaLnBrk="0" fontAlgn="base" hangingPunct="0">
              <a:spcBef>
                <a:spcPct val="0"/>
              </a:spcBef>
              <a:spcAft>
                <a:spcPct val="0"/>
              </a:spcAft>
              <a:defRPr sz="1600">
                <a:solidFill>
                  <a:schemeClr val="tx1"/>
                </a:solidFill>
                <a:latin typeface="Calibri" pitchFamily="34" charset="0"/>
              </a:defRPr>
            </a:lvl6pPr>
            <a:lvl7pPr marL="2971800" indent="-228600" algn="r" eaLnBrk="0" fontAlgn="base" hangingPunct="0">
              <a:spcBef>
                <a:spcPct val="0"/>
              </a:spcBef>
              <a:spcAft>
                <a:spcPct val="0"/>
              </a:spcAft>
              <a:defRPr sz="1600">
                <a:solidFill>
                  <a:schemeClr val="tx1"/>
                </a:solidFill>
                <a:latin typeface="Calibri" pitchFamily="34" charset="0"/>
              </a:defRPr>
            </a:lvl7pPr>
            <a:lvl8pPr marL="3429000" indent="-228600" algn="r" eaLnBrk="0" fontAlgn="base" hangingPunct="0">
              <a:spcBef>
                <a:spcPct val="0"/>
              </a:spcBef>
              <a:spcAft>
                <a:spcPct val="0"/>
              </a:spcAft>
              <a:defRPr sz="1600">
                <a:solidFill>
                  <a:schemeClr val="tx1"/>
                </a:solidFill>
                <a:latin typeface="Calibri" pitchFamily="34" charset="0"/>
              </a:defRPr>
            </a:lvl8pPr>
            <a:lvl9pPr marL="3886200" indent="-228600" algn="r" eaLnBrk="0" fontAlgn="base" hangingPunct="0">
              <a:spcBef>
                <a:spcPct val="0"/>
              </a:spcBef>
              <a:spcAft>
                <a:spcPct val="0"/>
              </a:spcAft>
              <a:defRPr sz="1600">
                <a:solidFill>
                  <a:schemeClr val="tx1"/>
                </a:solidFill>
                <a:latin typeface="Calibri" pitchFamily="34" charset="0"/>
              </a:defRPr>
            </a:lvl9pPr>
          </a:lstStyle>
          <a:p>
            <a:pPr eaLnBrk="1" hangingPunct="1"/>
            <a:fld id="{111B2D98-3563-4746-9422-E1AE2FB42310}" type="slidenum">
              <a:rPr lang="en-US" altLang="en-US" sz="1200" smtClean="0">
                <a:latin typeface="Arial" charset="0"/>
              </a:rPr>
              <a:pPr eaLnBrk="1" hangingPunct="1"/>
              <a:t>9</a:t>
            </a:fld>
            <a:endParaRPr lang="en-US" altLang="en-US" sz="1200" smtClean="0">
              <a:latin typeface="Arial" charset="0"/>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Slide Image Placeholder 1"/>
          <p:cNvSpPr>
            <a:spLocks noGrp="1" noRot="1" noChangeAspect="1" noTextEdit="1"/>
          </p:cNvSpPr>
          <p:nvPr>
            <p:ph type="sldImg"/>
          </p:nvPr>
        </p:nvSpPr>
        <p:spPr>
          <a:ln/>
        </p:spPr>
      </p:sp>
      <p:sp>
        <p:nvSpPr>
          <p:cNvPr id="166915" name="Notes Placeholder 2"/>
          <p:cNvSpPr>
            <a:spLocks noGrp="1"/>
          </p:cNvSpPr>
          <p:nvPr>
            <p:ph type="body" idx="1"/>
          </p:nvPr>
        </p:nvSpPr>
        <p:spPr>
          <a:noFill/>
        </p:spPr>
        <p:txBody>
          <a:bodyPr/>
          <a:lstStyle/>
          <a:p>
            <a:r>
              <a:rPr lang="en-US" altLang="en-US" dirty="0" smtClean="0"/>
              <a:t>Again, </a:t>
            </a:r>
            <a:r>
              <a:rPr lang="en-US" altLang="en-US" dirty="0" smtClean="0"/>
              <a:t>reflection shows how the amplifier produces gain.</a:t>
            </a:r>
            <a:endParaRPr lang="en-US" altLang="en-US" dirty="0" smtClean="0"/>
          </a:p>
        </p:txBody>
      </p:sp>
      <p:sp>
        <p:nvSpPr>
          <p:cNvPr id="166916" name="Slide Number Placeholder 3"/>
          <p:cNvSpPr>
            <a:spLocks noGrp="1"/>
          </p:cNvSpPr>
          <p:nvPr>
            <p:ph type="sldNum" sz="quarter" idx="5"/>
          </p:nvPr>
        </p:nvSpPr>
        <p:spPr>
          <a:noFill/>
        </p:spPr>
        <p:txBody>
          <a:bodyPr/>
          <a:lstStyle>
            <a:lvl1pPr eaLnBrk="0" hangingPunct="0">
              <a:defRPr sz="1600">
                <a:solidFill>
                  <a:schemeClr val="tx1"/>
                </a:solidFill>
                <a:latin typeface="Calibri" pitchFamily="34" charset="0"/>
              </a:defRPr>
            </a:lvl1pPr>
            <a:lvl2pPr marL="742950" indent="-285750" eaLnBrk="0" hangingPunct="0">
              <a:defRPr sz="1600">
                <a:solidFill>
                  <a:schemeClr val="tx1"/>
                </a:solidFill>
                <a:latin typeface="Calibri" pitchFamily="34" charset="0"/>
              </a:defRPr>
            </a:lvl2pPr>
            <a:lvl3pPr marL="1143000" indent="-228600" eaLnBrk="0" hangingPunct="0">
              <a:defRPr sz="1600">
                <a:solidFill>
                  <a:schemeClr val="tx1"/>
                </a:solidFill>
                <a:latin typeface="Calibri" pitchFamily="34" charset="0"/>
              </a:defRPr>
            </a:lvl3pPr>
            <a:lvl4pPr marL="1600200" indent="-228600" eaLnBrk="0" hangingPunct="0">
              <a:defRPr sz="1600">
                <a:solidFill>
                  <a:schemeClr val="tx1"/>
                </a:solidFill>
                <a:latin typeface="Calibri" pitchFamily="34" charset="0"/>
              </a:defRPr>
            </a:lvl4pPr>
            <a:lvl5pPr marL="2057400" indent="-228600" eaLnBrk="0" hangingPunct="0">
              <a:defRPr sz="1600">
                <a:solidFill>
                  <a:schemeClr val="tx1"/>
                </a:solidFill>
                <a:latin typeface="Calibri" pitchFamily="34" charset="0"/>
              </a:defRPr>
            </a:lvl5pPr>
            <a:lvl6pPr marL="2514600" indent="-228600" algn="r" eaLnBrk="0" fontAlgn="base" hangingPunct="0">
              <a:spcBef>
                <a:spcPct val="0"/>
              </a:spcBef>
              <a:spcAft>
                <a:spcPct val="0"/>
              </a:spcAft>
              <a:defRPr sz="1600">
                <a:solidFill>
                  <a:schemeClr val="tx1"/>
                </a:solidFill>
                <a:latin typeface="Calibri" pitchFamily="34" charset="0"/>
              </a:defRPr>
            </a:lvl6pPr>
            <a:lvl7pPr marL="2971800" indent="-228600" algn="r" eaLnBrk="0" fontAlgn="base" hangingPunct="0">
              <a:spcBef>
                <a:spcPct val="0"/>
              </a:spcBef>
              <a:spcAft>
                <a:spcPct val="0"/>
              </a:spcAft>
              <a:defRPr sz="1600">
                <a:solidFill>
                  <a:schemeClr val="tx1"/>
                </a:solidFill>
                <a:latin typeface="Calibri" pitchFamily="34" charset="0"/>
              </a:defRPr>
            </a:lvl7pPr>
            <a:lvl8pPr marL="3429000" indent="-228600" algn="r" eaLnBrk="0" fontAlgn="base" hangingPunct="0">
              <a:spcBef>
                <a:spcPct val="0"/>
              </a:spcBef>
              <a:spcAft>
                <a:spcPct val="0"/>
              </a:spcAft>
              <a:defRPr sz="1600">
                <a:solidFill>
                  <a:schemeClr val="tx1"/>
                </a:solidFill>
                <a:latin typeface="Calibri" pitchFamily="34" charset="0"/>
              </a:defRPr>
            </a:lvl8pPr>
            <a:lvl9pPr marL="3886200" indent="-228600" algn="r" eaLnBrk="0" fontAlgn="base" hangingPunct="0">
              <a:spcBef>
                <a:spcPct val="0"/>
              </a:spcBef>
              <a:spcAft>
                <a:spcPct val="0"/>
              </a:spcAft>
              <a:defRPr sz="1600">
                <a:solidFill>
                  <a:schemeClr val="tx1"/>
                </a:solidFill>
                <a:latin typeface="Calibri" pitchFamily="34" charset="0"/>
              </a:defRPr>
            </a:lvl9pPr>
          </a:lstStyle>
          <a:p>
            <a:pPr eaLnBrk="1" hangingPunct="1"/>
            <a:fld id="{51445200-529D-4564-8D2F-9AA96E7E779C}" type="slidenum">
              <a:rPr lang="en-US" altLang="en-US" sz="1200" smtClean="0">
                <a:latin typeface="Arial" charset="0"/>
              </a:rPr>
              <a:pPr eaLnBrk="1" hangingPunct="1"/>
              <a:t>89</a:t>
            </a:fld>
            <a:endParaRPr lang="en-US" altLang="en-US" sz="1200" smtClean="0">
              <a:latin typeface="Arial" charset="0"/>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Slide Image Placeholder 1"/>
          <p:cNvSpPr>
            <a:spLocks noGrp="1" noRot="1" noChangeAspect="1" noTextEdit="1"/>
          </p:cNvSpPr>
          <p:nvPr>
            <p:ph type="sldImg"/>
          </p:nvPr>
        </p:nvSpPr>
        <p:spPr>
          <a:ln/>
        </p:spPr>
      </p:sp>
      <p:sp>
        <p:nvSpPr>
          <p:cNvPr id="167939" name="Notes Placeholder 2"/>
          <p:cNvSpPr>
            <a:spLocks noGrp="1"/>
          </p:cNvSpPr>
          <p:nvPr>
            <p:ph type="body" idx="1"/>
          </p:nvPr>
        </p:nvSpPr>
        <p:spPr>
          <a:noFill/>
        </p:spPr>
        <p:txBody>
          <a:bodyPr/>
          <a:lstStyle/>
          <a:p>
            <a:r>
              <a:rPr lang="en-US" altLang="en-US" dirty="0" smtClean="0"/>
              <a:t>A “Common Source” amplifier is an </a:t>
            </a:r>
            <a:r>
              <a:rPr lang="en-US" altLang="en-US" dirty="0" smtClean="0"/>
              <a:t>inverting amplifier</a:t>
            </a:r>
            <a:r>
              <a:rPr lang="en-US" altLang="en-US" dirty="0" smtClean="0"/>
              <a:t>!</a:t>
            </a:r>
            <a:endParaRPr lang="en-US" altLang="en-US" dirty="0" smtClean="0"/>
          </a:p>
        </p:txBody>
      </p:sp>
      <p:sp>
        <p:nvSpPr>
          <p:cNvPr id="167940" name="Slide Number Placeholder 3"/>
          <p:cNvSpPr>
            <a:spLocks noGrp="1"/>
          </p:cNvSpPr>
          <p:nvPr>
            <p:ph type="sldNum" sz="quarter" idx="5"/>
          </p:nvPr>
        </p:nvSpPr>
        <p:spPr>
          <a:noFill/>
        </p:spPr>
        <p:txBody>
          <a:bodyPr/>
          <a:lstStyle>
            <a:lvl1pPr eaLnBrk="0" hangingPunct="0">
              <a:defRPr sz="1600">
                <a:solidFill>
                  <a:schemeClr val="tx1"/>
                </a:solidFill>
                <a:latin typeface="Calibri" pitchFamily="34" charset="0"/>
              </a:defRPr>
            </a:lvl1pPr>
            <a:lvl2pPr marL="742950" indent="-285750" eaLnBrk="0" hangingPunct="0">
              <a:defRPr sz="1600">
                <a:solidFill>
                  <a:schemeClr val="tx1"/>
                </a:solidFill>
                <a:latin typeface="Calibri" pitchFamily="34" charset="0"/>
              </a:defRPr>
            </a:lvl2pPr>
            <a:lvl3pPr marL="1143000" indent="-228600" eaLnBrk="0" hangingPunct="0">
              <a:defRPr sz="1600">
                <a:solidFill>
                  <a:schemeClr val="tx1"/>
                </a:solidFill>
                <a:latin typeface="Calibri" pitchFamily="34" charset="0"/>
              </a:defRPr>
            </a:lvl3pPr>
            <a:lvl4pPr marL="1600200" indent="-228600" eaLnBrk="0" hangingPunct="0">
              <a:defRPr sz="1600">
                <a:solidFill>
                  <a:schemeClr val="tx1"/>
                </a:solidFill>
                <a:latin typeface="Calibri" pitchFamily="34" charset="0"/>
              </a:defRPr>
            </a:lvl4pPr>
            <a:lvl5pPr marL="2057400" indent="-228600" eaLnBrk="0" hangingPunct="0">
              <a:defRPr sz="1600">
                <a:solidFill>
                  <a:schemeClr val="tx1"/>
                </a:solidFill>
                <a:latin typeface="Calibri" pitchFamily="34" charset="0"/>
              </a:defRPr>
            </a:lvl5pPr>
            <a:lvl6pPr marL="2514600" indent="-228600" algn="r" eaLnBrk="0" fontAlgn="base" hangingPunct="0">
              <a:spcBef>
                <a:spcPct val="0"/>
              </a:spcBef>
              <a:spcAft>
                <a:spcPct val="0"/>
              </a:spcAft>
              <a:defRPr sz="1600">
                <a:solidFill>
                  <a:schemeClr val="tx1"/>
                </a:solidFill>
                <a:latin typeface="Calibri" pitchFamily="34" charset="0"/>
              </a:defRPr>
            </a:lvl6pPr>
            <a:lvl7pPr marL="2971800" indent="-228600" algn="r" eaLnBrk="0" fontAlgn="base" hangingPunct="0">
              <a:spcBef>
                <a:spcPct val="0"/>
              </a:spcBef>
              <a:spcAft>
                <a:spcPct val="0"/>
              </a:spcAft>
              <a:defRPr sz="1600">
                <a:solidFill>
                  <a:schemeClr val="tx1"/>
                </a:solidFill>
                <a:latin typeface="Calibri" pitchFamily="34" charset="0"/>
              </a:defRPr>
            </a:lvl7pPr>
            <a:lvl8pPr marL="3429000" indent="-228600" algn="r" eaLnBrk="0" fontAlgn="base" hangingPunct="0">
              <a:spcBef>
                <a:spcPct val="0"/>
              </a:spcBef>
              <a:spcAft>
                <a:spcPct val="0"/>
              </a:spcAft>
              <a:defRPr sz="1600">
                <a:solidFill>
                  <a:schemeClr val="tx1"/>
                </a:solidFill>
                <a:latin typeface="Calibri" pitchFamily="34" charset="0"/>
              </a:defRPr>
            </a:lvl8pPr>
            <a:lvl9pPr marL="3886200" indent="-228600" algn="r" eaLnBrk="0" fontAlgn="base" hangingPunct="0">
              <a:spcBef>
                <a:spcPct val="0"/>
              </a:spcBef>
              <a:spcAft>
                <a:spcPct val="0"/>
              </a:spcAft>
              <a:defRPr sz="1600">
                <a:solidFill>
                  <a:schemeClr val="tx1"/>
                </a:solidFill>
                <a:latin typeface="Calibri" pitchFamily="34" charset="0"/>
              </a:defRPr>
            </a:lvl9pPr>
          </a:lstStyle>
          <a:p>
            <a:pPr eaLnBrk="1" hangingPunct="1"/>
            <a:fld id="{F34616F3-3019-439D-9373-886DD3A07483}" type="slidenum">
              <a:rPr lang="en-US" altLang="en-US" sz="1200" smtClean="0">
                <a:latin typeface="Arial" charset="0"/>
              </a:rPr>
              <a:pPr eaLnBrk="1" hangingPunct="1"/>
              <a:t>92</a:t>
            </a:fld>
            <a:endParaRPr lang="en-US" altLang="en-US" sz="1200" smtClean="0">
              <a:latin typeface="Arial" charset="0"/>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next few slides are a summary of our results.</a:t>
            </a:r>
            <a:endParaRPr lang="en-US" dirty="0"/>
          </a:p>
        </p:txBody>
      </p:sp>
      <p:sp>
        <p:nvSpPr>
          <p:cNvPr id="4" name="Slide Number Placeholder 3"/>
          <p:cNvSpPr>
            <a:spLocks noGrp="1"/>
          </p:cNvSpPr>
          <p:nvPr>
            <p:ph type="sldNum" sz="quarter" idx="10"/>
          </p:nvPr>
        </p:nvSpPr>
        <p:spPr/>
        <p:txBody>
          <a:bodyPr/>
          <a:lstStyle/>
          <a:p>
            <a:pPr>
              <a:defRPr/>
            </a:pPr>
            <a:fld id="{38E38637-59C0-4D9C-82AE-019398C37718}" type="slidenum">
              <a:rPr lang="en-US" smtClean="0"/>
              <a:pPr>
                <a:defRPr/>
              </a:pPr>
              <a:t>93</a:t>
            </a:fld>
            <a:endParaRPr lang="en-US"/>
          </a:p>
        </p:txBody>
      </p:sp>
    </p:spTree>
    <p:extLst>
      <p:ext uri="{BB962C8B-B14F-4D97-AF65-F5344CB8AC3E}">
        <p14:creationId xmlns:p14="http://schemas.microsoft.com/office/powerpoint/2010/main" val="66217659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Slide Image Placeholder 1"/>
          <p:cNvSpPr>
            <a:spLocks noGrp="1" noRot="1" noChangeAspect="1" noTextEdit="1"/>
          </p:cNvSpPr>
          <p:nvPr>
            <p:ph type="sldImg"/>
          </p:nvPr>
        </p:nvSpPr>
        <p:spPr>
          <a:ln/>
        </p:spPr>
      </p:sp>
      <p:sp>
        <p:nvSpPr>
          <p:cNvPr id="168963" name="Notes Placeholder 2"/>
          <p:cNvSpPr>
            <a:spLocks noGrp="1"/>
          </p:cNvSpPr>
          <p:nvPr>
            <p:ph type="body" idx="1"/>
          </p:nvPr>
        </p:nvSpPr>
        <p:spPr>
          <a:noFill/>
        </p:spPr>
        <p:txBody>
          <a:bodyPr/>
          <a:lstStyle/>
          <a:p>
            <a:r>
              <a:rPr lang="en-US" altLang="en-US" dirty="0" smtClean="0"/>
              <a:t>We see the </a:t>
            </a:r>
            <a:r>
              <a:rPr lang="en-US" altLang="en-US" dirty="0" smtClean="0"/>
              <a:t>BJT (NPN and PNP transistors) </a:t>
            </a:r>
            <a:r>
              <a:rPr lang="en-US" altLang="en-US" dirty="0" smtClean="0"/>
              <a:t>in chapter 6</a:t>
            </a:r>
          </a:p>
        </p:txBody>
      </p:sp>
      <p:sp>
        <p:nvSpPr>
          <p:cNvPr id="168964" name="Slide Number Placeholder 3"/>
          <p:cNvSpPr>
            <a:spLocks noGrp="1"/>
          </p:cNvSpPr>
          <p:nvPr>
            <p:ph type="sldNum" sz="quarter" idx="5"/>
          </p:nvPr>
        </p:nvSpPr>
        <p:spPr>
          <a:noFill/>
        </p:spPr>
        <p:txBody>
          <a:bodyPr/>
          <a:lstStyle>
            <a:lvl1pPr eaLnBrk="0" hangingPunct="0">
              <a:defRPr sz="1600">
                <a:solidFill>
                  <a:schemeClr val="tx1"/>
                </a:solidFill>
                <a:latin typeface="Calibri" pitchFamily="34" charset="0"/>
              </a:defRPr>
            </a:lvl1pPr>
            <a:lvl2pPr marL="742950" indent="-285750" eaLnBrk="0" hangingPunct="0">
              <a:defRPr sz="1600">
                <a:solidFill>
                  <a:schemeClr val="tx1"/>
                </a:solidFill>
                <a:latin typeface="Calibri" pitchFamily="34" charset="0"/>
              </a:defRPr>
            </a:lvl2pPr>
            <a:lvl3pPr marL="1143000" indent="-228600" eaLnBrk="0" hangingPunct="0">
              <a:defRPr sz="1600">
                <a:solidFill>
                  <a:schemeClr val="tx1"/>
                </a:solidFill>
                <a:latin typeface="Calibri" pitchFamily="34" charset="0"/>
              </a:defRPr>
            </a:lvl3pPr>
            <a:lvl4pPr marL="1600200" indent="-228600" eaLnBrk="0" hangingPunct="0">
              <a:defRPr sz="1600">
                <a:solidFill>
                  <a:schemeClr val="tx1"/>
                </a:solidFill>
                <a:latin typeface="Calibri" pitchFamily="34" charset="0"/>
              </a:defRPr>
            </a:lvl4pPr>
            <a:lvl5pPr marL="2057400" indent="-228600" eaLnBrk="0" hangingPunct="0">
              <a:defRPr sz="1600">
                <a:solidFill>
                  <a:schemeClr val="tx1"/>
                </a:solidFill>
                <a:latin typeface="Calibri" pitchFamily="34" charset="0"/>
              </a:defRPr>
            </a:lvl5pPr>
            <a:lvl6pPr marL="2514600" indent="-228600" algn="r" eaLnBrk="0" fontAlgn="base" hangingPunct="0">
              <a:spcBef>
                <a:spcPct val="0"/>
              </a:spcBef>
              <a:spcAft>
                <a:spcPct val="0"/>
              </a:spcAft>
              <a:defRPr sz="1600">
                <a:solidFill>
                  <a:schemeClr val="tx1"/>
                </a:solidFill>
                <a:latin typeface="Calibri" pitchFamily="34" charset="0"/>
              </a:defRPr>
            </a:lvl6pPr>
            <a:lvl7pPr marL="2971800" indent="-228600" algn="r" eaLnBrk="0" fontAlgn="base" hangingPunct="0">
              <a:spcBef>
                <a:spcPct val="0"/>
              </a:spcBef>
              <a:spcAft>
                <a:spcPct val="0"/>
              </a:spcAft>
              <a:defRPr sz="1600">
                <a:solidFill>
                  <a:schemeClr val="tx1"/>
                </a:solidFill>
                <a:latin typeface="Calibri" pitchFamily="34" charset="0"/>
              </a:defRPr>
            </a:lvl7pPr>
            <a:lvl8pPr marL="3429000" indent="-228600" algn="r" eaLnBrk="0" fontAlgn="base" hangingPunct="0">
              <a:spcBef>
                <a:spcPct val="0"/>
              </a:spcBef>
              <a:spcAft>
                <a:spcPct val="0"/>
              </a:spcAft>
              <a:defRPr sz="1600">
                <a:solidFill>
                  <a:schemeClr val="tx1"/>
                </a:solidFill>
                <a:latin typeface="Calibri" pitchFamily="34" charset="0"/>
              </a:defRPr>
            </a:lvl8pPr>
            <a:lvl9pPr marL="3886200" indent="-228600" algn="r" eaLnBrk="0" fontAlgn="base" hangingPunct="0">
              <a:spcBef>
                <a:spcPct val="0"/>
              </a:spcBef>
              <a:spcAft>
                <a:spcPct val="0"/>
              </a:spcAft>
              <a:defRPr sz="1600">
                <a:solidFill>
                  <a:schemeClr val="tx1"/>
                </a:solidFill>
                <a:latin typeface="Calibri" pitchFamily="34" charset="0"/>
              </a:defRPr>
            </a:lvl9pPr>
          </a:lstStyle>
          <a:p>
            <a:pPr eaLnBrk="1" hangingPunct="1"/>
            <a:fld id="{BFCAEE20-4C81-487C-85EE-110F420D238D}" type="slidenum">
              <a:rPr lang="en-US" altLang="en-US" sz="1200" smtClean="0">
                <a:latin typeface="Arial" charset="0"/>
              </a:rPr>
              <a:pPr eaLnBrk="1" hangingPunct="1"/>
              <a:t>97</a:t>
            </a:fld>
            <a:endParaRPr lang="en-US" altLang="en-US" sz="1200" smtClean="0">
              <a:latin typeface="Arial" charset="0"/>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Example 5.10 is on pp. 283-284</a:t>
            </a:r>
            <a:endParaRPr lang="en-US" dirty="0"/>
          </a:p>
        </p:txBody>
      </p:sp>
      <p:sp>
        <p:nvSpPr>
          <p:cNvPr id="4" name="Slide Number Placeholder 3"/>
          <p:cNvSpPr>
            <a:spLocks noGrp="1"/>
          </p:cNvSpPr>
          <p:nvPr>
            <p:ph type="sldNum" sz="quarter" idx="10"/>
          </p:nvPr>
        </p:nvSpPr>
        <p:spPr/>
        <p:txBody>
          <a:bodyPr/>
          <a:lstStyle/>
          <a:p>
            <a:pPr>
              <a:defRPr/>
            </a:pPr>
            <a:fld id="{38E38637-59C0-4D9C-82AE-019398C37718}" type="slidenum">
              <a:rPr lang="en-US" smtClean="0"/>
              <a:pPr>
                <a:defRPr/>
              </a:pPr>
              <a:t>101</a:t>
            </a:fld>
            <a:endParaRPr lang="en-US"/>
          </a:p>
        </p:txBody>
      </p:sp>
    </p:spTree>
    <p:extLst>
      <p:ext uri="{BB962C8B-B14F-4D97-AF65-F5344CB8AC3E}">
        <p14:creationId xmlns:p14="http://schemas.microsoft.com/office/powerpoint/2010/main" val="175211251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Slide Image Placeholder 1"/>
          <p:cNvSpPr>
            <a:spLocks noGrp="1" noRot="1" noChangeAspect="1" noTextEdit="1"/>
          </p:cNvSpPr>
          <p:nvPr>
            <p:ph type="sldImg"/>
          </p:nvPr>
        </p:nvSpPr>
        <p:spPr>
          <a:ln/>
        </p:spPr>
      </p:sp>
      <p:sp>
        <p:nvSpPr>
          <p:cNvPr id="169987" name="Notes Placeholder 2"/>
          <p:cNvSpPr>
            <a:spLocks noGrp="1"/>
          </p:cNvSpPr>
          <p:nvPr>
            <p:ph type="body" idx="1"/>
          </p:nvPr>
        </p:nvSpPr>
        <p:spPr>
          <a:noFill/>
        </p:spPr>
        <p:txBody>
          <a:bodyPr/>
          <a:lstStyle/>
          <a:p>
            <a:r>
              <a:rPr lang="en-US" altLang="en-US" dirty="0" smtClean="0"/>
              <a:t>A </a:t>
            </a:r>
            <a:r>
              <a:rPr lang="en-US" altLang="en-US" dirty="0" smtClean="0"/>
              <a:t>Common-Source, capacitive coupled,  Amplifier.  The capacitors do not affect AC performance as long as their reactance</a:t>
            </a:r>
            <a:r>
              <a:rPr lang="en-US" altLang="en-US" baseline="0" dirty="0" smtClean="0"/>
              <a:t> is small compared to circuit resistances.</a:t>
            </a:r>
            <a:endParaRPr lang="en-US" altLang="en-US" dirty="0" smtClean="0"/>
          </a:p>
        </p:txBody>
      </p:sp>
      <p:sp>
        <p:nvSpPr>
          <p:cNvPr id="169988" name="Slide Number Placeholder 3"/>
          <p:cNvSpPr>
            <a:spLocks noGrp="1"/>
          </p:cNvSpPr>
          <p:nvPr>
            <p:ph type="sldNum" sz="quarter" idx="5"/>
          </p:nvPr>
        </p:nvSpPr>
        <p:spPr>
          <a:noFill/>
        </p:spPr>
        <p:txBody>
          <a:bodyPr/>
          <a:lstStyle>
            <a:lvl1pPr eaLnBrk="0" hangingPunct="0">
              <a:defRPr sz="1600">
                <a:solidFill>
                  <a:schemeClr val="tx1"/>
                </a:solidFill>
                <a:latin typeface="Calibri" pitchFamily="34" charset="0"/>
              </a:defRPr>
            </a:lvl1pPr>
            <a:lvl2pPr marL="742950" indent="-285750" eaLnBrk="0" hangingPunct="0">
              <a:defRPr sz="1600">
                <a:solidFill>
                  <a:schemeClr val="tx1"/>
                </a:solidFill>
                <a:latin typeface="Calibri" pitchFamily="34" charset="0"/>
              </a:defRPr>
            </a:lvl2pPr>
            <a:lvl3pPr marL="1143000" indent="-228600" eaLnBrk="0" hangingPunct="0">
              <a:defRPr sz="1600">
                <a:solidFill>
                  <a:schemeClr val="tx1"/>
                </a:solidFill>
                <a:latin typeface="Calibri" pitchFamily="34" charset="0"/>
              </a:defRPr>
            </a:lvl3pPr>
            <a:lvl4pPr marL="1600200" indent="-228600" eaLnBrk="0" hangingPunct="0">
              <a:defRPr sz="1600">
                <a:solidFill>
                  <a:schemeClr val="tx1"/>
                </a:solidFill>
                <a:latin typeface="Calibri" pitchFamily="34" charset="0"/>
              </a:defRPr>
            </a:lvl4pPr>
            <a:lvl5pPr marL="2057400" indent="-228600" eaLnBrk="0" hangingPunct="0">
              <a:defRPr sz="1600">
                <a:solidFill>
                  <a:schemeClr val="tx1"/>
                </a:solidFill>
                <a:latin typeface="Calibri" pitchFamily="34" charset="0"/>
              </a:defRPr>
            </a:lvl5pPr>
            <a:lvl6pPr marL="2514600" indent="-228600" algn="r" eaLnBrk="0" fontAlgn="base" hangingPunct="0">
              <a:spcBef>
                <a:spcPct val="0"/>
              </a:spcBef>
              <a:spcAft>
                <a:spcPct val="0"/>
              </a:spcAft>
              <a:defRPr sz="1600">
                <a:solidFill>
                  <a:schemeClr val="tx1"/>
                </a:solidFill>
                <a:latin typeface="Calibri" pitchFamily="34" charset="0"/>
              </a:defRPr>
            </a:lvl6pPr>
            <a:lvl7pPr marL="2971800" indent="-228600" algn="r" eaLnBrk="0" fontAlgn="base" hangingPunct="0">
              <a:spcBef>
                <a:spcPct val="0"/>
              </a:spcBef>
              <a:spcAft>
                <a:spcPct val="0"/>
              </a:spcAft>
              <a:defRPr sz="1600">
                <a:solidFill>
                  <a:schemeClr val="tx1"/>
                </a:solidFill>
                <a:latin typeface="Calibri" pitchFamily="34" charset="0"/>
              </a:defRPr>
            </a:lvl7pPr>
            <a:lvl8pPr marL="3429000" indent="-228600" algn="r" eaLnBrk="0" fontAlgn="base" hangingPunct="0">
              <a:spcBef>
                <a:spcPct val="0"/>
              </a:spcBef>
              <a:spcAft>
                <a:spcPct val="0"/>
              </a:spcAft>
              <a:defRPr sz="1600">
                <a:solidFill>
                  <a:schemeClr val="tx1"/>
                </a:solidFill>
                <a:latin typeface="Calibri" pitchFamily="34" charset="0"/>
              </a:defRPr>
            </a:lvl8pPr>
            <a:lvl9pPr marL="3886200" indent="-228600" algn="r" eaLnBrk="0" fontAlgn="base" hangingPunct="0">
              <a:spcBef>
                <a:spcPct val="0"/>
              </a:spcBef>
              <a:spcAft>
                <a:spcPct val="0"/>
              </a:spcAft>
              <a:defRPr sz="1600">
                <a:solidFill>
                  <a:schemeClr val="tx1"/>
                </a:solidFill>
                <a:latin typeface="Calibri" pitchFamily="34" charset="0"/>
              </a:defRPr>
            </a:lvl9pPr>
          </a:lstStyle>
          <a:p>
            <a:pPr eaLnBrk="1" hangingPunct="1"/>
            <a:fld id="{A120AD78-0E59-4F90-A255-EDBCE176156D}" type="slidenum">
              <a:rPr lang="en-US" altLang="en-US" sz="1200" smtClean="0">
                <a:latin typeface="Arial" charset="0"/>
              </a:rPr>
              <a:pPr eaLnBrk="1" hangingPunct="1"/>
              <a:t>102</a:t>
            </a:fld>
            <a:endParaRPr lang="en-US" altLang="en-US" sz="1200" smtClean="0">
              <a:latin typeface="Arial" charset="0"/>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Table</a:t>
            </a:r>
            <a:r>
              <a:rPr lang="en-US" baseline="0" dirty="0" smtClean="0"/>
              <a:t> 5.3 is a</a:t>
            </a:r>
            <a:r>
              <a:rPr lang="en-US" dirty="0" smtClean="0"/>
              <a:t>nother summary deserving a “sticky”.</a:t>
            </a:r>
          </a:p>
          <a:p>
            <a:r>
              <a:rPr lang="en-US" dirty="0" smtClean="0"/>
              <a:t>Always</a:t>
            </a:r>
            <a:r>
              <a:rPr lang="en-US" baseline="0" dirty="0" smtClean="0"/>
              <a:t> u</a:t>
            </a:r>
            <a:r>
              <a:rPr lang="en-US" dirty="0" smtClean="0"/>
              <a:t>se the model that makes your circuit analysis simpler.</a:t>
            </a:r>
            <a:endParaRPr lang="en-US" dirty="0"/>
          </a:p>
        </p:txBody>
      </p:sp>
      <p:sp>
        <p:nvSpPr>
          <p:cNvPr id="4" name="Slide Number Placeholder 3"/>
          <p:cNvSpPr>
            <a:spLocks noGrp="1"/>
          </p:cNvSpPr>
          <p:nvPr>
            <p:ph type="sldNum" sz="quarter" idx="10"/>
          </p:nvPr>
        </p:nvSpPr>
        <p:spPr/>
        <p:txBody>
          <a:bodyPr/>
          <a:lstStyle/>
          <a:p>
            <a:pPr>
              <a:defRPr/>
            </a:pPr>
            <a:fld id="{38E38637-59C0-4D9C-82AE-019398C37718}" type="slidenum">
              <a:rPr lang="en-US" smtClean="0"/>
              <a:pPr>
                <a:defRPr/>
              </a:pPr>
              <a:t>107</a:t>
            </a:fld>
            <a:endParaRPr lang="en-US"/>
          </a:p>
        </p:txBody>
      </p:sp>
    </p:spTree>
    <p:extLst>
      <p:ext uri="{BB962C8B-B14F-4D97-AF65-F5344CB8AC3E}">
        <p14:creationId xmlns:p14="http://schemas.microsoft.com/office/powerpoint/2010/main" val="337634566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Slide Image Placeholder 1"/>
          <p:cNvSpPr>
            <a:spLocks noGrp="1" noRot="1" noChangeAspect="1" noTextEdit="1"/>
          </p:cNvSpPr>
          <p:nvPr>
            <p:ph type="sldImg"/>
          </p:nvPr>
        </p:nvSpPr>
        <p:spPr>
          <a:ln/>
        </p:spPr>
      </p:sp>
      <p:sp>
        <p:nvSpPr>
          <p:cNvPr id="171011" name="Notes Placeholder 2"/>
          <p:cNvSpPr>
            <a:spLocks noGrp="1"/>
          </p:cNvSpPr>
          <p:nvPr>
            <p:ph type="body" idx="1"/>
          </p:nvPr>
        </p:nvSpPr>
        <p:spPr>
          <a:noFill/>
        </p:spPr>
        <p:txBody>
          <a:bodyPr/>
          <a:lstStyle/>
          <a:p>
            <a:r>
              <a:rPr lang="en-US" altLang="en-US" smtClean="0"/>
              <a:t>Figure 5.43 is on page 292</a:t>
            </a:r>
          </a:p>
          <a:p>
            <a:r>
              <a:rPr lang="en-US" altLang="en-US" smtClean="0"/>
              <a:t>Cascade is the connection of two amplifiers in series to get the product of their gains.</a:t>
            </a:r>
          </a:p>
          <a:p>
            <a:r>
              <a:rPr lang="en-US" altLang="en-US" smtClean="0"/>
              <a:t>Rs is helpful in setting the bias point as well as providing feedback to control/linearize gain.</a:t>
            </a:r>
          </a:p>
        </p:txBody>
      </p:sp>
      <p:sp>
        <p:nvSpPr>
          <p:cNvPr id="171012" name="Slide Number Placeholder 3"/>
          <p:cNvSpPr>
            <a:spLocks noGrp="1"/>
          </p:cNvSpPr>
          <p:nvPr>
            <p:ph type="sldNum" sz="quarter" idx="5"/>
          </p:nvPr>
        </p:nvSpPr>
        <p:spPr>
          <a:noFill/>
        </p:spPr>
        <p:txBody>
          <a:bodyPr/>
          <a:lstStyle>
            <a:lvl1pPr eaLnBrk="0" hangingPunct="0">
              <a:defRPr sz="1600">
                <a:solidFill>
                  <a:schemeClr val="tx1"/>
                </a:solidFill>
                <a:latin typeface="Calibri" pitchFamily="34" charset="0"/>
              </a:defRPr>
            </a:lvl1pPr>
            <a:lvl2pPr marL="742950" indent="-285750" eaLnBrk="0" hangingPunct="0">
              <a:defRPr sz="1600">
                <a:solidFill>
                  <a:schemeClr val="tx1"/>
                </a:solidFill>
                <a:latin typeface="Calibri" pitchFamily="34" charset="0"/>
              </a:defRPr>
            </a:lvl2pPr>
            <a:lvl3pPr marL="1143000" indent="-228600" eaLnBrk="0" hangingPunct="0">
              <a:defRPr sz="1600">
                <a:solidFill>
                  <a:schemeClr val="tx1"/>
                </a:solidFill>
                <a:latin typeface="Calibri" pitchFamily="34" charset="0"/>
              </a:defRPr>
            </a:lvl3pPr>
            <a:lvl4pPr marL="1600200" indent="-228600" eaLnBrk="0" hangingPunct="0">
              <a:defRPr sz="1600">
                <a:solidFill>
                  <a:schemeClr val="tx1"/>
                </a:solidFill>
                <a:latin typeface="Calibri" pitchFamily="34" charset="0"/>
              </a:defRPr>
            </a:lvl4pPr>
            <a:lvl5pPr marL="2057400" indent="-228600" eaLnBrk="0" hangingPunct="0">
              <a:defRPr sz="1600">
                <a:solidFill>
                  <a:schemeClr val="tx1"/>
                </a:solidFill>
                <a:latin typeface="Calibri" pitchFamily="34" charset="0"/>
              </a:defRPr>
            </a:lvl5pPr>
            <a:lvl6pPr marL="2514600" indent="-228600" algn="r" eaLnBrk="0" fontAlgn="base" hangingPunct="0">
              <a:spcBef>
                <a:spcPct val="0"/>
              </a:spcBef>
              <a:spcAft>
                <a:spcPct val="0"/>
              </a:spcAft>
              <a:defRPr sz="1600">
                <a:solidFill>
                  <a:schemeClr val="tx1"/>
                </a:solidFill>
                <a:latin typeface="Calibri" pitchFamily="34" charset="0"/>
              </a:defRPr>
            </a:lvl6pPr>
            <a:lvl7pPr marL="2971800" indent="-228600" algn="r" eaLnBrk="0" fontAlgn="base" hangingPunct="0">
              <a:spcBef>
                <a:spcPct val="0"/>
              </a:spcBef>
              <a:spcAft>
                <a:spcPct val="0"/>
              </a:spcAft>
              <a:defRPr sz="1600">
                <a:solidFill>
                  <a:schemeClr val="tx1"/>
                </a:solidFill>
                <a:latin typeface="Calibri" pitchFamily="34" charset="0"/>
              </a:defRPr>
            </a:lvl7pPr>
            <a:lvl8pPr marL="3429000" indent="-228600" algn="r" eaLnBrk="0" fontAlgn="base" hangingPunct="0">
              <a:spcBef>
                <a:spcPct val="0"/>
              </a:spcBef>
              <a:spcAft>
                <a:spcPct val="0"/>
              </a:spcAft>
              <a:defRPr sz="1600">
                <a:solidFill>
                  <a:schemeClr val="tx1"/>
                </a:solidFill>
                <a:latin typeface="Calibri" pitchFamily="34" charset="0"/>
              </a:defRPr>
            </a:lvl8pPr>
            <a:lvl9pPr marL="3886200" indent="-228600" algn="r" eaLnBrk="0" fontAlgn="base" hangingPunct="0">
              <a:spcBef>
                <a:spcPct val="0"/>
              </a:spcBef>
              <a:spcAft>
                <a:spcPct val="0"/>
              </a:spcAft>
              <a:defRPr sz="1600">
                <a:solidFill>
                  <a:schemeClr val="tx1"/>
                </a:solidFill>
                <a:latin typeface="Calibri" pitchFamily="34" charset="0"/>
              </a:defRPr>
            </a:lvl9pPr>
          </a:lstStyle>
          <a:p>
            <a:pPr eaLnBrk="1" hangingPunct="1"/>
            <a:fld id="{31934392-6AF2-4AC8-8930-5975832282CB}" type="slidenum">
              <a:rPr lang="en-US" altLang="en-US" sz="1200" smtClean="0">
                <a:latin typeface="Arial" charset="0"/>
              </a:rPr>
              <a:pPr eaLnBrk="1" hangingPunct="1"/>
              <a:t>110</a:t>
            </a:fld>
            <a:endParaRPr lang="en-US" altLang="en-US" sz="1200" smtClean="0">
              <a:latin typeface="Arial" charset="0"/>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Slide Image Placeholder 1"/>
          <p:cNvSpPr>
            <a:spLocks noGrp="1" noRot="1" noChangeAspect="1" noTextEdit="1"/>
          </p:cNvSpPr>
          <p:nvPr>
            <p:ph type="sldImg"/>
          </p:nvPr>
        </p:nvSpPr>
        <p:spPr>
          <a:ln/>
        </p:spPr>
      </p:sp>
      <p:sp>
        <p:nvSpPr>
          <p:cNvPr id="172035" name="Notes Placeholder 2"/>
          <p:cNvSpPr>
            <a:spLocks noGrp="1"/>
          </p:cNvSpPr>
          <p:nvPr>
            <p:ph type="body" idx="1"/>
          </p:nvPr>
        </p:nvSpPr>
        <p:spPr>
          <a:noFill/>
        </p:spPr>
        <p:txBody>
          <a:bodyPr/>
          <a:lstStyle/>
          <a:p>
            <a:r>
              <a:rPr lang="en-US" altLang="en-US" smtClean="0"/>
              <a:t>Common </a:t>
            </a:r>
            <a:r>
              <a:rPr lang="en-US" altLang="en-US" smtClean="0"/>
              <a:t>Gate, </a:t>
            </a:r>
            <a:r>
              <a:rPr lang="en-US" altLang="en-US" dirty="0" smtClean="0"/>
              <a:t>in spite of it’s </a:t>
            </a:r>
            <a:r>
              <a:rPr lang="en-US" altLang="en-US" smtClean="0"/>
              <a:t>name,</a:t>
            </a:r>
            <a:r>
              <a:rPr lang="en-US" altLang="en-US" baseline="0" smtClean="0"/>
              <a:t> </a:t>
            </a:r>
            <a:r>
              <a:rPr lang="en-US" altLang="en-US" smtClean="0"/>
              <a:t>is </a:t>
            </a:r>
            <a:r>
              <a:rPr lang="en-US" altLang="en-US" dirty="0" smtClean="0"/>
              <a:t>not common, but by providing good isolation between input and output, allows stable operation at high frequencies.</a:t>
            </a:r>
          </a:p>
          <a:p>
            <a:r>
              <a:rPr lang="en-US" altLang="en-US" dirty="0" smtClean="0"/>
              <a:t>The Source follower (AKA Common Drain) is a useful buffer amplifier</a:t>
            </a:r>
          </a:p>
        </p:txBody>
      </p:sp>
      <p:sp>
        <p:nvSpPr>
          <p:cNvPr id="172036" name="Slide Number Placeholder 3"/>
          <p:cNvSpPr>
            <a:spLocks noGrp="1"/>
          </p:cNvSpPr>
          <p:nvPr>
            <p:ph type="sldNum" sz="quarter" idx="5"/>
          </p:nvPr>
        </p:nvSpPr>
        <p:spPr>
          <a:noFill/>
        </p:spPr>
        <p:txBody>
          <a:bodyPr/>
          <a:lstStyle>
            <a:lvl1pPr eaLnBrk="0" hangingPunct="0">
              <a:defRPr sz="1600">
                <a:solidFill>
                  <a:schemeClr val="tx1"/>
                </a:solidFill>
                <a:latin typeface="Calibri" pitchFamily="34" charset="0"/>
              </a:defRPr>
            </a:lvl1pPr>
            <a:lvl2pPr marL="742950" indent="-285750" eaLnBrk="0" hangingPunct="0">
              <a:defRPr sz="1600">
                <a:solidFill>
                  <a:schemeClr val="tx1"/>
                </a:solidFill>
                <a:latin typeface="Calibri" pitchFamily="34" charset="0"/>
              </a:defRPr>
            </a:lvl2pPr>
            <a:lvl3pPr marL="1143000" indent="-228600" eaLnBrk="0" hangingPunct="0">
              <a:defRPr sz="1600">
                <a:solidFill>
                  <a:schemeClr val="tx1"/>
                </a:solidFill>
                <a:latin typeface="Calibri" pitchFamily="34" charset="0"/>
              </a:defRPr>
            </a:lvl3pPr>
            <a:lvl4pPr marL="1600200" indent="-228600" eaLnBrk="0" hangingPunct="0">
              <a:defRPr sz="1600">
                <a:solidFill>
                  <a:schemeClr val="tx1"/>
                </a:solidFill>
                <a:latin typeface="Calibri" pitchFamily="34" charset="0"/>
              </a:defRPr>
            </a:lvl4pPr>
            <a:lvl5pPr marL="2057400" indent="-228600" eaLnBrk="0" hangingPunct="0">
              <a:defRPr sz="1600">
                <a:solidFill>
                  <a:schemeClr val="tx1"/>
                </a:solidFill>
                <a:latin typeface="Calibri" pitchFamily="34" charset="0"/>
              </a:defRPr>
            </a:lvl5pPr>
            <a:lvl6pPr marL="2514600" indent="-228600" algn="r" eaLnBrk="0" fontAlgn="base" hangingPunct="0">
              <a:spcBef>
                <a:spcPct val="0"/>
              </a:spcBef>
              <a:spcAft>
                <a:spcPct val="0"/>
              </a:spcAft>
              <a:defRPr sz="1600">
                <a:solidFill>
                  <a:schemeClr val="tx1"/>
                </a:solidFill>
                <a:latin typeface="Calibri" pitchFamily="34" charset="0"/>
              </a:defRPr>
            </a:lvl6pPr>
            <a:lvl7pPr marL="2971800" indent="-228600" algn="r" eaLnBrk="0" fontAlgn="base" hangingPunct="0">
              <a:spcBef>
                <a:spcPct val="0"/>
              </a:spcBef>
              <a:spcAft>
                <a:spcPct val="0"/>
              </a:spcAft>
              <a:defRPr sz="1600">
                <a:solidFill>
                  <a:schemeClr val="tx1"/>
                </a:solidFill>
                <a:latin typeface="Calibri" pitchFamily="34" charset="0"/>
              </a:defRPr>
            </a:lvl7pPr>
            <a:lvl8pPr marL="3429000" indent="-228600" algn="r" eaLnBrk="0" fontAlgn="base" hangingPunct="0">
              <a:spcBef>
                <a:spcPct val="0"/>
              </a:spcBef>
              <a:spcAft>
                <a:spcPct val="0"/>
              </a:spcAft>
              <a:defRPr sz="1600">
                <a:solidFill>
                  <a:schemeClr val="tx1"/>
                </a:solidFill>
                <a:latin typeface="Calibri" pitchFamily="34" charset="0"/>
              </a:defRPr>
            </a:lvl8pPr>
            <a:lvl9pPr marL="3886200" indent="-228600" algn="r" eaLnBrk="0" fontAlgn="base" hangingPunct="0">
              <a:spcBef>
                <a:spcPct val="0"/>
              </a:spcBef>
              <a:spcAft>
                <a:spcPct val="0"/>
              </a:spcAft>
              <a:defRPr sz="1600">
                <a:solidFill>
                  <a:schemeClr val="tx1"/>
                </a:solidFill>
                <a:latin typeface="Calibri" pitchFamily="34" charset="0"/>
              </a:defRPr>
            </a:lvl9pPr>
          </a:lstStyle>
          <a:p>
            <a:pPr eaLnBrk="1" hangingPunct="1"/>
            <a:fld id="{DEAAFCCF-B56E-4BFC-B3E0-19DB291402B0}" type="slidenum">
              <a:rPr lang="en-US" altLang="en-US" sz="1200" smtClean="0">
                <a:latin typeface="Arial" charset="0"/>
              </a:rPr>
              <a:pPr eaLnBrk="1" hangingPunct="1"/>
              <a:t>111</a:t>
            </a:fld>
            <a:endParaRPr lang="en-US" altLang="en-US" sz="1200" smtClean="0">
              <a:latin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a:ln/>
        </p:spPr>
      </p:sp>
      <p:sp>
        <p:nvSpPr>
          <p:cNvPr id="121859" name="Notes Placeholder 2"/>
          <p:cNvSpPr>
            <a:spLocks noGrp="1"/>
          </p:cNvSpPr>
          <p:nvPr>
            <p:ph type="body" idx="1"/>
          </p:nvPr>
        </p:nvSpPr>
        <p:spPr>
          <a:noFill/>
        </p:spPr>
        <p:txBody>
          <a:bodyPr/>
          <a:lstStyle/>
          <a:p>
            <a:r>
              <a:rPr lang="en-US" altLang="en-US" dirty="0" smtClean="0"/>
              <a:t>These reverse biased diodes also isolate the MOSFET from the body of the silicon chip.</a:t>
            </a:r>
          </a:p>
        </p:txBody>
      </p:sp>
      <p:sp>
        <p:nvSpPr>
          <p:cNvPr id="121860" name="Slide Number Placeholder 3"/>
          <p:cNvSpPr>
            <a:spLocks noGrp="1"/>
          </p:cNvSpPr>
          <p:nvPr>
            <p:ph type="sldNum" sz="quarter" idx="5"/>
          </p:nvPr>
        </p:nvSpPr>
        <p:spPr>
          <a:noFill/>
        </p:spPr>
        <p:txBody>
          <a:bodyPr/>
          <a:lstStyle>
            <a:lvl1pPr eaLnBrk="0" hangingPunct="0">
              <a:defRPr sz="1600">
                <a:solidFill>
                  <a:schemeClr val="tx1"/>
                </a:solidFill>
                <a:latin typeface="Calibri" pitchFamily="34" charset="0"/>
              </a:defRPr>
            </a:lvl1pPr>
            <a:lvl2pPr marL="742950" indent="-285750" eaLnBrk="0" hangingPunct="0">
              <a:defRPr sz="1600">
                <a:solidFill>
                  <a:schemeClr val="tx1"/>
                </a:solidFill>
                <a:latin typeface="Calibri" pitchFamily="34" charset="0"/>
              </a:defRPr>
            </a:lvl2pPr>
            <a:lvl3pPr marL="1143000" indent="-228600" eaLnBrk="0" hangingPunct="0">
              <a:defRPr sz="1600">
                <a:solidFill>
                  <a:schemeClr val="tx1"/>
                </a:solidFill>
                <a:latin typeface="Calibri" pitchFamily="34" charset="0"/>
              </a:defRPr>
            </a:lvl3pPr>
            <a:lvl4pPr marL="1600200" indent="-228600" eaLnBrk="0" hangingPunct="0">
              <a:defRPr sz="1600">
                <a:solidFill>
                  <a:schemeClr val="tx1"/>
                </a:solidFill>
                <a:latin typeface="Calibri" pitchFamily="34" charset="0"/>
              </a:defRPr>
            </a:lvl4pPr>
            <a:lvl5pPr marL="2057400" indent="-228600" eaLnBrk="0" hangingPunct="0">
              <a:defRPr sz="1600">
                <a:solidFill>
                  <a:schemeClr val="tx1"/>
                </a:solidFill>
                <a:latin typeface="Calibri" pitchFamily="34" charset="0"/>
              </a:defRPr>
            </a:lvl5pPr>
            <a:lvl6pPr marL="2514600" indent="-228600" algn="r" eaLnBrk="0" fontAlgn="base" hangingPunct="0">
              <a:spcBef>
                <a:spcPct val="0"/>
              </a:spcBef>
              <a:spcAft>
                <a:spcPct val="0"/>
              </a:spcAft>
              <a:defRPr sz="1600">
                <a:solidFill>
                  <a:schemeClr val="tx1"/>
                </a:solidFill>
                <a:latin typeface="Calibri" pitchFamily="34" charset="0"/>
              </a:defRPr>
            </a:lvl6pPr>
            <a:lvl7pPr marL="2971800" indent="-228600" algn="r" eaLnBrk="0" fontAlgn="base" hangingPunct="0">
              <a:spcBef>
                <a:spcPct val="0"/>
              </a:spcBef>
              <a:spcAft>
                <a:spcPct val="0"/>
              </a:spcAft>
              <a:defRPr sz="1600">
                <a:solidFill>
                  <a:schemeClr val="tx1"/>
                </a:solidFill>
                <a:latin typeface="Calibri" pitchFamily="34" charset="0"/>
              </a:defRPr>
            </a:lvl7pPr>
            <a:lvl8pPr marL="3429000" indent="-228600" algn="r" eaLnBrk="0" fontAlgn="base" hangingPunct="0">
              <a:spcBef>
                <a:spcPct val="0"/>
              </a:spcBef>
              <a:spcAft>
                <a:spcPct val="0"/>
              </a:spcAft>
              <a:defRPr sz="1600">
                <a:solidFill>
                  <a:schemeClr val="tx1"/>
                </a:solidFill>
                <a:latin typeface="Calibri" pitchFamily="34" charset="0"/>
              </a:defRPr>
            </a:lvl8pPr>
            <a:lvl9pPr marL="3886200" indent="-228600" algn="r" eaLnBrk="0" fontAlgn="base" hangingPunct="0">
              <a:spcBef>
                <a:spcPct val="0"/>
              </a:spcBef>
              <a:spcAft>
                <a:spcPct val="0"/>
              </a:spcAft>
              <a:defRPr sz="1600">
                <a:solidFill>
                  <a:schemeClr val="tx1"/>
                </a:solidFill>
                <a:latin typeface="Calibri" pitchFamily="34" charset="0"/>
              </a:defRPr>
            </a:lvl9pPr>
          </a:lstStyle>
          <a:p>
            <a:pPr eaLnBrk="1" hangingPunct="1"/>
            <a:fld id="{DAD57807-A52A-4C2D-B1ED-E9063F9BE5E0}" type="slidenum">
              <a:rPr lang="en-US" altLang="en-US" sz="1200" smtClean="0">
                <a:latin typeface="Arial" charset="0"/>
              </a:rPr>
              <a:pPr eaLnBrk="1" hangingPunct="1"/>
              <a:t>10</a:t>
            </a:fld>
            <a:endParaRPr lang="en-US" altLang="en-US" sz="1200" smtClean="0">
              <a:latin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a:ln/>
        </p:spPr>
      </p:sp>
      <p:sp>
        <p:nvSpPr>
          <p:cNvPr id="122883" name="Notes Placeholder 2"/>
          <p:cNvSpPr>
            <a:spLocks noGrp="1"/>
          </p:cNvSpPr>
          <p:nvPr>
            <p:ph type="body" idx="1"/>
          </p:nvPr>
        </p:nvSpPr>
        <p:spPr>
          <a:noFill/>
        </p:spPr>
        <p:txBody>
          <a:bodyPr/>
          <a:lstStyle/>
          <a:p>
            <a:r>
              <a:rPr lang="en-US" altLang="en-US" dirty="0" smtClean="0"/>
              <a:t>We are interested in the “holes” since the body or substrate is p-type material (usually silicon) and holes are the majority carrier.  The “induced” n-type channel is formed between the source and the drain by repelling the holes leaving the minority carriers (electrons) to conduct current.</a:t>
            </a:r>
          </a:p>
        </p:txBody>
      </p:sp>
      <p:sp>
        <p:nvSpPr>
          <p:cNvPr id="122884" name="Slide Number Placeholder 3"/>
          <p:cNvSpPr>
            <a:spLocks noGrp="1"/>
          </p:cNvSpPr>
          <p:nvPr>
            <p:ph type="sldNum" sz="quarter" idx="5"/>
          </p:nvPr>
        </p:nvSpPr>
        <p:spPr>
          <a:noFill/>
        </p:spPr>
        <p:txBody>
          <a:bodyPr/>
          <a:lstStyle>
            <a:lvl1pPr eaLnBrk="0" hangingPunct="0">
              <a:defRPr sz="1600">
                <a:solidFill>
                  <a:schemeClr val="tx1"/>
                </a:solidFill>
                <a:latin typeface="Calibri" pitchFamily="34" charset="0"/>
              </a:defRPr>
            </a:lvl1pPr>
            <a:lvl2pPr marL="742950" indent="-285750" eaLnBrk="0" hangingPunct="0">
              <a:defRPr sz="1600">
                <a:solidFill>
                  <a:schemeClr val="tx1"/>
                </a:solidFill>
                <a:latin typeface="Calibri" pitchFamily="34" charset="0"/>
              </a:defRPr>
            </a:lvl2pPr>
            <a:lvl3pPr marL="1143000" indent="-228600" eaLnBrk="0" hangingPunct="0">
              <a:defRPr sz="1600">
                <a:solidFill>
                  <a:schemeClr val="tx1"/>
                </a:solidFill>
                <a:latin typeface="Calibri" pitchFamily="34" charset="0"/>
              </a:defRPr>
            </a:lvl3pPr>
            <a:lvl4pPr marL="1600200" indent="-228600" eaLnBrk="0" hangingPunct="0">
              <a:defRPr sz="1600">
                <a:solidFill>
                  <a:schemeClr val="tx1"/>
                </a:solidFill>
                <a:latin typeface="Calibri" pitchFamily="34" charset="0"/>
              </a:defRPr>
            </a:lvl4pPr>
            <a:lvl5pPr marL="2057400" indent="-228600" eaLnBrk="0" hangingPunct="0">
              <a:defRPr sz="1600">
                <a:solidFill>
                  <a:schemeClr val="tx1"/>
                </a:solidFill>
                <a:latin typeface="Calibri" pitchFamily="34" charset="0"/>
              </a:defRPr>
            </a:lvl5pPr>
            <a:lvl6pPr marL="2514600" indent="-228600" algn="r" eaLnBrk="0" fontAlgn="base" hangingPunct="0">
              <a:spcBef>
                <a:spcPct val="0"/>
              </a:spcBef>
              <a:spcAft>
                <a:spcPct val="0"/>
              </a:spcAft>
              <a:defRPr sz="1600">
                <a:solidFill>
                  <a:schemeClr val="tx1"/>
                </a:solidFill>
                <a:latin typeface="Calibri" pitchFamily="34" charset="0"/>
              </a:defRPr>
            </a:lvl6pPr>
            <a:lvl7pPr marL="2971800" indent="-228600" algn="r" eaLnBrk="0" fontAlgn="base" hangingPunct="0">
              <a:spcBef>
                <a:spcPct val="0"/>
              </a:spcBef>
              <a:spcAft>
                <a:spcPct val="0"/>
              </a:spcAft>
              <a:defRPr sz="1600">
                <a:solidFill>
                  <a:schemeClr val="tx1"/>
                </a:solidFill>
                <a:latin typeface="Calibri" pitchFamily="34" charset="0"/>
              </a:defRPr>
            </a:lvl7pPr>
            <a:lvl8pPr marL="3429000" indent="-228600" algn="r" eaLnBrk="0" fontAlgn="base" hangingPunct="0">
              <a:spcBef>
                <a:spcPct val="0"/>
              </a:spcBef>
              <a:spcAft>
                <a:spcPct val="0"/>
              </a:spcAft>
              <a:defRPr sz="1600">
                <a:solidFill>
                  <a:schemeClr val="tx1"/>
                </a:solidFill>
                <a:latin typeface="Calibri" pitchFamily="34" charset="0"/>
              </a:defRPr>
            </a:lvl8pPr>
            <a:lvl9pPr marL="3886200" indent="-228600" algn="r" eaLnBrk="0" fontAlgn="base" hangingPunct="0">
              <a:spcBef>
                <a:spcPct val="0"/>
              </a:spcBef>
              <a:spcAft>
                <a:spcPct val="0"/>
              </a:spcAft>
              <a:defRPr sz="1600">
                <a:solidFill>
                  <a:schemeClr val="tx1"/>
                </a:solidFill>
                <a:latin typeface="Calibri" pitchFamily="34" charset="0"/>
              </a:defRPr>
            </a:lvl9pPr>
          </a:lstStyle>
          <a:p>
            <a:pPr eaLnBrk="1" hangingPunct="1"/>
            <a:fld id="{04B4BBE3-56AC-48E4-AAE0-AAF62A8CDA37}" type="slidenum">
              <a:rPr lang="en-US" altLang="en-US" sz="1200" smtClean="0">
                <a:latin typeface="Arial" charset="0"/>
              </a:rPr>
              <a:pPr eaLnBrk="1" hangingPunct="1"/>
              <a:t>11</a:t>
            </a:fld>
            <a:endParaRPr lang="en-US" altLang="en-US" sz="1200" smtClean="0">
              <a:latin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a:ln/>
        </p:spPr>
      </p:sp>
      <p:sp>
        <p:nvSpPr>
          <p:cNvPr id="123907" name="Notes Placeholder 2"/>
          <p:cNvSpPr>
            <a:spLocks noGrp="1"/>
          </p:cNvSpPr>
          <p:nvPr>
            <p:ph type="body" idx="1"/>
          </p:nvPr>
        </p:nvSpPr>
        <p:spPr>
          <a:noFill/>
        </p:spPr>
        <p:txBody>
          <a:bodyPr/>
          <a:lstStyle/>
          <a:p>
            <a:r>
              <a:rPr lang="en-US" altLang="en-US" dirty="0" smtClean="0"/>
              <a:t>Negative charge concentration is “enhanced” by a positive voltage on the gate.</a:t>
            </a:r>
          </a:p>
          <a:p>
            <a:r>
              <a:rPr lang="en-US" altLang="en-US" dirty="0" smtClean="0"/>
              <a:t>This creates an induced channel for current flow between the Drain and the Source n</a:t>
            </a:r>
            <a:r>
              <a:rPr lang="en-US" altLang="en-US" baseline="30000" dirty="0" smtClean="0"/>
              <a:t>+</a:t>
            </a:r>
            <a:r>
              <a:rPr lang="en-US" altLang="en-US" dirty="0" smtClean="0"/>
              <a:t> regions.</a:t>
            </a:r>
          </a:p>
          <a:p>
            <a:r>
              <a:rPr lang="en-US" altLang="en-US" dirty="0" smtClean="0"/>
              <a:t>I am always bothered by the naming convention as current actually flows from the drain to the source.  </a:t>
            </a:r>
            <a:r>
              <a:rPr lang="en-US" altLang="en-US" dirty="0" smtClean="0">
                <a:sym typeface="Wingdings" pitchFamily="2" charset="2"/>
              </a:rPr>
              <a:t></a:t>
            </a:r>
            <a:endParaRPr lang="en-US" altLang="en-US" dirty="0" smtClean="0"/>
          </a:p>
        </p:txBody>
      </p:sp>
      <p:sp>
        <p:nvSpPr>
          <p:cNvPr id="123908" name="Slide Number Placeholder 3"/>
          <p:cNvSpPr>
            <a:spLocks noGrp="1"/>
          </p:cNvSpPr>
          <p:nvPr>
            <p:ph type="sldNum" sz="quarter" idx="5"/>
          </p:nvPr>
        </p:nvSpPr>
        <p:spPr>
          <a:noFill/>
        </p:spPr>
        <p:txBody>
          <a:bodyPr/>
          <a:lstStyle>
            <a:lvl1pPr algn="l" eaLnBrk="0" hangingPunct="0">
              <a:spcBef>
                <a:spcPct val="30000"/>
              </a:spcBef>
              <a:defRPr sz="1200">
                <a:solidFill>
                  <a:schemeClr val="tx1"/>
                </a:solidFill>
                <a:latin typeface="Arial" charset="0"/>
              </a:defRPr>
            </a:lvl1pPr>
            <a:lvl2pPr marL="742950" indent="-285750" algn="l" eaLnBrk="0" hangingPunct="0">
              <a:spcBef>
                <a:spcPct val="30000"/>
              </a:spcBef>
              <a:defRPr sz="1200">
                <a:solidFill>
                  <a:schemeClr val="tx1"/>
                </a:solidFill>
                <a:latin typeface="Arial" charset="0"/>
              </a:defRPr>
            </a:lvl2pPr>
            <a:lvl3pPr marL="1143000" indent="-228600" algn="l" eaLnBrk="0" hangingPunct="0">
              <a:spcBef>
                <a:spcPct val="30000"/>
              </a:spcBef>
              <a:defRPr sz="1200">
                <a:solidFill>
                  <a:schemeClr val="tx1"/>
                </a:solidFill>
                <a:latin typeface="Arial" charset="0"/>
              </a:defRPr>
            </a:lvl3pPr>
            <a:lvl4pPr marL="1600200" indent="-228600" algn="l" eaLnBrk="0" hangingPunct="0">
              <a:spcBef>
                <a:spcPct val="30000"/>
              </a:spcBef>
              <a:defRPr sz="1200">
                <a:solidFill>
                  <a:schemeClr val="tx1"/>
                </a:solidFill>
                <a:latin typeface="Arial" charset="0"/>
              </a:defRPr>
            </a:lvl4pPr>
            <a:lvl5pPr marL="2057400" indent="-228600" algn="l"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A2D7B121-1F1D-4799-9E0D-B54F2F4B9607}" type="slidenum">
              <a:rPr lang="en-US" altLang="en-US" smtClean="0"/>
              <a:pPr algn="r" eaLnBrk="1" hangingPunct="1">
                <a:spcBef>
                  <a:spcPct val="0"/>
                </a:spcBef>
              </a:pPr>
              <a:t>12</a:t>
            </a:fld>
            <a:endParaRPr lang="en-US"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endParaRPr lang="en-US"/>
          </a:p>
          <a:p>
            <a:pPr>
              <a:defRPr/>
            </a:pPr>
            <a:r>
              <a:rPr lang="en-US"/>
              <a:t>Oxford University Publishing</a:t>
            </a:r>
          </a:p>
          <a:p>
            <a:pPr>
              <a:defRPr/>
            </a:pPr>
            <a:r>
              <a:rPr lang="en-US"/>
              <a:t>Microelectronic Circuits by Adel S. Sedra and Kenneth C. Smith (0195323033)</a:t>
            </a:r>
          </a:p>
        </p:txBody>
      </p:sp>
      <p:sp>
        <p:nvSpPr>
          <p:cNvPr id="5" name="Rectangle 6"/>
          <p:cNvSpPr>
            <a:spLocks noGrp="1" noChangeArrowheads="1"/>
          </p:cNvSpPr>
          <p:nvPr>
            <p:ph type="sldNum" sz="quarter" idx="11"/>
          </p:nvPr>
        </p:nvSpPr>
        <p:spPr>
          <a:ln/>
        </p:spPr>
        <p:txBody>
          <a:bodyPr/>
          <a:lstStyle>
            <a:lvl1pPr>
              <a:defRPr/>
            </a:lvl1pPr>
          </a:lstStyle>
          <a:p>
            <a:pPr>
              <a:defRPr/>
            </a:pPr>
            <a:fld id="{E11B9A8D-1B4D-4F78-BEFF-2A8B0D593BE1}" type="slidenum">
              <a:rPr lang="en-US"/>
              <a:pPr>
                <a:defRPr/>
              </a:pPr>
              <a:t>‹#›</a:t>
            </a:fld>
            <a:endParaRPr lang="en-US"/>
          </a:p>
        </p:txBody>
      </p:sp>
    </p:spTree>
    <p:extLst>
      <p:ext uri="{BB962C8B-B14F-4D97-AF65-F5344CB8AC3E}">
        <p14:creationId xmlns:p14="http://schemas.microsoft.com/office/powerpoint/2010/main" val="18210638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endParaRPr lang="en-US"/>
          </a:p>
          <a:p>
            <a:pPr>
              <a:defRPr/>
            </a:pPr>
            <a:r>
              <a:rPr lang="en-US"/>
              <a:t>Oxford University Publishing</a:t>
            </a:r>
          </a:p>
          <a:p>
            <a:pPr>
              <a:defRPr/>
            </a:pPr>
            <a:r>
              <a:rPr lang="en-US"/>
              <a:t>Microelectronic Circuits by Adel S. Sedra and Kenneth C. Smith (0195323033)</a:t>
            </a:r>
          </a:p>
        </p:txBody>
      </p:sp>
      <p:sp>
        <p:nvSpPr>
          <p:cNvPr id="5" name="Rectangle 6"/>
          <p:cNvSpPr>
            <a:spLocks noGrp="1" noChangeArrowheads="1"/>
          </p:cNvSpPr>
          <p:nvPr>
            <p:ph type="sldNum" sz="quarter" idx="11"/>
          </p:nvPr>
        </p:nvSpPr>
        <p:spPr>
          <a:ln/>
        </p:spPr>
        <p:txBody>
          <a:bodyPr/>
          <a:lstStyle>
            <a:lvl1pPr>
              <a:defRPr/>
            </a:lvl1pPr>
          </a:lstStyle>
          <a:p>
            <a:pPr>
              <a:defRPr/>
            </a:pPr>
            <a:fld id="{5E4A6295-5A12-4A23-B02C-9FC0FAFC23DF}" type="slidenum">
              <a:rPr lang="en-US"/>
              <a:pPr>
                <a:defRPr/>
              </a:pPr>
              <a:t>‹#›</a:t>
            </a:fld>
            <a:endParaRPr lang="en-US"/>
          </a:p>
        </p:txBody>
      </p:sp>
    </p:spTree>
    <p:extLst>
      <p:ext uri="{BB962C8B-B14F-4D97-AF65-F5344CB8AC3E}">
        <p14:creationId xmlns:p14="http://schemas.microsoft.com/office/powerpoint/2010/main" val="39873217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24650" y="152400"/>
            <a:ext cx="21907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152400"/>
            <a:ext cx="64198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endParaRPr lang="en-US"/>
          </a:p>
          <a:p>
            <a:pPr>
              <a:defRPr/>
            </a:pPr>
            <a:r>
              <a:rPr lang="en-US"/>
              <a:t>Oxford University Publishing</a:t>
            </a:r>
          </a:p>
          <a:p>
            <a:pPr>
              <a:defRPr/>
            </a:pPr>
            <a:r>
              <a:rPr lang="en-US"/>
              <a:t>Microelectronic Circuits by Adel S. Sedra and Kenneth C. Smith (0195323033)</a:t>
            </a:r>
          </a:p>
        </p:txBody>
      </p:sp>
      <p:sp>
        <p:nvSpPr>
          <p:cNvPr id="5" name="Rectangle 6"/>
          <p:cNvSpPr>
            <a:spLocks noGrp="1" noChangeArrowheads="1"/>
          </p:cNvSpPr>
          <p:nvPr>
            <p:ph type="sldNum" sz="quarter" idx="11"/>
          </p:nvPr>
        </p:nvSpPr>
        <p:spPr>
          <a:ln/>
        </p:spPr>
        <p:txBody>
          <a:bodyPr/>
          <a:lstStyle>
            <a:lvl1pPr>
              <a:defRPr/>
            </a:lvl1pPr>
          </a:lstStyle>
          <a:p>
            <a:pPr>
              <a:defRPr/>
            </a:pPr>
            <a:fld id="{14CA6081-5BA3-49B7-A1FC-EBFD949C60DA}" type="slidenum">
              <a:rPr lang="en-US"/>
              <a:pPr>
                <a:defRPr/>
              </a:pPr>
              <a:t>‹#›</a:t>
            </a:fld>
            <a:endParaRPr lang="en-US"/>
          </a:p>
        </p:txBody>
      </p:sp>
    </p:spTree>
    <p:extLst>
      <p:ext uri="{BB962C8B-B14F-4D97-AF65-F5344CB8AC3E}">
        <p14:creationId xmlns:p14="http://schemas.microsoft.com/office/powerpoint/2010/main" val="13897308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152400"/>
            <a:ext cx="3657600" cy="12954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52400" y="2057400"/>
            <a:ext cx="43053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2057400"/>
            <a:ext cx="43053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ftr" sz="quarter" idx="10"/>
          </p:nvPr>
        </p:nvSpPr>
        <p:spPr>
          <a:ln/>
        </p:spPr>
        <p:txBody>
          <a:bodyPr/>
          <a:lstStyle>
            <a:lvl1pPr>
              <a:defRPr/>
            </a:lvl1pPr>
          </a:lstStyle>
          <a:p>
            <a:pPr>
              <a:defRPr/>
            </a:pPr>
            <a:endParaRPr lang="en-US"/>
          </a:p>
          <a:p>
            <a:pPr>
              <a:defRPr/>
            </a:pPr>
            <a:r>
              <a:rPr lang="en-US"/>
              <a:t>Oxford University Publishing</a:t>
            </a:r>
          </a:p>
          <a:p>
            <a:pPr>
              <a:defRPr/>
            </a:pPr>
            <a:r>
              <a:rPr lang="en-US"/>
              <a:t>Microelectronic Circuits by Adel S. Sedra and Kenneth C. Smith (0195323033)</a:t>
            </a:r>
          </a:p>
        </p:txBody>
      </p:sp>
      <p:sp>
        <p:nvSpPr>
          <p:cNvPr id="6" name="Rectangle 6"/>
          <p:cNvSpPr>
            <a:spLocks noGrp="1" noChangeArrowheads="1"/>
          </p:cNvSpPr>
          <p:nvPr>
            <p:ph type="sldNum" sz="quarter" idx="11"/>
          </p:nvPr>
        </p:nvSpPr>
        <p:spPr>
          <a:ln/>
        </p:spPr>
        <p:txBody>
          <a:bodyPr/>
          <a:lstStyle>
            <a:lvl1pPr>
              <a:defRPr/>
            </a:lvl1pPr>
          </a:lstStyle>
          <a:p>
            <a:pPr>
              <a:defRPr/>
            </a:pPr>
            <a:fld id="{C3789956-0350-4A80-9FDD-D58270F61BBF}" type="slidenum">
              <a:rPr lang="en-US"/>
              <a:pPr>
                <a:defRPr/>
              </a:pPr>
              <a:t>‹#›</a:t>
            </a:fld>
            <a:endParaRPr lang="en-US"/>
          </a:p>
        </p:txBody>
      </p:sp>
    </p:spTree>
    <p:extLst>
      <p:ext uri="{BB962C8B-B14F-4D97-AF65-F5344CB8AC3E}">
        <p14:creationId xmlns:p14="http://schemas.microsoft.com/office/powerpoint/2010/main" val="11163993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152400"/>
            <a:ext cx="3657600" cy="12954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52400" y="2057400"/>
            <a:ext cx="43053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10100" y="2057400"/>
            <a:ext cx="4305300" cy="1943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10100" y="4152900"/>
            <a:ext cx="4305300" cy="1943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5"/>
          <p:cNvSpPr>
            <a:spLocks noGrp="1" noChangeArrowheads="1"/>
          </p:cNvSpPr>
          <p:nvPr>
            <p:ph type="ftr" sz="quarter" idx="10"/>
          </p:nvPr>
        </p:nvSpPr>
        <p:spPr>
          <a:ln/>
        </p:spPr>
        <p:txBody>
          <a:bodyPr/>
          <a:lstStyle>
            <a:lvl1pPr>
              <a:defRPr/>
            </a:lvl1pPr>
          </a:lstStyle>
          <a:p>
            <a:pPr>
              <a:defRPr/>
            </a:pPr>
            <a:endParaRPr lang="en-US"/>
          </a:p>
          <a:p>
            <a:pPr>
              <a:defRPr/>
            </a:pPr>
            <a:r>
              <a:rPr lang="en-US"/>
              <a:t>Oxford University Publishing</a:t>
            </a:r>
          </a:p>
          <a:p>
            <a:pPr>
              <a:defRPr/>
            </a:pPr>
            <a:r>
              <a:rPr lang="en-US"/>
              <a:t>Microelectronic Circuits by Adel S. Sedra and Kenneth C. Smith (0195323033)</a:t>
            </a:r>
          </a:p>
        </p:txBody>
      </p:sp>
      <p:sp>
        <p:nvSpPr>
          <p:cNvPr id="7" name="Rectangle 6"/>
          <p:cNvSpPr>
            <a:spLocks noGrp="1" noChangeArrowheads="1"/>
          </p:cNvSpPr>
          <p:nvPr>
            <p:ph type="sldNum" sz="quarter" idx="11"/>
          </p:nvPr>
        </p:nvSpPr>
        <p:spPr>
          <a:ln/>
        </p:spPr>
        <p:txBody>
          <a:bodyPr/>
          <a:lstStyle>
            <a:lvl1pPr>
              <a:defRPr/>
            </a:lvl1pPr>
          </a:lstStyle>
          <a:p>
            <a:pPr>
              <a:defRPr/>
            </a:pPr>
            <a:fld id="{7950FC0B-F647-4090-8DCA-425FB44C1C61}" type="slidenum">
              <a:rPr lang="en-US"/>
              <a:pPr>
                <a:defRPr/>
              </a:pPr>
              <a:t>‹#›</a:t>
            </a:fld>
            <a:endParaRPr lang="en-US"/>
          </a:p>
        </p:txBody>
      </p:sp>
    </p:spTree>
    <p:extLst>
      <p:ext uri="{BB962C8B-B14F-4D97-AF65-F5344CB8AC3E}">
        <p14:creationId xmlns:p14="http://schemas.microsoft.com/office/powerpoint/2010/main" val="907849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endParaRPr lang="en-US"/>
          </a:p>
          <a:p>
            <a:pPr>
              <a:defRPr/>
            </a:pPr>
            <a:r>
              <a:rPr lang="en-US"/>
              <a:t>Oxford University Publishing</a:t>
            </a:r>
          </a:p>
          <a:p>
            <a:pPr>
              <a:defRPr/>
            </a:pPr>
            <a:r>
              <a:rPr lang="en-US"/>
              <a:t>Microelectronic Circuits by Adel S. Sedra and Kenneth C. Smith (0195323033)</a:t>
            </a:r>
          </a:p>
        </p:txBody>
      </p:sp>
      <p:sp>
        <p:nvSpPr>
          <p:cNvPr id="5" name="Rectangle 6"/>
          <p:cNvSpPr>
            <a:spLocks noGrp="1" noChangeArrowheads="1"/>
          </p:cNvSpPr>
          <p:nvPr>
            <p:ph type="sldNum" sz="quarter" idx="11"/>
          </p:nvPr>
        </p:nvSpPr>
        <p:spPr>
          <a:ln/>
        </p:spPr>
        <p:txBody>
          <a:bodyPr/>
          <a:lstStyle>
            <a:lvl1pPr>
              <a:defRPr/>
            </a:lvl1pPr>
          </a:lstStyle>
          <a:p>
            <a:pPr>
              <a:defRPr/>
            </a:pPr>
            <a:fld id="{73A00B2E-4C31-4F8B-827A-317A5959C237}" type="slidenum">
              <a:rPr lang="en-US"/>
              <a:pPr>
                <a:defRPr/>
              </a:pPr>
              <a:t>‹#›</a:t>
            </a:fld>
            <a:endParaRPr lang="en-US"/>
          </a:p>
        </p:txBody>
      </p:sp>
    </p:spTree>
    <p:extLst>
      <p:ext uri="{BB962C8B-B14F-4D97-AF65-F5344CB8AC3E}">
        <p14:creationId xmlns:p14="http://schemas.microsoft.com/office/powerpoint/2010/main" val="9436973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ftr" sz="quarter" idx="10"/>
          </p:nvPr>
        </p:nvSpPr>
        <p:spPr>
          <a:ln/>
        </p:spPr>
        <p:txBody>
          <a:bodyPr/>
          <a:lstStyle>
            <a:lvl1pPr>
              <a:defRPr/>
            </a:lvl1pPr>
          </a:lstStyle>
          <a:p>
            <a:pPr>
              <a:defRPr/>
            </a:pPr>
            <a:endParaRPr lang="en-US"/>
          </a:p>
          <a:p>
            <a:pPr>
              <a:defRPr/>
            </a:pPr>
            <a:r>
              <a:rPr lang="en-US"/>
              <a:t>Oxford University Publishing</a:t>
            </a:r>
          </a:p>
          <a:p>
            <a:pPr>
              <a:defRPr/>
            </a:pPr>
            <a:r>
              <a:rPr lang="en-US"/>
              <a:t>Microelectronic Circuits by Adel S. Sedra and Kenneth C. Smith (0195323033)</a:t>
            </a:r>
          </a:p>
        </p:txBody>
      </p:sp>
      <p:sp>
        <p:nvSpPr>
          <p:cNvPr id="5" name="Rectangle 6"/>
          <p:cNvSpPr>
            <a:spLocks noGrp="1" noChangeArrowheads="1"/>
          </p:cNvSpPr>
          <p:nvPr>
            <p:ph type="sldNum" sz="quarter" idx="11"/>
          </p:nvPr>
        </p:nvSpPr>
        <p:spPr>
          <a:ln/>
        </p:spPr>
        <p:txBody>
          <a:bodyPr/>
          <a:lstStyle>
            <a:lvl1pPr>
              <a:defRPr/>
            </a:lvl1pPr>
          </a:lstStyle>
          <a:p>
            <a:pPr>
              <a:defRPr/>
            </a:pPr>
            <a:fld id="{234FEDDD-B627-4922-B97E-EAA3BBAA26B9}" type="slidenum">
              <a:rPr lang="en-US"/>
              <a:pPr>
                <a:defRPr/>
              </a:pPr>
              <a:t>‹#›</a:t>
            </a:fld>
            <a:endParaRPr lang="en-US"/>
          </a:p>
        </p:txBody>
      </p:sp>
    </p:spTree>
    <p:extLst>
      <p:ext uri="{BB962C8B-B14F-4D97-AF65-F5344CB8AC3E}">
        <p14:creationId xmlns:p14="http://schemas.microsoft.com/office/powerpoint/2010/main" val="28332249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52400" y="2057400"/>
            <a:ext cx="43053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2057400"/>
            <a:ext cx="43053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ftr" sz="quarter" idx="10"/>
          </p:nvPr>
        </p:nvSpPr>
        <p:spPr>
          <a:ln/>
        </p:spPr>
        <p:txBody>
          <a:bodyPr/>
          <a:lstStyle>
            <a:lvl1pPr>
              <a:defRPr/>
            </a:lvl1pPr>
          </a:lstStyle>
          <a:p>
            <a:pPr>
              <a:defRPr/>
            </a:pPr>
            <a:endParaRPr lang="en-US"/>
          </a:p>
          <a:p>
            <a:pPr>
              <a:defRPr/>
            </a:pPr>
            <a:r>
              <a:rPr lang="en-US"/>
              <a:t>Oxford University Publishing</a:t>
            </a:r>
          </a:p>
          <a:p>
            <a:pPr>
              <a:defRPr/>
            </a:pPr>
            <a:r>
              <a:rPr lang="en-US"/>
              <a:t>Microelectronic Circuits by Adel S. Sedra and Kenneth C. Smith (0195323033)</a:t>
            </a:r>
          </a:p>
        </p:txBody>
      </p:sp>
      <p:sp>
        <p:nvSpPr>
          <p:cNvPr id="6" name="Rectangle 6"/>
          <p:cNvSpPr>
            <a:spLocks noGrp="1" noChangeArrowheads="1"/>
          </p:cNvSpPr>
          <p:nvPr>
            <p:ph type="sldNum" sz="quarter" idx="11"/>
          </p:nvPr>
        </p:nvSpPr>
        <p:spPr>
          <a:ln/>
        </p:spPr>
        <p:txBody>
          <a:bodyPr/>
          <a:lstStyle>
            <a:lvl1pPr>
              <a:defRPr/>
            </a:lvl1pPr>
          </a:lstStyle>
          <a:p>
            <a:pPr>
              <a:defRPr/>
            </a:pPr>
            <a:fld id="{791C1006-0E1F-4C46-9855-DB30EFEE9F7A}" type="slidenum">
              <a:rPr lang="en-US"/>
              <a:pPr>
                <a:defRPr/>
              </a:pPr>
              <a:t>‹#›</a:t>
            </a:fld>
            <a:endParaRPr lang="en-US"/>
          </a:p>
        </p:txBody>
      </p:sp>
    </p:spTree>
    <p:extLst>
      <p:ext uri="{BB962C8B-B14F-4D97-AF65-F5344CB8AC3E}">
        <p14:creationId xmlns:p14="http://schemas.microsoft.com/office/powerpoint/2010/main" val="32055367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ftr" sz="quarter" idx="10"/>
          </p:nvPr>
        </p:nvSpPr>
        <p:spPr>
          <a:ln/>
        </p:spPr>
        <p:txBody>
          <a:bodyPr/>
          <a:lstStyle>
            <a:lvl1pPr>
              <a:defRPr/>
            </a:lvl1pPr>
          </a:lstStyle>
          <a:p>
            <a:pPr>
              <a:defRPr/>
            </a:pPr>
            <a:endParaRPr lang="en-US"/>
          </a:p>
          <a:p>
            <a:pPr>
              <a:defRPr/>
            </a:pPr>
            <a:r>
              <a:rPr lang="en-US"/>
              <a:t>Oxford University Publishing</a:t>
            </a:r>
          </a:p>
          <a:p>
            <a:pPr>
              <a:defRPr/>
            </a:pPr>
            <a:r>
              <a:rPr lang="en-US"/>
              <a:t>Microelectronic Circuits by Adel S. Sedra and Kenneth C. Smith (0195323033)</a:t>
            </a:r>
          </a:p>
        </p:txBody>
      </p:sp>
      <p:sp>
        <p:nvSpPr>
          <p:cNvPr id="8" name="Rectangle 6"/>
          <p:cNvSpPr>
            <a:spLocks noGrp="1" noChangeArrowheads="1"/>
          </p:cNvSpPr>
          <p:nvPr>
            <p:ph type="sldNum" sz="quarter" idx="11"/>
          </p:nvPr>
        </p:nvSpPr>
        <p:spPr>
          <a:ln/>
        </p:spPr>
        <p:txBody>
          <a:bodyPr/>
          <a:lstStyle>
            <a:lvl1pPr>
              <a:defRPr/>
            </a:lvl1pPr>
          </a:lstStyle>
          <a:p>
            <a:pPr>
              <a:defRPr/>
            </a:pPr>
            <a:fld id="{9CD22A85-AF3C-4479-A5CB-F199479278BF}" type="slidenum">
              <a:rPr lang="en-US"/>
              <a:pPr>
                <a:defRPr/>
              </a:pPr>
              <a:t>‹#›</a:t>
            </a:fld>
            <a:endParaRPr lang="en-US"/>
          </a:p>
        </p:txBody>
      </p:sp>
    </p:spTree>
    <p:extLst>
      <p:ext uri="{BB962C8B-B14F-4D97-AF65-F5344CB8AC3E}">
        <p14:creationId xmlns:p14="http://schemas.microsoft.com/office/powerpoint/2010/main" val="17500191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ftr" sz="quarter" idx="10"/>
          </p:nvPr>
        </p:nvSpPr>
        <p:spPr>
          <a:ln/>
        </p:spPr>
        <p:txBody>
          <a:bodyPr/>
          <a:lstStyle>
            <a:lvl1pPr>
              <a:defRPr/>
            </a:lvl1pPr>
          </a:lstStyle>
          <a:p>
            <a:pPr>
              <a:defRPr/>
            </a:pPr>
            <a:endParaRPr lang="en-US"/>
          </a:p>
          <a:p>
            <a:pPr>
              <a:defRPr/>
            </a:pPr>
            <a:r>
              <a:rPr lang="en-US"/>
              <a:t>Oxford University Publishing</a:t>
            </a:r>
          </a:p>
          <a:p>
            <a:pPr>
              <a:defRPr/>
            </a:pPr>
            <a:r>
              <a:rPr lang="en-US"/>
              <a:t>Microelectronic Circuits by Adel S. Sedra and Kenneth C. Smith (0195323033)</a:t>
            </a:r>
          </a:p>
        </p:txBody>
      </p:sp>
      <p:sp>
        <p:nvSpPr>
          <p:cNvPr id="4" name="Rectangle 6"/>
          <p:cNvSpPr>
            <a:spLocks noGrp="1" noChangeArrowheads="1"/>
          </p:cNvSpPr>
          <p:nvPr>
            <p:ph type="sldNum" sz="quarter" idx="11"/>
          </p:nvPr>
        </p:nvSpPr>
        <p:spPr>
          <a:ln/>
        </p:spPr>
        <p:txBody>
          <a:bodyPr/>
          <a:lstStyle>
            <a:lvl1pPr>
              <a:defRPr/>
            </a:lvl1pPr>
          </a:lstStyle>
          <a:p>
            <a:pPr>
              <a:defRPr/>
            </a:pPr>
            <a:fld id="{2DB6E1F7-9836-4AE8-A895-B460A040D26D}" type="slidenum">
              <a:rPr lang="en-US"/>
              <a:pPr>
                <a:defRPr/>
              </a:pPr>
              <a:t>‹#›</a:t>
            </a:fld>
            <a:endParaRPr lang="en-US"/>
          </a:p>
        </p:txBody>
      </p:sp>
    </p:spTree>
    <p:extLst>
      <p:ext uri="{BB962C8B-B14F-4D97-AF65-F5344CB8AC3E}">
        <p14:creationId xmlns:p14="http://schemas.microsoft.com/office/powerpoint/2010/main" val="1668370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pPr>
              <a:defRPr/>
            </a:pPr>
            <a:endParaRPr lang="en-US"/>
          </a:p>
          <a:p>
            <a:pPr>
              <a:defRPr/>
            </a:pPr>
            <a:r>
              <a:rPr lang="en-US"/>
              <a:t>Oxford University Publishing</a:t>
            </a:r>
          </a:p>
          <a:p>
            <a:pPr>
              <a:defRPr/>
            </a:pPr>
            <a:r>
              <a:rPr lang="en-US"/>
              <a:t>Microelectronic Circuits by Adel S. Sedra and Kenneth C. Smith (0195323033)</a:t>
            </a:r>
          </a:p>
        </p:txBody>
      </p:sp>
      <p:sp>
        <p:nvSpPr>
          <p:cNvPr id="3" name="Rectangle 6"/>
          <p:cNvSpPr>
            <a:spLocks noGrp="1" noChangeArrowheads="1"/>
          </p:cNvSpPr>
          <p:nvPr>
            <p:ph type="sldNum" sz="quarter" idx="11"/>
          </p:nvPr>
        </p:nvSpPr>
        <p:spPr>
          <a:ln/>
        </p:spPr>
        <p:txBody>
          <a:bodyPr/>
          <a:lstStyle>
            <a:lvl1pPr>
              <a:defRPr/>
            </a:lvl1pPr>
          </a:lstStyle>
          <a:p>
            <a:pPr>
              <a:defRPr/>
            </a:pPr>
            <a:fld id="{E247A8FB-E49C-4FD8-AEA9-0EB3FCA88255}" type="slidenum">
              <a:rPr lang="en-US"/>
              <a:pPr>
                <a:defRPr/>
              </a:pPr>
              <a:t>‹#›</a:t>
            </a:fld>
            <a:endParaRPr lang="en-US"/>
          </a:p>
        </p:txBody>
      </p:sp>
    </p:spTree>
    <p:extLst>
      <p:ext uri="{BB962C8B-B14F-4D97-AF65-F5344CB8AC3E}">
        <p14:creationId xmlns:p14="http://schemas.microsoft.com/office/powerpoint/2010/main" val="21702932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ftr" sz="quarter" idx="10"/>
          </p:nvPr>
        </p:nvSpPr>
        <p:spPr>
          <a:ln/>
        </p:spPr>
        <p:txBody>
          <a:bodyPr/>
          <a:lstStyle>
            <a:lvl1pPr>
              <a:defRPr/>
            </a:lvl1pPr>
          </a:lstStyle>
          <a:p>
            <a:pPr>
              <a:defRPr/>
            </a:pPr>
            <a:endParaRPr lang="en-US"/>
          </a:p>
          <a:p>
            <a:pPr>
              <a:defRPr/>
            </a:pPr>
            <a:r>
              <a:rPr lang="en-US"/>
              <a:t>Oxford University Publishing</a:t>
            </a:r>
          </a:p>
          <a:p>
            <a:pPr>
              <a:defRPr/>
            </a:pPr>
            <a:r>
              <a:rPr lang="en-US"/>
              <a:t>Microelectronic Circuits by Adel S. Sedra and Kenneth C. Smith (0195323033)</a:t>
            </a:r>
          </a:p>
        </p:txBody>
      </p:sp>
      <p:sp>
        <p:nvSpPr>
          <p:cNvPr id="6" name="Rectangle 6"/>
          <p:cNvSpPr>
            <a:spLocks noGrp="1" noChangeArrowheads="1"/>
          </p:cNvSpPr>
          <p:nvPr>
            <p:ph type="sldNum" sz="quarter" idx="11"/>
          </p:nvPr>
        </p:nvSpPr>
        <p:spPr>
          <a:ln/>
        </p:spPr>
        <p:txBody>
          <a:bodyPr/>
          <a:lstStyle>
            <a:lvl1pPr>
              <a:defRPr/>
            </a:lvl1pPr>
          </a:lstStyle>
          <a:p>
            <a:pPr>
              <a:defRPr/>
            </a:pPr>
            <a:fld id="{0A39EA3F-989B-4487-A5CC-07272617CFCF}" type="slidenum">
              <a:rPr lang="en-US"/>
              <a:pPr>
                <a:defRPr/>
              </a:pPr>
              <a:t>‹#›</a:t>
            </a:fld>
            <a:endParaRPr lang="en-US"/>
          </a:p>
        </p:txBody>
      </p:sp>
    </p:spTree>
    <p:extLst>
      <p:ext uri="{BB962C8B-B14F-4D97-AF65-F5344CB8AC3E}">
        <p14:creationId xmlns:p14="http://schemas.microsoft.com/office/powerpoint/2010/main" val="18397122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ftr" sz="quarter" idx="10"/>
          </p:nvPr>
        </p:nvSpPr>
        <p:spPr>
          <a:ln/>
        </p:spPr>
        <p:txBody>
          <a:bodyPr/>
          <a:lstStyle>
            <a:lvl1pPr>
              <a:defRPr/>
            </a:lvl1pPr>
          </a:lstStyle>
          <a:p>
            <a:pPr>
              <a:defRPr/>
            </a:pPr>
            <a:endParaRPr lang="en-US"/>
          </a:p>
          <a:p>
            <a:pPr>
              <a:defRPr/>
            </a:pPr>
            <a:r>
              <a:rPr lang="en-US"/>
              <a:t>Oxford University Publishing</a:t>
            </a:r>
          </a:p>
          <a:p>
            <a:pPr>
              <a:defRPr/>
            </a:pPr>
            <a:r>
              <a:rPr lang="en-US"/>
              <a:t>Microelectronic Circuits by Adel S. Sedra and Kenneth C. Smith (0195323033)</a:t>
            </a:r>
          </a:p>
        </p:txBody>
      </p:sp>
      <p:sp>
        <p:nvSpPr>
          <p:cNvPr id="6" name="Rectangle 6"/>
          <p:cNvSpPr>
            <a:spLocks noGrp="1" noChangeArrowheads="1"/>
          </p:cNvSpPr>
          <p:nvPr>
            <p:ph type="sldNum" sz="quarter" idx="11"/>
          </p:nvPr>
        </p:nvSpPr>
        <p:spPr>
          <a:ln/>
        </p:spPr>
        <p:txBody>
          <a:bodyPr/>
          <a:lstStyle>
            <a:lvl1pPr>
              <a:defRPr/>
            </a:lvl1pPr>
          </a:lstStyle>
          <a:p>
            <a:pPr>
              <a:defRPr/>
            </a:pPr>
            <a:fld id="{06FAD845-C8B6-493E-B271-BB662F41F489}" type="slidenum">
              <a:rPr lang="en-US"/>
              <a:pPr>
                <a:defRPr/>
              </a:pPr>
              <a:t>‹#›</a:t>
            </a:fld>
            <a:endParaRPr lang="en-US"/>
          </a:p>
        </p:txBody>
      </p:sp>
    </p:spTree>
    <p:extLst>
      <p:ext uri="{BB962C8B-B14F-4D97-AF65-F5344CB8AC3E}">
        <p14:creationId xmlns:p14="http://schemas.microsoft.com/office/powerpoint/2010/main" val="26517187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jpe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91"/>
          <p:cNvSpPr>
            <a:spLocks noChangeArrowheads="1"/>
          </p:cNvSpPr>
          <p:nvPr userDrawn="1"/>
        </p:nvSpPr>
        <p:spPr bwMode="auto">
          <a:xfrm>
            <a:off x="0" y="0"/>
            <a:ext cx="1371600" cy="1676400"/>
          </a:xfrm>
          <a:prstGeom prst="rect">
            <a:avLst/>
          </a:prstGeom>
          <a:solidFill>
            <a:srgbClr val="D9D9D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600">
                <a:solidFill>
                  <a:schemeClr val="tx1"/>
                </a:solidFill>
                <a:latin typeface="Calibri" pitchFamily="34" charset="0"/>
              </a:defRPr>
            </a:lvl1pPr>
            <a:lvl2pPr marL="742950" indent="-285750" eaLnBrk="0" hangingPunct="0">
              <a:defRPr sz="1600">
                <a:solidFill>
                  <a:schemeClr val="tx1"/>
                </a:solidFill>
                <a:latin typeface="Calibri" pitchFamily="34" charset="0"/>
              </a:defRPr>
            </a:lvl2pPr>
            <a:lvl3pPr marL="1143000" indent="-228600" eaLnBrk="0" hangingPunct="0">
              <a:defRPr sz="1600">
                <a:solidFill>
                  <a:schemeClr val="tx1"/>
                </a:solidFill>
                <a:latin typeface="Calibri" pitchFamily="34" charset="0"/>
              </a:defRPr>
            </a:lvl3pPr>
            <a:lvl4pPr marL="1600200" indent="-228600" eaLnBrk="0" hangingPunct="0">
              <a:defRPr sz="1600">
                <a:solidFill>
                  <a:schemeClr val="tx1"/>
                </a:solidFill>
                <a:latin typeface="Calibri" pitchFamily="34" charset="0"/>
              </a:defRPr>
            </a:lvl4pPr>
            <a:lvl5pPr marL="2057400" indent="-228600" eaLnBrk="0" hangingPunct="0">
              <a:defRPr sz="1600">
                <a:solidFill>
                  <a:schemeClr val="tx1"/>
                </a:solidFill>
                <a:latin typeface="Calibri" pitchFamily="34" charset="0"/>
              </a:defRPr>
            </a:lvl5pPr>
            <a:lvl6pPr marL="2514600" indent="-228600" algn="r" eaLnBrk="0" fontAlgn="base" hangingPunct="0">
              <a:spcBef>
                <a:spcPct val="0"/>
              </a:spcBef>
              <a:spcAft>
                <a:spcPct val="0"/>
              </a:spcAft>
              <a:defRPr sz="1600">
                <a:solidFill>
                  <a:schemeClr val="tx1"/>
                </a:solidFill>
                <a:latin typeface="Calibri" pitchFamily="34" charset="0"/>
              </a:defRPr>
            </a:lvl6pPr>
            <a:lvl7pPr marL="2971800" indent="-228600" algn="r" eaLnBrk="0" fontAlgn="base" hangingPunct="0">
              <a:spcBef>
                <a:spcPct val="0"/>
              </a:spcBef>
              <a:spcAft>
                <a:spcPct val="0"/>
              </a:spcAft>
              <a:defRPr sz="1600">
                <a:solidFill>
                  <a:schemeClr val="tx1"/>
                </a:solidFill>
                <a:latin typeface="Calibri" pitchFamily="34" charset="0"/>
              </a:defRPr>
            </a:lvl7pPr>
            <a:lvl8pPr marL="3429000" indent="-228600" algn="r" eaLnBrk="0" fontAlgn="base" hangingPunct="0">
              <a:spcBef>
                <a:spcPct val="0"/>
              </a:spcBef>
              <a:spcAft>
                <a:spcPct val="0"/>
              </a:spcAft>
              <a:defRPr sz="1600">
                <a:solidFill>
                  <a:schemeClr val="tx1"/>
                </a:solidFill>
                <a:latin typeface="Calibri" pitchFamily="34" charset="0"/>
              </a:defRPr>
            </a:lvl8pPr>
            <a:lvl9pPr marL="3886200" indent="-228600" algn="r" eaLnBrk="0" fontAlgn="base" hangingPunct="0">
              <a:spcBef>
                <a:spcPct val="0"/>
              </a:spcBef>
              <a:spcAft>
                <a:spcPct val="0"/>
              </a:spcAft>
              <a:defRPr sz="1600">
                <a:solidFill>
                  <a:schemeClr val="tx1"/>
                </a:solidFill>
                <a:latin typeface="Calibri" pitchFamily="34" charset="0"/>
              </a:defRPr>
            </a:lvl9pPr>
          </a:lstStyle>
          <a:p>
            <a:pPr eaLnBrk="1" hangingPunct="1">
              <a:defRPr/>
            </a:pPr>
            <a:endParaRPr lang="en-US" altLang="en-US" smtClean="0"/>
          </a:p>
        </p:txBody>
      </p:sp>
      <p:pic>
        <p:nvPicPr>
          <p:cNvPr id="1027" name="Picture 83" descr="other logo for powerpoint"/>
          <p:cNvPicPr>
            <a:picLocks noChangeAspect="1" noChangeArrowheads="1"/>
          </p:cNvPicPr>
          <p:nvPr userDrawn="1"/>
        </p:nvPicPr>
        <p:blipFill>
          <a:blip r:embed="rId15" cstate="print">
            <a:lum bright="90000" contrast="-90000"/>
            <a:extLst>
              <a:ext uri="{28A0092B-C50C-407E-A947-70E740481C1C}">
                <a14:useLocalDpi xmlns:a14="http://schemas.microsoft.com/office/drawing/2010/main" val="0"/>
              </a:ext>
            </a:extLst>
          </a:blip>
          <a:srcRect/>
          <a:stretch>
            <a:fillRect/>
          </a:stretch>
        </p:blipFill>
        <p:spPr bwMode="auto">
          <a:xfrm>
            <a:off x="1219200" y="2819400"/>
            <a:ext cx="2120900"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Rectangle 16"/>
          <p:cNvSpPr>
            <a:spLocks noChangeArrowheads="1"/>
          </p:cNvSpPr>
          <p:nvPr userDrawn="1"/>
        </p:nvSpPr>
        <p:spPr bwMode="auto">
          <a:xfrm>
            <a:off x="1371600" y="0"/>
            <a:ext cx="4114800" cy="1676400"/>
          </a:xfrm>
          <a:prstGeom prst="rect">
            <a:avLst/>
          </a:prstGeom>
          <a:gradFill rotWithShape="1">
            <a:gsLst>
              <a:gs pos="0">
                <a:srgbClr val="D9D9D9"/>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600">
                <a:solidFill>
                  <a:schemeClr val="tx1"/>
                </a:solidFill>
                <a:latin typeface="Calibri" pitchFamily="34" charset="0"/>
              </a:defRPr>
            </a:lvl1pPr>
            <a:lvl2pPr marL="742950" indent="-285750" eaLnBrk="0" hangingPunct="0">
              <a:defRPr sz="1600">
                <a:solidFill>
                  <a:schemeClr val="tx1"/>
                </a:solidFill>
                <a:latin typeface="Calibri" pitchFamily="34" charset="0"/>
              </a:defRPr>
            </a:lvl2pPr>
            <a:lvl3pPr marL="1143000" indent="-228600" eaLnBrk="0" hangingPunct="0">
              <a:defRPr sz="1600">
                <a:solidFill>
                  <a:schemeClr val="tx1"/>
                </a:solidFill>
                <a:latin typeface="Calibri" pitchFamily="34" charset="0"/>
              </a:defRPr>
            </a:lvl3pPr>
            <a:lvl4pPr marL="1600200" indent="-228600" eaLnBrk="0" hangingPunct="0">
              <a:defRPr sz="1600">
                <a:solidFill>
                  <a:schemeClr val="tx1"/>
                </a:solidFill>
                <a:latin typeface="Calibri" pitchFamily="34" charset="0"/>
              </a:defRPr>
            </a:lvl4pPr>
            <a:lvl5pPr marL="2057400" indent="-228600" eaLnBrk="0" hangingPunct="0">
              <a:defRPr sz="1600">
                <a:solidFill>
                  <a:schemeClr val="tx1"/>
                </a:solidFill>
                <a:latin typeface="Calibri" pitchFamily="34" charset="0"/>
              </a:defRPr>
            </a:lvl5pPr>
            <a:lvl6pPr marL="2514600" indent="-228600" algn="r" eaLnBrk="0" fontAlgn="base" hangingPunct="0">
              <a:spcBef>
                <a:spcPct val="0"/>
              </a:spcBef>
              <a:spcAft>
                <a:spcPct val="0"/>
              </a:spcAft>
              <a:defRPr sz="1600">
                <a:solidFill>
                  <a:schemeClr val="tx1"/>
                </a:solidFill>
                <a:latin typeface="Calibri" pitchFamily="34" charset="0"/>
              </a:defRPr>
            </a:lvl6pPr>
            <a:lvl7pPr marL="2971800" indent="-228600" algn="r" eaLnBrk="0" fontAlgn="base" hangingPunct="0">
              <a:spcBef>
                <a:spcPct val="0"/>
              </a:spcBef>
              <a:spcAft>
                <a:spcPct val="0"/>
              </a:spcAft>
              <a:defRPr sz="1600">
                <a:solidFill>
                  <a:schemeClr val="tx1"/>
                </a:solidFill>
                <a:latin typeface="Calibri" pitchFamily="34" charset="0"/>
              </a:defRPr>
            </a:lvl7pPr>
            <a:lvl8pPr marL="3429000" indent="-228600" algn="r" eaLnBrk="0" fontAlgn="base" hangingPunct="0">
              <a:spcBef>
                <a:spcPct val="0"/>
              </a:spcBef>
              <a:spcAft>
                <a:spcPct val="0"/>
              </a:spcAft>
              <a:defRPr sz="1600">
                <a:solidFill>
                  <a:schemeClr val="tx1"/>
                </a:solidFill>
                <a:latin typeface="Calibri" pitchFamily="34" charset="0"/>
              </a:defRPr>
            </a:lvl8pPr>
            <a:lvl9pPr marL="3886200" indent="-228600" algn="r" eaLnBrk="0" fontAlgn="base" hangingPunct="0">
              <a:spcBef>
                <a:spcPct val="0"/>
              </a:spcBef>
              <a:spcAft>
                <a:spcPct val="0"/>
              </a:spcAft>
              <a:defRPr sz="1600">
                <a:solidFill>
                  <a:schemeClr val="tx1"/>
                </a:solidFill>
                <a:latin typeface="Calibri" pitchFamily="34" charset="0"/>
              </a:defRPr>
            </a:lvl9pPr>
          </a:lstStyle>
          <a:p>
            <a:pPr eaLnBrk="1" hangingPunct="1">
              <a:defRPr/>
            </a:pPr>
            <a:endParaRPr lang="en-US" altLang="en-US" smtClean="0"/>
          </a:p>
        </p:txBody>
      </p:sp>
      <p:sp>
        <p:nvSpPr>
          <p:cNvPr id="1029" name="Rectangle 2"/>
          <p:cNvSpPr>
            <a:spLocks noGrp="1" noChangeArrowheads="1"/>
          </p:cNvSpPr>
          <p:nvPr>
            <p:ph type="title"/>
          </p:nvPr>
        </p:nvSpPr>
        <p:spPr bwMode="auto">
          <a:xfrm>
            <a:off x="838200" y="152400"/>
            <a:ext cx="3657600" cy="129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2" name="Rectangle 5"/>
          <p:cNvSpPr>
            <a:spLocks noGrp="1" noChangeArrowheads="1"/>
          </p:cNvSpPr>
          <p:nvPr>
            <p:ph type="ftr" sz="quarter" idx="3"/>
          </p:nvPr>
        </p:nvSpPr>
        <p:spPr bwMode="auto">
          <a:xfrm>
            <a:off x="228600" y="6172200"/>
            <a:ext cx="43434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000" b="1"/>
            </a:lvl1pPr>
          </a:lstStyle>
          <a:p>
            <a:pPr>
              <a:defRPr/>
            </a:pPr>
            <a:endParaRPr lang="en-US"/>
          </a:p>
          <a:p>
            <a:pPr>
              <a:defRPr/>
            </a:pPr>
            <a:r>
              <a:rPr lang="en-US"/>
              <a:t>Oxford University Publishing</a:t>
            </a:r>
          </a:p>
          <a:p>
            <a:pPr>
              <a:defRPr/>
            </a:pPr>
            <a:r>
              <a:rPr lang="en-US"/>
              <a:t>Microelectronic Circuits by Adel S. Sedra and Kenneth C. Smith (0195323033)</a:t>
            </a: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a:defRPr/>
            </a:pPr>
            <a:fld id="{339FF110-6C40-4646-9C2C-A9C39498DDC7}" type="slidenum">
              <a:rPr lang="en-US"/>
              <a:pPr>
                <a:defRPr/>
              </a:pPr>
              <a:t>‹#›</a:t>
            </a:fld>
            <a:endParaRPr lang="en-US"/>
          </a:p>
        </p:txBody>
      </p:sp>
      <p:sp>
        <p:nvSpPr>
          <p:cNvPr id="1032" name="Rectangle 13"/>
          <p:cNvSpPr>
            <a:spLocks noChangeArrowheads="1"/>
          </p:cNvSpPr>
          <p:nvPr userDrawn="1"/>
        </p:nvSpPr>
        <p:spPr bwMode="auto">
          <a:xfrm>
            <a:off x="1371600" y="1600200"/>
            <a:ext cx="4114800" cy="304800"/>
          </a:xfrm>
          <a:prstGeom prst="rect">
            <a:avLst/>
          </a:prstGeom>
          <a:gradFill rotWithShape="1">
            <a:gsLst>
              <a:gs pos="0">
                <a:schemeClr val="tx1"/>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600">
                <a:solidFill>
                  <a:schemeClr val="tx1"/>
                </a:solidFill>
                <a:latin typeface="Calibri" pitchFamily="34" charset="0"/>
              </a:defRPr>
            </a:lvl1pPr>
            <a:lvl2pPr marL="742950" indent="-285750" eaLnBrk="0" hangingPunct="0">
              <a:defRPr sz="1600">
                <a:solidFill>
                  <a:schemeClr val="tx1"/>
                </a:solidFill>
                <a:latin typeface="Calibri" pitchFamily="34" charset="0"/>
              </a:defRPr>
            </a:lvl2pPr>
            <a:lvl3pPr marL="1143000" indent="-228600" eaLnBrk="0" hangingPunct="0">
              <a:defRPr sz="1600">
                <a:solidFill>
                  <a:schemeClr val="tx1"/>
                </a:solidFill>
                <a:latin typeface="Calibri" pitchFamily="34" charset="0"/>
              </a:defRPr>
            </a:lvl3pPr>
            <a:lvl4pPr marL="1600200" indent="-228600" eaLnBrk="0" hangingPunct="0">
              <a:defRPr sz="1600">
                <a:solidFill>
                  <a:schemeClr val="tx1"/>
                </a:solidFill>
                <a:latin typeface="Calibri" pitchFamily="34" charset="0"/>
              </a:defRPr>
            </a:lvl4pPr>
            <a:lvl5pPr marL="2057400" indent="-228600" eaLnBrk="0" hangingPunct="0">
              <a:defRPr sz="1600">
                <a:solidFill>
                  <a:schemeClr val="tx1"/>
                </a:solidFill>
                <a:latin typeface="Calibri" pitchFamily="34" charset="0"/>
              </a:defRPr>
            </a:lvl5pPr>
            <a:lvl6pPr marL="2514600" indent="-228600" algn="r" eaLnBrk="0" fontAlgn="base" hangingPunct="0">
              <a:spcBef>
                <a:spcPct val="0"/>
              </a:spcBef>
              <a:spcAft>
                <a:spcPct val="0"/>
              </a:spcAft>
              <a:defRPr sz="1600">
                <a:solidFill>
                  <a:schemeClr val="tx1"/>
                </a:solidFill>
                <a:latin typeface="Calibri" pitchFamily="34" charset="0"/>
              </a:defRPr>
            </a:lvl6pPr>
            <a:lvl7pPr marL="2971800" indent="-228600" algn="r" eaLnBrk="0" fontAlgn="base" hangingPunct="0">
              <a:spcBef>
                <a:spcPct val="0"/>
              </a:spcBef>
              <a:spcAft>
                <a:spcPct val="0"/>
              </a:spcAft>
              <a:defRPr sz="1600">
                <a:solidFill>
                  <a:schemeClr val="tx1"/>
                </a:solidFill>
                <a:latin typeface="Calibri" pitchFamily="34" charset="0"/>
              </a:defRPr>
            </a:lvl7pPr>
            <a:lvl8pPr marL="3429000" indent="-228600" algn="r" eaLnBrk="0" fontAlgn="base" hangingPunct="0">
              <a:spcBef>
                <a:spcPct val="0"/>
              </a:spcBef>
              <a:spcAft>
                <a:spcPct val="0"/>
              </a:spcAft>
              <a:defRPr sz="1600">
                <a:solidFill>
                  <a:schemeClr val="tx1"/>
                </a:solidFill>
                <a:latin typeface="Calibri" pitchFamily="34" charset="0"/>
              </a:defRPr>
            </a:lvl8pPr>
            <a:lvl9pPr marL="3886200" indent="-228600" algn="r" eaLnBrk="0" fontAlgn="base" hangingPunct="0">
              <a:spcBef>
                <a:spcPct val="0"/>
              </a:spcBef>
              <a:spcAft>
                <a:spcPct val="0"/>
              </a:spcAft>
              <a:defRPr sz="1600">
                <a:solidFill>
                  <a:schemeClr val="tx1"/>
                </a:solidFill>
                <a:latin typeface="Calibri" pitchFamily="34" charset="0"/>
              </a:defRPr>
            </a:lvl9pPr>
          </a:lstStyle>
          <a:p>
            <a:pPr eaLnBrk="1" hangingPunct="1">
              <a:defRPr/>
            </a:pPr>
            <a:endParaRPr lang="en-US" altLang="en-US" smtClean="0"/>
          </a:p>
        </p:txBody>
      </p:sp>
      <p:sp>
        <p:nvSpPr>
          <p:cNvPr id="1033" name="Rectangle 93"/>
          <p:cNvSpPr>
            <a:spLocks noChangeArrowheads="1"/>
          </p:cNvSpPr>
          <p:nvPr userDrawn="1"/>
        </p:nvSpPr>
        <p:spPr bwMode="auto">
          <a:xfrm>
            <a:off x="0" y="1600200"/>
            <a:ext cx="1371600" cy="304800"/>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600">
                <a:solidFill>
                  <a:schemeClr val="tx1"/>
                </a:solidFill>
                <a:latin typeface="Calibri" pitchFamily="34" charset="0"/>
              </a:defRPr>
            </a:lvl1pPr>
            <a:lvl2pPr marL="742950" indent="-285750" eaLnBrk="0" hangingPunct="0">
              <a:defRPr sz="1600">
                <a:solidFill>
                  <a:schemeClr val="tx1"/>
                </a:solidFill>
                <a:latin typeface="Calibri" pitchFamily="34" charset="0"/>
              </a:defRPr>
            </a:lvl2pPr>
            <a:lvl3pPr marL="1143000" indent="-228600" eaLnBrk="0" hangingPunct="0">
              <a:defRPr sz="1600">
                <a:solidFill>
                  <a:schemeClr val="tx1"/>
                </a:solidFill>
                <a:latin typeface="Calibri" pitchFamily="34" charset="0"/>
              </a:defRPr>
            </a:lvl3pPr>
            <a:lvl4pPr marL="1600200" indent="-228600" eaLnBrk="0" hangingPunct="0">
              <a:defRPr sz="1600">
                <a:solidFill>
                  <a:schemeClr val="tx1"/>
                </a:solidFill>
                <a:latin typeface="Calibri" pitchFamily="34" charset="0"/>
              </a:defRPr>
            </a:lvl4pPr>
            <a:lvl5pPr marL="2057400" indent="-228600" eaLnBrk="0" hangingPunct="0">
              <a:defRPr sz="1600">
                <a:solidFill>
                  <a:schemeClr val="tx1"/>
                </a:solidFill>
                <a:latin typeface="Calibri" pitchFamily="34" charset="0"/>
              </a:defRPr>
            </a:lvl5pPr>
            <a:lvl6pPr marL="2514600" indent="-228600" algn="r" eaLnBrk="0" fontAlgn="base" hangingPunct="0">
              <a:spcBef>
                <a:spcPct val="0"/>
              </a:spcBef>
              <a:spcAft>
                <a:spcPct val="0"/>
              </a:spcAft>
              <a:defRPr sz="1600">
                <a:solidFill>
                  <a:schemeClr val="tx1"/>
                </a:solidFill>
                <a:latin typeface="Calibri" pitchFamily="34" charset="0"/>
              </a:defRPr>
            </a:lvl6pPr>
            <a:lvl7pPr marL="2971800" indent="-228600" algn="r" eaLnBrk="0" fontAlgn="base" hangingPunct="0">
              <a:spcBef>
                <a:spcPct val="0"/>
              </a:spcBef>
              <a:spcAft>
                <a:spcPct val="0"/>
              </a:spcAft>
              <a:defRPr sz="1600">
                <a:solidFill>
                  <a:schemeClr val="tx1"/>
                </a:solidFill>
                <a:latin typeface="Calibri" pitchFamily="34" charset="0"/>
              </a:defRPr>
            </a:lvl7pPr>
            <a:lvl8pPr marL="3429000" indent="-228600" algn="r" eaLnBrk="0" fontAlgn="base" hangingPunct="0">
              <a:spcBef>
                <a:spcPct val="0"/>
              </a:spcBef>
              <a:spcAft>
                <a:spcPct val="0"/>
              </a:spcAft>
              <a:defRPr sz="1600">
                <a:solidFill>
                  <a:schemeClr val="tx1"/>
                </a:solidFill>
                <a:latin typeface="Calibri" pitchFamily="34" charset="0"/>
              </a:defRPr>
            </a:lvl8pPr>
            <a:lvl9pPr marL="3886200" indent="-228600" algn="r" eaLnBrk="0" fontAlgn="base" hangingPunct="0">
              <a:spcBef>
                <a:spcPct val="0"/>
              </a:spcBef>
              <a:spcAft>
                <a:spcPct val="0"/>
              </a:spcAft>
              <a:defRPr sz="1600">
                <a:solidFill>
                  <a:schemeClr val="tx1"/>
                </a:solidFill>
                <a:latin typeface="Calibri" pitchFamily="34" charset="0"/>
              </a:defRPr>
            </a:lvl9pPr>
          </a:lstStyle>
          <a:p>
            <a:pPr eaLnBrk="1" hangingPunct="1">
              <a:defRPr/>
            </a:pPr>
            <a:endParaRPr lang="en-US" altLang="en-US" smtClean="0"/>
          </a:p>
        </p:txBody>
      </p:sp>
      <p:pic>
        <p:nvPicPr>
          <p:cNvPr id="1034" name="Picture 94" descr="oxford logo4"/>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103188" y="152400"/>
            <a:ext cx="506412" cy="12954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035" name="Picture 95" descr="book cover2"/>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914400" y="2286000"/>
            <a:ext cx="2797175" cy="3694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6" name="Rectangle 96"/>
          <p:cNvSpPr>
            <a:spLocks noChangeArrowheads="1"/>
          </p:cNvSpPr>
          <p:nvPr userDrawn="1"/>
        </p:nvSpPr>
        <p:spPr bwMode="auto">
          <a:xfrm>
            <a:off x="457200" y="2133600"/>
            <a:ext cx="4038600" cy="4038600"/>
          </a:xfrm>
          <a:prstGeom prst="rect">
            <a:avLst/>
          </a:prstGeom>
          <a:solidFill>
            <a:schemeClr val="bg1">
              <a:alpha val="949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600">
                <a:solidFill>
                  <a:schemeClr val="tx1"/>
                </a:solidFill>
                <a:latin typeface="Calibri" pitchFamily="34" charset="0"/>
              </a:defRPr>
            </a:lvl1pPr>
            <a:lvl2pPr marL="742950" indent="-285750" eaLnBrk="0" hangingPunct="0">
              <a:defRPr sz="1600">
                <a:solidFill>
                  <a:schemeClr val="tx1"/>
                </a:solidFill>
                <a:latin typeface="Calibri" pitchFamily="34" charset="0"/>
              </a:defRPr>
            </a:lvl2pPr>
            <a:lvl3pPr marL="1143000" indent="-228600" eaLnBrk="0" hangingPunct="0">
              <a:defRPr sz="1600">
                <a:solidFill>
                  <a:schemeClr val="tx1"/>
                </a:solidFill>
                <a:latin typeface="Calibri" pitchFamily="34" charset="0"/>
              </a:defRPr>
            </a:lvl3pPr>
            <a:lvl4pPr marL="1600200" indent="-228600" eaLnBrk="0" hangingPunct="0">
              <a:defRPr sz="1600">
                <a:solidFill>
                  <a:schemeClr val="tx1"/>
                </a:solidFill>
                <a:latin typeface="Calibri" pitchFamily="34" charset="0"/>
              </a:defRPr>
            </a:lvl4pPr>
            <a:lvl5pPr marL="2057400" indent="-228600" eaLnBrk="0" hangingPunct="0">
              <a:defRPr sz="1600">
                <a:solidFill>
                  <a:schemeClr val="tx1"/>
                </a:solidFill>
                <a:latin typeface="Calibri" pitchFamily="34" charset="0"/>
              </a:defRPr>
            </a:lvl5pPr>
            <a:lvl6pPr marL="2514600" indent="-228600" algn="r" eaLnBrk="0" fontAlgn="base" hangingPunct="0">
              <a:spcBef>
                <a:spcPct val="0"/>
              </a:spcBef>
              <a:spcAft>
                <a:spcPct val="0"/>
              </a:spcAft>
              <a:defRPr sz="1600">
                <a:solidFill>
                  <a:schemeClr val="tx1"/>
                </a:solidFill>
                <a:latin typeface="Calibri" pitchFamily="34" charset="0"/>
              </a:defRPr>
            </a:lvl6pPr>
            <a:lvl7pPr marL="2971800" indent="-228600" algn="r" eaLnBrk="0" fontAlgn="base" hangingPunct="0">
              <a:spcBef>
                <a:spcPct val="0"/>
              </a:spcBef>
              <a:spcAft>
                <a:spcPct val="0"/>
              </a:spcAft>
              <a:defRPr sz="1600">
                <a:solidFill>
                  <a:schemeClr val="tx1"/>
                </a:solidFill>
                <a:latin typeface="Calibri" pitchFamily="34" charset="0"/>
              </a:defRPr>
            </a:lvl7pPr>
            <a:lvl8pPr marL="3429000" indent="-228600" algn="r" eaLnBrk="0" fontAlgn="base" hangingPunct="0">
              <a:spcBef>
                <a:spcPct val="0"/>
              </a:spcBef>
              <a:spcAft>
                <a:spcPct val="0"/>
              </a:spcAft>
              <a:defRPr sz="1600">
                <a:solidFill>
                  <a:schemeClr val="tx1"/>
                </a:solidFill>
                <a:latin typeface="Calibri" pitchFamily="34" charset="0"/>
              </a:defRPr>
            </a:lvl8pPr>
            <a:lvl9pPr marL="3886200" indent="-228600" algn="r" eaLnBrk="0" fontAlgn="base" hangingPunct="0">
              <a:spcBef>
                <a:spcPct val="0"/>
              </a:spcBef>
              <a:spcAft>
                <a:spcPct val="0"/>
              </a:spcAft>
              <a:defRPr sz="1600">
                <a:solidFill>
                  <a:schemeClr val="tx1"/>
                </a:solidFill>
                <a:latin typeface="Calibri" pitchFamily="34" charset="0"/>
              </a:defRPr>
            </a:lvl9pPr>
          </a:lstStyle>
          <a:p>
            <a:pPr eaLnBrk="1" hangingPunct="1">
              <a:defRPr/>
            </a:pPr>
            <a:endParaRPr lang="en-US" altLang="en-US" smtClean="0"/>
          </a:p>
        </p:txBody>
      </p:sp>
      <p:sp>
        <p:nvSpPr>
          <p:cNvPr id="1037" name="Rectangle 3"/>
          <p:cNvSpPr>
            <a:spLocks noGrp="1" noChangeArrowheads="1"/>
          </p:cNvSpPr>
          <p:nvPr>
            <p:ph type="body" idx="1"/>
          </p:nvPr>
        </p:nvSpPr>
        <p:spPr bwMode="auto">
          <a:xfrm>
            <a:off x="152400" y="2057400"/>
            <a:ext cx="8763000" cy="403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iming>
    <p:tnLst>
      <p:par>
        <p:cTn id="1" dur="indefinite" restart="never" nodeType="tmRoot"/>
      </p:par>
    </p:tnLst>
  </p:timing>
  <p:hf sldNum="0" hdr="0" dt="0"/>
  <p:txStyles>
    <p:titleStyle>
      <a:lvl1pPr algn="ctr" rtl="0" eaLnBrk="0" fontAlgn="base" hangingPunct="0">
        <a:spcBef>
          <a:spcPct val="0"/>
        </a:spcBef>
        <a:spcAft>
          <a:spcPct val="0"/>
        </a:spcAft>
        <a:defRPr sz="2800" b="1">
          <a:solidFill>
            <a:schemeClr val="tx2"/>
          </a:solidFill>
          <a:latin typeface="+mj-lt"/>
          <a:ea typeface="+mj-ea"/>
          <a:cs typeface="+mj-cs"/>
        </a:defRPr>
      </a:lvl1pPr>
      <a:lvl2pPr algn="ctr" rtl="0" eaLnBrk="0" fontAlgn="base" hangingPunct="0">
        <a:spcBef>
          <a:spcPct val="0"/>
        </a:spcBef>
        <a:spcAft>
          <a:spcPct val="0"/>
        </a:spcAft>
        <a:defRPr sz="2800" b="1">
          <a:solidFill>
            <a:schemeClr val="tx2"/>
          </a:solidFill>
          <a:latin typeface="Calibri" pitchFamily="34" charset="0"/>
        </a:defRPr>
      </a:lvl2pPr>
      <a:lvl3pPr algn="ctr" rtl="0" eaLnBrk="0" fontAlgn="base" hangingPunct="0">
        <a:spcBef>
          <a:spcPct val="0"/>
        </a:spcBef>
        <a:spcAft>
          <a:spcPct val="0"/>
        </a:spcAft>
        <a:defRPr sz="2800" b="1">
          <a:solidFill>
            <a:schemeClr val="tx2"/>
          </a:solidFill>
          <a:latin typeface="Calibri" pitchFamily="34" charset="0"/>
        </a:defRPr>
      </a:lvl3pPr>
      <a:lvl4pPr algn="ctr" rtl="0" eaLnBrk="0" fontAlgn="base" hangingPunct="0">
        <a:spcBef>
          <a:spcPct val="0"/>
        </a:spcBef>
        <a:spcAft>
          <a:spcPct val="0"/>
        </a:spcAft>
        <a:defRPr sz="2800" b="1">
          <a:solidFill>
            <a:schemeClr val="tx2"/>
          </a:solidFill>
          <a:latin typeface="Calibri" pitchFamily="34" charset="0"/>
        </a:defRPr>
      </a:lvl4pPr>
      <a:lvl5pPr algn="ctr" rtl="0" eaLnBrk="0" fontAlgn="base" hangingPunct="0">
        <a:spcBef>
          <a:spcPct val="0"/>
        </a:spcBef>
        <a:spcAft>
          <a:spcPct val="0"/>
        </a:spcAft>
        <a:defRPr sz="2800" b="1">
          <a:solidFill>
            <a:schemeClr val="tx2"/>
          </a:solidFill>
          <a:latin typeface="Calibri" pitchFamily="34" charset="0"/>
        </a:defRPr>
      </a:lvl5pPr>
      <a:lvl6pPr marL="457200" algn="ctr" rtl="0" fontAlgn="base">
        <a:spcBef>
          <a:spcPct val="0"/>
        </a:spcBef>
        <a:spcAft>
          <a:spcPct val="0"/>
        </a:spcAft>
        <a:defRPr sz="2800" b="1">
          <a:solidFill>
            <a:schemeClr val="tx2"/>
          </a:solidFill>
          <a:latin typeface="Calibri" pitchFamily="34" charset="0"/>
        </a:defRPr>
      </a:lvl6pPr>
      <a:lvl7pPr marL="914400" algn="ctr" rtl="0" fontAlgn="base">
        <a:spcBef>
          <a:spcPct val="0"/>
        </a:spcBef>
        <a:spcAft>
          <a:spcPct val="0"/>
        </a:spcAft>
        <a:defRPr sz="2800" b="1">
          <a:solidFill>
            <a:schemeClr val="tx2"/>
          </a:solidFill>
          <a:latin typeface="Calibri" pitchFamily="34" charset="0"/>
        </a:defRPr>
      </a:lvl7pPr>
      <a:lvl8pPr marL="1371600" algn="ctr" rtl="0" fontAlgn="base">
        <a:spcBef>
          <a:spcPct val="0"/>
        </a:spcBef>
        <a:spcAft>
          <a:spcPct val="0"/>
        </a:spcAft>
        <a:defRPr sz="2800" b="1">
          <a:solidFill>
            <a:schemeClr val="tx2"/>
          </a:solidFill>
          <a:latin typeface="Calibri" pitchFamily="34" charset="0"/>
        </a:defRPr>
      </a:lvl8pPr>
      <a:lvl9pPr marL="1828800" algn="ctr" rtl="0" fontAlgn="base">
        <a:spcBef>
          <a:spcPct val="0"/>
        </a:spcBef>
        <a:spcAft>
          <a:spcPct val="0"/>
        </a:spcAft>
        <a:defRPr sz="2800" b="1">
          <a:solidFill>
            <a:schemeClr val="tx2"/>
          </a:solidFill>
          <a:latin typeface="Calibri" pitchFamily="34" charset="0"/>
        </a:defRPr>
      </a:lvl9pPr>
    </p:titleStyle>
    <p:bodyStyle>
      <a:lvl1pPr marL="342900" indent="-342900" algn="l" rtl="0" eaLnBrk="0" fontAlgn="base" hangingPunct="0">
        <a:spcBef>
          <a:spcPct val="20000"/>
        </a:spcBef>
        <a:spcAft>
          <a:spcPct val="0"/>
        </a:spcAft>
        <a:buFont typeface="Wingdings" pitchFamily="2" charset="2"/>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Font typeface="Wingdings" pitchFamily="2" charset="2"/>
        <a:buChar char="§"/>
        <a:defRPr sz="2400">
          <a:solidFill>
            <a:schemeClr val="tx1"/>
          </a:solidFill>
          <a:latin typeface="+mn-lt"/>
        </a:defRPr>
      </a:lvl2pPr>
      <a:lvl3pPr marL="1143000" indent="-228600" algn="l" rtl="0" eaLnBrk="0" fontAlgn="base" hangingPunct="0">
        <a:spcBef>
          <a:spcPct val="20000"/>
        </a:spcBef>
        <a:spcAft>
          <a:spcPct val="0"/>
        </a:spcAft>
        <a:buFont typeface="Wingdings" pitchFamily="2" charset="2"/>
        <a:buChar char="§"/>
        <a:defRPr sz="2000">
          <a:solidFill>
            <a:schemeClr val="tx1"/>
          </a:solidFill>
          <a:latin typeface="+mn-lt"/>
        </a:defRPr>
      </a:lvl3pPr>
      <a:lvl4pPr marL="1600200" indent="-228600" algn="l" rtl="0" eaLnBrk="0" fontAlgn="base" hangingPunct="0">
        <a:spcBef>
          <a:spcPct val="20000"/>
        </a:spcBef>
        <a:spcAft>
          <a:spcPct val="0"/>
        </a:spcAft>
        <a:buFont typeface="Wingdings" pitchFamily="2" charset="2"/>
        <a:buChar char="§"/>
        <a:defRPr sz="2000">
          <a:solidFill>
            <a:schemeClr val="tx1"/>
          </a:solidFill>
          <a:latin typeface="+mn-lt"/>
        </a:defRPr>
      </a:lvl4pPr>
      <a:lvl5pPr marL="2057400" indent="-228600" algn="l" rtl="0" eaLnBrk="0" fontAlgn="base" hangingPunct="0">
        <a:spcBef>
          <a:spcPct val="20000"/>
        </a:spcBef>
        <a:spcAft>
          <a:spcPct val="0"/>
        </a:spcAft>
        <a:buFont typeface="Wingdings" pitchFamily="2" charset="2"/>
        <a:buChar char="§"/>
        <a:defRPr sz="1600">
          <a:solidFill>
            <a:schemeClr val="tx1"/>
          </a:solidFill>
          <a:latin typeface="+mn-lt"/>
        </a:defRPr>
      </a:lvl5pPr>
      <a:lvl6pPr marL="2514600" indent="-228600" algn="l" rtl="0" fontAlgn="base">
        <a:spcBef>
          <a:spcPct val="20000"/>
        </a:spcBef>
        <a:spcAft>
          <a:spcPct val="0"/>
        </a:spcAft>
        <a:buFont typeface="Wingdings" pitchFamily="2" charset="2"/>
        <a:buChar char="§"/>
        <a:defRPr sz="1600">
          <a:solidFill>
            <a:schemeClr val="tx1"/>
          </a:solidFill>
          <a:latin typeface="+mn-lt"/>
        </a:defRPr>
      </a:lvl6pPr>
      <a:lvl7pPr marL="2971800" indent="-228600" algn="l" rtl="0" fontAlgn="base">
        <a:spcBef>
          <a:spcPct val="20000"/>
        </a:spcBef>
        <a:spcAft>
          <a:spcPct val="0"/>
        </a:spcAft>
        <a:buFont typeface="Wingdings" pitchFamily="2" charset="2"/>
        <a:buChar char="§"/>
        <a:defRPr sz="1600">
          <a:solidFill>
            <a:schemeClr val="tx1"/>
          </a:solidFill>
          <a:latin typeface="+mn-lt"/>
        </a:defRPr>
      </a:lvl7pPr>
      <a:lvl8pPr marL="3429000" indent="-228600" algn="l" rtl="0" fontAlgn="base">
        <a:spcBef>
          <a:spcPct val="20000"/>
        </a:spcBef>
        <a:spcAft>
          <a:spcPct val="0"/>
        </a:spcAft>
        <a:buFont typeface="Wingdings" pitchFamily="2" charset="2"/>
        <a:buChar char="§"/>
        <a:defRPr sz="1600">
          <a:solidFill>
            <a:schemeClr val="tx1"/>
          </a:solidFill>
          <a:latin typeface="+mn-lt"/>
        </a:defRPr>
      </a:lvl8pPr>
      <a:lvl9pPr marL="3886200" indent="-228600" algn="l" rtl="0" fontAlgn="base">
        <a:spcBef>
          <a:spcPct val="20000"/>
        </a:spcBef>
        <a:spcAft>
          <a:spcPct val="0"/>
        </a:spcAft>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7.wav"/><Relationship Id="rId1" Type="http://schemas.microsoft.com/office/2007/relationships/media" Target="../media/media7.wav"/><Relationship Id="rId6" Type="http://schemas.openxmlformats.org/officeDocument/2006/relationships/image" Target="../media/image4.png"/><Relationship Id="rId5" Type="http://schemas.openxmlformats.org/officeDocument/2006/relationships/image" Target="../media/image9.png"/><Relationship Id="rId4" Type="http://schemas.openxmlformats.org/officeDocument/2006/relationships/notesSlide" Target="../notesSlides/notesSlide7.xml"/></Relationships>
</file>

<file path=ppt/slides/_rels/slide100.xml.rels><?xml version="1.0" encoding="UTF-8" standalone="yes"?>
<Relationships xmlns="http://schemas.openxmlformats.org/package/2006/relationships"><Relationship Id="rId3" Type="http://schemas.openxmlformats.org/officeDocument/2006/relationships/oleObject" Target="../embeddings/oleObject36.bin"/><Relationship Id="rId2" Type="http://schemas.openxmlformats.org/officeDocument/2006/relationships/slideLayout" Target="../slideLayouts/slideLayout12.xml"/><Relationship Id="rId1" Type="http://schemas.openxmlformats.org/officeDocument/2006/relationships/vmlDrawing" Target="../drawings/vmlDrawing35.vml"/><Relationship Id="rId4" Type="http://schemas.openxmlformats.org/officeDocument/2006/relationships/image" Target="../media/image92.wmf"/></Relationships>
</file>

<file path=ppt/slides/_rels/slide10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3.wav"/><Relationship Id="rId1" Type="http://schemas.microsoft.com/office/2007/relationships/media" Target="../media/media63.wav"/><Relationship Id="rId5" Type="http://schemas.openxmlformats.org/officeDocument/2006/relationships/image" Target="../media/image7.png"/><Relationship Id="rId4" Type="http://schemas.openxmlformats.org/officeDocument/2006/relationships/notesSlide" Target="../notesSlides/notesSlide64.xml"/></Relationships>
</file>

<file path=ppt/slides/_rels/slide10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4.wav"/><Relationship Id="rId1" Type="http://schemas.microsoft.com/office/2007/relationships/media" Target="../media/media64.wav"/><Relationship Id="rId6" Type="http://schemas.openxmlformats.org/officeDocument/2006/relationships/image" Target="../media/image7.png"/><Relationship Id="rId5" Type="http://schemas.openxmlformats.org/officeDocument/2006/relationships/image" Target="../media/image93.jpeg"/><Relationship Id="rId4" Type="http://schemas.openxmlformats.org/officeDocument/2006/relationships/notesSlide" Target="../notesSlides/notesSlide65.xml"/></Relationships>
</file>

<file path=ppt/slides/_rels/slide103.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5.wav"/><Relationship Id="rId1" Type="http://schemas.microsoft.com/office/2007/relationships/media" Target="../media/media65.wav"/><Relationship Id="rId6" Type="http://schemas.openxmlformats.org/officeDocument/2006/relationships/image" Target="../media/image97.png"/><Relationship Id="rId5" Type="http://schemas.openxmlformats.org/officeDocument/2006/relationships/image" Target="../media/image96.png"/><Relationship Id="rId4" Type="http://schemas.openxmlformats.org/officeDocument/2006/relationships/notesSlide" Target="../notesSlides/notesSlide66.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8.wav"/><Relationship Id="rId1" Type="http://schemas.microsoft.com/office/2007/relationships/media" Target="../media/media8.wav"/><Relationship Id="rId6" Type="http://schemas.openxmlformats.org/officeDocument/2006/relationships/image" Target="../media/image7.png"/><Relationship Id="rId5" Type="http://schemas.openxmlformats.org/officeDocument/2006/relationships/image" Target="../media/image10.jpeg"/><Relationship Id="rId4" Type="http://schemas.openxmlformats.org/officeDocument/2006/relationships/notesSlide" Target="../notesSlides/notesSlide8.xml"/></Relationships>
</file>

<file path=ppt/slides/_rels/slide1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6.wav"/><Relationship Id="rId1" Type="http://schemas.microsoft.com/office/2007/relationships/media" Target="../media/media66.wav"/><Relationship Id="rId5" Type="http://schemas.openxmlformats.org/officeDocument/2006/relationships/image" Target="../media/image7.png"/><Relationship Id="rId4" Type="http://schemas.openxmlformats.org/officeDocument/2006/relationships/notesSlide" Target="../notesSlides/notesSlide67.xml"/></Relationships>
</file>

<file path=ppt/slides/_rels/slide1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7.wav"/><Relationship Id="rId1" Type="http://schemas.microsoft.com/office/2007/relationships/media" Target="../media/media67.wav"/><Relationship Id="rId5" Type="http://schemas.openxmlformats.org/officeDocument/2006/relationships/image" Target="../media/image97.png"/><Relationship Id="rId4" Type="http://schemas.openxmlformats.org/officeDocument/2006/relationships/notesSlide" Target="../notesSlides/notesSlide68.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9.wav"/><Relationship Id="rId1" Type="http://schemas.microsoft.com/office/2007/relationships/media" Target="../media/media9.wav"/><Relationship Id="rId6" Type="http://schemas.openxmlformats.org/officeDocument/2006/relationships/image" Target="../media/image4.png"/><Relationship Id="rId5" Type="http://schemas.openxmlformats.org/officeDocument/2006/relationships/image" Target="../media/image10.jpeg"/><Relationship Id="rId4" Type="http://schemas.openxmlformats.org/officeDocument/2006/relationships/notesSlide" Target="../notesSlides/notesSlide9.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audio" Target="../media/media10.wav"/><Relationship Id="rId7" Type="http://schemas.openxmlformats.org/officeDocument/2006/relationships/image" Target="../media/image11.wmf"/><Relationship Id="rId2" Type="http://schemas.microsoft.com/office/2007/relationships/media" Target="../media/media10.wav"/><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notesSlide" Target="../notesSlides/notesSlide11.xml"/><Relationship Id="rId10" Type="http://schemas.openxmlformats.org/officeDocument/2006/relationships/image" Target="../media/image4.png"/><Relationship Id="rId4" Type="http://schemas.openxmlformats.org/officeDocument/2006/relationships/slideLayout" Target="../slideLayouts/slideLayout4.xml"/><Relationship Id="rId9" Type="http://schemas.openxmlformats.org/officeDocument/2006/relationships/image" Target="../media/image12.wmf"/></Relationships>
</file>

<file path=ppt/slides/_rels/slide1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media11.wav"/><Relationship Id="rId7" Type="http://schemas.openxmlformats.org/officeDocument/2006/relationships/image" Target="../media/image13.wmf"/><Relationship Id="rId2" Type="http://schemas.microsoft.com/office/2007/relationships/media" Target="../media/media11.wav"/><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notesSlide" Target="../notesSlides/notesSlide12.xml"/><Relationship Id="rId4"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media12.wav"/><Relationship Id="rId7" Type="http://schemas.openxmlformats.org/officeDocument/2006/relationships/image" Target="../media/image14.wmf"/><Relationship Id="rId2" Type="http://schemas.microsoft.com/office/2007/relationships/media" Target="../media/media12.wav"/><Relationship Id="rId1" Type="http://schemas.openxmlformats.org/officeDocument/2006/relationships/vmlDrawing" Target="../drawings/vmlDrawing3.vml"/><Relationship Id="rId6" Type="http://schemas.openxmlformats.org/officeDocument/2006/relationships/oleObject" Target="../embeddings/oleObject4.bin"/><Relationship Id="rId5" Type="http://schemas.openxmlformats.org/officeDocument/2006/relationships/notesSlide" Target="../notesSlides/notesSlide13.xml"/><Relationship Id="rId4"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4.xml"/><Relationship Id="rId1" Type="http://schemas.openxmlformats.org/officeDocument/2006/relationships/vmlDrawing" Target="../drawings/vmlDrawing4.vml"/><Relationship Id="rId4" Type="http://schemas.openxmlformats.org/officeDocument/2006/relationships/image" Target="../media/image15.wmf"/></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4.xml"/><Relationship Id="rId1" Type="http://schemas.openxmlformats.org/officeDocument/2006/relationships/vmlDrawing" Target="../drawings/vmlDrawing5.vml"/><Relationship Id="rId4" Type="http://schemas.openxmlformats.org/officeDocument/2006/relationships/image" Target="../media/image15.w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media13.wav"/><Relationship Id="rId7" Type="http://schemas.openxmlformats.org/officeDocument/2006/relationships/image" Target="../media/image16.wmf"/><Relationship Id="rId2" Type="http://schemas.microsoft.com/office/2007/relationships/media" Target="../media/media13.wav"/><Relationship Id="rId1" Type="http://schemas.openxmlformats.org/officeDocument/2006/relationships/vmlDrawing" Target="../drawings/vmlDrawing6.vml"/><Relationship Id="rId6" Type="http://schemas.openxmlformats.org/officeDocument/2006/relationships/oleObject" Target="../embeddings/oleObject7.bin"/><Relationship Id="rId5" Type="http://schemas.openxmlformats.org/officeDocument/2006/relationships/notesSlide" Target="../notesSlides/notesSlide14.xml"/><Relationship Id="rId4"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4.xml"/><Relationship Id="rId1" Type="http://schemas.openxmlformats.org/officeDocument/2006/relationships/vmlDrawing" Target="../drawings/vmlDrawing7.vml"/><Relationship Id="rId4" Type="http://schemas.openxmlformats.org/officeDocument/2006/relationships/image" Target="../media/image16.wmf"/></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4.wav"/><Relationship Id="rId1" Type="http://schemas.microsoft.com/office/2007/relationships/media" Target="../media/media14.wav"/><Relationship Id="rId5" Type="http://schemas.openxmlformats.org/officeDocument/2006/relationships/image" Target="../media/image4.png"/><Relationship Id="rId4" Type="http://schemas.openxmlformats.org/officeDocument/2006/relationships/notesSlide" Target="../notesSlides/notesSlide15.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5.wav"/><Relationship Id="rId1" Type="http://schemas.microsoft.com/office/2007/relationships/media" Target="../media/media15.wav"/><Relationship Id="rId6" Type="http://schemas.openxmlformats.org/officeDocument/2006/relationships/image" Target="../media/image4.png"/><Relationship Id="rId5" Type="http://schemas.openxmlformats.org/officeDocument/2006/relationships/image" Target="../media/image17.jpeg"/><Relationship Id="rId4" Type="http://schemas.openxmlformats.org/officeDocument/2006/relationships/notesSlide" Target="../notesSlides/notesSlide16.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6.wav"/><Relationship Id="rId1" Type="http://schemas.microsoft.com/office/2007/relationships/media" Target="../media/media16.wav"/><Relationship Id="rId5" Type="http://schemas.openxmlformats.org/officeDocument/2006/relationships/image" Target="../media/image4.png"/><Relationship Id="rId4" Type="http://schemas.openxmlformats.org/officeDocument/2006/relationships/notesSlide" Target="../notesSlides/notesSlide17.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7.wav"/><Relationship Id="rId1" Type="http://schemas.microsoft.com/office/2007/relationships/media" Target="../media/media17.wav"/><Relationship Id="rId6" Type="http://schemas.openxmlformats.org/officeDocument/2006/relationships/image" Target="../media/image4.png"/><Relationship Id="rId5" Type="http://schemas.openxmlformats.org/officeDocument/2006/relationships/image" Target="../media/image18.jpeg"/><Relationship Id="rId4" Type="http://schemas.openxmlformats.org/officeDocument/2006/relationships/notesSlide" Target="../notesSlides/notesSlide18.xml"/></Relationships>
</file>

<file path=ppt/slides/_rels/slide26.xml.rels><?xml version="1.0" encoding="UTF-8" standalone="yes"?>
<Relationships xmlns="http://schemas.openxmlformats.org/package/2006/relationships"><Relationship Id="rId8" Type="http://schemas.openxmlformats.org/officeDocument/2006/relationships/image" Target="../media/image19.wmf"/><Relationship Id="rId3" Type="http://schemas.openxmlformats.org/officeDocument/2006/relationships/audio" Target="../media/media18.wav"/><Relationship Id="rId7" Type="http://schemas.openxmlformats.org/officeDocument/2006/relationships/oleObject" Target="../embeddings/oleObject9.bin"/><Relationship Id="rId2" Type="http://schemas.microsoft.com/office/2007/relationships/media" Target="../media/media18.wav"/><Relationship Id="rId1" Type="http://schemas.openxmlformats.org/officeDocument/2006/relationships/vmlDrawing" Target="../drawings/vmlDrawing8.vml"/><Relationship Id="rId6" Type="http://schemas.openxmlformats.org/officeDocument/2006/relationships/image" Target="../media/image20.jpeg"/><Relationship Id="rId5" Type="http://schemas.openxmlformats.org/officeDocument/2006/relationships/notesSlide" Target="../notesSlides/notesSlide19.xml"/><Relationship Id="rId4" Type="http://schemas.openxmlformats.org/officeDocument/2006/relationships/slideLayout" Target="../slideLayouts/slideLayout2.xml"/><Relationship Id="rId9" Type="http://schemas.openxmlformats.org/officeDocument/2006/relationships/image" Target="../media/image7.png"/></Relationships>
</file>

<file path=ppt/slides/_rels/slide2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audio" Target="../media/media19.wav"/><Relationship Id="rId7" Type="http://schemas.openxmlformats.org/officeDocument/2006/relationships/image" Target="../media/image21.wmf"/><Relationship Id="rId2" Type="http://schemas.microsoft.com/office/2007/relationships/media" Target="../media/media19.wav"/><Relationship Id="rId1" Type="http://schemas.openxmlformats.org/officeDocument/2006/relationships/vmlDrawing" Target="../drawings/vmlDrawing9.vml"/><Relationship Id="rId6" Type="http://schemas.openxmlformats.org/officeDocument/2006/relationships/oleObject" Target="../embeddings/oleObject10.bin"/><Relationship Id="rId5" Type="http://schemas.openxmlformats.org/officeDocument/2006/relationships/notesSlide" Target="../notesSlides/notesSlide20.xml"/><Relationship Id="rId4"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audio" Target="../media/media20.wav"/><Relationship Id="rId7" Type="http://schemas.openxmlformats.org/officeDocument/2006/relationships/image" Target="../media/image22.wmf"/><Relationship Id="rId2" Type="http://schemas.microsoft.com/office/2007/relationships/media" Target="../media/media20.wav"/><Relationship Id="rId1" Type="http://schemas.openxmlformats.org/officeDocument/2006/relationships/vmlDrawing" Target="../drawings/vmlDrawing10.vml"/><Relationship Id="rId6" Type="http://schemas.openxmlformats.org/officeDocument/2006/relationships/oleObject" Target="../embeddings/oleObject11.bin"/><Relationship Id="rId5" Type="http://schemas.openxmlformats.org/officeDocument/2006/relationships/notesSlide" Target="../notesSlides/notesSlide21.xml"/><Relationship Id="rId4" Type="http://schemas.openxmlformats.org/officeDocument/2006/relationships/slideLayout" Target="../slideLayouts/slideLayout2.xml"/><Relationship Id="rId9" Type="http://schemas.openxmlformats.org/officeDocument/2006/relationships/image" Target="../media/image7.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21.wav"/><Relationship Id="rId1" Type="http://schemas.microsoft.com/office/2007/relationships/media" Target="../media/media21.wav"/><Relationship Id="rId6" Type="http://schemas.openxmlformats.org/officeDocument/2006/relationships/image" Target="../media/image7.png"/><Relationship Id="rId5" Type="http://schemas.openxmlformats.org/officeDocument/2006/relationships/image" Target="../media/image24.jpeg"/><Relationship Id="rId4" Type="http://schemas.openxmlformats.org/officeDocument/2006/relationships/notesSlide" Target="../notesSlides/notesSlide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22.wav"/><Relationship Id="rId1" Type="http://schemas.microsoft.com/office/2007/relationships/media" Target="../media/media22.wav"/><Relationship Id="rId5" Type="http://schemas.openxmlformats.org/officeDocument/2006/relationships/image" Target="../media/image7.png"/><Relationship Id="rId4" Type="http://schemas.openxmlformats.org/officeDocument/2006/relationships/notesSlide" Target="../notesSlides/notesSlide23.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23.wav"/><Relationship Id="rId1" Type="http://schemas.microsoft.com/office/2007/relationships/media" Target="../media/media23.wav"/><Relationship Id="rId6" Type="http://schemas.openxmlformats.org/officeDocument/2006/relationships/image" Target="../media/image7.png"/><Relationship Id="rId5" Type="http://schemas.openxmlformats.org/officeDocument/2006/relationships/image" Target="../media/image25.jpeg"/><Relationship Id="rId4" Type="http://schemas.openxmlformats.org/officeDocument/2006/relationships/notesSlide" Target="../notesSlides/notesSlide24.xml"/></Relationships>
</file>

<file path=ppt/slides/_rels/slide3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24.wav"/><Relationship Id="rId1" Type="http://schemas.microsoft.com/office/2007/relationships/media" Target="../media/media24.wav"/><Relationship Id="rId5" Type="http://schemas.openxmlformats.org/officeDocument/2006/relationships/image" Target="../media/image7.png"/><Relationship Id="rId4" Type="http://schemas.openxmlformats.org/officeDocument/2006/relationships/notesSlide" Target="../notesSlides/notesSlide25.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5.wav"/><Relationship Id="rId1" Type="http://schemas.microsoft.com/office/2007/relationships/media" Target="../media/media25.wav"/><Relationship Id="rId6" Type="http://schemas.openxmlformats.org/officeDocument/2006/relationships/image" Target="../media/image7.png"/><Relationship Id="rId5" Type="http://schemas.openxmlformats.org/officeDocument/2006/relationships/image" Target="../media/image26.jpeg"/><Relationship Id="rId4" Type="http://schemas.openxmlformats.org/officeDocument/2006/relationships/notesSlide" Target="../notesSlides/notesSlide26.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6.wav"/><Relationship Id="rId1" Type="http://schemas.microsoft.com/office/2007/relationships/media" Target="../media/media26.wav"/><Relationship Id="rId6" Type="http://schemas.openxmlformats.org/officeDocument/2006/relationships/image" Target="../media/image7.png"/><Relationship Id="rId5" Type="http://schemas.openxmlformats.org/officeDocument/2006/relationships/image" Target="../media/image27.jpeg"/><Relationship Id="rId4" Type="http://schemas.openxmlformats.org/officeDocument/2006/relationships/notesSlide" Target="../notesSlides/notesSlide27.xml"/></Relationships>
</file>

<file path=ppt/slides/_rels/slide3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audio" Target="../media/media27.wav"/><Relationship Id="rId7" Type="http://schemas.openxmlformats.org/officeDocument/2006/relationships/image" Target="../media/image28.wmf"/><Relationship Id="rId2" Type="http://schemas.microsoft.com/office/2007/relationships/media" Target="../media/media27.wav"/><Relationship Id="rId1" Type="http://schemas.openxmlformats.org/officeDocument/2006/relationships/vmlDrawing" Target="../drawings/vmlDrawing11.vml"/><Relationship Id="rId6" Type="http://schemas.openxmlformats.org/officeDocument/2006/relationships/oleObject" Target="../embeddings/oleObject12.bin"/><Relationship Id="rId5" Type="http://schemas.openxmlformats.org/officeDocument/2006/relationships/notesSlide" Target="../notesSlides/notesSlide28.xml"/><Relationship Id="rId4"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28.wav"/><Relationship Id="rId1" Type="http://schemas.microsoft.com/office/2007/relationships/media" Target="../media/media28.wav"/><Relationship Id="rId6" Type="http://schemas.openxmlformats.org/officeDocument/2006/relationships/image" Target="../media/image7.png"/><Relationship Id="rId5" Type="http://schemas.openxmlformats.org/officeDocument/2006/relationships/image" Target="../media/image29.jpeg"/><Relationship Id="rId4" Type="http://schemas.openxmlformats.org/officeDocument/2006/relationships/notesSlide" Target="../notesSlides/notesSlide29.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29.wav"/><Relationship Id="rId1" Type="http://schemas.microsoft.com/office/2007/relationships/media" Target="../media/media29.wav"/><Relationship Id="rId6" Type="http://schemas.openxmlformats.org/officeDocument/2006/relationships/image" Target="../media/image7.png"/><Relationship Id="rId5" Type="http://schemas.openxmlformats.org/officeDocument/2006/relationships/image" Target="../media/image29.jpeg"/><Relationship Id="rId4" Type="http://schemas.openxmlformats.org/officeDocument/2006/relationships/notesSlide" Target="../notesSlides/notesSlide3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7.png"/><Relationship Id="rId2" Type="http://schemas.openxmlformats.org/officeDocument/2006/relationships/audio" Target="../media/media30.wav"/><Relationship Id="rId1" Type="http://schemas.microsoft.com/office/2007/relationships/media" Target="../media/media30.wav"/><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notesSlide" Target="../notesSlides/notesSlide31.xml"/></Relationships>
</file>

<file path=ppt/slides/_rels/slide4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1.wav"/><Relationship Id="rId1" Type="http://schemas.microsoft.com/office/2007/relationships/media" Target="../media/media31.wav"/><Relationship Id="rId6" Type="http://schemas.openxmlformats.org/officeDocument/2006/relationships/image" Target="../media/image7.png"/><Relationship Id="rId5" Type="http://schemas.openxmlformats.org/officeDocument/2006/relationships/image" Target="../media/image35.jpeg"/><Relationship Id="rId4" Type="http://schemas.openxmlformats.org/officeDocument/2006/relationships/notesSlide" Target="../notesSlides/notesSlide32.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32.wav"/><Relationship Id="rId1" Type="http://schemas.microsoft.com/office/2007/relationships/media" Target="../media/media32.wav"/><Relationship Id="rId6" Type="http://schemas.openxmlformats.org/officeDocument/2006/relationships/image" Target="../media/image7.png"/><Relationship Id="rId5" Type="http://schemas.openxmlformats.org/officeDocument/2006/relationships/image" Target="../media/image36.jpeg"/><Relationship Id="rId4" Type="http://schemas.openxmlformats.org/officeDocument/2006/relationships/notesSlide" Target="../notesSlides/notesSlide33.xml"/></Relationships>
</file>

<file path=ppt/slides/_rels/slide46.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audio" Target="../media/media33.wav"/><Relationship Id="rId7" Type="http://schemas.openxmlformats.org/officeDocument/2006/relationships/image" Target="../media/image37.wmf"/><Relationship Id="rId2" Type="http://schemas.microsoft.com/office/2007/relationships/media" Target="../media/media33.wav"/><Relationship Id="rId1" Type="http://schemas.openxmlformats.org/officeDocument/2006/relationships/vmlDrawing" Target="../drawings/vmlDrawing12.vml"/><Relationship Id="rId6" Type="http://schemas.openxmlformats.org/officeDocument/2006/relationships/oleObject" Target="../embeddings/oleObject13.bin"/><Relationship Id="rId5" Type="http://schemas.openxmlformats.org/officeDocument/2006/relationships/notesSlide" Target="../notesSlides/notesSlide34.xml"/><Relationship Id="rId4" Type="http://schemas.openxmlformats.org/officeDocument/2006/relationships/slideLayout" Target="../slideLayouts/slideLayout4.xml"/><Relationship Id="rId9" Type="http://schemas.openxmlformats.org/officeDocument/2006/relationships/image" Target="../media/image4.pn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34.wav"/><Relationship Id="rId1" Type="http://schemas.microsoft.com/office/2007/relationships/media" Target="../media/media34.wav"/><Relationship Id="rId6" Type="http://schemas.openxmlformats.org/officeDocument/2006/relationships/image" Target="../media/image7.png"/><Relationship Id="rId5" Type="http://schemas.openxmlformats.org/officeDocument/2006/relationships/image" Target="../media/image39.jpeg"/><Relationship Id="rId4" Type="http://schemas.openxmlformats.org/officeDocument/2006/relationships/notesSlide" Target="../notesSlides/notesSlide35.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5.wav"/><Relationship Id="rId1" Type="http://schemas.microsoft.com/office/2007/relationships/media" Target="../media/media35.wav"/><Relationship Id="rId5" Type="http://schemas.openxmlformats.org/officeDocument/2006/relationships/image" Target="../media/image7.png"/><Relationship Id="rId4" Type="http://schemas.openxmlformats.org/officeDocument/2006/relationships/notesSlide" Target="../notesSlides/notesSlide36.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36.wav"/><Relationship Id="rId1" Type="http://schemas.microsoft.com/office/2007/relationships/media" Target="../media/media36.wav"/><Relationship Id="rId5" Type="http://schemas.openxmlformats.org/officeDocument/2006/relationships/image" Target="../media/image7.png"/><Relationship Id="rId4" Type="http://schemas.openxmlformats.org/officeDocument/2006/relationships/notesSlide" Target="../notesSlides/notesSlide37.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2.wav"/><Relationship Id="rId1" Type="http://schemas.microsoft.com/office/2007/relationships/media" Target="../media/media2.wav"/><Relationship Id="rId6" Type="http://schemas.openxmlformats.org/officeDocument/2006/relationships/image" Target="../media/image4.png"/><Relationship Id="rId5" Type="http://schemas.openxmlformats.org/officeDocument/2006/relationships/image" Target="../media/image6.jpeg"/><Relationship Id="rId4" Type="http://schemas.openxmlformats.org/officeDocument/2006/relationships/notesSlide" Target="../notesSlides/notesSlide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37.wav"/><Relationship Id="rId1" Type="http://schemas.microsoft.com/office/2007/relationships/media" Target="../media/media37.wav"/><Relationship Id="rId5" Type="http://schemas.openxmlformats.org/officeDocument/2006/relationships/image" Target="../media/image4.png"/><Relationship Id="rId4" Type="http://schemas.openxmlformats.org/officeDocument/2006/relationships/notesSlide" Target="../notesSlides/notesSlide38.xml"/></Relationships>
</file>

<file path=ppt/slides/_rels/slide52.xml.rels><?xml version="1.0" encoding="UTF-8" standalone="yes"?>
<Relationships xmlns="http://schemas.openxmlformats.org/package/2006/relationships"><Relationship Id="rId8" Type="http://schemas.openxmlformats.org/officeDocument/2006/relationships/image" Target="../media/image40.wmf"/><Relationship Id="rId3" Type="http://schemas.openxmlformats.org/officeDocument/2006/relationships/audio" Target="../media/media38.wav"/><Relationship Id="rId7" Type="http://schemas.openxmlformats.org/officeDocument/2006/relationships/oleObject" Target="../embeddings/oleObject14.bin"/><Relationship Id="rId2" Type="http://schemas.microsoft.com/office/2007/relationships/media" Target="../media/media38.wav"/><Relationship Id="rId1" Type="http://schemas.openxmlformats.org/officeDocument/2006/relationships/vmlDrawing" Target="../drawings/vmlDrawing13.vml"/><Relationship Id="rId6" Type="http://schemas.openxmlformats.org/officeDocument/2006/relationships/image" Target="../media/image41.jpeg"/><Relationship Id="rId5" Type="http://schemas.openxmlformats.org/officeDocument/2006/relationships/notesSlide" Target="../notesSlides/notesSlide39.xml"/><Relationship Id="rId10" Type="http://schemas.openxmlformats.org/officeDocument/2006/relationships/image" Target="../media/image4.png"/><Relationship Id="rId4" Type="http://schemas.openxmlformats.org/officeDocument/2006/relationships/slideLayout" Target="../slideLayouts/slideLayout12.xml"/><Relationship Id="rId9" Type="http://schemas.openxmlformats.org/officeDocument/2006/relationships/image" Target="../media/image42.jpeg"/></Relationships>
</file>

<file path=ppt/slides/_rels/slide53.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12.xml"/><Relationship Id="rId1" Type="http://schemas.openxmlformats.org/officeDocument/2006/relationships/vmlDrawing" Target="../drawings/vmlDrawing14.vml"/><Relationship Id="rId4" Type="http://schemas.openxmlformats.org/officeDocument/2006/relationships/image" Target="../media/image43.wmf"/></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39.wav"/><Relationship Id="rId1" Type="http://schemas.microsoft.com/office/2007/relationships/media" Target="../media/media39.wav"/><Relationship Id="rId6" Type="http://schemas.openxmlformats.org/officeDocument/2006/relationships/image" Target="../media/image4.png"/><Relationship Id="rId5" Type="http://schemas.openxmlformats.org/officeDocument/2006/relationships/image" Target="../media/image44.jpeg"/><Relationship Id="rId4" Type="http://schemas.openxmlformats.org/officeDocument/2006/relationships/notesSlide" Target="../notesSlides/notesSlide40.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40.wav"/><Relationship Id="rId1" Type="http://schemas.microsoft.com/office/2007/relationships/media" Target="../media/media40.wav"/><Relationship Id="rId6" Type="http://schemas.openxmlformats.org/officeDocument/2006/relationships/image" Target="../media/image4.png"/><Relationship Id="rId5" Type="http://schemas.openxmlformats.org/officeDocument/2006/relationships/image" Target="../media/image45.png"/><Relationship Id="rId4" Type="http://schemas.openxmlformats.org/officeDocument/2006/relationships/notesSlide" Target="../notesSlides/notesSlide41.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41.wav"/><Relationship Id="rId1" Type="http://schemas.microsoft.com/office/2007/relationships/media" Target="../media/media41.wav"/><Relationship Id="rId6" Type="http://schemas.openxmlformats.org/officeDocument/2006/relationships/image" Target="../media/image4.png"/><Relationship Id="rId5" Type="http://schemas.openxmlformats.org/officeDocument/2006/relationships/image" Target="../media/image46.jpeg"/><Relationship Id="rId4" Type="http://schemas.openxmlformats.org/officeDocument/2006/relationships/notesSlide" Target="../notesSlides/notesSlide42.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2.wav"/><Relationship Id="rId1" Type="http://schemas.microsoft.com/office/2007/relationships/media" Target="../media/media42.wav"/><Relationship Id="rId6" Type="http://schemas.openxmlformats.org/officeDocument/2006/relationships/image" Target="../media/image4.png"/><Relationship Id="rId5" Type="http://schemas.openxmlformats.org/officeDocument/2006/relationships/image" Target="../media/image47.jpeg"/><Relationship Id="rId4" Type="http://schemas.openxmlformats.org/officeDocument/2006/relationships/notesSlide" Target="../notesSlides/notesSlide43.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3.wav"/><Relationship Id="rId1" Type="http://schemas.microsoft.com/office/2007/relationships/media" Target="../media/media43.wav"/><Relationship Id="rId5" Type="http://schemas.openxmlformats.org/officeDocument/2006/relationships/image" Target="../media/image4.png"/><Relationship Id="rId4" Type="http://schemas.openxmlformats.org/officeDocument/2006/relationships/notesSlide" Target="../notesSlides/notesSlide44.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4.wav"/><Relationship Id="rId1" Type="http://schemas.microsoft.com/office/2007/relationships/media" Target="../media/media44.wav"/><Relationship Id="rId6" Type="http://schemas.openxmlformats.org/officeDocument/2006/relationships/image" Target="../media/image4.png"/><Relationship Id="rId5" Type="http://schemas.openxmlformats.org/officeDocument/2006/relationships/image" Target="../media/image48.jpeg"/><Relationship Id="rId4" Type="http://schemas.openxmlformats.org/officeDocument/2006/relationships/notesSlide" Target="../notesSlides/notesSlide4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3.wav"/><Relationship Id="rId1" Type="http://schemas.microsoft.com/office/2007/relationships/media" Target="../media/media3.wav"/><Relationship Id="rId5" Type="http://schemas.openxmlformats.org/officeDocument/2006/relationships/image" Target="../media/image7.png"/><Relationship Id="rId4" Type="http://schemas.openxmlformats.org/officeDocument/2006/relationships/notesSlide" Target="../notesSlides/notesSlide3.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5.wav"/><Relationship Id="rId1" Type="http://schemas.microsoft.com/office/2007/relationships/media" Target="../media/media45.wav"/><Relationship Id="rId6" Type="http://schemas.openxmlformats.org/officeDocument/2006/relationships/image" Target="../media/image4.png"/><Relationship Id="rId5" Type="http://schemas.openxmlformats.org/officeDocument/2006/relationships/image" Target="../media/image49.jpeg"/><Relationship Id="rId4" Type="http://schemas.openxmlformats.org/officeDocument/2006/relationships/notesSlide" Target="../notesSlides/notesSlide46.xml"/></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6.wav"/><Relationship Id="rId1" Type="http://schemas.microsoft.com/office/2007/relationships/media" Target="../media/media46.wav"/><Relationship Id="rId6" Type="http://schemas.openxmlformats.org/officeDocument/2006/relationships/image" Target="../media/image4.png"/><Relationship Id="rId5" Type="http://schemas.openxmlformats.org/officeDocument/2006/relationships/image" Target="../media/image50.jpeg"/><Relationship Id="rId4" Type="http://schemas.openxmlformats.org/officeDocument/2006/relationships/notesSlide" Target="../notesSlides/notesSlide47.xml"/></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7.wav"/><Relationship Id="rId1" Type="http://schemas.microsoft.com/office/2007/relationships/media" Target="../media/media47.wav"/><Relationship Id="rId6" Type="http://schemas.openxmlformats.org/officeDocument/2006/relationships/image" Target="../media/image7.png"/><Relationship Id="rId5" Type="http://schemas.openxmlformats.org/officeDocument/2006/relationships/image" Target="../media/image51.png"/><Relationship Id="rId4" Type="http://schemas.openxmlformats.org/officeDocument/2006/relationships/notesSlide" Target="../notesSlides/notesSlide48.xml"/></Relationships>
</file>

<file path=ppt/slides/_rels/slide6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slideLayout" Target="../slideLayouts/slideLayout12.xml"/><Relationship Id="rId1" Type="http://schemas.openxmlformats.org/officeDocument/2006/relationships/vmlDrawing" Target="../drawings/vmlDrawing15.vml"/><Relationship Id="rId5" Type="http://schemas.openxmlformats.org/officeDocument/2006/relationships/image" Target="../media/image52.wmf"/><Relationship Id="rId4" Type="http://schemas.openxmlformats.org/officeDocument/2006/relationships/oleObject" Target="../embeddings/oleObject16.bin"/></Relationships>
</file>

<file path=ppt/slides/_rels/slide64.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slideLayout" Target="../slideLayouts/slideLayout12.xml"/><Relationship Id="rId1" Type="http://schemas.openxmlformats.org/officeDocument/2006/relationships/vmlDrawing" Target="../drawings/vmlDrawing16.vml"/><Relationship Id="rId5" Type="http://schemas.openxmlformats.org/officeDocument/2006/relationships/image" Target="../media/image55.wmf"/><Relationship Id="rId4" Type="http://schemas.openxmlformats.org/officeDocument/2006/relationships/oleObject" Target="../embeddings/oleObject17.bin"/></Relationships>
</file>

<file path=ppt/slides/_rels/slide67.xml.rels><?xml version="1.0" encoding="UTF-8" standalone="yes"?>
<Relationships xmlns="http://schemas.openxmlformats.org/package/2006/relationships"><Relationship Id="rId8" Type="http://schemas.openxmlformats.org/officeDocument/2006/relationships/image" Target="../media/image56.wmf"/><Relationship Id="rId3" Type="http://schemas.openxmlformats.org/officeDocument/2006/relationships/audio" Target="../media/media48.wav"/><Relationship Id="rId7" Type="http://schemas.openxmlformats.org/officeDocument/2006/relationships/oleObject" Target="../embeddings/oleObject18.bin"/><Relationship Id="rId2" Type="http://schemas.microsoft.com/office/2007/relationships/media" Target="../media/media48.wav"/><Relationship Id="rId1" Type="http://schemas.openxmlformats.org/officeDocument/2006/relationships/vmlDrawing" Target="../drawings/vmlDrawing17.vml"/><Relationship Id="rId6" Type="http://schemas.openxmlformats.org/officeDocument/2006/relationships/image" Target="../media/image57.png"/><Relationship Id="rId5" Type="http://schemas.openxmlformats.org/officeDocument/2006/relationships/notesSlide" Target="../notesSlides/notesSlide49.xml"/><Relationship Id="rId4" Type="http://schemas.openxmlformats.org/officeDocument/2006/relationships/slideLayout" Target="../slideLayouts/slideLayout12.xml"/><Relationship Id="rId9" Type="http://schemas.openxmlformats.org/officeDocument/2006/relationships/image" Target="../media/image7.png"/></Relationships>
</file>

<file path=ppt/slides/_rels/slide6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slideLayout" Target="../slideLayouts/slideLayout12.xml"/><Relationship Id="rId1" Type="http://schemas.openxmlformats.org/officeDocument/2006/relationships/vmlDrawing" Target="../drawings/vmlDrawing18.vml"/><Relationship Id="rId5" Type="http://schemas.openxmlformats.org/officeDocument/2006/relationships/image" Target="../media/image56.wmf"/><Relationship Id="rId4" Type="http://schemas.openxmlformats.org/officeDocument/2006/relationships/oleObject" Target="../embeddings/oleObject19.bin"/></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12.xml"/><Relationship Id="rId7" Type="http://schemas.openxmlformats.org/officeDocument/2006/relationships/image" Target="../media/image7.png"/><Relationship Id="rId2" Type="http://schemas.openxmlformats.org/officeDocument/2006/relationships/audio" Target="../media/media49.wav"/><Relationship Id="rId1" Type="http://schemas.microsoft.com/office/2007/relationships/media" Target="../media/media49.wav"/><Relationship Id="rId6" Type="http://schemas.openxmlformats.org/officeDocument/2006/relationships/image" Target="../media/image57.png"/><Relationship Id="rId5" Type="http://schemas.openxmlformats.org/officeDocument/2006/relationships/image" Target="../media/image58.png"/><Relationship Id="rId4" Type="http://schemas.openxmlformats.org/officeDocument/2006/relationships/notesSlide" Target="../notesSlides/notesSlide50.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7.png"/><Relationship Id="rId5" Type="http://schemas.openxmlformats.org/officeDocument/2006/relationships/image" Target="../media/image8.jpeg"/><Relationship Id="rId4" Type="http://schemas.openxmlformats.org/officeDocument/2006/relationships/notesSlide" Target="../notesSlides/notesSlide4.xml"/></Relationships>
</file>

<file path=ppt/slides/_rels/slide70.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12.xml"/><Relationship Id="rId1" Type="http://schemas.openxmlformats.org/officeDocument/2006/relationships/vmlDrawing" Target="../drawings/vmlDrawing19.vml"/><Relationship Id="rId4" Type="http://schemas.openxmlformats.org/officeDocument/2006/relationships/image" Target="../media/image59.wmf"/></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12.xml"/><Relationship Id="rId7" Type="http://schemas.openxmlformats.org/officeDocument/2006/relationships/image" Target="../media/image7.png"/><Relationship Id="rId2" Type="http://schemas.openxmlformats.org/officeDocument/2006/relationships/audio" Target="../media/media50.wav"/><Relationship Id="rId1" Type="http://schemas.microsoft.com/office/2007/relationships/media" Target="../media/media50.wav"/><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notesSlide" Target="../notesSlides/notesSlide51.xml"/></Relationships>
</file>

<file path=ppt/slides/_rels/slide7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audio" Target="../media/media51.wav"/><Relationship Id="rId7" Type="http://schemas.openxmlformats.org/officeDocument/2006/relationships/image" Target="../media/image62.wmf"/><Relationship Id="rId2" Type="http://schemas.microsoft.com/office/2007/relationships/media" Target="../media/media51.wav"/><Relationship Id="rId1" Type="http://schemas.openxmlformats.org/officeDocument/2006/relationships/vmlDrawing" Target="../drawings/vmlDrawing20.vml"/><Relationship Id="rId6" Type="http://schemas.openxmlformats.org/officeDocument/2006/relationships/oleObject" Target="../embeddings/oleObject21.bin"/><Relationship Id="rId5" Type="http://schemas.openxmlformats.org/officeDocument/2006/relationships/notesSlide" Target="../notesSlides/notesSlide52.xml"/><Relationship Id="rId4"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audio" Target="../media/media52.wav"/><Relationship Id="rId7" Type="http://schemas.openxmlformats.org/officeDocument/2006/relationships/image" Target="../media/image63.wmf"/><Relationship Id="rId2" Type="http://schemas.microsoft.com/office/2007/relationships/media" Target="../media/media52.wav"/><Relationship Id="rId1" Type="http://schemas.openxmlformats.org/officeDocument/2006/relationships/vmlDrawing" Target="../drawings/vmlDrawing21.vml"/><Relationship Id="rId6" Type="http://schemas.openxmlformats.org/officeDocument/2006/relationships/oleObject" Target="../embeddings/oleObject22.bin"/><Relationship Id="rId5" Type="http://schemas.openxmlformats.org/officeDocument/2006/relationships/notesSlide" Target="../notesSlides/notesSlide53.xml"/><Relationship Id="rId4"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slideLayout" Target="../slideLayouts/slideLayout12.xml"/><Relationship Id="rId1" Type="http://schemas.openxmlformats.org/officeDocument/2006/relationships/vmlDrawing" Target="../drawings/vmlDrawing22.vml"/><Relationship Id="rId4" Type="http://schemas.openxmlformats.org/officeDocument/2006/relationships/image" Target="../media/image64.wmf"/></Relationships>
</file>

<file path=ppt/slides/_rels/slide75.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Layout" Target="../slideLayouts/slideLayout12.xml"/><Relationship Id="rId1" Type="http://schemas.openxmlformats.org/officeDocument/2006/relationships/vmlDrawing" Target="../drawings/vmlDrawing23.vml"/><Relationship Id="rId4" Type="http://schemas.openxmlformats.org/officeDocument/2006/relationships/image" Target="../media/image65.wmf"/></Relationships>
</file>

<file path=ppt/slides/_rels/slide7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3.wav"/><Relationship Id="rId1" Type="http://schemas.microsoft.com/office/2007/relationships/media" Target="../media/media53.wav"/><Relationship Id="rId6" Type="http://schemas.openxmlformats.org/officeDocument/2006/relationships/image" Target="../media/image7.png"/><Relationship Id="rId5" Type="http://schemas.openxmlformats.org/officeDocument/2006/relationships/image" Target="../media/image60.png"/><Relationship Id="rId4" Type="http://schemas.openxmlformats.org/officeDocument/2006/relationships/notesSlide" Target="../notesSlides/notesSlide54.xml"/></Relationships>
</file>

<file path=ppt/slides/_rels/slide77.xml.rels><?xml version="1.0" encoding="UTF-8" standalone="yes"?>
<Relationships xmlns="http://schemas.openxmlformats.org/package/2006/relationships"><Relationship Id="rId8" Type="http://schemas.openxmlformats.org/officeDocument/2006/relationships/image" Target="../media/image66.wmf"/><Relationship Id="rId3" Type="http://schemas.openxmlformats.org/officeDocument/2006/relationships/audio" Target="../media/media54.wav"/><Relationship Id="rId7" Type="http://schemas.openxmlformats.org/officeDocument/2006/relationships/oleObject" Target="../embeddings/oleObject25.bin"/><Relationship Id="rId2" Type="http://schemas.microsoft.com/office/2007/relationships/media" Target="../media/media54.wav"/><Relationship Id="rId1" Type="http://schemas.openxmlformats.org/officeDocument/2006/relationships/vmlDrawing" Target="../drawings/vmlDrawing24.vml"/><Relationship Id="rId6" Type="http://schemas.openxmlformats.org/officeDocument/2006/relationships/image" Target="../media/image67.jpeg"/><Relationship Id="rId5" Type="http://schemas.openxmlformats.org/officeDocument/2006/relationships/notesSlide" Target="../notesSlides/notesSlide55.xml"/><Relationship Id="rId4" Type="http://schemas.openxmlformats.org/officeDocument/2006/relationships/slideLayout" Target="../slideLayouts/slideLayout12.xml"/><Relationship Id="rId9" Type="http://schemas.openxmlformats.org/officeDocument/2006/relationships/image" Target="../media/image7.png"/></Relationships>
</file>

<file path=ppt/slides/_rels/slide78.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wav"/><Relationship Id="rId1" Type="http://schemas.microsoft.com/office/2007/relationships/media" Target="../media/media5.wav"/><Relationship Id="rId6" Type="http://schemas.openxmlformats.org/officeDocument/2006/relationships/image" Target="../media/image7.png"/><Relationship Id="rId5" Type="http://schemas.openxmlformats.org/officeDocument/2006/relationships/image" Target="../media/image8.jpeg"/><Relationship Id="rId4" Type="http://schemas.openxmlformats.org/officeDocument/2006/relationships/notesSlide" Target="../notesSlides/notesSlide5.xml"/></Relationships>
</file>

<file path=ppt/slides/_rels/slide8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55.wav"/><Relationship Id="rId1" Type="http://schemas.microsoft.com/office/2007/relationships/media" Target="../media/media55.wav"/><Relationship Id="rId5" Type="http://schemas.openxmlformats.org/officeDocument/2006/relationships/image" Target="../media/image7.png"/><Relationship Id="rId4" Type="http://schemas.openxmlformats.org/officeDocument/2006/relationships/notesSlide" Target="../notesSlides/notesSlide56.xml"/></Relationships>
</file>

<file path=ppt/slides/_rels/slide81.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56.wav"/><Relationship Id="rId1" Type="http://schemas.microsoft.com/office/2007/relationships/media" Target="../media/media56.wav"/><Relationship Id="rId6" Type="http://schemas.openxmlformats.org/officeDocument/2006/relationships/image" Target="../media/image7.png"/><Relationship Id="rId5" Type="http://schemas.openxmlformats.org/officeDocument/2006/relationships/image" Target="../media/image69.png"/><Relationship Id="rId4" Type="http://schemas.openxmlformats.org/officeDocument/2006/relationships/notesSlide" Target="../notesSlides/notesSlide57.xml"/></Relationships>
</file>

<file path=ppt/slides/_rels/slide83.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57.wav"/><Relationship Id="rId1" Type="http://schemas.microsoft.com/office/2007/relationships/media" Target="../media/media57.wav"/><Relationship Id="rId6" Type="http://schemas.openxmlformats.org/officeDocument/2006/relationships/image" Target="../media/image7.png"/><Relationship Id="rId5" Type="http://schemas.openxmlformats.org/officeDocument/2006/relationships/image" Target="../media/image71.jpeg"/><Relationship Id="rId4" Type="http://schemas.openxmlformats.org/officeDocument/2006/relationships/notesSlide" Target="../notesSlides/notesSlide58.xml"/></Relationships>
</file>

<file path=ppt/slides/_rels/slide85.xml.rels><?xml version="1.0" encoding="UTF-8" standalone="yes"?>
<Relationships xmlns="http://schemas.openxmlformats.org/package/2006/relationships"><Relationship Id="rId3" Type="http://schemas.openxmlformats.org/officeDocument/2006/relationships/oleObject" Target="../embeddings/oleObject26.bin"/><Relationship Id="rId2" Type="http://schemas.openxmlformats.org/officeDocument/2006/relationships/slideLayout" Target="../slideLayouts/slideLayout12.xml"/><Relationship Id="rId1" Type="http://schemas.openxmlformats.org/officeDocument/2006/relationships/vmlDrawing" Target="../drawings/vmlDrawing25.vml"/><Relationship Id="rId5" Type="http://schemas.openxmlformats.org/officeDocument/2006/relationships/image" Target="../media/image71.jpeg"/><Relationship Id="rId4" Type="http://schemas.openxmlformats.org/officeDocument/2006/relationships/image" Target="../media/image72.wmf"/></Relationships>
</file>

<file path=ppt/slides/_rels/slide86.xml.rels><?xml version="1.0" encoding="UTF-8" standalone="yes"?>
<Relationships xmlns="http://schemas.openxmlformats.org/package/2006/relationships"><Relationship Id="rId3" Type="http://schemas.openxmlformats.org/officeDocument/2006/relationships/oleObject" Target="../embeddings/oleObject27.bin"/><Relationship Id="rId2" Type="http://schemas.openxmlformats.org/officeDocument/2006/relationships/slideLayout" Target="../slideLayouts/slideLayout12.xml"/><Relationship Id="rId1" Type="http://schemas.openxmlformats.org/officeDocument/2006/relationships/vmlDrawing" Target="../drawings/vmlDrawing26.vml"/><Relationship Id="rId4" Type="http://schemas.openxmlformats.org/officeDocument/2006/relationships/image" Target="../media/image73.wmf"/></Relationships>
</file>

<file path=ppt/slides/_rels/slide8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audio" Target="../media/media58.wav"/><Relationship Id="rId7" Type="http://schemas.openxmlformats.org/officeDocument/2006/relationships/image" Target="../media/image74.wmf"/><Relationship Id="rId2" Type="http://schemas.microsoft.com/office/2007/relationships/media" Target="../media/media58.wav"/><Relationship Id="rId1" Type="http://schemas.openxmlformats.org/officeDocument/2006/relationships/vmlDrawing" Target="../drawings/vmlDrawing27.vml"/><Relationship Id="rId6" Type="http://schemas.openxmlformats.org/officeDocument/2006/relationships/oleObject" Target="../embeddings/oleObject28.bin"/><Relationship Id="rId5" Type="http://schemas.openxmlformats.org/officeDocument/2006/relationships/notesSlide" Target="../notesSlides/notesSlide59.xml"/><Relationship Id="rId4"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Layout" Target="../slideLayouts/slideLayout13.xml"/><Relationship Id="rId1" Type="http://schemas.openxmlformats.org/officeDocument/2006/relationships/vmlDrawing" Target="../drawings/vmlDrawing28.vml"/><Relationship Id="rId4" Type="http://schemas.openxmlformats.org/officeDocument/2006/relationships/image" Target="../media/image75.wmf"/></Relationships>
</file>

<file path=ppt/slides/_rels/slide8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2.xml"/><Relationship Id="rId7" Type="http://schemas.openxmlformats.org/officeDocument/2006/relationships/image" Target="../media/image78.png"/><Relationship Id="rId2" Type="http://schemas.openxmlformats.org/officeDocument/2006/relationships/audio" Target="../media/media59.wav"/><Relationship Id="rId1" Type="http://schemas.microsoft.com/office/2007/relationships/media" Target="../media/media59.wav"/><Relationship Id="rId6" Type="http://schemas.openxmlformats.org/officeDocument/2006/relationships/image" Target="../media/image77.png"/><Relationship Id="rId5" Type="http://schemas.openxmlformats.org/officeDocument/2006/relationships/image" Target="../media/image76.jpeg"/><Relationship Id="rId4" Type="http://schemas.openxmlformats.org/officeDocument/2006/relationships/notesSlide" Target="../notesSlides/notesSlide60.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6.wav"/><Relationship Id="rId1" Type="http://schemas.microsoft.com/office/2007/relationships/media" Target="../media/media6.wav"/><Relationship Id="rId5" Type="http://schemas.openxmlformats.org/officeDocument/2006/relationships/image" Target="../media/image4.png"/><Relationship Id="rId4" Type="http://schemas.openxmlformats.org/officeDocument/2006/relationships/notesSlide" Target="../notesSlides/notesSlide6.xml"/></Relationships>
</file>

<file path=ppt/slides/_rels/slide90.xml.rels><?xml version="1.0" encoding="UTF-8" standalone="yes"?>
<Relationships xmlns="http://schemas.openxmlformats.org/package/2006/relationships"><Relationship Id="rId3" Type="http://schemas.openxmlformats.org/officeDocument/2006/relationships/oleObject" Target="../embeddings/oleObject30.bin"/><Relationship Id="rId2" Type="http://schemas.openxmlformats.org/officeDocument/2006/relationships/slideLayout" Target="../slideLayouts/slideLayout12.xml"/><Relationship Id="rId1" Type="http://schemas.openxmlformats.org/officeDocument/2006/relationships/vmlDrawing" Target="../drawings/vmlDrawing29.vml"/><Relationship Id="rId5" Type="http://schemas.openxmlformats.org/officeDocument/2006/relationships/image" Target="../media/image71.jpeg"/><Relationship Id="rId4" Type="http://schemas.openxmlformats.org/officeDocument/2006/relationships/image" Target="../media/image79.wmf"/></Relationships>
</file>

<file path=ppt/slides/_rels/slide91.xml.rels><?xml version="1.0" encoding="UTF-8" standalone="yes"?>
<Relationships xmlns="http://schemas.openxmlformats.org/package/2006/relationships"><Relationship Id="rId3" Type="http://schemas.openxmlformats.org/officeDocument/2006/relationships/oleObject" Target="../embeddings/oleObject31.bin"/><Relationship Id="rId2" Type="http://schemas.openxmlformats.org/officeDocument/2006/relationships/slideLayout" Target="../slideLayouts/slideLayout12.xml"/><Relationship Id="rId1" Type="http://schemas.openxmlformats.org/officeDocument/2006/relationships/vmlDrawing" Target="../drawings/vmlDrawing30.vml"/><Relationship Id="rId5" Type="http://schemas.openxmlformats.org/officeDocument/2006/relationships/image" Target="../media/image81.jpeg"/><Relationship Id="rId4" Type="http://schemas.openxmlformats.org/officeDocument/2006/relationships/image" Target="../media/image80.wmf"/></Relationships>
</file>

<file path=ppt/slides/_rels/slide9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60.wav"/><Relationship Id="rId1" Type="http://schemas.microsoft.com/office/2007/relationships/media" Target="../media/media60.wav"/><Relationship Id="rId6" Type="http://schemas.openxmlformats.org/officeDocument/2006/relationships/image" Target="../media/image7.png"/><Relationship Id="rId5" Type="http://schemas.openxmlformats.org/officeDocument/2006/relationships/image" Target="../media/image82.jpeg"/><Relationship Id="rId4" Type="http://schemas.openxmlformats.org/officeDocument/2006/relationships/notesSlide" Target="../notesSlides/notesSlide61.xml"/></Relationships>
</file>

<file path=ppt/slides/_rels/slide93.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7.png"/><Relationship Id="rId2" Type="http://schemas.openxmlformats.org/officeDocument/2006/relationships/audio" Target="../media/media61.wav"/><Relationship Id="rId1" Type="http://schemas.microsoft.com/office/2007/relationships/media" Target="../media/media61.wav"/><Relationship Id="rId6" Type="http://schemas.openxmlformats.org/officeDocument/2006/relationships/image" Target="../media/image84.png"/><Relationship Id="rId5" Type="http://schemas.openxmlformats.org/officeDocument/2006/relationships/image" Target="../media/image83.png"/><Relationship Id="rId4" Type="http://schemas.openxmlformats.org/officeDocument/2006/relationships/notesSlide" Target="../notesSlides/notesSlide62.xml"/></Relationships>
</file>

<file path=ppt/slides/_rels/slide94.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3" Type="http://schemas.openxmlformats.org/officeDocument/2006/relationships/oleObject" Target="../embeddings/oleObject32.bin"/><Relationship Id="rId2" Type="http://schemas.openxmlformats.org/officeDocument/2006/relationships/slideLayout" Target="../slideLayouts/slideLayout12.xml"/><Relationship Id="rId1" Type="http://schemas.openxmlformats.org/officeDocument/2006/relationships/vmlDrawing" Target="../drawings/vmlDrawing31.vml"/><Relationship Id="rId4" Type="http://schemas.openxmlformats.org/officeDocument/2006/relationships/image" Target="../media/image87.wmf"/></Relationships>
</file>

<file path=ppt/slides/_rels/slide96.xml.rels><?xml version="1.0" encoding="UTF-8" standalone="yes"?>
<Relationships xmlns="http://schemas.openxmlformats.org/package/2006/relationships"><Relationship Id="rId3" Type="http://schemas.openxmlformats.org/officeDocument/2006/relationships/oleObject" Target="../embeddings/oleObject33.bin"/><Relationship Id="rId2" Type="http://schemas.openxmlformats.org/officeDocument/2006/relationships/slideLayout" Target="../slideLayouts/slideLayout12.xml"/><Relationship Id="rId1" Type="http://schemas.openxmlformats.org/officeDocument/2006/relationships/vmlDrawing" Target="../drawings/vmlDrawing32.vml"/><Relationship Id="rId4" Type="http://schemas.openxmlformats.org/officeDocument/2006/relationships/image" Target="../media/image88.wmf"/></Relationships>
</file>

<file path=ppt/slides/_rels/slide9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audio" Target="../media/media62.wav"/><Relationship Id="rId7" Type="http://schemas.openxmlformats.org/officeDocument/2006/relationships/image" Target="../media/image89.wmf"/><Relationship Id="rId2" Type="http://schemas.microsoft.com/office/2007/relationships/media" Target="../media/media62.wav"/><Relationship Id="rId1" Type="http://schemas.openxmlformats.org/officeDocument/2006/relationships/vmlDrawing" Target="../drawings/vmlDrawing33.vml"/><Relationship Id="rId6" Type="http://schemas.openxmlformats.org/officeDocument/2006/relationships/oleObject" Target="../embeddings/oleObject34.bin"/><Relationship Id="rId5" Type="http://schemas.openxmlformats.org/officeDocument/2006/relationships/notesSlide" Target="../notesSlides/notesSlide63.xml"/><Relationship Id="rId4" Type="http://schemas.openxmlformats.org/officeDocument/2006/relationships/slideLayout" Target="../slideLayouts/slideLayout1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slideLayout" Target="../slideLayouts/slideLayout12.xml"/><Relationship Id="rId1" Type="http://schemas.openxmlformats.org/officeDocument/2006/relationships/vmlDrawing" Target="../drawings/vmlDrawing34.vml"/><Relationship Id="rId5" Type="http://schemas.openxmlformats.org/officeDocument/2006/relationships/image" Target="../media/image90.wmf"/><Relationship Id="rId4" Type="http://schemas.openxmlformats.org/officeDocument/2006/relationships/oleObject" Target="../embeddings/oleObject35.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Footer Placeholder 3"/>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2051" name="Rectangle 2"/>
          <p:cNvSpPr>
            <a:spLocks noGrp="1" noChangeArrowheads="1"/>
          </p:cNvSpPr>
          <p:nvPr>
            <p:ph type="ctrTitle"/>
          </p:nvPr>
        </p:nvSpPr>
        <p:spPr>
          <a:xfrm>
            <a:off x="228600" y="2720975"/>
            <a:ext cx="8686800" cy="1470025"/>
          </a:xfrm>
        </p:spPr>
        <p:txBody>
          <a:bodyPr/>
          <a:lstStyle/>
          <a:p>
            <a:pPr eaLnBrk="1" hangingPunct="1"/>
            <a:r>
              <a:rPr lang="en-US" altLang="en-US" sz="6000" dirty="0" smtClean="0">
                <a:solidFill>
                  <a:srgbClr val="3333FF"/>
                </a:solidFill>
              </a:rPr>
              <a:t>Chapter #5: </a:t>
            </a:r>
            <a:r>
              <a:rPr lang="en-US" altLang="en-US" sz="6000" b="0" dirty="0" smtClean="0">
                <a:solidFill>
                  <a:srgbClr val="3333FF"/>
                </a:solidFill>
              </a:rPr>
              <a:t>MOSFET’s</a:t>
            </a:r>
          </a:p>
        </p:txBody>
      </p:sp>
      <p:sp>
        <p:nvSpPr>
          <p:cNvPr id="2052" name="Rectangle 3"/>
          <p:cNvSpPr>
            <a:spLocks noGrp="1" noChangeArrowheads="1"/>
          </p:cNvSpPr>
          <p:nvPr>
            <p:ph type="subTitle" idx="1"/>
          </p:nvPr>
        </p:nvSpPr>
        <p:spPr>
          <a:xfrm>
            <a:off x="1524000" y="3962400"/>
            <a:ext cx="6400800" cy="1752600"/>
          </a:xfrm>
        </p:spPr>
        <p:txBody>
          <a:bodyPr/>
          <a:lstStyle/>
          <a:p>
            <a:pPr algn="l" eaLnBrk="1" hangingPunct="1"/>
            <a:r>
              <a:rPr lang="en-US" altLang="en-US" sz="3200" dirty="0" smtClean="0"/>
              <a:t>from </a:t>
            </a:r>
            <a:r>
              <a:rPr lang="en-US" altLang="en-US" sz="3200" b="1" dirty="0" smtClean="0"/>
              <a:t>Microelectronic Circuits</a:t>
            </a:r>
            <a:r>
              <a:rPr lang="en-US" altLang="en-US" sz="3200" dirty="0" smtClean="0"/>
              <a:t> Text</a:t>
            </a:r>
          </a:p>
          <a:p>
            <a:pPr algn="l" eaLnBrk="1" hangingPunct="1"/>
            <a:r>
              <a:rPr lang="en-US" altLang="en-US" sz="3200" dirty="0" smtClean="0"/>
              <a:t>by Sedra and Smith</a:t>
            </a:r>
          </a:p>
          <a:p>
            <a:pPr algn="l" eaLnBrk="1" hangingPunct="1"/>
            <a:r>
              <a:rPr lang="en-US" altLang="en-US" sz="3200" dirty="0" smtClean="0"/>
              <a:t>Oxford Publishing</a:t>
            </a:r>
          </a:p>
        </p:txBody>
      </p:sp>
      <p:pic>
        <p:nvPicPr>
          <p:cNvPr id="3"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466497" y="2013155"/>
            <a:ext cx="609600" cy="609600"/>
          </a:xfrm>
          <a:prstGeom prst="rect">
            <a:avLst/>
          </a:prstGeom>
        </p:spPr>
      </p:pic>
      <p:pic>
        <p:nvPicPr>
          <p:cNvPr id="4"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33400" y="1981200"/>
            <a:ext cx="1066800" cy="1066800"/>
          </a:xfrm>
          <a:prstGeom prst="rect">
            <a:avLst/>
          </a:prstGeom>
        </p:spPr>
      </p:pic>
      <p:sp>
        <p:nvSpPr>
          <p:cNvPr id="5" name="TextBox 4"/>
          <p:cNvSpPr txBox="1"/>
          <p:nvPr/>
        </p:nvSpPr>
        <p:spPr>
          <a:xfrm>
            <a:off x="1711755" y="2099101"/>
            <a:ext cx="3207289" cy="830997"/>
          </a:xfrm>
          <a:prstGeom prst="rect">
            <a:avLst/>
          </a:prstGeom>
          <a:noFill/>
        </p:spPr>
        <p:txBody>
          <a:bodyPr wrap="none" rtlCol="0">
            <a:spAutoFit/>
          </a:bodyPr>
          <a:lstStyle/>
          <a:p>
            <a:pPr algn="ctr"/>
            <a:r>
              <a:rPr lang="en-US" dirty="0" smtClean="0"/>
              <a:t>Speaker Notes by</a:t>
            </a:r>
            <a:br>
              <a:rPr lang="en-US" dirty="0" smtClean="0"/>
            </a:br>
            <a:r>
              <a:rPr lang="en-US" dirty="0" smtClean="0"/>
              <a:t>Jeffrey Denenberg, PhD – “DoctorD”</a:t>
            </a:r>
          </a:p>
          <a:p>
            <a:pPr algn="ctr"/>
            <a:r>
              <a:rPr lang="en-US" dirty="0" smtClean="0"/>
              <a:t>http://doctord.webhop.net</a:t>
            </a:r>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33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11267" name="Rectangle 2"/>
          <p:cNvSpPr>
            <a:spLocks noGrp="1" noChangeArrowheads="1"/>
          </p:cNvSpPr>
          <p:nvPr>
            <p:ph type="title"/>
          </p:nvPr>
        </p:nvSpPr>
        <p:spPr/>
        <p:txBody>
          <a:bodyPr/>
          <a:lstStyle/>
          <a:p>
            <a:pPr eaLnBrk="1" hangingPunct="1"/>
            <a:r>
              <a:rPr lang="en-US" altLang="en-US" b="0" smtClean="0"/>
              <a:t>5.1.2.</a:t>
            </a:r>
            <a:r>
              <a:rPr lang="en-US" altLang="en-US" smtClean="0"/>
              <a:t> Operation with Zero Gate Voltage</a:t>
            </a:r>
          </a:p>
        </p:txBody>
      </p:sp>
      <p:sp>
        <p:nvSpPr>
          <p:cNvPr id="11268" name="Rectangle 4"/>
          <p:cNvSpPr>
            <a:spLocks noGrp="1" noChangeArrowheads="1"/>
          </p:cNvSpPr>
          <p:nvPr>
            <p:ph type="body" sz="half" idx="1"/>
          </p:nvPr>
        </p:nvSpPr>
        <p:spPr/>
        <p:txBody>
          <a:bodyPr/>
          <a:lstStyle/>
          <a:p>
            <a:pPr eaLnBrk="1" hangingPunct="1"/>
            <a:r>
              <a:rPr lang="en-US" altLang="en-US" sz="2400" smtClean="0"/>
              <a:t>With zero voltage applied to gate, </a:t>
            </a:r>
            <a:r>
              <a:rPr lang="en-US" altLang="en-US" sz="2400" smtClean="0">
                <a:solidFill>
                  <a:srgbClr val="FF0000"/>
                </a:solidFill>
              </a:rPr>
              <a:t>two back-to-back diodes</a:t>
            </a:r>
            <a:r>
              <a:rPr lang="en-US" altLang="en-US" sz="2400" smtClean="0"/>
              <a:t> exist in series between drain and source.</a:t>
            </a:r>
          </a:p>
          <a:p>
            <a:pPr eaLnBrk="1" hangingPunct="1"/>
            <a:r>
              <a:rPr lang="en-US" altLang="en-US" sz="2400" smtClean="0"/>
              <a:t>“They” </a:t>
            </a:r>
            <a:r>
              <a:rPr lang="en-US" altLang="en-US" sz="2400" smtClean="0">
                <a:solidFill>
                  <a:srgbClr val="FF0000"/>
                </a:solidFill>
              </a:rPr>
              <a:t>prevent current conduction</a:t>
            </a:r>
            <a:r>
              <a:rPr lang="en-US" altLang="en-US" sz="2400" smtClean="0"/>
              <a:t> from drain to source when a voltage </a:t>
            </a:r>
            <a:r>
              <a:rPr lang="en-US" altLang="en-US" sz="2400" i="1" smtClean="0"/>
              <a:t>v</a:t>
            </a:r>
            <a:r>
              <a:rPr lang="en-US" altLang="en-US" sz="2400" i="1" baseline="-25000" smtClean="0"/>
              <a:t>DS</a:t>
            </a:r>
            <a:r>
              <a:rPr lang="en-US" altLang="en-US" sz="2400" smtClean="0"/>
              <a:t> is applied.</a:t>
            </a:r>
          </a:p>
          <a:p>
            <a:pPr lvl="1" eaLnBrk="1" hangingPunct="1"/>
            <a:r>
              <a:rPr lang="en-US" altLang="en-US" smtClean="0"/>
              <a:t>yielding very high resistance (10</a:t>
            </a:r>
            <a:r>
              <a:rPr lang="en-US" altLang="en-US" baseline="30000" smtClean="0"/>
              <a:t>12</a:t>
            </a:r>
            <a:r>
              <a:rPr lang="en-US" altLang="en-US" i="1" smtClean="0">
                <a:solidFill>
                  <a:srgbClr val="FF0000"/>
                </a:solidFill>
              </a:rPr>
              <a:t>ohms</a:t>
            </a:r>
            <a:r>
              <a:rPr lang="en-US" altLang="en-US" smtClean="0"/>
              <a:t>)</a:t>
            </a:r>
          </a:p>
        </p:txBody>
      </p:sp>
      <p:pic>
        <p:nvPicPr>
          <p:cNvPr id="11269"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8200" y="2819400"/>
            <a:ext cx="4267200" cy="309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3704" name="Freeform 24"/>
          <p:cNvSpPr>
            <a:spLocks/>
          </p:cNvSpPr>
          <p:nvPr/>
        </p:nvSpPr>
        <p:spPr bwMode="auto">
          <a:xfrm>
            <a:off x="5486400" y="2438400"/>
            <a:ext cx="2514600" cy="2133600"/>
          </a:xfrm>
          <a:custGeom>
            <a:avLst/>
            <a:gdLst>
              <a:gd name="T0" fmla="*/ 0 w 1584"/>
              <a:gd name="T1" fmla="*/ 2147483647 h 1344"/>
              <a:gd name="T2" fmla="*/ 0 w 1584"/>
              <a:gd name="T3" fmla="*/ 2147483647 h 1344"/>
              <a:gd name="T4" fmla="*/ 2147483647 w 1584"/>
              <a:gd name="T5" fmla="*/ 2147483647 h 1344"/>
              <a:gd name="T6" fmla="*/ 2147483647 w 1584"/>
              <a:gd name="T7" fmla="*/ 0 h 134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84" h="1344">
                <a:moveTo>
                  <a:pt x="0" y="48"/>
                </a:moveTo>
                <a:lnTo>
                  <a:pt x="0" y="1344"/>
                </a:lnTo>
                <a:lnTo>
                  <a:pt x="1584" y="1344"/>
                </a:lnTo>
                <a:lnTo>
                  <a:pt x="1584" y="0"/>
                </a:lnTo>
              </a:path>
            </a:pathLst>
          </a:custGeom>
          <a:noFill/>
          <a:ln w="38100" cmpd="sng">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223694" name="Group 14"/>
          <p:cNvGrpSpPr>
            <a:grpSpLocks/>
          </p:cNvGrpSpPr>
          <p:nvPr/>
        </p:nvGrpSpPr>
        <p:grpSpPr bwMode="auto">
          <a:xfrm rot="-5400000">
            <a:off x="7658100" y="4076700"/>
            <a:ext cx="685800" cy="304800"/>
            <a:chOff x="2832" y="3744"/>
            <a:chExt cx="624" cy="288"/>
          </a:xfrm>
        </p:grpSpPr>
        <p:sp>
          <p:nvSpPr>
            <p:cNvPr id="11277" name="Line 15"/>
            <p:cNvSpPr>
              <a:spLocks noChangeShapeType="1"/>
            </p:cNvSpPr>
            <p:nvPr/>
          </p:nvSpPr>
          <p:spPr bwMode="auto">
            <a:xfrm>
              <a:off x="2832" y="3888"/>
              <a:ext cx="624"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78" name="Freeform 16"/>
            <p:cNvSpPr>
              <a:spLocks/>
            </p:cNvSpPr>
            <p:nvPr/>
          </p:nvSpPr>
          <p:spPr bwMode="auto">
            <a:xfrm>
              <a:off x="3072" y="3744"/>
              <a:ext cx="192" cy="288"/>
            </a:xfrm>
            <a:custGeom>
              <a:avLst/>
              <a:gdLst>
                <a:gd name="T0" fmla="*/ 0 w 192"/>
                <a:gd name="T1" fmla="*/ 0 h 288"/>
                <a:gd name="T2" fmla="*/ 0 w 192"/>
                <a:gd name="T3" fmla="*/ 288 h 288"/>
                <a:gd name="T4" fmla="*/ 192 w 192"/>
                <a:gd name="T5" fmla="*/ 144 h 288"/>
                <a:gd name="T6" fmla="*/ 0 w 192"/>
                <a:gd name="T7" fmla="*/ 0 h 28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2" h="288">
                  <a:moveTo>
                    <a:pt x="0" y="0"/>
                  </a:moveTo>
                  <a:lnTo>
                    <a:pt x="0" y="288"/>
                  </a:lnTo>
                  <a:lnTo>
                    <a:pt x="192" y="144"/>
                  </a:lnTo>
                  <a:lnTo>
                    <a:pt x="0" y="0"/>
                  </a:lnTo>
                  <a:close/>
                </a:path>
              </a:pathLst>
            </a:custGeom>
            <a:solidFill>
              <a:srgbClr val="FFFF99"/>
            </a:solidFill>
            <a:ln w="38100" cmpd="sng">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79" name="Line 17"/>
            <p:cNvSpPr>
              <a:spLocks noChangeShapeType="1"/>
            </p:cNvSpPr>
            <p:nvPr/>
          </p:nvSpPr>
          <p:spPr bwMode="auto">
            <a:xfrm>
              <a:off x="3264" y="3744"/>
              <a:ext cx="0" cy="288"/>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3700" name="Group 20"/>
          <p:cNvGrpSpPr>
            <a:grpSpLocks/>
          </p:cNvGrpSpPr>
          <p:nvPr/>
        </p:nvGrpSpPr>
        <p:grpSpPr bwMode="auto">
          <a:xfrm rot="-5400000">
            <a:off x="5143500" y="4076700"/>
            <a:ext cx="685800" cy="304800"/>
            <a:chOff x="2832" y="3744"/>
            <a:chExt cx="624" cy="288"/>
          </a:xfrm>
        </p:grpSpPr>
        <p:sp>
          <p:nvSpPr>
            <p:cNvPr id="11274" name="Line 21"/>
            <p:cNvSpPr>
              <a:spLocks noChangeShapeType="1"/>
            </p:cNvSpPr>
            <p:nvPr/>
          </p:nvSpPr>
          <p:spPr bwMode="auto">
            <a:xfrm>
              <a:off x="2832" y="3888"/>
              <a:ext cx="624"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75" name="Freeform 22"/>
            <p:cNvSpPr>
              <a:spLocks/>
            </p:cNvSpPr>
            <p:nvPr/>
          </p:nvSpPr>
          <p:spPr bwMode="auto">
            <a:xfrm>
              <a:off x="3072" y="3744"/>
              <a:ext cx="192" cy="288"/>
            </a:xfrm>
            <a:custGeom>
              <a:avLst/>
              <a:gdLst>
                <a:gd name="T0" fmla="*/ 0 w 192"/>
                <a:gd name="T1" fmla="*/ 0 h 288"/>
                <a:gd name="T2" fmla="*/ 0 w 192"/>
                <a:gd name="T3" fmla="*/ 288 h 288"/>
                <a:gd name="T4" fmla="*/ 192 w 192"/>
                <a:gd name="T5" fmla="*/ 144 h 288"/>
                <a:gd name="T6" fmla="*/ 0 w 192"/>
                <a:gd name="T7" fmla="*/ 0 h 28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2" h="288">
                  <a:moveTo>
                    <a:pt x="0" y="0"/>
                  </a:moveTo>
                  <a:lnTo>
                    <a:pt x="0" y="288"/>
                  </a:lnTo>
                  <a:lnTo>
                    <a:pt x="192" y="144"/>
                  </a:lnTo>
                  <a:lnTo>
                    <a:pt x="0" y="0"/>
                  </a:lnTo>
                  <a:close/>
                </a:path>
              </a:pathLst>
            </a:custGeom>
            <a:solidFill>
              <a:srgbClr val="FFFF99"/>
            </a:solidFill>
            <a:ln w="38100" cmpd="sng">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76" name="Line 23"/>
            <p:cNvSpPr>
              <a:spLocks noChangeShapeType="1"/>
            </p:cNvSpPr>
            <p:nvPr/>
          </p:nvSpPr>
          <p:spPr bwMode="auto">
            <a:xfrm>
              <a:off x="3264" y="3744"/>
              <a:ext cx="0" cy="288"/>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1273" name="Text Box 25"/>
          <p:cNvSpPr txBox="1">
            <a:spLocks noChangeArrowheads="1"/>
          </p:cNvSpPr>
          <p:nvPr/>
        </p:nvSpPr>
        <p:spPr bwMode="auto">
          <a:xfrm>
            <a:off x="4495800" y="6019800"/>
            <a:ext cx="4572000" cy="4572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50000"/>
              </a:spcBef>
              <a:buFontTx/>
              <a:buNone/>
            </a:pPr>
            <a:r>
              <a:rPr lang="en-US" altLang="en-US" b="1"/>
              <a:t>Figure 5.1:</a:t>
            </a:r>
            <a:r>
              <a:rPr lang="en-US" altLang="en-US"/>
              <a:t> Physical structure…</a:t>
            </a:r>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172200" y="228600"/>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1223704"/>
                                        </p:tgtEl>
                                        <p:attrNameLst>
                                          <p:attrName>style.visibility</p:attrName>
                                        </p:attrNameLst>
                                      </p:cBhvr>
                                      <p:to>
                                        <p:strVal val="visible"/>
                                      </p:to>
                                    </p:set>
                                    <p:animEffect transition="in" filter="fade">
                                      <p:cBhvr>
                                        <p:cTn id="7" dur="1000"/>
                                        <p:tgtEl>
                                          <p:spTgt spid="1223704"/>
                                        </p:tgtEl>
                                      </p:cBhvr>
                                    </p:animEffect>
                                  </p:childTnLst>
                                </p:cTn>
                              </p:par>
                              <p:par>
                                <p:cTn id="8" presetID="10" presetClass="entr" presetSubtype="0" fill="hold" nodeType="withEffect">
                                  <p:stCondLst>
                                    <p:cond delay="500"/>
                                  </p:stCondLst>
                                  <p:childTnLst>
                                    <p:set>
                                      <p:cBhvr>
                                        <p:cTn id="9" dur="1" fill="hold">
                                          <p:stCondLst>
                                            <p:cond delay="0"/>
                                          </p:stCondLst>
                                        </p:cTn>
                                        <p:tgtEl>
                                          <p:spTgt spid="1223694"/>
                                        </p:tgtEl>
                                        <p:attrNameLst>
                                          <p:attrName>style.visibility</p:attrName>
                                        </p:attrNameLst>
                                      </p:cBhvr>
                                      <p:to>
                                        <p:strVal val="visible"/>
                                      </p:to>
                                    </p:set>
                                    <p:animEffect transition="in" filter="fade">
                                      <p:cBhvr>
                                        <p:cTn id="10" dur="1000"/>
                                        <p:tgtEl>
                                          <p:spTgt spid="1223694"/>
                                        </p:tgtEl>
                                      </p:cBhvr>
                                    </p:animEffect>
                                  </p:childTnLst>
                                </p:cTn>
                              </p:par>
                              <p:par>
                                <p:cTn id="11" presetID="10" presetClass="entr" presetSubtype="0" fill="hold" nodeType="withEffect">
                                  <p:stCondLst>
                                    <p:cond delay="500"/>
                                  </p:stCondLst>
                                  <p:childTnLst>
                                    <p:set>
                                      <p:cBhvr>
                                        <p:cTn id="12" dur="1" fill="hold">
                                          <p:stCondLst>
                                            <p:cond delay="0"/>
                                          </p:stCondLst>
                                        </p:cTn>
                                        <p:tgtEl>
                                          <p:spTgt spid="1223700"/>
                                        </p:tgtEl>
                                        <p:attrNameLst>
                                          <p:attrName>style.visibility</p:attrName>
                                        </p:attrNameLst>
                                      </p:cBhvr>
                                      <p:to>
                                        <p:strVal val="visible"/>
                                      </p:to>
                                    </p:set>
                                    <p:animEffect transition="in" filter="fade">
                                      <p:cBhvr>
                                        <p:cTn id="13" dur="1000"/>
                                        <p:tgtEl>
                                          <p:spTgt spid="1223700"/>
                                        </p:tgtEl>
                                      </p:cBhvr>
                                    </p:animEffect>
                                  </p:childTnLst>
                                </p:cTn>
                              </p:par>
                            </p:childTnLst>
                          </p:cTn>
                        </p:par>
                        <p:par>
                          <p:cTn id="14" fill="hold" nodeType="afterGroup">
                            <p:stCondLst>
                              <p:cond delay="1500"/>
                            </p:stCondLst>
                            <p:childTnLst>
                              <p:par>
                                <p:cTn id="15" presetID="10" presetClass="exit" presetSubtype="0" fill="hold" grpId="1" nodeType="afterEffect">
                                  <p:stCondLst>
                                    <p:cond delay="500"/>
                                  </p:stCondLst>
                                  <p:childTnLst>
                                    <p:animEffect transition="out" filter="fade">
                                      <p:cBhvr>
                                        <p:cTn id="16" dur="1000"/>
                                        <p:tgtEl>
                                          <p:spTgt spid="1223704"/>
                                        </p:tgtEl>
                                      </p:cBhvr>
                                    </p:animEffect>
                                    <p:set>
                                      <p:cBhvr>
                                        <p:cTn id="17" dur="1" fill="hold">
                                          <p:stCondLst>
                                            <p:cond delay="999"/>
                                          </p:stCondLst>
                                        </p:cTn>
                                        <p:tgtEl>
                                          <p:spTgt spid="1223704"/>
                                        </p:tgtEl>
                                        <p:attrNameLst>
                                          <p:attrName>style.visibility</p:attrName>
                                        </p:attrNameLst>
                                      </p:cBhvr>
                                      <p:to>
                                        <p:strVal val="hidden"/>
                                      </p:to>
                                    </p:set>
                                  </p:childTnLst>
                                </p:cTn>
                              </p:par>
                              <p:par>
                                <p:cTn id="18" presetID="10" presetClass="exit" presetSubtype="0" fill="hold" nodeType="withEffect">
                                  <p:stCondLst>
                                    <p:cond delay="500"/>
                                  </p:stCondLst>
                                  <p:childTnLst>
                                    <p:animEffect transition="out" filter="fade">
                                      <p:cBhvr>
                                        <p:cTn id="19" dur="1000"/>
                                        <p:tgtEl>
                                          <p:spTgt spid="1223694"/>
                                        </p:tgtEl>
                                      </p:cBhvr>
                                    </p:animEffect>
                                    <p:set>
                                      <p:cBhvr>
                                        <p:cTn id="20" dur="1" fill="hold">
                                          <p:stCondLst>
                                            <p:cond delay="999"/>
                                          </p:stCondLst>
                                        </p:cTn>
                                        <p:tgtEl>
                                          <p:spTgt spid="1223694"/>
                                        </p:tgtEl>
                                        <p:attrNameLst>
                                          <p:attrName>style.visibility</p:attrName>
                                        </p:attrNameLst>
                                      </p:cBhvr>
                                      <p:to>
                                        <p:strVal val="hidden"/>
                                      </p:to>
                                    </p:set>
                                  </p:childTnLst>
                                </p:cTn>
                              </p:par>
                              <p:par>
                                <p:cTn id="21" presetID="10" presetClass="exit" presetSubtype="0" fill="hold" nodeType="withEffect">
                                  <p:stCondLst>
                                    <p:cond delay="500"/>
                                  </p:stCondLst>
                                  <p:childTnLst>
                                    <p:animEffect transition="out" filter="fade">
                                      <p:cBhvr>
                                        <p:cTn id="22" dur="1000"/>
                                        <p:tgtEl>
                                          <p:spTgt spid="1223700"/>
                                        </p:tgtEl>
                                      </p:cBhvr>
                                    </p:animEffect>
                                    <p:set>
                                      <p:cBhvr>
                                        <p:cTn id="23" dur="1" fill="hold">
                                          <p:stCondLst>
                                            <p:cond delay="999"/>
                                          </p:stCondLst>
                                        </p:cTn>
                                        <p:tgtEl>
                                          <p:spTgt spid="1223700"/>
                                        </p:tgtEl>
                                        <p:attrNameLst>
                                          <p:attrName>style.visibility</p:attrName>
                                        </p:attrNameLst>
                                      </p:cBhvr>
                                      <p:to>
                                        <p:strVal val="hidden"/>
                                      </p:to>
                                    </p:set>
                                  </p:childTnLst>
                                </p:cTn>
                              </p:par>
                            </p:childTnLst>
                          </p:cTn>
                        </p:par>
                        <p:par>
                          <p:cTn id="24" fill="hold" nodeType="afterGroup">
                            <p:stCondLst>
                              <p:cond delay="3000"/>
                            </p:stCondLst>
                            <p:childTnLst>
                              <p:par>
                                <p:cTn id="25" presetID="10" presetClass="entr" presetSubtype="0" fill="hold" grpId="2" nodeType="afterEffect">
                                  <p:stCondLst>
                                    <p:cond delay="500"/>
                                  </p:stCondLst>
                                  <p:childTnLst>
                                    <p:set>
                                      <p:cBhvr>
                                        <p:cTn id="26" dur="1" fill="hold">
                                          <p:stCondLst>
                                            <p:cond delay="0"/>
                                          </p:stCondLst>
                                        </p:cTn>
                                        <p:tgtEl>
                                          <p:spTgt spid="1223704"/>
                                        </p:tgtEl>
                                        <p:attrNameLst>
                                          <p:attrName>style.visibility</p:attrName>
                                        </p:attrNameLst>
                                      </p:cBhvr>
                                      <p:to>
                                        <p:strVal val="visible"/>
                                      </p:to>
                                    </p:set>
                                    <p:animEffect transition="in" filter="fade">
                                      <p:cBhvr>
                                        <p:cTn id="27" dur="1000"/>
                                        <p:tgtEl>
                                          <p:spTgt spid="1223704"/>
                                        </p:tgtEl>
                                      </p:cBhvr>
                                    </p:animEffect>
                                  </p:childTnLst>
                                </p:cTn>
                              </p:par>
                              <p:par>
                                <p:cTn id="28" presetID="10" presetClass="entr" presetSubtype="0" fill="hold" nodeType="withEffect">
                                  <p:stCondLst>
                                    <p:cond delay="500"/>
                                  </p:stCondLst>
                                  <p:childTnLst>
                                    <p:set>
                                      <p:cBhvr>
                                        <p:cTn id="29" dur="1" fill="hold">
                                          <p:stCondLst>
                                            <p:cond delay="0"/>
                                          </p:stCondLst>
                                        </p:cTn>
                                        <p:tgtEl>
                                          <p:spTgt spid="1223694"/>
                                        </p:tgtEl>
                                        <p:attrNameLst>
                                          <p:attrName>style.visibility</p:attrName>
                                        </p:attrNameLst>
                                      </p:cBhvr>
                                      <p:to>
                                        <p:strVal val="visible"/>
                                      </p:to>
                                    </p:set>
                                    <p:animEffect transition="in" filter="fade">
                                      <p:cBhvr>
                                        <p:cTn id="30" dur="1000"/>
                                        <p:tgtEl>
                                          <p:spTgt spid="1223694"/>
                                        </p:tgtEl>
                                      </p:cBhvr>
                                    </p:animEffect>
                                  </p:childTnLst>
                                </p:cTn>
                              </p:par>
                              <p:par>
                                <p:cTn id="31" presetID="10" presetClass="entr" presetSubtype="0" fill="hold" nodeType="withEffect">
                                  <p:stCondLst>
                                    <p:cond delay="500"/>
                                  </p:stCondLst>
                                  <p:childTnLst>
                                    <p:set>
                                      <p:cBhvr>
                                        <p:cTn id="32" dur="1" fill="hold">
                                          <p:stCondLst>
                                            <p:cond delay="0"/>
                                          </p:stCondLst>
                                        </p:cTn>
                                        <p:tgtEl>
                                          <p:spTgt spid="1223700"/>
                                        </p:tgtEl>
                                        <p:attrNameLst>
                                          <p:attrName>style.visibility</p:attrName>
                                        </p:attrNameLst>
                                      </p:cBhvr>
                                      <p:to>
                                        <p:strVal val="visible"/>
                                      </p:to>
                                    </p:set>
                                    <p:animEffect transition="in" filter="fade">
                                      <p:cBhvr>
                                        <p:cTn id="33" dur="1000"/>
                                        <p:tgtEl>
                                          <p:spTgt spid="1223700"/>
                                        </p:tgtEl>
                                      </p:cBhvr>
                                    </p:animEffect>
                                  </p:childTnLst>
                                </p:cTn>
                              </p:par>
                            </p:childTnLst>
                          </p:cTn>
                        </p:par>
                        <p:par>
                          <p:cTn id="34" fill="hold" nodeType="afterGroup">
                            <p:stCondLst>
                              <p:cond delay="4500"/>
                            </p:stCondLst>
                            <p:childTnLst>
                              <p:par>
                                <p:cTn id="35" presetID="10" presetClass="exit" presetSubtype="0" fill="hold" grpId="3" nodeType="afterEffect">
                                  <p:stCondLst>
                                    <p:cond delay="500"/>
                                  </p:stCondLst>
                                  <p:childTnLst>
                                    <p:animEffect transition="out" filter="fade">
                                      <p:cBhvr>
                                        <p:cTn id="36" dur="1000"/>
                                        <p:tgtEl>
                                          <p:spTgt spid="1223704"/>
                                        </p:tgtEl>
                                      </p:cBhvr>
                                    </p:animEffect>
                                    <p:set>
                                      <p:cBhvr>
                                        <p:cTn id="37" dur="1" fill="hold">
                                          <p:stCondLst>
                                            <p:cond delay="999"/>
                                          </p:stCondLst>
                                        </p:cTn>
                                        <p:tgtEl>
                                          <p:spTgt spid="1223704"/>
                                        </p:tgtEl>
                                        <p:attrNameLst>
                                          <p:attrName>style.visibility</p:attrName>
                                        </p:attrNameLst>
                                      </p:cBhvr>
                                      <p:to>
                                        <p:strVal val="hidden"/>
                                      </p:to>
                                    </p:set>
                                  </p:childTnLst>
                                </p:cTn>
                              </p:par>
                              <p:par>
                                <p:cTn id="38" presetID="10" presetClass="exit" presetSubtype="0" fill="hold" nodeType="withEffect">
                                  <p:stCondLst>
                                    <p:cond delay="500"/>
                                  </p:stCondLst>
                                  <p:childTnLst>
                                    <p:animEffect transition="out" filter="fade">
                                      <p:cBhvr>
                                        <p:cTn id="39" dur="1000"/>
                                        <p:tgtEl>
                                          <p:spTgt spid="1223694"/>
                                        </p:tgtEl>
                                      </p:cBhvr>
                                    </p:animEffect>
                                    <p:set>
                                      <p:cBhvr>
                                        <p:cTn id="40" dur="1" fill="hold">
                                          <p:stCondLst>
                                            <p:cond delay="999"/>
                                          </p:stCondLst>
                                        </p:cTn>
                                        <p:tgtEl>
                                          <p:spTgt spid="1223694"/>
                                        </p:tgtEl>
                                        <p:attrNameLst>
                                          <p:attrName>style.visibility</p:attrName>
                                        </p:attrNameLst>
                                      </p:cBhvr>
                                      <p:to>
                                        <p:strVal val="hidden"/>
                                      </p:to>
                                    </p:set>
                                  </p:childTnLst>
                                </p:cTn>
                              </p:par>
                              <p:par>
                                <p:cTn id="41" presetID="10" presetClass="exit" presetSubtype="0" fill="hold" nodeType="withEffect">
                                  <p:stCondLst>
                                    <p:cond delay="500"/>
                                  </p:stCondLst>
                                  <p:childTnLst>
                                    <p:animEffect transition="out" filter="fade">
                                      <p:cBhvr>
                                        <p:cTn id="42" dur="1000"/>
                                        <p:tgtEl>
                                          <p:spTgt spid="1223700"/>
                                        </p:tgtEl>
                                      </p:cBhvr>
                                    </p:animEffect>
                                    <p:set>
                                      <p:cBhvr>
                                        <p:cTn id="43" dur="1" fill="hold">
                                          <p:stCondLst>
                                            <p:cond delay="999"/>
                                          </p:stCondLst>
                                        </p:cTn>
                                        <p:tgtEl>
                                          <p:spTgt spid="1223700"/>
                                        </p:tgtEl>
                                        <p:attrNameLst>
                                          <p:attrName>style.visibility</p:attrName>
                                        </p:attrNameLst>
                                      </p:cBhvr>
                                      <p:to>
                                        <p:strVal val="hidden"/>
                                      </p:to>
                                    </p:set>
                                  </p:childTnLst>
                                </p:cTn>
                              </p:par>
                            </p:childTnLst>
                          </p:cTn>
                        </p:par>
                        <p:par>
                          <p:cTn id="44" fill="hold" nodeType="afterGroup">
                            <p:stCondLst>
                              <p:cond delay="6000"/>
                            </p:stCondLst>
                            <p:childTnLst>
                              <p:par>
                                <p:cTn id="45" presetID="10" presetClass="entr" presetSubtype="0" fill="hold" grpId="4" nodeType="afterEffect">
                                  <p:stCondLst>
                                    <p:cond delay="500"/>
                                  </p:stCondLst>
                                  <p:childTnLst>
                                    <p:set>
                                      <p:cBhvr>
                                        <p:cTn id="46" dur="1" fill="hold">
                                          <p:stCondLst>
                                            <p:cond delay="0"/>
                                          </p:stCondLst>
                                        </p:cTn>
                                        <p:tgtEl>
                                          <p:spTgt spid="1223704"/>
                                        </p:tgtEl>
                                        <p:attrNameLst>
                                          <p:attrName>style.visibility</p:attrName>
                                        </p:attrNameLst>
                                      </p:cBhvr>
                                      <p:to>
                                        <p:strVal val="visible"/>
                                      </p:to>
                                    </p:set>
                                    <p:animEffect transition="in" filter="fade">
                                      <p:cBhvr>
                                        <p:cTn id="47" dur="1000"/>
                                        <p:tgtEl>
                                          <p:spTgt spid="1223704"/>
                                        </p:tgtEl>
                                      </p:cBhvr>
                                    </p:animEffect>
                                  </p:childTnLst>
                                </p:cTn>
                              </p:par>
                              <p:par>
                                <p:cTn id="48" presetID="10" presetClass="entr" presetSubtype="0" fill="hold" nodeType="withEffect">
                                  <p:stCondLst>
                                    <p:cond delay="500"/>
                                  </p:stCondLst>
                                  <p:childTnLst>
                                    <p:set>
                                      <p:cBhvr>
                                        <p:cTn id="49" dur="1" fill="hold">
                                          <p:stCondLst>
                                            <p:cond delay="0"/>
                                          </p:stCondLst>
                                        </p:cTn>
                                        <p:tgtEl>
                                          <p:spTgt spid="1223694"/>
                                        </p:tgtEl>
                                        <p:attrNameLst>
                                          <p:attrName>style.visibility</p:attrName>
                                        </p:attrNameLst>
                                      </p:cBhvr>
                                      <p:to>
                                        <p:strVal val="visible"/>
                                      </p:to>
                                    </p:set>
                                    <p:animEffect transition="in" filter="fade">
                                      <p:cBhvr>
                                        <p:cTn id="50" dur="1000"/>
                                        <p:tgtEl>
                                          <p:spTgt spid="1223694"/>
                                        </p:tgtEl>
                                      </p:cBhvr>
                                    </p:animEffect>
                                  </p:childTnLst>
                                </p:cTn>
                              </p:par>
                              <p:par>
                                <p:cTn id="51" presetID="10" presetClass="entr" presetSubtype="0" fill="hold" nodeType="withEffect">
                                  <p:stCondLst>
                                    <p:cond delay="500"/>
                                  </p:stCondLst>
                                  <p:childTnLst>
                                    <p:set>
                                      <p:cBhvr>
                                        <p:cTn id="52" dur="1" fill="hold">
                                          <p:stCondLst>
                                            <p:cond delay="0"/>
                                          </p:stCondLst>
                                        </p:cTn>
                                        <p:tgtEl>
                                          <p:spTgt spid="1223700"/>
                                        </p:tgtEl>
                                        <p:attrNameLst>
                                          <p:attrName>style.visibility</p:attrName>
                                        </p:attrNameLst>
                                      </p:cBhvr>
                                      <p:to>
                                        <p:strVal val="visible"/>
                                      </p:to>
                                    </p:set>
                                    <p:animEffect transition="in" filter="fade">
                                      <p:cBhvr>
                                        <p:cTn id="53" dur="1000"/>
                                        <p:tgtEl>
                                          <p:spTgt spid="1223700"/>
                                        </p:tgtEl>
                                      </p:cBhvr>
                                    </p:animEffect>
                                  </p:childTnLst>
                                </p:cTn>
                              </p:par>
                            </p:childTnLst>
                          </p:cTn>
                        </p:par>
                        <p:par>
                          <p:cTn id="54" fill="hold">
                            <p:stCondLst>
                              <p:cond delay="7500"/>
                            </p:stCondLst>
                            <p:childTnLst>
                              <p:par>
                                <p:cTn id="55" presetID="1" presetClass="mediacall" presetSubtype="0" fill="hold" nodeType="afterEffect">
                                  <p:stCondLst>
                                    <p:cond delay="0"/>
                                  </p:stCondLst>
                                  <p:childTnLst>
                                    <p:cmd type="call" cmd="playFrom(0.0)">
                                      <p:cBhvr>
                                        <p:cTn id="56" dur="860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57" fill="hold" display="0">
                  <p:stCondLst>
                    <p:cond delay="indefinite"/>
                  </p:stCondLst>
                  <p:endCondLst>
                    <p:cond evt="onStopAudio" delay="0">
                      <p:tgtEl>
                        <p:sldTgt/>
                      </p:tgtEl>
                    </p:cond>
                  </p:endCondLst>
                </p:cTn>
                <p:tgtEl>
                  <p:spTgt spid="2"/>
                </p:tgtEl>
              </p:cMediaNode>
            </p:audio>
          </p:childTnLst>
        </p:cTn>
      </p:par>
    </p:tnLst>
    <p:bldLst>
      <p:bldP spid="1223704" grpId="0" animBg="1"/>
      <p:bldP spid="1223704" grpId="1" animBg="1"/>
      <p:bldP spid="1223704" grpId="2" animBg="1"/>
      <p:bldP spid="1223704" grpId="3" animBg="1"/>
      <p:bldP spid="1223704" grpId="4"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103427" name="Rectangle 5"/>
          <p:cNvSpPr>
            <a:spLocks noGrp="1" noChangeArrowheads="1"/>
          </p:cNvSpPr>
          <p:nvPr>
            <p:ph type="title"/>
          </p:nvPr>
        </p:nvSpPr>
        <p:spPr/>
        <p:txBody>
          <a:bodyPr/>
          <a:lstStyle/>
          <a:p>
            <a:pPr eaLnBrk="1" hangingPunct="1"/>
            <a:r>
              <a:rPr lang="en-US" altLang="en-US" b="0" smtClean="0"/>
              <a:t>5.5.6:</a:t>
            </a:r>
            <a:r>
              <a:rPr lang="en-US" altLang="en-US" smtClean="0"/>
              <a:t> The Transconductance</a:t>
            </a:r>
            <a:r>
              <a:rPr lang="en-US" altLang="en-US" b="0" smtClean="0"/>
              <a:t> </a:t>
            </a:r>
            <a:r>
              <a:rPr lang="en-US" altLang="en-US" b="0" i="1" smtClean="0"/>
              <a:t>g</a:t>
            </a:r>
            <a:r>
              <a:rPr lang="en-US" altLang="en-US" b="0" i="1" baseline="-25000" smtClean="0"/>
              <a:t>m</a:t>
            </a:r>
          </a:p>
        </p:txBody>
      </p:sp>
      <p:sp>
        <p:nvSpPr>
          <p:cNvPr id="103428" name="Rectangle 6"/>
          <p:cNvSpPr>
            <a:spLocks noGrp="1" noChangeArrowheads="1"/>
          </p:cNvSpPr>
          <p:nvPr>
            <p:ph type="body" sz="half" idx="1"/>
          </p:nvPr>
        </p:nvSpPr>
        <p:spPr>
          <a:xfrm>
            <a:off x="152400" y="2057400"/>
            <a:ext cx="4305300" cy="4800600"/>
          </a:xfrm>
          <a:solidFill>
            <a:schemeClr val="bg1"/>
          </a:solidFill>
        </p:spPr>
        <p:txBody>
          <a:bodyPr/>
          <a:lstStyle/>
          <a:p>
            <a:pPr eaLnBrk="1" hangingPunct="1"/>
            <a:r>
              <a:rPr lang="en-US" altLang="en-US" sz="2800" smtClean="0"/>
              <a:t>In summary, there are </a:t>
            </a:r>
            <a:r>
              <a:rPr lang="en-US" altLang="en-US" sz="2800" smtClean="0">
                <a:solidFill>
                  <a:srgbClr val="FF0000"/>
                </a:solidFill>
              </a:rPr>
              <a:t>three relationships</a:t>
            </a:r>
            <a:r>
              <a:rPr lang="en-US" altLang="en-US" sz="2800" smtClean="0"/>
              <a:t> for determining </a:t>
            </a:r>
            <a:r>
              <a:rPr lang="en-US" altLang="en-US" sz="2800" i="1" smtClean="0"/>
              <a:t>g</a:t>
            </a:r>
            <a:r>
              <a:rPr lang="en-US" altLang="en-US" sz="2800" i="1" baseline="-25000" smtClean="0"/>
              <a:t>m</a:t>
            </a:r>
            <a:r>
              <a:rPr lang="en-US" altLang="en-US" sz="2800" smtClean="0"/>
              <a:t>:</a:t>
            </a:r>
          </a:p>
          <a:p>
            <a:pPr lvl="1" eaLnBrk="1" hangingPunct="1"/>
            <a:r>
              <a:rPr lang="en-US" altLang="en-US" sz="2800" smtClean="0"/>
              <a:t>(5.55), (5.56), and (5.57)</a:t>
            </a:r>
          </a:p>
          <a:p>
            <a:pPr eaLnBrk="1" hangingPunct="1"/>
            <a:r>
              <a:rPr lang="en-US" altLang="en-US" sz="2800" smtClean="0"/>
              <a:t>These relationships are dependent on </a:t>
            </a:r>
            <a:r>
              <a:rPr lang="en-US" altLang="en-US" sz="2800" smtClean="0">
                <a:solidFill>
                  <a:srgbClr val="FF0000"/>
                </a:solidFill>
              </a:rPr>
              <a:t>three design parameters:</a:t>
            </a:r>
          </a:p>
          <a:p>
            <a:pPr lvl="1" eaLnBrk="1" hangingPunct="1"/>
            <a:r>
              <a:rPr lang="en-US" altLang="en-US" sz="2800" i="1" smtClean="0"/>
              <a:t>W</a:t>
            </a:r>
            <a:r>
              <a:rPr lang="en-US" altLang="en-US" sz="2800" smtClean="0"/>
              <a:t>/</a:t>
            </a:r>
            <a:r>
              <a:rPr lang="en-US" altLang="en-US" sz="2800" i="1" smtClean="0"/>
              <a:t>L, V</a:t>
            </a:r>
            <a:r>
              <a:rPr lang="en-US" altLang="en-US" sz="2800" i="1" baseline="-25000" smtClean="0"/>
              <a:t>OV</a:t>
            </a:r>
            <a:r>
              <a:rPr lang="en-US" altLang="en-US" sz="2800" i="1" smtClean="0"/>
              <a:t>,</a:t>
            </a:r>
            <a:r>
              <a:rPr lang="en-US" altLang="en-US" sz="2800" i="1" baseline="-25000" smtClean="0"/>
              <a:t> </a:t>
            </a:r>
            <a:r>
              <a:rPr lang="en-US" altLang="en-US" sz="2800" i="1" smtClean="0"/>
              <a:t>I</a:t>
            </a:r>
            <a:r>
              <a:rPr lang="en-US" altLang="en-US" sz="2800" i="1" baseline="-25000" smtClean="0"/>
              <a:t>D</a:t>
            </a:r>
          </a:p>
          <a:p>
            <a:pPr lvl="1" eaLnBrk="1" hangingPunct="1"/>
            <a:endParaRPr lang="en-US" altLang="en-US" sz="2800" i="1" smtClean="0"/>
          </a:p>
        </p:txBody>
      </p:sp>
      <p:graphicFrame>
        <p:nvGraphicFramePr>
          <p:cNvPr id="103429" name="Object 8"/>
          <p:cNvGraphicFramePr>
            <a:graphicFrameLocks noGrp="1" noChangeAspect="1"/>
          </p:cNvGraphicFramePr>
          <p:nvPr>
            <p:ph sz="half" idx="2"/>
          </p:nvPr>
        </p:nvGraphicFramePr>
        <p:xfrm>
          <a:off x="4683125" y="3114675"/>
          <a:ext cx="4232275" cy="2447925"/>
        </p:xfrm>
        <a:graphic>
          <a:graphicData uri="http://schemas.openxmlformats.org/presentationml/2006/ole">
            <mc:AlternateContent xmlns:mc="http://schemas.openxmlformats.org/markup-compatibility/2006">
              <mc:Choice xmlns:v="urn:schemas-microsoft-com:vml" Requires="v">
                <p:oleObj spid="_x0000_s103455" name="Equation" r:id="rId3" imgW="1625600" imgH="939800" progId="Equation.DSMT4">
                  <p:embed/>
                </p:oleObj>
              </mc:Choice>
              <mc:Fallback>
                <p:oleObj name="Equation" r:id="rId3" imgW="1625600" imgH="939800" progId="Equation.DSMT4">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3125" y="3114675"/>
                        <a:ext cx="4232275" cy="24479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p:fade/>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Footer Placeholder 3"/>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104451" name="Rectangle 2"/>
          <p:cNvSpPr>
            <a:spLocks noGrp="1" noChangeArrowheads="1"/>
          </p:cNvSpPr>
          <p:nvPr>
            <p:ph type="title"/>
          </p:nvPr>
        </p:nvSpPr>
        <p:spPr/>
        <p:txBody>
          <a:bodyPr/>
          <a:lstStyle/>
          <a:p>
            <a:pPr eaLnBrk="1" hangingPunct="1"/>
            <a:r>
              <a:rPr lang="en-US" altLang="en-US" smtClean="0"/>
              <a:t>Example 5.10: </a:t>
            </a:r>
            <a:r>
              <a:rPr lang="en-US" altLang="en-US" b="0" smtClean="0"/>
              <a:t>MOSFET Amplifier</a:t>
            </a:r>
            <a:endParaRPr lang="en-US" altLang="en-US" sz="900" b="0" smtClean="0"/>
          </a:p>
        </p:txBody>
      </p:sp>
      <p:sp>
        <p:nvSpPr>
          <p:cNvPr id="104452" name="Rectangle 3"/>
          <p:cNvSpPr>
            <a:spLocks noGrp="1" noChangeArrowheads="1"/>
          </p:cNvSpPr>
          <p:nvPr>
            <p:ph type="body" idx="1"/>
          </p:nvPr>
        </p:nvSpPr>
        <p:spPr>
          <a:xfrm>
            <a:off x="152400" y="2057400"/>
            <a:ext cx="8763000" cy="4800600"/>
          </a:xfrm>
          <a:solidFill>
            <a:schemeClr val="bg1"/>
          </a:solidFill>
        </p:spPr>
        <p:txBody>
          <a:bodyPr/>
          <a:lstStyle/>
          <a:p>
            <a:pPr eaLnBrk="1" hangingPunct="1"/>
            <a:r>
              <a:rPr lang="en-US" altLang="en-US" b="1" smtClean="0">
                <a:solidFill>
                  <a:srgbClr val="FF0000"/>
                </a:solidFill>
              </a:rPr>
              <a:t>Example 5.10 Problem Statement: </a:t>
            </a:r>
            <a:r>
              <a:rPr lang="en-US" altLang="en-US" smtClean="0"/>
              <a:t>Figure 5.39(a) shows a </a:t>
            </a:r>
            <a:r>
              <a:rPr lang="en-US" altLang="en-US" smtClean="0">
                <a:solidFill>
                  <a:srgbClr val="FF0000"/>
                </a:solidFill>
              </a:rPr>
              <a:t>discrete common-source MOSFET amplifier utilizing a drain-to-gate resistance </a:t>
            </a:r>
            <a:r>
              <a:rPr lang="en-US" altLang="en-US" i="1" smtClean="0">
                <a:solidFill>
                  <a:srgbClr val="FF0000"/>
                </a:solidFill>
              </a:rPr>
              <a:t>R</a:t>
            </a:r>
            <a:r>
              <a:rPr lang="en-US" altLang="en-US" i="1" baseline="-25000" smtClean="0">
                <a:solidFill>
                  <a:srgbClr val="FF0000"/>
                </a:solidFill>
              </a:rPr>
              <a:t>G</a:t>
            </a:r>
            <a:r>
              <a:rPr lang="en-US" altLang="en-US" smtClean="0"/>
              <a:t> for biasing purposes.  Such a biasing arrangement will be studied in Section 5.7.  The input signal </a:t>
            </a:r>
            <a:r>
              <a:rPr lang="en-US" altLang="en-US" i="1" smtClean="0"/>
              <a:t>v</a:t>
            </a:r>
            <a:r>
              <a:rPr lang="en-US" altLang="en-US" i="1" baseline="-25000" smtClean="0"/>
              <a:t>I</a:t>
            </a:r>
            <a:r>
              <a:rPr lang="en-US" altLang="en-US" smtClean="0"/>
              <a:t> is coupled to the gate via a large capacitor, and the output signal at the drain is couppled to the load resistance </a:t>
            </a:r>
            <a:r>
              <a:rPr lang="en-US" altLang="en-US" i="1" smtClean="0"/>
              <a:t>R</a:t>
            </a:r>
            <a:r>
              <a:rPr lang="en-US" altLang="en-US" i="1" baseline="-25000" smtClean="0"/>
              <a:t>L</a:t>
            </a:r>
            <a:r>
              <a:rPr lang="en-US" altLang="en-US" smtClean="0"/>
              <a:t> via another large capacitor.  The transistor has </a:t>
            </a:r>
            <a:r>
              <a:rPr lang="en-US" altLang="en-US" i="1" smtClean="0"/>
              <a:t>V</a:t>
            </a:r>
            <a:r>
              <a:rPr lang="en-US" altLang="en-US" i="1" baseline="-25000" smtClean="0"/>
              <a:t>t</a:t>
            </a:r>
            <a:r>
              <a:rPr lang="en-US" altLang="en-US" smtClean="0"/>
              <a:t> = 1.5</a:t>
            </a:r>
            <a:r>
              <a:rPr lang="en-US" altLang="en-US" i="1" smtClean="0">
                <a:solidFill>
                  <a:srgbClr val="FF0000"/>
                </a:solidFill>
              </a:rPr>
              <a:t>V</a:t>
            </a:r>
            <a:r>
              <a:rPr lang="en-US" altLang="en-US" smtClean="0"/>
              <a:t>, </a:t>
            </a:r>
            <a:r>
              <a:rPr lang="en-US" altLang="en-US" i="1" smtClean="0"/>
              <a:t>k</a:t>
            </a:r>
            <a:r>
              <a:rPr lang="en-US" altLang="en-US" baseline="30000" smtClean="0"/>
              <a:t>’</a:t>
            </a:r>
            <a:r>
              <a:rPr lang="en-US" altLang="en-US" baseline="-25000" smtClean="0"/>
              <a:t>n</a:t>
            </a:r>
            <a:r>
              <a:rPr lang="en-US" altLang="en-US" smtClean="0"/>
              <a:t>(</a:t>
            </a:r>
            <a:r>
              <a:rPr lang="en-US" altLang="en-US" i="1" smtClean="0"/>
              <a:t>W</a:t>
            </a:r>
            <a:r>
              <a:rPr lang="en-US" altLang="en-US" smtClean="0"/>
              <a:t>/</a:t>
            </a:r>
            <a:r>
              <a:rPr lang="en-US" altLang="en-US" i="1" smtClean="0"/>
              <a:t>L</a:t>
            </a:r>
            <a:r>
              <a:rPr lang="en-US" altLang="en-US" smtClean="0"/>
              <a:t>) = 0.25</a:t>
            </a:r>
            <a:r>
              <a:rPr lang="en-US" altLang="en-US" i="1" smtClean="0">
                <a:solidFill>
                  <a:srgbClr val="FF0000"/>
                </a:solidFill>
              </a:rPr>
              <a:t>mA</a:t>
            </a:r>
            <a:r>
              <a:rPr lang="en-US" altLang="en-US" smtClean="0">
                <a:solidFill>
                  <a:srgbClr val="FF0000"/>
                </a:solidFill>
              </a:rPr>
              <a:t>/</a:t>
            </a:r>
            <a:r>
              <a:rPr lang="en-US" altLang="en-US" i="1" smtClean="0">
                <a:solidFill>
                  <a:srgbClr val="FF0000"/>
                </a:solidFill>
              </a:rPr>
              <a:t>V</a:t>
            </a:r>
            <a:r>
              <a:rPr lang="en-US" altLang="en-US" baseline="30000" smtClean="0">
                <a:solidFill>
                  <a:srgbClr val="FF0000"/>
                </a:solidFill>
              </a:rPr>
              <a:t>2</a:t>
            </a:r>
            <a:r>
              <a:rPr lang="en-US" altLang="en-US" smtClean="0"/>
              <a:t>, and </a:t>
            </a:r>
            <a:r>
              <a:rPr lang="en-US" altLang="en-US" i="1" smtClean="0"/>
              <a:t>V</a:t>
            </a:r>
            <a:r>
              <a:rPr lang="en-US" altLang="en-US" i="1" baseline="-25000" smtClean="0"/>
              <a:t>A</a:t>
            </a:r>
            <a:r>
              <a:rPr lang="en-US" altLang="en-US" smtClean="0"/>
              <a:t> = 50</a:t>
            </a:r>
            <a:r>
              <a:rPr lang="en-US" altLang="en-US" i="1" smtClean="0">
                <a:solidFill>
                  <a:srgbClr val="FF0000"/>
                </a:solidFill>
              </a:rPr>
              <a:t>V</a:t>
            </a:r>
            <a:r>
              <a:rPr lang="en-US" altLang="en-US" smtClean="0"/>
              <a:t>.  Assume the coupling capacitors to be sufficiently large so as to act as short circuits at the signal-frequencies of interest.</a:t>
            </a:r>
          </a:p>
          <a:p>
            <a:pPr eaLnBrk="1" hangingPunct="1"/>
            <a:r>
              <a:rPr lang="en-US" altLang="en-US" b="1" smtClean="0">
                <a:solidFill>
                  <a:srgbClr val="FF0000"/>
                </a:solidFill>
              </a:rPr>
              <a:t>Q: </a:t>
            </a:r>
            <a:r>
              <a:rPr lang="en-US" altLang="en-US" smtClean="0"/>
              <a:t>We wish to analyze this amplifier circuit to determine its </a:t>
            </a:r>
            <a:r>
              <a:rPr lang="en-US" altLang="en-US" b="1" smtClean="0">
                <a:solidFill>
                  <a:srgbClr val="FF0000"/>
                </a:solidFill>
              </a:rPr>
              <a:t>(a) </a:t>
            </a:r>
            <a:r>
              <a:rPr lang="en-US" altLang="en-US" smtClean="0"/>
              <a:t>small-signal voltage gain, its </a:t>
            </a:r>
            <a:r>
              <a:rPr lang="en-US" altLang="en-US" b="1" smtClean="0">
                <a:solidFill>
                  <a:srgbClr val="FF0000"/>
                </a:solidFill>
              </a:rPr>
              <a:t>(b) </a:t>
            </a:r>
            <a:r>
              <a:rPr lang="en-US" altLang="en-US" smtClean="0"/>
              <a:t>input resistance, and the largest allowable input signal.</a:t>
            </a:r>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324600" y="228600"/>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76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Footer Placeholder 3"/>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105475" name="Rectangle 2"/>
          <p:cNvSpPr>
            <a:spLocks noGrp="1" noChangeArrowheads="1"/>
          </p:cNvSpPr>
          <p:nvPr>
            <p:ph type="title"/>
          </p:nvPr>
        </p:nvSpPr>
        <p:spPr/>
        <p:txBody>
          <a:bodyPr/>
          <a:lstStyle/>
          <a:p>
            <a:pPr eaLnBrk="1" hangingPunct="1"/>
            <a:endParaRPr lang="en-US" altLang="en-US" smtClean="0"/>
          </a:p>
        </p:txBody>
      </p:sp>
      <p:sp>
        <p:nvSpPr>
          <p:cNvPr id="105476" name="Rectangle 3"/>
          <p:cNvSpPr>
            <a:spLocks noGrp="1" noChangeArrowheads="1"/>
          </p:cNvSpPr>
          <p:nvPr>
            <p:ph type="body" idx="1"/>
          </p:nvPr>
        </p:nvSpPr>
        <p:spPr/>
        <p:txBody>
          <a:bodyPr/>
          <a:lstStyle/>
          <a:p>
            <a:pPr eaLnBrk="1" hangingPunct="1"/>
            <a:endParaRPr lang="en-US" altLang="en-US" smtClean="0"/>
          </a:p>
        </p:txBody>
      </p:sp>
      <p:sp>
        <p:nvSpPr>
          <p:cNvPr id="105477" name="Rectangle 4"/>
          <p:cNvSpPr>
            <a:spLocks noChangeArrowheads="1"/>
          </p:cNvSpPr>
          <p:nvPr/>
        </p:nvSpPr>
        <p:spPr bwMode="auto">
          <a:xfrm>
            <a:off x="0" y="0"/>
            <a:ext cx="9144000" cy="6858000"/>
          </a:xfrm>
          <a:prstGeom prst="rect">
            <a:avLst/>
          </a:prstGeom>
          <a:solidFill>
            <a:schemeClr val="bg1">
              <a:alpha val="98038"/>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pic>
        <p:nvPicPr>
          <p:cNvPr id="105478" name="Picture 4" descr="se05F3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800" y="566738"/>
            <a:ext cx="13246100" cy="987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5479" name="Rectangle 2"/>
          <p:cNvSpPr>
            <a:spLocks noChangeArrowheads="1"/>
          </p:cNvSpPr>
          <p:nvPr/>
        </p:nvSpPr>
        <p:spPr bwMode="auto">
          <a:xfrm>
            <a:off x="609600" y="6019800"/>
            <a:ext cx="7924800" cy="4572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r>
              <a:rPr lang="en-US" altLang="en-US" b="1"/>
              <a:t>Figure 5.39: </a:t>
            </a:r>
            <a:r>
              <a:rPr lang="en-US" altLang="en-US"/>
              <a:t>Example 5.10 amplifier circuit.</a:t>
            </a:r>
          </a:p>
        </p:txBody>
      </p:sp>
      <p:sp>
        <p:nvSpPr>
          <p:cNvPr id="1570825" name="Text Box 9"/>
          <p:cNvSpPr txBox="1">
            <a:spLocks noChangeArrowheads="1"/>
          </p:cNvSpPr>
          <p:nvPr/>
        </p:nvSpPr>
        <p:spPr bwMode="auto">
          <a:xfrm>
            <a:off x="5562600" y="228600"/>
            <a:ext cx="3352800" cy="1590675"/>
          </a:xfrm>
          <a:prstGeom prst="rect">
            <a:avLst/>
          </a:prstGeom>
          <a:solidFill>
            <a:srgbClr val="FFFF99"/>
          </a:solidFill>
          <a:ln w="381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50000"/>
              </a:spcBef>
              <a:buFontTx/>
              <a:buNone/>
            </a:pPr>
            <a:r>
              <a:rPr lang="en-US" altLang="en-US" b="1">
                <a:solidFill>
                  <a:srgbClr val="FF0000"/>
                </a:solidFill>
              </a:rPr>
              <a:t>note:</a:t>
            </a:r>
            <a:r>
              <a:rPr lang="en-US" altLang="en-US">
                <a:solidFill>
                  <a:srgbClr val="FF0000"/>
                </a:solidFill>
              </a:rPr>
              <a:t> capacitors block dc signals completely, but have no effect on small-signal</a:t>
            </a:r>
            <a:endParaRPr lang="en-US" altLang="en-US" baseline="-25000">
              <a:solidFill>
                <a:srgbClr val="FF0000"/>
              </a:solidFill>
            </a:endParaRPr>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400800" y="4893469"/>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70825"/>
                                        </p:tgtEl>
                                        <p:attrNameLst>
                                          <p:attrName>style.visibility</p:attrName>
                                        </p:attrNameLst>
                                      </p:cBhvr>
                                      <p:to>
                                        <p:strVal val="visible"/>
                                      </p:to>
                                    </p:set>
                                    <p:animEffect transition="in" filter="fade">
                                      <p:cBhvr>
                                        <p:cTn id="7" dur="500"/>
                                        <p:tgtEl>
                                          <p:spTgt spid="1570825"/>
                                        </p:tgtEl>
                                      </p:cBhvr>
                                    </p:animEffect>
                                  </p:childTnLst>
                                </p:cTn>
                              </p:par>
                            </p:childTnLst>
                          </p:cTn>
                        </p:par>
                        <p:par>
                          <p:cTn id="8" fill="hold">
                            <p:stCondLst>
                              <p:cond delay="500"/>
                            </p:stCondLst>
                            <p:childTnLst>
                              <p:par>
                                <p:cTn id="9" presetID="1" presetClass="mediacall" presetSubtype="0" fill="hold" nodeType="afterEffect">
                                  <p:stCondLst>
                                    <p:cond delay="0"/>
                                  </p:stCondLst>
                                  <p:childTnLst>
                                    <p:cmd type="call" cmd="playFrom(0.0)">
                                      <p:cBhvr>
                                        <p:cTn id="10" dur="154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2"/>
                </p:tgtEl>
              </p:cMediaNode>
            </p:audio>
          </p:childTnLst>
        </p:cTn>
      </p:par>
    </p:tnLst>
    <p:bldLst>
      <p:bldP spid="1570825" grpId="0"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106499" name="Rectangle 17"/>
          <p:cNvSpPr>
            <a:spLocks noChangeArrowheads="1"/>
          </p:cNvSpPr>
          <p:nvPr/>
        </p:nvSpPr>
        <p:spPr bwMode="auto">
          <a:xfrm>
            <a:off x="4572000" y="0"/>
            <a:ext cx="4572000" cy="68580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06500" name="Rectangle 2"/>
          <p:cNvSpPr>
            <a:spLocks noGrp="1" noChangeArrowheads="1"/>
          </p:cNvSpPr>
          <p:nvPr>
            <p:ph type="title"/>
          </p:nvPr>
        </p:nvSpPr>
        <p:spPr/>
        <p:txBody>
          <a:bodyPr/>
          <a:lstStyle/>
          <a:p>
            <a:pPr eaLnBrk="1" hangingPunct="1"/>
            <a:r>
              <a:rPr lang="en-US" altLang="en-US" sz="3200" b="0" smtClean="0"/>
              <a:t>5.5.7.</a:t>
            </a:r>
            <a:r>
              <a:rPr lang="en-US" altLang="en-US" sz="3200" smtClean="0"/>
              <a:t> The T Equivalent-Circuit Model</a:t>
            </a:r>
          </a:p>
        </p:txBody>
      </p:sp>
      <p:sp>
        <p:nvSpPr>
          <p:cNvPr id="106501" name="Rectangle 4"/>
          <p:cNvSpPr>
            <a:spLocks noGrp="1" noChangeArrowheads="1"/>
          </p:cNvSpPr>
          <p:nvPr>
            <p:ph type="body" sz="half" idx="1"/>
          </p:nvPr>
        </p:nvSpPr>
        <p:spPr/>
        <p:txBody>
          <a:bodyPr/>
          <a:lstStyle/>
          <a:p>
            <a:pPr eaLnBrk="1" hangingPunct="1"/>
            <a:r>
              <a:rPr lang="en-US" altLang="en-US" smtClean="0"/>
              <a:t>Through circuit transformation, it is possible to develop </a:t>
            </a:r>
            <a:r>
              <a:rPr lang="en-US" altLang="en-US" smtClean="0">
                <a:solidFill>
                  <a:srgbClr val="FF0000"/>
                </a:solidFill>
              </a:rPr>
              <a:t>alternative circuit models</a:t>
            </a:r>
          </a:p>
          <a:p>
            <a:pPr eaLnBrk="1" hangingPunct="1"/>
            <a:r>
              <a:rPr lang="en-US" altLang="en-US" b="1" i="1" smtClean="0">
                <a:solidFill>
                  <a:srgbClr val="3333FF"/>
                </a:solidFill>
              </a:rPr>
              <a:t>T</a:t>
            </a:r>
            <a:r>
              <a:rPr lang="en-US" altLang="en-US" b="1" smtClean="0">
                <a:solidFill>
                  <a:srgbClr val="3333FF"/>
                </a:solidFill>
              </a:rPr>
              <a:t>-Equivalent-Ckt Model </a:t>
            </a:r>
            <a:r>
              <a:rPr lang="en-US" altLang="en-US" smtClean="0"/>
              <a:t>is shown to right.</a:t>
            </a:r>
          </a:p>
        </p:txBody>
      </p:sp>
      <p:pic>
        <p:nvPicPr>
          <p:cNvPr id="106502" name="Picture 4" descr="se05F4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8200" y="1066800"/>
            <a:ext cx="4194175" cy="389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6503" name="Rectangle 2"/>
          <p:cNvSpPr>
            <a:spLocks noChangeArrowheads="1"/>
          </p:cNvSpPr>
          <p:nvPr/>
        </p:nvSpPr>
        <p:spPr bwMode="auto">
          <a:xfrm>
            <a:off x="4724400" y="5105400"/>
            <a:ext cx="4191000" cy="161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r>
              <a:rPr lang="en-US" altLang="en-US" sz="2000" b="1"/>
              <a:t>Figure 5.40: </a:t>
            </a:r>
            <a:r>
              <a:rPr lang="en-US" altLang="en-US" sz="2000"/>
              <a:t>Development of the T equivalent-circuit model for the MOSFET. For simplicity, </a:t>
            </a:r>
            <a:r>
              <a:rPr lang="en-US" altLang="en-US" sz="2000" i="1"/>
              <a:t>r</a:t>
            </a:r>
            <a:r>
              <a:rPr lang="en-US" altLang="en-US" sz="2000" i="1" baseline="-25000"/>
              <a:t>o</a:t>
            </a:r>
            <a:r>
              <a:rPr lang="en-US" altLang="en-US" sz="2000" i="1"/>
              <a:t> </a:t>
            </a:r>
            <a:r>
              <a:rPr lang="en-US" altLang="en-US" sz="2000"/>
              <a:t>has been omitted; however, it may be added between D and S in the T model of </a:t>
            </a:r>
            <a:r>
              <a:rPr lang="en-US" altLang="en-US" sz="2000" b="1"/>
              <a:t>(d)</a:t>
            </a:r>
            <a:r>
              <a:rPr lang="en-US" altLang="en-US" sz="2000"/>
              <a:t>.</a:t>
            </a:r>
          </a:p>
        </p:txBody>
      </p:sp>
    </p:spTree>
  </p:cSld>
  <p:clrMapOvr>
    <a:masterClrMapping/>
  </p:clrMapOvr>
  <p:transition>
    <p:fade/>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107523" name="Rectangle 11"/>
          <p:cNvSpPr>
            <a:spLocks noChangeArrowheads="1"/>
          </p:cNvSpPr>
          <p:nvPr/>
        </p:nvSpPr>
        <p:spPr bwMode="auto">
          <a:xfrm>
            <a:off x="4572000" y="0"/>
            <a:ext cx="4572000" cy="68580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pic>
        <p:nvPicPr>
          <p:cNvPr id="107524" name="Picture 4" descr="se05F4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8200" y="1066800"/>
            <a:ext cx="4194175" cy="389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7525" name="Rectangle 2"/>
          <p:cNvSpPr>
            <a:spLocks noChangeArrowheads="1"/>
          </p:cNvSpPr>
          <p:nvPr/>
        </p:nvSpPr>
        <p:spPr bwMode="auto">
          <a:xfrm>
            <a:off x="4724400" y="5105400"/>
            <a:ext cx="4191000" cy="161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r>
              <a:rPr lang="en-US" altLang="en-US" sz="2000" b="1"/>
              <a:t>Figure 5.40: </a:t>
            </a:r>
            <a:r>
              <a:rPr lang="en-US" altLang="en-US" sz="2000"/>
              <a:t>Development of the T equivalent-circuit model for the MOSFET. For simplicity, </a:t>
            </a:r>
            <a:r>
              <a:rPr lang="en-US" altLang="en-US" sz="2000" i="1"/>
              <a:t>r</a:t>
            </a:r>
            <a:r>
              <a:rPr lang="en-US" altLang="en-US" sz="2000" i="1" baseline="-25000"/>
              <a:t>o</a:t>
            </a:r>
            <a:r>
              <a:rPr lang="en-US" altLang="en-US" sz="2000" i="1"/>
              <a:t> </a:t>
            </a:r>
            <a:r>
              <a:rPr lang="en-US" altLang="en-US" sz="2000"/>
              <a:t>has been omitted; however, it may be added between D and S in the T model of </a:t>
            </a:r>
            <a:r>
              <a:rPr lang="en-US" altLang="en-US" sz="2000" b="1"/>
              <a:t>(d)</a:t>
            </a:r>
            <a:r>
              <a:rPr lang="en-US" altLang="en-US" sz="2000"/>
              <a:t>.</a:t>
            </a:r>
          </a:p>
        </p:txBody>
      </p:sp>
      <p:sp>
        <p:nvSpPr>
          <p:cNvPr id="107526" name="Rectangle 2"/>
          <p:cNvSpPr>
            <a:spLocks noGrp="1" noChangeArrowheads="1"/>
          </p:cNvSpPr>
          <p:nvPr>
            <p:ph type="title"/>
          </p:nvPr>
        </p:nvSpPr>
        <p:spPr/>
        <p:txBody>
          <a:bodyPr/>
          <a:lstStyle/>
          <a:p>
            <a:pPr eaLnBrk="1" hangingPunct="1"/>
            <a:r>
              <a:rPr lang="en-US" altLang="en-US" sz="3200" b="0" smtClean="0"/>
              <a:t>5.5.7.</a:t>
            </a:r>
            <a:r>
              <a:rPr lang="en-US" altLang="en-US" sz="3200" smtClean="0"/>
              <a:t> The T Equivalent-Circuit Model</a:t>
            </a:r>
          </a:p>
        </p:txBody>
      </p:sp>
      <p:sp>
        <p:nvSpPr>
          <p:cNvPr id="107527" name="Rectangle 3"/>
          <p:cNvSpPr>
            <a:spLocks noGrp="1" noChangeArrowheads="1"/>
          </p:cNvSpPr>
          <p:nvPr>
            <p:ph type="body" sz="half" idx="1"/>
          </p:nvPr>
        </p:nvSpPr>
        <p:spPr/>
        <p:txBody>
          <a:bodyPr/>
          <a:lstStyle/>
          <a:p>
            <a:pPr eaLnBrk="1" hangingPunct="1"/>
            <a:r>
              <a:rPr lang="en-US" altLang="en-US" sz="2400" b="1" smtClean="0">
                <a:solidFill>
                  <a:srgbClr val="FF0000"/>
                </a:solidFill>
              </a:rPr>
              <a:t>Q: </a:t>
            </a:r>
            <a:r>
              <a:rPr lang="en-US" altLang="en-US" sz="2400" smtClean="0"/>
              <a:t>How is this model developed?</a:t>
            </a:r>
          </a:p>
          <a:p>
            <a:pPr lvl="1" eaLnBrk="1" hangingPunct="1"/>
            <a:r>
              <a:rPr lang="en-US" altLang="en-US" b="1" smtClean="0">
                <a:solidFill>
                  <a:srgbClr val="008000"/>
                </a:solidFill>
              </a:rPr>
              <a:t>step #1:</a:t>
            </a:r>
            <a:r>
              <a:rPr lang="en-US" altLang="en-US" smtClean="0">
                <a:solidFill>
                  <a:srgbClr val="FF0000"/>
                </a:solidFill>
              </a:rPr>
              <a:t> </a:t>
            </a:r>
            <a:r>
              <a:rPr lang="en-US" altLang="en-US" smtClean="0"/>
              <a:t>Begin with</a:t>
            </a:r>
            <a:r>
              <a:rPr lang="en-US" altLang="en-US" b="1" smtClean="0">
                <a:solidFill>
                  <a:srgbClr val="FF0000"/>
                </a:solidFill>
              </a:rPr>
              <a:t> small signal model</a:t>
            </a:r>
            <a:r>
              <a:rPr lang="en-US" altLang="en-US" b="1" smtClean="0">
                <a:solidFill>
                  <a:srgbClr val="008000"/>
                </a:solidFill>
              </a:rPr>
              <a:t> </a:t>
            </a:r>
            <a:r>
              <a:rPr lang="en-US" altLang="en-US" smtClean="0"/>
              <a:t>(assume </a:t>
            </a:r>
            <a:r>
              <a:rPr lang="en-US" altLang="en-US" i="1" smtClean="0"/>
              <a:t>R</a:t>
            </a:r>
            <a:r>
              <a:rPr lang="en-US" altLang="en-US" i="1" baseline="-25000" smtClean="0"/>
              <a:t>o</a:t>
            </a:r>
            <a:r>
              <a:rPr lang="en-US" altLang="en-US" smtClean="0"/>
              <a:t>=0).</a:t>
            </a:r>
          </a:p>
          <a:p>
            <a:pPr lvl="1" eaLnBrk="1" hangingPunct="1"/>
            <a:r>
              <a:rPr lang="en-US" altLang="en-US" b="1" smtClean="0">
                <a:solidFill>
                  <a:srgbClr val="008000"/>
                </a:solidFill>
              </a:rPr>
              <a:t>step #2:</a:t>
            </a:r>
            <a:r>
              <a:rPr lang="en-US" altLang="en-US" smtClean="0"/>
              <a:t> Place second </a:t>
            </a:r>
            <a:r>
              <a:rPr lang="en-US" altLang="en-US" smtClean="0">
                <a:solidFill>
                  <a:srgbClr val="FF0000"/>
                </a:solidFill>
              </a:rPr>
              <a:t>current source in series</a:t>
            </a:r>
            <a:r>
              <a:rPr lang="en-US" altLang="en-US" smtClean="0"/>
              <a:t> with the first.</a:t>
            </a:r>
          </a:p>
          <a:p>
            <a:pPr lvl="2" eaLnBrk="1" hangingPunct="1"/>
            <a:r>
              <a:rPr lang="en-US" altLang="en-US" sz="2400" smtClean="0"/>
              <a:t>Has no effect on circuit operation.</a:t>
            </a:r>
          </a:p>
        </p:txBody>
      </p:sp>
      <p:sp>
        <p:nvSpPr>
          <p:cNvPr id="107528" name="Line 6"/>
          <p:cNvSpPr>
            <a:spLocks noChangeShapeType="1"/>
          </p:cNvSpPr>
          <p:nvPr/>
        </p:nvSpPr>
        <p:spPr bwMode="auto">
          <a:xfrm flipV="1">
            <a:off x="4267200" y="2209800"/>
            <a:ext cx="1066800" cy="914400"/>
          </a:xfrm>
          <a:prstGeom prst="line">
            <a:avLst/>
          </a:prstGeom>
          <a:noFill/>
          <a:ln w="3175">
            <a:solidFill>
              <a:srgbClr val="DDDDDD"/>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71175" name="Line 7"/>
          <p:cNvSpPr>
            <a:spLocks noChangeShapeType="1"/>
          </p:cNvSpPr>
          <p:nvPr/>
        </p:nvSpPr>
        <p:spPr bwMode="auto">
          <a:xfrm flipV="1">
            <a:off x="4267200" y="2209800"/>
            <a:ext cx="1066800" cy="914400"/>
          </a:xfrm>
          <a:prstGeom prst="line">
            <a:avLst/>
          </a:prstGeom>
          <a:noFill/>
          <a:ln w="31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530" name="Line 8"/>
          <p:cNvSpPr>
            <a:spLocks noChangeShapeType="1"/>
          </p:cNvSpPr>
          <p:nvPr/>
        </p:nvSpPr>
        <p:spPr bwMode="auto">
          <a:xfrm flipV="1">
            <a:off x="3810000" y="2209800"/>
            <a:ext cx="3810000" cy="2057400"/>
          </a:xfrm>
          <a:prstGeom prst="line">
            <a:avLst/>
          </a:prstGeom>
          <a:noFill/>
          <a:ln w="3175">
            <a:solidFill>
              <a:srgbClr val="DDDDDD"/>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71177" name="Line 9"/>
          <p:cNvSpPr>
            <a:spLocks noChangeShapeType="1"/>
          </p:cNvSpPr>
          <p:nvPr/>
        </p:nvSpPr>
        <p:spPr bwMode="auto">
          <a:xfrm flipV="1">
            <a:off x="3810000" y="2209800"/>
            <a:ext cx="3810000" cy="2057400"/>
          </a:xfrm>
          <a:prstGeom prst="line">
            <a:avLst/>
          </a:prstGeom>
          <a:noFill/>
          <a:ln w="31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71178" name="AutoShape 10"/>
          <p:cNvSpPr>
            <a:spLocks noChangeArrowheads="1"/>
          </p:cNvSpPr>
          <p:nvPr/>
        </p:nvSpPr>
        <p:spPr bwMode="auto">
          <a:xfrm>
            <a:off x="5562600" y="1676400"/>
            <a:ext cx="2286000" cy="2286000"/>
          </a:xfrm>
          <a:custGeom>
            <a:avLst/>
            <a:gdLst>
              <a:gd name="T0" fmla="*/ 2147483647 w 21600"/>
              <a:gd name="T1" fmla="*/ 2147483647 h 21600"/>
              <a:gd name="T2" fmla="*/ 1947621518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0828" y="18313"/>
                </a:moveTo>
                <a:cubicBezTo>
                  <a:pt x="14966" y="18298"/>
                  <a:pt x="18314" y="14938"/>
                  <a:pt x="18314" y="10800"/>
                </a:cubicBezTo>
                <a:cubicBezTo>
                  <a:pt x="18314" y="6650"/>
                  <a:pt x="14949" y="3286"/>
                  <a:pt x="10800" y="3286"/>
                </a:cubicBezTo>
                <a:cubicBezTo>
                  <a:pt x="6650" y="3286"/>
                  <a:pt x="3286" y="6650"/>
                  <a:pt x="3286" y="10800"/>
                </a:cubicBezTo>
                <a:lnTo>
                  <a:pt x="0" y="10800"/>
                </a:lnTo>
                <a:cubicBezTo>
                  <a:pt x="0" y="4835"/>
                  <a:pt x="4835" y="0"/>
                  <a:pt x="10800" y="0"/>
                </a:cubicBezTo>
                <a:cubicBezTo>
                  <a:pt x="16764" y="0"/>
                  <a:pt x="21600" y="4835"/>
                  <a:pt x="21600" y="10800"/>
                </a:cubicBezTo>
                <a:cubicBezTo>
                  <a:pt x="21600" y="16748"/>
                  <a:pt x="16789" y="21577"/>
                  <a:pt x="10840" y="21599"/>
                </a:cubicBezTo>
                <a:lnTo>
                  <a:pt x="10850" y="24299"/>
                </a:lnTo>
                <a:lnTo>
                  <a:pt x="6491" y="19973"/>
                </a:lnTo>
                <a:lnTo>
                  <a:pt x="10817" y="15613"/>
                </a:lnTo>
                <a:lnTo>
                  <a:pt x="10828" y="18313"/>
                </a:lnTo>
                <a:close/>
              </a:path>
            </a:pathLst>
          </a:custGeom>
          <a:solidFill>
            <a:srgbClr val="FFFF99"/>
          </a:solidFill>
          <a:ln w="3810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xit" presetSubtype="0" fill="hold" grpId="0" nodeType="withEffect">
                                  <p:stCondLst>
                                    <p:cond delay="0"/>
                                  </p:stCondLst>
                                  <p:childTnLst>
                                    <p:animEffect transition="out" filter="fade">
                                      <p:cBhvr>
                                        <p:cTn id="6" dur="5000"/>
                                        <p:tgtEl>
                                          <p:spTgt spid="1671178"/>
                                        </p:tgtEl>
                                      </p:cBhvr>
                                    </p:animEffect>
                                    <p:set>
                                      <p:cBhvr>
                                        <p:cTn id="7" dur="1" fill="hold">
                                          <p:stCondLst>
                                            <p:cond delay="4999"/>
                                          </p:stCondLst>
                                        </p:cTn>
                                        <p:tgtEl>
                                          <p:spTgt spid="1671178"/>
                                        </p:tgtEl>
                                        <p:attrNameLst>
                                          <p:attrName>style.visibility</p:attrName>
                                        </p:attrNameLst>
                                      </p:cBhvr>
                                      <p:to>
                                        <p:strVal val="hidden"/>
                                      </p:to>
                                    </p:set>
                                  </p:childTnLst>
                                </p:cTn>
                              </p:par>
                            </p:childTnLst>
                          </p:cTn>
                        </p:par>
                        <p:par>
                          <p:cTn id="8" fill="hold" nodeType="afterGroup">
                            <p:stCondLst>
                              <p:cond delay="5000"/>
                            </p:stCondLst>
                            <p:childTnLst>
                              <p:par>
                                <p:cTn id="9" presetID="10" presetClass="entr" presetSubtype="0" fill="hold" grpId="0" nodeType="afterEffect">
                                  <p:stCondLst>
                                    <p:cond delay="0"/>
                                  </p:stCondLst>
                                  <p:childTnLst>
                                    <p:set>
                                      <p:cBhvr>
                                        <p:cTn id="10" dur="1" fill="hold">
                                          <p:stCondLst>
                                            <p:cond delay="0"/>
                                          </p:stCondLst>
                                        </p:cTn>
                                        <p:tgtEl>
                                          <p:spTgt spid="1671175"/>
                                        </p:tgtEl>
                                        <p:attrNameLst>
                                          <p:attrName>style.visibility</p:attrName>
                                        </p:attrNameLst>
                                      </p:cBhvr>
                                      <p:to>
                                        <p:strVal val="visible"/>
                                      </p:to>
                                    </p:set>
                                    <p:animEffect transition="in" filter="fade">
                                      <p:cBhvr>
                                        <p:cTn id="11" dur="500"/>
                                        <p:tgtEl>
                                          <p:spTgt spid="167117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671177"/>
                                        </p:tgtEl>
                                        <p:attrNameLst>
                                          <p:attrName>style.visibility</p:attrName>
                                        </p:attrNameLst>
                                      </p:cBhvr>
                                      <p:to>
                                        <p:strVal val="visible"/>
                                      </p:to>
                                    </p:set>
                                    <p:animEffect transition="in" filter="fade">
                                      <p:cBhvr>
                                        <p:cTn id="14" dur="500"/>
                                        <p:tgtEl>
                                          <p:spTgt spid="1671177"/>
                                        </p:tgtEl>
                                      </p:cBhvr>
                                    </p:animEffect>
                                  </p:childTnLst>
                                </p:cTn>
                              </p:par>
                              <p:par>
                                <p:cTn id="15" presetID="10" presetClass="exit" presetSubtype="0" fill="hold" grpId="1" nodeType="withEffect">
                                  <p:stCondLst>
                                    <p:cond delay="0"/>
                                  </p:stCondLst>
                                  <p:childTnLst>
                                    <p:animEffect transition="out" filter="fade">
                                      <p:cBhvr>
                                        <p:cTn id="16" dur="5000"/>
                                        <p:tgtEl>
                                          <p:spTgt spid="1671175"/>
                                        </p:tgtEl>
                                      </p:cBhvr>
                                    </p:animEffect>
                                    <p:set>
                                      <p:cBhvr>
                                        <p:cTn id="17" dur="1" fill="hold">
                                          <p:stCondLst>
                                            <p:cond delay="4999"/>
                                          </p:stCondLst>
                                        </p:cTn>
                                        <p:tgtEl>
                                          <p:spTgt spid="1671175"/>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0"/>
                                        <p:tgtEl>
                                          <p:spTgt spid="1671177"/>
                                        </p:tgtEl>
                                      </p:cBhvr>
                                    </p:animEffect>
                                    <p:set>
                                      <p:cBhvr>
                                        <p:cTn id="20" dur="1" fill="hold">
                                          <p:stCondLst>
                                            <p:cond delay="4999"/>
                                          </p:stCondLst>
                                        </p:cTn>
                                        <p:tgtEl>
                                          <p:spTgt spid="167117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1175" grpId="0" animBg="1"/>
      <p:bldP spid="1671175" grpId="1" animBg="1"/>
      <p:bldP spid="1671177" grpId="0" animBg="1"/>
      <p:bldP spid="1671177" grpId="1" animBg="1"/>
      <p:bldP spid="1671178"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108547" name="Rectangle 14"/>
          <p:cNvSpPr>
            <a:spLocks noChangeArrowheads="1"/>
          </p:cNvSpPr>
          <p:nvPr/>
        </p:nvSpPr>
        <p:spPr bwMode="auto">
          <a:xfrm>
            <a:off x="4572000" y="0"/>
            <a:ext cx="4572000" cy="68580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pic>
        <p:nvPicPr>
          <p:cNvPr id="108548" name="Picture 4" descr="se05F4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8200" y="1066800"/>
            <a:ext cx="4194175" cy="389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8549" name="Rectangle 2"/>
          <p:cNvSpPr>
            <a:spLocks noChangeArrowheads="1"/>
          </p:cNvSpPr>
          <p:nvPr/>
        </p:nvSpPr>
        <p:spPr bwMode="auto">
          <a:xfrm>
            <a:off x="4724400" y="5105400"/>
            <a:ext cx="4191000" cy="161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r>
              <a:rPr lang="en-US" altLang="en-US" sz="2000" b="1"/>
              <a:t>Figure 5.40: </a:t>
            </a:r>
            <a:r>
              <a:rPr lang="en-US" altLang="en-US" sz="2000"/>
              <a:t>Development of the T equivalent-circuit model for the MOSFET. For simplicity, </a:t>
            </a:r>
            <a:r>
              <a:rPr lang="en-US" altLang="en-US" sz="2000" i="1"/>
              <a:t>r</a:t>
            </a:r>
            <a:r>
              <a:rPr lang="en-US" altLang="en-US" sz="2000" i="1" baseline="-25000"/>
              <a:t>o</a:t>
            </a:r>
            <a:r>
              <a:rPr lang="en-US" altLang="en-US" sz="2000" i="1"/>
              <a:t> </a:t>
            </a:r>
            <a:r>
              <a:rPr lang="en-US" altLang="en-US" sz="2000"/>
              <a:t>has been omitted; however, it may be added between D and S in the T model of </a:t>
            </a:r>
            <a:r>
              <a:rPr lang="en-US" altLang="en-US" sz="2000" b="1"/>
              <a:t>(d)</a:t>
            </a:r>
            <a:r>
              <a:rPr lang="en-US" altLang="en-US" sz="2000"/>
              <a:t>.</a:t>
            </a:r>
          </a:p>
        </p:txBody>
      </p:sp>
      <p:sp>
        <p:nvSpPr>
          <p:cNvPr id="108550" name="Rectangle 2"/>
          <p:cNvSpPr>
            <a:spLocks noGrp="1" noChangeArrowheads="1"/>
          </p:cNvSpPr>
          <p:nvPr>
            <p:ph type="title"/>
          </p:nvPr>
        </p:nvSpPr>
        <p:spPr/>
        <p:txBody>
          <a:bodyPr/>
          <a:lstStyle/>
          <a:p>
            <a:pPr eaLnBrk="1" hangingPunct="1"/>
            <a:r>
              <a:rPr lang="en-US" altLang="en-US" sz="3200" smtClean="0">
                <a:solidFill>
                  <a:srgbClr val="FF0000"/>
                </a:solidFill>
              </a:rPr>
              <a:t>Q: </a:t>
            </a:r>
            <a:r>
              <a:rPr lang="en-US" altLang="en-US" sz="3200" b="0" smtClean="0"/>
              <a:t>How is T Equivalent-Circuit Model developed?</a:t>
            </a:r>
          </a:p>
        </p:txBody>
      </p:sp>
      <p:sp>
        <p:nvSpPr>
          <p:cNvPr id="108551" name="Rectangle 3"/>
          <p:cNvSpPr>
            <a:spLocks noGrp="1" noChangeArrowheads="1"/>
          </p:cNvSpPr>
          <p:nvPr>
            <p:ph type="body" sz="half" idx="1"/>
          </p:nvPr>
        </p:nvSpPr>
        <p:spPr/>
        <p:txBody>
          <a:bodyPr/>
          <a:lstStyle/>
          <a:p>
            <a:pPr eaLnBrk="1" hangingPunct="1"/>
            <a:r>
              <a:rPr lang="en-US" altLang="en-US" b="1" smtClean="0">
                <a:solidFill>
                  <a:srgbClr val="008000"/>
                </a:solidFill>
              </a:rPr>
              <a:t>step #3:</a:t>
            </a:r>
            <a:r>
              <a:rPr lang="en-US" altLang="en-US" smtClean="0">
                <a:solidFill>
                  <a:srgbClr val="FF0000"/>
                </a:solidFill>
              </a:rPr>
              <a:t> </a:t>
            </a:r>
            <a:r>
              <a:rPr lang="en-US" altLang="en-US" smtClean="0"/>
              <a:t>Create </a:t>
            </a:r>
            <a:r>
              <a:rPr lang="en-US" altLang="en-US" smtClean="0">
                <a:solidFill>
                  <a:srgbClr val="FF0000"/>
                </a:solidFill>
              </a:rPr>
              <a:t>new node </a:t>
            </a:r>
            <a:r>
              <a:rPr lang="en-US" altLang="en-US" i="1" smtClean="0">
                <a:solidFill>
                  <a:srgbClr val="FF0000"/>
                </a:solidFill>
              </a:rPr>
              <a:t>X</a:t>
            </a:r>
            <a:r>
              <a:rPr lang="en-US" altLang="en-US" smtClean="0"/>
              <a:t>, which connects gate and drain terminals</a:t>
            </a:r>
          </a:p>
          <a:p>
            <a:pPr lvl="1" eaLnBrk="1" hangingPunct="1"/>
            <a:r>
              <a:rPr lang="en-US" altLang="en-US" smtClean="0"/>
              <a:t>b/c the two current sources are equal, </a:t>
            </a:r>
            <a:r>
              <a:rPr lang="en-US" altLang="en-US" i="1" smtClean="0">
                <a:solidFill>
                  <a:srgbClr val="FF0000"/>
                </a:solidFill>
              </a:rPr>
              <a:t>i</a:t>
            </a:r>
            <a:r>
              <a:rPr lang="en-US" altLang="en-US" i="1" baseline="-25000" smtClean="0">
                <a:solidFill>
                  <a:srgbClr val="FF0000"/>
                </a:solidFill>
              </a:rPr>
              <a:t>g</a:t>
            </a:r>
            <a:r>
              <a:rPr lang="en-US" altLang="en-US" smtClean="0">
                <a:solidFill>
                  <a:srgbClr val="FF0000"/>
                </a:solidFill>
              </a:rPr>
              <a:t> = 0</a:t>
            </a:r>
          </a:p>
          <a:p>
            <a:pPr eaLnBrk="1" hangingPunct="1"/>
            <a:r>
              <a:rPr lang="en-US" altLang="en-US" b="1" smtClean="0">
                <a:solidFill>
                  <a:srgbClr val="008000"/>
                </a:solidFill>
              </a:rPr>
              <a:t>step #4:</a:t>
            </a:r>
            <a:r>
              <a:rPr lang="en-US" altLang="en-US" smtClean="0">
                <a:solidFill>
                  <a:srgbClr val="FF0000"/>
                </a:solidFill>
              </a:rPr>
              <a:t> </a:t>
            </a:r>
            <a:r>
              <a:rPr lang="en-US" altLang="en-US" smtClean="0"/>
              <a:t>replace initial current source with </a:t>
            </a:r>
            <a:r>
              <a:rPr lang="en-US" altLang="en-US" smtClean="0">
                <a:solidFill>
                  <a:srgbClr val="FF0000"/>
                </a:solidFill>
              </a:rPr>
              <a:t>equivalent resistance.</a:t>
            </a:r>
          </a:p>
          <a:p>
            <a:pPr lvl="1" eaLnBrk="1" hangingPunct="1"/>
            <a:r>
              <a:rPr lang="en-US" altLang="en-US" i="1" smtClean="0"/>
              <a:t>i</a:t>
            </a:r>
            <a:r>
              <a:rPr lang="en-US" altLang="en-US" i="1" baseline="-25000" smtClean="0"/>
              <a:t>DS</a:t>
            </a:r>
            <a:r>
              <a:rPr lang="en-US" altLang="en-US" i="1" smtClean="0"/>
              <a:t> </a:t>
            </a:r>
            <a:r>
              <a:rPr lang="en-US" altLang="en-US" smtClean="0"/>
              <a:t>= </a:t>
            </a:r>
            <a:r>
              <a:rPr lang="en-US" altLang="en-US" i="1" smtClean="0"/>
              <a:t>g</a:t>
            </a:r>
            <a:r>
              <a:rPr lang="en-US" altLang="en-US" i="1" baseline="-25000" smtClean="0"/>
              <a:t>m</a:t>
            </a:r>
            <a:r>
              <a:rPr lang="en-US" altLang="en-US" i="1" smtClean="0"/>
              <a:t>v</a:t>
            </a:r>
            <a:r>
              <a:rPr lang="en-US" altLang="en-US" i="1" baseline="-25000" smtClean="0"/>
              <a:t>gs</a:t>
            </a:r>
            <a:r>
              <a:rPr lang="en-US" altLang="en-US" smtClean="0"/>
              <a:t> = </a:t>
            </a:r>
            <a:r>
              <a:rPr lang="en-US" altLang="en-US" i="1" smtClean="0"/>
              <a:t>v</a:t>
            </a:r>
            <a:r>
              <a:rPr lang="en-US" altLang="en-US" i="1" baseline="-25000" smtClean="0"/>
              <a:t>gs</a:t>
            </a:r>
            <a:r>
              <a:rPr lang="en-US" altLang="en-US" smtClean="0"/>
              <a:t>/</a:t>
            </a:r>
            <a:r>
              <a:rPr lang="en-US" altLang="en-US" i="1" smtClean="0"/>
              <a:t>R</a:t>
            </a:r>
            <a:r>
              <a:rPr lang="en-US" altLang="en-US" i="1" baseline="-25000" smtClean="0"/>
              <a:t>gs</a:t>
            </a:r>
          </a:p>
        </p:txBody>
      </p:sp>
      <p:sp>
        <p:nvSpPr>
          <p:cNvPr id="108552" name="Line 10"/>
          <p:cNvSpPr>
            <a:spLocks noChangeShapeType="1"/>
          </p:cNvSpPr>
          <p:nvPr/>
        </p:nvSpPr>
        <p:spPr bwMode="auto">
          <a:xfrm>
            <a:off x="4419600" y="2362200"/>
            <a:ext cx="2743200" cy="762000"/>
          </a:xfrm>
          <a:prstGeom prst="line">
            <a:avLst/>
          </a:prstGeom>
          <a:noFill/>
          <a:ln w="3175">
            <a:solidFill>
              <a:srgbClr val="DDDDDD"/>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18955" name="Line 11"/>
          <p:cNvSpPr>
            <a:spLocks noChangeShapeType="1"/>
          </p:cNvSpPr>
          <p:nvPr/>
        </p:nvSpPr>
        <p:spPr bwMode="auto">
          <a:xfrm>
            <a:off x="4419600" y="2362200"/>
            <a:ext cx="2743200" cy="762000"/>
          </a:xfrm>
          <a:prstGeom prst="line">
            <a:avLst/>
          </a:prstGeom>
          <a:noFill/>
          <a:ln w="31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554" name="Line 12"/>
          <p:cNvSpPr>
            <a:spLocks noChangeShapeType="1"/>
          </p:cNvSpPr>
          <p:nvPr/>
        </p:nvSpPr>
        <p:spPr bwMode="auto">
          <a:xfrm flipV="1">
            <a:off x="3962400" y="4038600"/>
            <a:ext cx="1371600" cy="457200"/>
          </a:xfrm>
          <a:prstGeom prst="line">
            <a:avLst/>
          </a:prstGeom>
          <a:noFill/>
          <a:ln w="3175">
            <a:solidFill>
              <a:srgbClr val="DDDDDD"/>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18957" name="Line 13"/>
          <p:cNvSpPr>
            <a:spLocks noChangeShapeType="1"/>
          </p:cNvSpPr>
          <p:nvPr/>
        </p:nvSpPr>
        <p:spPr bwMode="auto">
          <a:xfrm flipV="1">
            <a:off x="3962400" y="4038600"/>
            <a:ext cx="1371600" cy="457200"/>
          </a:xfrm>
          <a:prstGeom prst="line">
            <a:avLst/>
          </a:prstGeom>
          <a:noFill/>
          <a:ln w="31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18955"/>
                                        </p:tgtEl>
                                        <p:attrNameLst>
                                          <p:attrName>style.visibility</p:attrName>
                                        </p:attrNameLst>
                                      </p:cBhvr>
                                      <p:to>
                                        <p:strVal val="visible"/>
                                      </p:to>
                                    </p:set>
                                    <p:animEffect transition="in" filter="fade">
                                      <p:cBhvr>
                                        <p:cTn id="7" dur="500"/>
                                        <p:tgtEl>
                                          <p:spTgt spid="1618955"/>
                                        </p:tgtEl>
                                      </p:cBhvr>
                                    </p:animEffect>
                                  </p:childTnLst>
                                </p:cTn>
                              </p:par>
                              <p:par>
                                <p:cTn id="8" presetID="10" presetClass="exit" presetSubtype="0" fill="hold" grpId="1" nodeType="withEffect">
                                  <p:stCondLst>
                                    <p:cond delay="0"/>
                                  </p:stCondLst>
                                  <p:childTnLst>
                                    <p:animEffect transition="out" filter="fade">
                                      <p:cBhvr>
                                        <p:cTn id="9" dur="5000"/>
                                        <p:tgtEl>
                                          <p:spTgt spid="1618955"/>
                                        </p:tgtEl>
                                      </p:cBhvr>
                                    </p:animEffect>
                                    <p:set>
                                      <p:cBhvr>
                                        <p:cTn id="10" dur="1" fill="hold">
                                          <p:stCondLst>
                                            <p:cond delay="4999"/>
                                          </p:stCondLst>
                                        </p:cTn>
                                        <p:tgtEl>
                                          <p:spTgt spid="1618955"/>
                                        </p:tgtEl>
                                        <p:attrNameLst>
                                          <p:attrName>style.visibility</p:attrName>
                                        </p:attrNameLst>
                                      </p:cBhvr>
                                      <p:to>
                                        <p:strVal val="hidden"/>
                                      </p:to>
                                    </p:set>
                                  </p:childTnLst>
                                </p:cTn>
                              </p:par>
                            </p:childTnLst>
                          </p:cTn>
                        </p:par>
                        <p:par>
                          <p:cTn id="11" fill="hold" nodeType="afterGroup">
                            <p:stCondLst>
                              <p:cond delay="5000"/>
                            </p:stCondLst>
                            <p:childTnLst>
                              <p:par>
                                <p:cTn id="12" presetID="10" presetClass="entr" presetSubtype="0" fill="hold" grpId="0" nodeType="afterEffect">
                                  <p:stCondLst>
                                    <p:cond delay="0"/>
                                  </p:stCondLst>
                                  <p:childTnLst>
                                    <p:set>
                                      <p:cBhvr>
                                        <p:cTn id="13" dur="1" fill="hold">
                                          <p:stCondLst>
                                            <p:cond delay="0"/>
                                          </p:stCondLst>
                                        </p:cTn>
                                        <p:tgtEl>
                                          <p:spTgt spid="1618957"/>
                                        </p:tgtEl>
                                        <p:attrNameLst>
                                          <p:attrName>style.visibility</p:attrName>
                                        </p:attrNameLst>
                                      </p:cBhvr>
                                      <p:to>
                                        <p:strVal val="visible"/>
                                      </p:to>
                                    </p:set>
                                    <p:animEffect transition="in" filter="fade">
                                      <p:cBhvr>
                                        <p:cTn id="14" dur="500"/>
                                        <p:tgtEl>
                                          <p:spTgt spid="1618957"/>
                                        </p:tgtEl>
                                      </p:cBhvr>
                                    </p:animEffect>
                                  </p:childTnLst>
                                </p:cTn>
                              </p:par>
                              <p:par>
                                <p:cTn id="15" presetID="10" presetClass="exit" presetSubtype="0" fill="hold" grpId="1" nodeType="withEffect">
                                  <p:stCondLst>
                                    <p:cond delay="0"/>
                                  </p:stCondLst>
                                  <p:childTnLst>
                                    <p:animEffect transition="out" filter="fade">
                                      <p:cBhvr>
                                        <p:cTn id="16" dur="5000"/>
                                        <p:tgtEl>
                                          <p:spTgt spid="1618957"/>
                                        </p:tgtEl>
                                      </p:cBhvr>
                                    </p:animEffect>
                                    <p:set>
                                      <p:cBhvr>
                                        <p:cTn id="17" dur="1" fill="hold">
                                          <p:stCondLst>
                                            <p:cond delay="4999"/>
                                          </p:stCondLst>
                                        </p:cTn>
                                        <p:tgtEl>
                                          <p:spTgt spid="161895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8955" grpId="0" animBg="1"/>
      <p:bldP spid="1618955" grpId="1" animBg="1"/>
      <p:bldP spid="1618957" grpId="0" animBg="1"/>
      <p:bldP spid="1618957" grpId="1" animBg="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Footer Placeholder 3"/>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109571" name="Rectangle 2"/>
          <p:cNvSpPr>
            <a:spLocks noGrp="1" noChangeArrowheads="1"/>
          </p:cNvSpPr>
          <p:nvPr>
            <p:ph type="title"/>
          </p:nvPr>
        </p:nvSpPr>
        <p:spPr/>
        <p:txBody>
          <a:bodyPr/>
          <a:lstStyle/>
          <a:p>
            <a:pPr eaLnBrk="1" hangingPunct="1"/>
            <a:endParaRPr lang="en-US" altLang="en-US" smtClean="0"/>
          </a:p>
        </p:txBody>
      </p:sp>
      <p:sp>
        <p:nvSpPr>
          <p:cNvPr id="109572" name="Rectangle 3"/>
          <p:cNvSpPr>
            <a:spLocks noGrp="1" noChangeArrowheads="1"/>
          </p:cNvSpPr>
          <p:nvPr>
            <p:ph type="body" idx="1"/>
          </p:nvPr>
        </p:nvSpPr>
        <p:spPr/>
        <p:txBody>
          <a:bodyPr/>
          <a:lstStyle/>
          <a:p>
            <a:pPr eaLnBrk="1" hangingPunct="1"/>
            <a:endParaRPr lang="en-US" altLang="en-US" smtClean="0"/>
          </a:p>
        </p:txBody>
      </p:sp>
      <p:sp>
        <p:nvSpPr>
          <p:cNvPr id="109573" name="Rectangle 4"/>
          <p:cNvSpPr>
            <a:spLocks noChangeArrowheads="1"/>
          </p:cNvSpPr>
          <p:nvPr/>
        </p:nvSpPr>
        <p:spPr bwMode="auto">
          <a:xfrm>
            <a:off x="0" y="0"/>
            <a:ext cx="9144000" cy="68580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pic>
        <p:nvPicPr>
          <p:cNvPr id="109574" name="Picture 4" descr="se05F4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28775" y="303213"/>
            <a:ext cx="5915025" cy="548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9575" name="Rectangle 6"/>
          <p:cNvSpPr>
            <a:spLocks noChangeArrowheads="1"/>
          </p:cNvSpPr>
          <p:nvPr/>
        </p:nvSpPr>
        <p:spPr bwMode="auto">
          <a:xfrm>
            <a:off x="990600" y="-152400"/>
            <a:ext cx="7086600" cy="2819400"/>
          </a:xfrm>
          <a:prstGeom prst="rect">
            <a:avLst/>
          </a:prstGeom>
          <a:solidFill>
            <a:schemeClr val="bg1">
              <a:alpha val="749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09576" name="Rectangle 7"/>
          <p:cNvSpPr>
            <a:spLocks noChangeArrowheads="1"/>
          </p:cNvSpPr>
          <p:nvPr/>
        </p:nvSpPr>
        <p:spPr bwMode="auto">
          <a:xfrm>
            <a:off x="4038600" y="2667000"/>
            <a:ext cx="7086600" cy="3505200"/>
          </a:xfrm>
          <a:prstGeom prst="rect">
            <a:avLst/>
          </a:prstGeom>
          <a:solidFill>
            <a:schemeClr val="bg1">
              <a:alpha val="749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09577" name="Rectangle 2"/>
          <p:cNvSpPr>
            <a:spLocks noChangeArrowheads="1"/>
          </p:cNvSpPr>
          <p:nvPr/>
        </p:nvSpPr>
        <p:spPr bwMode="auto">
          <a:xfrm>
            <a:off x="152400" y="6003925"/>
            <a:ext cx="88392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r>
              <a:rPr lang="en-US" altLang="en-US" sz="2000" b="1"/>
              <a:t>Figure 5.40: </a:t>
            </a:r>
            <a:r>
              <a:rPr lang="en-US" altLang="en-US" sz="2000"/>
              <a:t>Development of the T equivalent-circuit model for the MOSFET. For simplicity, </a:t>
            </a:r>
            <a:r>
              <a:rPr lang="en-US" altLang="en-US" sz="2000" i="1"/>
              <a:t>r</a:t>
            </a:r>
            <a:r>
              <a:rPr lang="en-US" altLang="en-US" sz="2000" i="1" baseline="-25000"/>
              <a:t>o</a:t>
            </a:r>
            <a:r>
              <a:rPr lang="en-US" altLang="en-US" sz="2000" i="1"/>
              <a:t> </a:t>
            </a:r>
            <a:r>
              <a:rPr lang="en-US" altLang="en-US" sz="2000"/>
              <a:t>has been omitted; however, it may be added.</a:t>
            </a:r>
          </a:p>
        </p:txBody>
      </p:sp>
      <p:sp>
        <p:nvSpPr>
          <p:cNvPr id="1586185" name="Freeform 9"/>
          <p:cNvSpPr>
            <a:spLocks/>
          </p:cNvSpPr>
          <p:nvPr/>
        </p:nvSpPr>
        <p:spPr bwMode="auto">
          <a:xfrm>
            <a:off x="3886200" y="3733800"/>
            <a:ext cx="304800" cy="1066800"/>
          </a:xfrm>
          <a:custGeom>
            <a:avLst/>
            <a:gdLst>
              <a:gd name="T0" fmla="*/ 2147483647 w 192"/>
              <a:gd name="T1" fmla="*/ 0 h 672"/>
              <a:gd name="T2" fmla="*/ 2147483647 w 192"/>
              <a:gd name="T3" fmla="*/ 2147483647 h 672"/>
              <a:gd name="T4" fmla="*/ 2147483647 w 192"/>
              <a:gd name="T5" fmla="*/ 2147483647 h 672"/>
              <a:gd name="T6" fmla="*/ 0 w 192"/>
              <a:gd name="T7" fmla="*/ 2147483647 h 672"/>
              <a:gd name="T8" fmla="*/ 2147483647 w 192"/>
              <a:gd name="T9" fmla="*/ 2147483647 h 672"/>
              <a:gd name="T10" fmla="*/ 0 w 192"/>
              <a:gd name="T11" fmla="*/ 2147483647 h 672"/>
              <a:gd name="T12" fmla="*/ 2147483647 w 192"/>
              <a:gd name="T13" fmla="*/ 2147483647 h 672"/>
              <a:gd name="T14" fmla="*/ 2147483647 w 192"/>
              <a:gd name="T15" fmla="*/ 2147483647 h 672"/>
              <a:gd name="T16" fmla="*/ 2147483647 w 192"/>
              <a:gd name="T17" fmla="*/ 2147483647 h 6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2" h="672">
                <a:moveTo>
                  <a:pt x="96" y="0"/>
                </a:moveTo>
                <a:lnTo>
                  <a:pt x="96" y="192"/>
                </a:lnTo>
                <a:lnTo>
                  <a:pt x="192" y="240"/>
                </a:lnTo>
                <a:lnTo>
                  <a:pt x="0" y="288"/>
                </a:lnTo>
                <a:lnTo>
                  <a:pt x="192" y="336"/>
                </a:lnTo>
                <a:lnTo>
                  <a:pt x="0" y="384"/>
                </a:lnTo>
                <a:lnTo>
                  <a:pt x="192" y="432"/>
                </a:lnTo>
                <a:lnTo>
                  <a:pt x="96" y="480"/>
                </a:lnTo>
                <a:lnTo>
                  <a:pt x="96" y="672"/>
                </a:lnTo>
              </a:path>
            </a:pathLst>
          </a:custGeom>
          <a:noFill/>
          <a:ln w="38100" cmpd="sng">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86187" name="Freeform 11"/>
          <p:cNvSpPr>
            <a:spLocks/>
          </p:cNvSpPr>
          <p:nvPr/>
        </p:nvSpPr>
        <p:spPr bwMode="auto">
          <a:xfrm>
            <a:off x="3124200" y="3276600"/>
            <a:ext cx="914400" cy="457200"/>
          </a:xfrm>
          <a:custGeom>
            <a:avLst/>
            <a:gdLst>
              <a:gd name="T0" fmla="*/ 0 w 576"/>
              <a:gd name="T1" fmla="*/ 0 h 288"/>
              <a:gd name="T2" fmla="*/ 2147483647 w 576"/>
              <a:gd name="T3" fmla="*/ 0 h 288"/>
              <a:gd name="T4" fmla="*/ 2147483647 w 576"/>
              <a:gd name="T5" fmla="*/ 2147483647 h 288"/>
              <a:gd name="T6" fmla="*/ 0 60000 65536"/>
              <a:gd name="T7" fmla="*/ 0 60000 65536"/>
              <a:gd name="T8" fmla="*/ 0 60000 65536"/>
            </a:gdLst>
            <a:ahLst/>
            <a:cxnLst>
              <a:cxn ang="T6">
                <a:pos x="T0" y="T1"/>
              </a:cxn>
              <a:cxn ang="T7">
                <a:pos x="T2" y="T3"/>
              </a:cxn>
              <a:cxn ang="T8">
                <a:pos x="T4" y="T5"/>
              </a:cxn>
            </a:cxnLst>
            <a:rect l="0" t="0" r="r" b="b"/>
            <a:pathLst>
              <a:path w="576" h="288">
                <a:moveTo>
                  <a:pt x="0" y="0"/>
                </a:moveTo>
                <a:lnTo>
                  <a:pt x="576" y="0"/>
                </a:lnTo>
                <a:lnTo>
                  <a:pt x="576" y="288"/>
                </a:lnTo>
              </a:path>
            </a:pathLst>
          </a:custGeom>
          <a:noFill/>
          <a:ln w="38100" cmpd="sng">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86189" name="Freeform 13"/>
          <p:cNvSpPr>
            <a:spLocks/>
          </p:cNvSpPr>
          <p:nvPr/>
        </p:nvSpPr>
        <p:spPr bwMode="auto">
          <a:xfrm>
            <a:off x="3124200" y="4800600"/>
            <a:ext cx="914400" cy="457200"/>
          </a:xfrm>
          <a:custGeom>
            <a:avLst/>
            <a:gdLst>
              <a:gd name="T0" fmla="*/ 0 w 576"/>
              <a:gd name="T1" fmla="*/ 2147483647 h 288"/>
              <a:gd name="T2" fmla="*/ 2147483647 w 576"/>
              <a:gd name="T3" fmla="*/ 2147483647 h 288"/>
              <a:gd name="T4" fmla="*/ 2147483647 w 576"/>
              <a:gd name="T5" fmla="*/ 0 h 288"/>
              <a:gd name="T6" fmla="*/ 0 60000 65536"/>
              <a:gd name="T7" fmla="*/ 0 60000 65536"/>
              <a:gd name="T8" fmla="*/ 0 60000 65536"/>
            </a:gdLst>
            <a:ahLst/>
            <a:cxnLst>
              <a:cxn ang="T6">
                <a:pos x="T0" y="T1"/>
              </a:cxn>
              <a:cxn ang="T7">
                <a:pos x="T2" y="T3"/>
              </a:cxn>
              <a:cxn ang="T8">
                <a:pos x="T4" y="T5"/>
              </a:cxn>
            </a:cxnLst>
            <a:rect l="0" t="0" r="r" b="b"/>
            <a:pathLst>
              <a:path w="576" h="288">
                <a:moveTo>
                  <a:pt x="0" y="288"/>
                </a:moveTo>
                <a:lnTo>
                  <a:pt x="576" y="288"/>
                </a:lnTo>
                <a:lnTo>
                  <a:pt x="576" y="0"/>
                </a:lnTo>
              </a:path>
            </a:pathLst>
          </a:custGeom>
          <a:noFill/>
          <a:ln w="38100" cmpd="sng">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86190" name="Text Box 14"/>
          <p:cNvSpPr txBox="1">
            <a:spLocks noChangeArrowheads="1"/>
          </p:cNvSpPr>
          <p:nvPr/>
        </p:nvSpPr>
        <p:spPr bwMode="auto">
          <a:xfrm>
            <a:off x="4343400" y="4038600"/>
            <a:ext cx="1524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eaLnBrk="1" hangingPunct="1">
              <a:spcBef>
                <a:spcPct val="50000"/>
              </a:spcBef>
              <a:buFontTx/>
              <a:buNone/>
            </a:pPr>
            <a:r>
              <a:rPr lang="en-US" altLang="en-US" sz="2000" b="1" i="1">
                <a:solidFill>
                  <a:srgbClr val="FF0000"/>
                </a:solidFill>
              </a:rPr>
              <a:t>r</a:t>
            </a:r>
            <a:r>
              <a:rPr lang="en-US" altLang="en-US" sz="2000" b="1" i="1" baseline="-25000">
                <a:solidFill>
                  <a:srgbClr val="FF0000"/>
                </a:solidFill>
              </a:rPr>
              <a:t>o</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1586185"/>
                                        </p:tgtEl>
                                        <p:attrNameLst>
                                          <p:attrName>style.visibility</p:attrName>
                                        </p:attrNameLst>
                                      </p:cBhvr>
                                      <p:to>
                                        <p:strVal val="visible"/>
                                      </p:to>
                                    </p:set>
                                    <p:animEffect transition="in" filter="fade">
                                      <p:cBhvr>
                                        <p:cTn id="7" dur="500"/>
                                        <p:tgtEl>
                                          <p:spTgt spid="1586185"/>
                                        </p:tgtEl>
                                      </p:cBhvr>
                                    </p:animEffect>
                                  </p:childTnLst>
                                </p:cTn>
                              </p:par>
                              <p:par>
                                <p:cTn id="8" presetID="10" presetClass="entr" presetSubtype="0" fill="hold" grpId="0" nodeType="withEffect">
                                  <p:stCondLst>
                                    <p:cond delay="2000"/>
                                  </p:stCondLst>
                                  <p:childTnLst>
                                    <p:set>
                                      <p:cBhvr>
                                        <p:cTn id="9" dur="1" fill="hold">
                                          <p:stCondLst>
                                            <p:cond delay="0"/>
                                          </p:stCondLst>
                                        </p:cTn>
                                        <p:tgtEl>
                                          <p:spTgt spid="1586187"/>
                                        </p:tgtEl>
                                        <p:attrNameLst>
                                          <p:attrName>style.visibility</p:attrName>
                                        </p:attrNameLst>
                                      </p:cBhvr>
                                      <p:to>
                                        <p:strVal val="visible"/>
                                      </p:to>
                                    </p:set>
                                    <p:animEffect transition="in" filter="fade">
                                      <p:cBhvr>
                                        <p:cTn id="10" dur="500"/>
                                        <p:tgtEl>
                                          <p:spTgt spid="1586187"/>
                                        </p:tgtEl>
                                      </p:cBhvr>
                                    </p:animEffect>
                                  </p:childTnLst>
                                </p:cTn>
                              </p:par>
                              <p:par>
                                <p:cTn id="11" presetID="10" presetClass="entr" presetSubtype="0" fill="hold" grpId="0" nodeType="withEffect">
                                  <p:stCondLst>
                                    <p:cond delay="2000"/>
                                  </p:stCondLst>
                                  <p:childTnLst>
                                    <p:set>
                                      <p:cBhvr>
                                        <p:cTn id="12" dur="1" fill="hold">
                                          <p:stCondLst>
                                            <p:cond delay="0"/>
                                          </p:stCondLst>
                                        </p:cTn>
                                        <p:tgtEl>
                                          <p:spTgt spid="1586189"/>
                                        </p:tgtEl>
                                        <p:attrNameLst>
                                          <p:attrName>style.visibility</p:attrName>
                                        </p:attrNameLst>
                                      </p:cBhvr>
                                      <p:to>
                                        <p:strVal val="visible"/>
                                      </p:to>
                                    </p:set>
                                    <p:animEffect transition="in" filter="fade">
                                      <p:cBhvr>
                                        <p:cTn id="13" dur="500"/>
                                        <p:tgtEl>
                                          <p:spTgt spid="1586189"/>
                                        </p:tgtEl>
                                      </p:cBhvr>
                                    </p:animEffect>
                                  </p:childTnLst>
                                </p:cTn>
                              </p:par>
                              <p:par>
                                <p:cTn id="14" presetID="10" presetClass="entr" presetSubtype="0" fill="hold" grpId="0" nodeType="withEffect">
                                  <p:stCondLst>
                                    <p:cond delay="2000"/>
                                  </p:stCondLst>
                                  <p:childTnLst>
                                    <p:set>
                                      <p:cBhvr>
                                        <p:cTn id="15" dur="1" fill="hold">
                                          <p:stCondLst>
                                            <p:cond delay="0"/>
                                          </p:stCondLst>
                                        </p:cTn>
                                        <p:tgtEl>
                                          <p:spTgt spid="1586190"/>
                                        </p:tgtEl>
                                        <p:attrNameLst>
                                          <p:attrName>style.visibility</p:attrName>
                                        </p:attrNameLst>
                                      </p:cBhvr>
                                      <p:to>
                                        <p:strVal val="visible"/>
                                      </p:to>
                                    </p:set>
                                    <p:animEffect transition="in" filter="fade">
                                      <p:cBhvr>
                                        <p:cTn id="16" dur="500"/>
                                        <p:tgtEl>
                                          <p:spTgt spid="15861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6185" grpId="0" animBg="1"/>
      <p:bldP spid="1586187" grpId="0" animBg="1"/>
      <p:bldP spid="1586189" grpId="0" animBg="1"/>
      <p:bldP spid="1586190"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Footer Placeholder 3"/>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110595" name="Rectangle 2"/>
          <p:cNvSpPr>
            <a:spLocks noGrp="1" noChangeArrowheads="1"/>
          </p:cNvSpPr>
          <p:nvPr>
            <p:ph type="title"/>
          </p:nvPr>
        </p:nvSpPr>
        <p:spPr/>
        <p:txBody>
          <a:bodyPr/>
          <a:lstStyle/>
          <a:p>
            <a:pPr eaLnBrk="1" hangingPunct="1"/>
            <a:endParaRPr lang="en-US" altLang="en-US" smtClean="0"/>
          </a:p>
        </p:txBody>
      </p:sp>
      <p:sp>
        <p:nvSpPr>
          <p:cNvPr id="110596" name="Rectangle 3"/>
          <p:cNvSpPr>
            <a:spLocks noGrp="1" noChangeArrowheads="1"/>
          </p:cNvSpPr>
          <p:nvPr>
            <p:ph type="body" idx="1"/>
          </p:nvPr>
        </p:nvSpPr>
        <p:spPr/>
        <p:txBody>
          <a:bodyPr/>
          <a:lstStyle/>
          <a:p>
            <a:pPr eaLnBrk="1" hangingPunct="1"/>
            <a:endParaRPr lang="en-US" altLang="en-US" smtClean="0"/>
          </a:p>
        </p:txBody>
      </p:sp>
      <p:sp>
        <p:nvSpPr>
          <p:cNvPr id="110597" name="Rectangle 4"/>
          <p:cNvSpPr>
            <a:spLocks noChangeArrowheads="1"/>
          </p:cNvSpPr>
          <p:nvPr/>
        </p:nvSpPr>
        <p:spPr bwMode="auto">
          <a:xfrm>
            <a:off x="0" y="0"/>
            <a:ext cx="9144000" cy="68580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pic>
        <p:nvPicPr>
          <p:cNvPr id="110598"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152400"/>
            <a:ext cx="6858000" cy="652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562600" y="990600"/>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93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Footer Placeholder 3"/>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111619" name="Rectangle 2"/>
          <p:cNvSpPr>
            <a:spLocks noGrp="1" noChangeArrowheads="1"/>
          </p:cNvSpPr>
          <p:nvPr>
            <p:ph type="title"/>
          </p:nvPr>
        </p:nvSpPr>
        <p:spPr/>
        <p:txBody>
          <a:bodyPr/>
          <a:lstStyle/>
          <a:p>
            <a:pPr eaLnBrk="1" hangingPunct="1"/>
            <a:r>
              <a:rPr lang="en-US" altLang="en-US" sz="3200" smtClean="0"/>
              <a:t>Summary</a:t>
            </a:r>
          </a:p>
        </p:txBody>
      </p:sp>
      <p:sp>
        <p:nvSpPr>
          <p:cNvPr id="111620" name="Rectangle 3"/>
          <p:cNvSpPr>
            <a:spLocks noGrp="1" noChangeArrowheads="1"/>
          </p:cNvSpPr>
          <p:nvPr>
            <p:ph type="body" idx="1"/>
          </p:nvPr>
        </p:nvSpPr>
        <p:spPr/>
        <p:txBody>
          <a:bodyPr/>
          <a:lstStyle/>
          <a:p>
            <a:pPr eaLnBrk="1" hangingPunct="1"/>
            <a:r>
              <a:rPr lang="en-US" altLang="en-US" smtClean="0"/>
              <a:t>The enhancement-type MOSFET is current the modt widely used semiconductor device.  It is the basis of CMOS technology, which is the most popular IC fabrication technology at this time.  CMOS provides both n-channel (NMOS) and p-channel (PMOS) transistors, which increases design flexibility.  The minimum MOSFET channel length achievable with a given CMOS process is used to characterize the process</a:t>
            </a:r>
          </a:p>
          <a:p>
            <a:pPr eaLnBrk="1" hangingPunct="1"/>
            <a:r>
              <a:rPr lang="en-US" altLang="en-US" smtClean="0"/>
              <a:t>The overdrive voltage |</a:t>
            </a:r>
            <a:r>
              <a:rPr lang="en-US" altLang="en-US" i="1" smtClean="0"/>
              <a:t>V</a:t>
            </a:r>
            <a:r>
              <a:rPr lang="en-US" altLang="en-US" i="1" baseline="-25000" smtClean="0"/>
              <a:t>OV</a:t>
            </a:r>
            <a:r>
              <a:rPr lang="en-US" altLang="en-US" smtClean="0"/>
              <a:t>| = |</a:t>
            </a:r>
            <a:r>
              <a:rPr lang="en-US" altLang="en-US" i="1" smtClean="0"/>
              <a:t>V</a:t>
            </a:r>
            <a:r>
              <a:rPr lang="en-US" altLang="en-US" i="1" baseline="-25000" smtClean="0"/>
              <a:t>GS</a:t>
            </a:r>
            <a:r>
              <a:rPr lang="en-US" altLang="en-US" smtClean="0"/>
              <a:t>| - |</a:t>
            </a:r>
            <a:r>
              <a:rPr lang="en-US" altLang="en-US" i="1" smtClean="0"/>
              <a:t>V</a:t>
            </a:r>
            <a:r>
              <a:rPr lang="en-US" altLang="en-US" i="1" baseline="-25000" smtClean="0"/>
              <a:t>t</a:t>
            </a:r>
            <a:r>
              <a:rPr lang="en-US" altLang="en-US" smtClean="0"/>
              <a:t>| is the key quantity that governs the operation of the MOSFET.  For amplifier applications, the MOSFET must operate in the saturation region.</a:t>
            </a:r>
          </a:p>
        </p:txBody>
      </p:sp>
    </p:spTree>
  </p:cSld>
  <p:clrMapOvr>
    <a:masterClrMapping/>
  </p:clrMapOvr>
  <p:transition>
    <p:fade/>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Footer Placeholder 3"/>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112643" name="Rectangle 2"/>
          <p:cNvSpPr>
            <a:spLocks noGrp="1" noChangeArrowheads="1"/>
          </p:cNvSpPr>
          <p:nvPr>
            <p:ph type="title"/>
          </p:nvPr>
        </p:nvSpPr>
        <p:spPr/>
        <p:txBody>
          <a:bodyPr/>
          <a:lstStyle/>
          <a:p>
            <a:pPr eaLnBrk="1" hangingPunct="1"/>
            <a:r>
              <a:rPr lang="en-US" altLang="en-US" sz="3200" smtClean="0"/>
              <a:t>Summary</a:t>
            </a:r>
          </a:p>
        </p:txBody>
      </p:sp>
      <p:sp>
        <p:nvSpPr>
          <p:cNvPr id="112644" name="Rectangle 3"/>
          <p:cNvSpPr>
            <a:spLocks noGrp="1" noChangeArrowheads="1"/>
          </p:cNvSpPr>
          <p:nvPr>
            <p:ph type="body" idx="1"/>
          </p:nvPr>
        </p:nvSpPr>
        <p:spPr>
          <a:xfrm>
            <a:off x="152400" y="2057400"/>
            <a:ext cx="8763000" cy="4800600"/>
          </a:xfrm>
          <a:solidFill>
            <a:schemeClr val="bg1"/>
          </a:solidFill>
        </p:spPr>
        <p:txBody>
          <a:bodyPr/>
          <a:lstStyle/>
          <a:p>
            <a:pPr eaLnBrk="1" hangingPunct="1"/>
            <a:r>
              <a:rPr lang="en-US" altLang="en-US" smtClean="0"/>
              <a:t>In saturation, </a:t>
            </a:r>
            <a:r>
              <a:rPr lang="en-US" altLang="en-US" i="1" smtClean="0"/>
              <a:t>i</a:t>
            </a:r>
            <a:r>
              <a:rPr lang="en-US" altLang="en-US" i="1" baseline="-25000" smtClean="0"/>
              <a:t>D</a:t>
            </a:r>
            <a:r>
              <a:rPr lang="en-US" altLang="en-US" smtClean="0"/>
              <a:t> shows some linear dependence on </a:t>
            </a:r>
            <a:r>
              <a:rPr lang="en-US" altLang="en-US" i="1" smtClean="0"/>
              <a:t>v</a:t>
            </a:r>
            <a:r>
              <a:rPr lang="en-US" altLang="en-US" i="1" baseline="-25000" smtClean="0"/>
              <a:t>DS</a:t>
            </a:r>
            <a:r>
              <a:rPr lang="en-US" altLang="en-US" smtClean="0"/>
              <a:t> as a result of the change in channel length.  This channel-length modulation phenomenon becomes more pronounced as </a:t>
            </a:r>
            <a:r>
              <a:rPr lang="en-US" altLang="en-US" i="1" smtClean="0"/>
              <a:t>L</a:t>
            </a:r>
            <a:r>
              <a:rPr lang="en-US" altLang="en-US" smtClean="0"/>
              <a:t> decreases.  It is modeled by ascribing an output resistance </a:t>
            </a:r>
            <a:r>
              <a:rPr lang="en-US" altLang="en-US" i="1" smtClean="0"/>
              <a:t>r</a:t>
            </a:r>
            <a:r>
              <a:rPr lang="en-US" altLang="en-US" i="1" baseline="-25000" smtClean="0"/>
              <a:t>o</a:t>
            </a:r>
            <a:r>
              <a:rPr lang="en-US" altLang="en-US" smtClean="0"/>
              <a:t> = |</a:t>
            </a:r>
            <a:r>
              <a:rPr lang="en-US" altLang="en-US" i="1" smtClean="0"/>
              <a:t>V</a:t>
            </a:r>
            <a:r>
              <a:rPr lang="en-US" altLang="en-US" i="1" baseline="-25000" smtClean="0"/>
              <a:t>A</a:t>
            </a:r>
            <a:r>
              <a:rPr lang="en-US" altLang="en-US" smtClean="0"/>
              <a:t>|/</a:t>
            </a:r>
            <a:r>
              <a:rPr lang="en-US" altLang="en-US" i="1" smtClean="0"/>
              <a:t>I</a:t>
            </a:r>
            <a:r>
              <a:rPr lang="en-US" altLang="en-US" i="1" baseline="-25000" smtClean="0"/>
              <a:t>D</a:t>
            </a:r>
            <a:r>
              <a:rPr lang="en-US" altLang="en-US" smtClean="0"/>
              <a:t> to the MOSFET model.  Although the effect of ro on the operation of discrete-circuit MOS amplifiers is small, that is not the case in IC amplifiers.</a:t>
            </a:r>
          </a:p>
          <a:p>
            <a:pPr eaLnBrk="1" hangingPunct="1"/>
            <a:r>
              <a:rPr lang="en-US" altLang="en-US" smtClean="0"/>
              <a:t>The essence of the use of MOSFET as an amplifier is that in saturation </a:t>
            </a:r>
            <a:r>
              <a:rPr lang="en-US" altLang="en-US" i="1" smtClean="0"/>
              <a:t>v</a:t>
            </a:r>
            <a:r>
              <a:rPr lang="en-US" altLang="en-US" i="1" baseline="-25000" smtClean="0"/>
              <a:t>GS</a:t>
            </a:r>
            <a:r>
              <a:rPr lang="en-US" altLang="en-US" smtClean="0"/>
              <a:t> controls </a:t>
            </a:r>
            <a:r>
              <a:rPr lang="en-US" altLang="en-US" i="1" smtClean="0"/>
              <a:t>i</a:t>
            </a:r>
            <a:r>
              <a:rPr lang="en-US" altLang="en-US" i="1" baseline="-25000" smtClean="0"/>
              <a:t>D</a:t>
            </a:r>
            <a:r>
              <a:rPr lang="en-US" altLang="en-US" smtClean="0"/>
              <a:t> in the manner of a voltage-controller current source.  When the device is dc biased in the saturation region, a small-signal input (</a:t>
            </a:r>
            <a:r>
              <a:rPr lang="en-US" altLang="en-US" i="1" smtClean="0"/>
              <a:t>v</a:t>
            </a:r>
            <a:r>
              <a:rPr lang="en-US" altLang="en-US" i="1" baseline="-25000" smtClean="0"/>
              <a:t>gs</a:t>
            </a:r>
            <a:r>
              <a:rPr lang="en-US" altLang="en-US" smtClean="0"/>
              <a:t>) may be amplified linearly.</a:t>
            </a:r>
          </a:p>
        </p:txBody>
      </p:sp>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12291" name="Rectangle 2"/>
          <p:cNvSpPr>
            <a:spLocks noGrp="1" noChangeArrowheads="1"/>
          </p:cNvSpPr>
          <p:nvPr>
            <p:ph type="title"/>
          </p:nvPr>
        </p:nvSpPr>
        <p:spPr/>
        <p:txBody>
          <a:bodyPr/>
          <a:lstStyle/>
          <a:p>
            <a:pPr eaLnBrk="1" hangingPunct="1"/>
            <a:r>
              <a:rPr lang="en-US" altLang="en-US" b="0" smtClean="0"/>
              <a:t>5.1.3.</a:t>
            </a:r>
            <a:r>
              <a:rPr lang="en-US" altLang="en-US" smtClean="0"/>
              <a:t> Creating a Channel for</a:t>
            </a:r>
            <a:br>
              <a:rPr lang="en-US" altLang="en-US" smtClean="0"/>
            </a:br>
            <a:r>
              <a:rPr lang="en-US" altLang="en-US" smtClean="0"/>
              <a:t>Current Flow</a:t>
            </a:r>
          </a:p>
        </p:txBody>
      </p:sp>
      <p:sp>
        <p:nvSpPr>
          <p:cNvPr id="1225732" name="Rectangle 4"/>
          <p:cNvSpPr>
            <a:spLocks noGrp="1" noChangeArrowheads="1"/>
          </p:cNvSpPr>
          <p:nvPr>
            <p:ph type="body" sz="half" idx="1"/>
          </p:nvPr>
        </p:nvSpPr>
        <p:spPr/>
        <p:txBody>
          <a:bodyPr/>
          <a:lstStyle/>
          <a:p>
            <a:pPr eaLnBrk="1" hangingPunct="1"/>
            <a:r>
              <a:rPr lang="en-US" altLang="en-US" sz="2000" b="1" smtClean="0">
                <a:solidFill>
                  <a:srgbClr val="FF0000"/>
                </a:solidFill>
              </a:rPr>
              <a:t>Q: </a:t>
            </a:r>
            <a:r>
              <a:rPr lang="en-US" altLang="en-US" sz="2000" smtClean="0"/>
              <a:t>What happens if </a:t>
            </a:r>
            <a:r>
              <a:rPr lang="en-US" altLang="en-US" sz="2000" smtClean="0">
                <a:solidFill>
                  <a:srgbClr val="FF0000"/>
                </a:solidFill>
              </a:rPr>
              <a:t>(1) source and drain are grounded and (2) positive voltage is applied to gate?</a:t>
            </a:r>
            <a:r>
              <a:rPr lang="en-US" altLang="en-US" sz="2000" smtClean="0"/>
              <a:t>  Refer to figure to right.</a:t>
            </a:r>
          </a:p>
          <a:p>
            <a:pPr lvl="1" eaLnBrk="1" hangingPunct="1"/>
            <a:r>
              <a:rPr lang="en-US" altLang="en-US" sz="2000" b="1" smtClean="0">
                <a:solidFill>
                  <a:srgbClr val="008000"/>
                </a:solidFill>
              </a:rPr>
              <a:t>step #1:</a:t>
            </a:r>
            <a:r>
              <a:rPr lang="en-US" altLang="en-US" sz="2000" smtClean="0">
                <a:solidFill>
                  <a:srgbClr val="008000"/>
                </a:solidFill>
              </a:rPr>
              <a:t> </a:t>
            </a:r>
            <a:r>
              <a:rPr lang="en-US" altLang="en-US" sz="2000" i="1" smtClean="0"/>
              <a:t>v</a:t>
            </a:r>
            <a:r>
              <a:rPr lang="en-US" altLang="en-US" sz="2000" i="1" baseline="-25000" smtClean="0"/>
              <a:t>GS</a:t>
            </a:r>
            <a:r>
              <a:rPr lang="en-US" altLang="en-US" sz="2000" smtClean="0"/>
              <a:t> is applied to the gate terminal, causing a </a:t>
            </a:r>
            <a:r>
              <a:rPr lang="en-US" altLang="en-US" sz="2000" smtClean="0">
                <a:solidFill>
                  <a:srgbClr val="FF0000"/>
                </a:solidFill>
              </a:rPr>
              <a:t>positive build up of positive charge</a:t>
            </a:r>
            <a:r>
              <a:rPr lang="en-US" altLang="en-US" sz="2000" smtClean="0"/>
              <a:t> along metal electrode.</a:t>
            </a:r>
          </a:p>
          <a:p>
            <a:pPr lvl="1" eaLnBrk="1" hangingPunct="1"/>
            <a:r>
              <a:rPr lang="en-US" altLang="en-US" sz="2000" b="1" smtClean="0">
                <a:solidFill>
                  <a:srgbClr val="008000"/>
                </a:solidFill>
              </a:rPr>
              <a:t>step #2:</a:t>
            </a:r>
            <a:r>
              <a:rPr lang="en-US" altLang="en-US" sz="2000" smtClean="0">
                <a:solidFill>
                  <a:srgbClr val="008000"/>
                </a:solidFill>
              </a:rPr>
              <a:t> </a:t>
            </a:r>
            <a:r>
              <a:rPr lang="en-US" altLang="en-US" sz="2000" smtClean="0"/>
              <a:t>This “build up” causes </a:t>
            </a:r>
            <a:r>
              <a:rPr lang="en-US" altLang="en-US" sz="2000" smtClean="0">
                <a:solidFill>
                  <a:srgbClr val="FF0000"/>
                </a:solidFill>
              </a:rPr>
              <a:t>free holes to be repelled</a:t>
            </a:r>
            <a:r>
              <a:rPr lang="en-US" altLang="en-US" sz="2000" smtClean="0"/>
              <a:t> from region of </a:t>
            </a:r>
            <a:r>
              <a:rPr lang="en-US" altLang="en-US" sz="2000" i="1" smtClean="0"/>
              <a:t>p</a:t>
            </a:r>
            <a:r>
              <a:rPr lang="en-US" altLang="en-US" sz="2000" smtClean="0"/>
              <a:t>-type substrate under gate.</a:t>
            </a:r>
          </a:p>
        </p:txBody>
      </p:sp>
      <p:pic>
        <p:nvPicPr>
          <p:cNvPr id="12293" name="Picture 6" descr="se05F0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2057400"/>
            <a:ext cx="4419600" cy="334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4" name="Rectangle 4"/>
          <p:cNvSpPr>
            <a:spLocks noChangeArrowheads="1"/>
          </p:cNvSpPr>
          <p:nvPr/>
        </p:nvSpPr>
        <p:spPr bwMode="auto">
          <a:xfrm>
            <a:off x="4572000" y="5562600"/>
            <a:ext cx="4495800" cy="106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r>
              <a:rPr lang="en-US" altLang="en-US" sz="1600" b="1"/>
              <a:t>Figure 5.2:</a:t>
            </a:r>
            <a:r>
              <a:rPr lang="en-US" altLang="en-US" sz="1600"/>
              <a:t> The enhancement-type NMOS transistor with a positive voltage applied to the gate. An </a:t>
            </a:r>
            <a:r>
              <a:rPr lang="en-US" altLang="en-US" sz="1600" i="1"/>
              <a:t>n </a:t>
            </a:r>
            <a:r>
              <a:rPr lang="en-US" altLang="en-US" sz="1600"/>
              <a:t>channel is induced at the top of the substrate beneath the gate</a:t>
            </a:r>
          </a:p>
        </p:txBody>
      </p:sp>
      <p:grpSp>
        <p:nvGrpSpPr>
          <p:cNvPr id="1225742" name="Group 14"/>
          <p:cNvGrpSpPr>
            <a:grpSpLocks/>
          </p:cNvGrpSpPr>
          <p:nvPr/>
        </p:nvGrpSpPr>
        <p:grpSpPr bwMode="auto">
          <a:xfrm>
            <a:off x="4953000" y="3886200"/>
            <a:ext cx="152400" cy="152400"/>
            <a:chOff x="1728" y="2976"/>
            <a:chExt cx="288" cy="288"/>
          </a:xfrm>
        </p:grpSpPr>
        <p:sp>
          <p:nvSpPr>
            <p:cNvPr id="12400" name="Oval 11"/>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2401" name="Line 12"/>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02" name="Line 13"/>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5743" name="Group 15"/>
          <p:cNvGrpSpPr>
            <a:grpSpLocks/>
          </p:cNvGrpSpPr>
          <p:nvPr/>
        </p:nvGrpSpPr>
        <p:grpSpPr bwMode="auto">
          <a:xfrm>
            <a:off x="4800600" y="3810000"/>
            <a:ext cx="152400" cy="152400"/>
            <a:chOff x="1728" y="2976"/>
            <a:chExt cx="288" cy="288"/>
          </a:xfrm>
        </p:grpSpPr>
        <p:sp>
          <p:nvSpPr>
            <p:cNvPr id="12397" name="Oval 16"/>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2398" name="Line 17"/>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99" name="Line 18"/>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5747" name="Group 19"/>
          <p:cNvGrpSpPr>
            <a:grpSpLocks/>
          </p:cNvGrpSpPr>
          <p:nvPr/>
        </p:nvGrpSpPr>
        <p:grpSpPr bwMode="auto">
          <a:xfrm>
            <a:off x="5181600" y="3886200"/>
            <a:ext cx="152400" cy="152400"/>
            <a:chOff x="1728" y="2976"/>
            <a:chExt cx="288" cy="288"/>
          </a:xfrm>
        </p:grpSpPr>
        <p:sp>
          <p:nvSpPr>
            <p:cNvPr id="12394" name="Oval 20"/>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2395" name="Line 21"/>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96" name="Line 22"/>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5751" name="Group 23"/>
          <p:cNvGrpSpPr>
            <a:grpSpLocks/>
          </p:cNvGrpSpPr>
          <p:nvPr/>
        </p:nvGrpSpPr>
        <p:grpSpPr bwMode="auto">
          <a:xfrm>
            <a:off x="5410200" y="3886200"/>
            <a:ext cx="152400" cy="152400"/>
            <a:chOff x="1728" y="2976"/>
            <a:chExt cx="288" cy="288"/>
          </a:xfrm>
        </p:grpSpPr>
        <p:sp>
          <p:nvSpPr>
            <p:cNvPr id="12391" name="Oval 24"/>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2392" name="Line 25"/>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93" name="Line 26"/>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5755" name="Group 27"/>
          <p:cNvGrpSpPr>
            <a:grpSpLocks/>
          </p:cNvGrpSpPr>
          <p:nvPr/>
        </p:nvGrpSpPr>
        <p:grpSpPr bwMode="auto">
          <a:xfrm>
            <a:off x="5638800" y="3886200"/>
            <a:ext cx="152400" cy="152400"/>
            <a:chOff x="1728" y="2976"/>
            <a:chExt cx="288" cy="288"/>
          </a:xfrm>
        </p:grpSpPr>
        <p:sp>
          <p:nvSpPr>
            <p:cNvPr id="12388" name="Oval 28"/>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2389" name="Line 29"/>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90" name="Line 30"/>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5759" name="Group 31"/>
          <p:cNvGrpSpPr>
            <a:grpSpLocks/>
          </p:cNvGrpSpPr>
          <p:nvPr/>
        </p:nvGrpSpPr>
        <p:grpSpPr bwMode="auto">
          <a:xfrm>
            <a:off x="5867400" y="3810000"/>
            <a:ext cx="152400" cy="152400"/>
            <a:chOff x="1728" y="2976"/>
            <a:chExt cx="288" cy="288"/>
          </a:xfrm>
        </p:grpSpPr>
        <p:sp>
          <p:nvSpPr>
            <p:cNvPr id="12385" name="Oval 32"/>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2386" name="Line 33"/>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87" name="Line 34"/>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5763" name="Group 35"/>
          <p:cNvGrpSpPr>
            <a:grpSpLocks/>
          </p:cNvGrpSpPr>
          <p:nvPr/>
        </p:nvGrpSpPr>
        <p:grpSpPr bwMode="auto">
          <a:xfrm>
            <a:off x="6019800" y="3657600"/>
            <a:ext cx="152400" cy="152400"/>
            <a:chOff x="1728" y="2976"/>
            <a:chExt cx="288" cy="288"/>
          </a:xfrm>
        </p:grpSpPr>
        <p:sp>
          <p:nvSpPr>
            <p:cNvPr id="12382" name="Oval 36"/>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2383" name="Line 37"/>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84" name="Line 38"/>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5767" name="Group 39"/>
          <p:cNvGrpSpPr>
            <a:grpSpLocks/>
          </p:cNvGrpSpPr>
          <p:nvPr/>
        </p:nvGrpSpPr>
        <p:grpSpPr bwMode="auto">
          <a:xfrm>
            <a:off x="6248400" y="3581400"/>
            <a:ext cx="152400" cy="152400"/>
            <a:chOff x="1728" y="2976"/>
            <a:chExt cx="288" cy="288"/>
          </a:xfrm>
        </p:grpSpPr>
        <p:sp>
          <p:nvSpPr>
            <p:cNvPr id="12379" name="Oval 40"/>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2380" name="Line 41"/>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81" name="Line 42"/>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5771" name="Group 43"/>
          <p:cNvGrpSpPr>
            <a:grpSpLocks/>
          </p:cNvGrpSpPr>
          <p:nvPr/>
        </p:nvGrpSpPr>
        <p:grpSpPr bwMode="auto">
          <a:xfrm>
            <a:off x="6477000" y="3581400"/>
            <a:ext cx="152400" cy="152400"/>
            <a:chOff x="1728" y="2976"/>
            <a:chExt cx="288" cy="288"/>
          </a:xfrm>
        </p:grpSpPr>
        <p:sp>
          <p:nvSpPr>
            <p:cNvPr id="12376" name="Oval 44"/>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2377" name="Line 45"/>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78" name="Line 46"/>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5775" name="Group 47"/>
          <p:cNvGrpSpPr>
            <a:grpSpLocks/>
          </p:cNvGrpSpPr>
          <p:nvPr/>
        </p:nvGrpSpPr>
        <p:grpSpPr bwMode="auto">
          <a:xfrm>
            <a:off x="6705600" y="3581400"/>
            <a:ext cx="152400" cy="152400"/>
            <a:chOff x="1728" y="2976"/>
            <a:chExt cx="288" cy="288"/>
          </a:xfrm>
        </p:grpSpPr>
        <p:sp>
          <p:nvSpPr>
            <p:cNvPr id="12373" name="Oval 48"/>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2374" name="Line 49"/>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75" name="Line 50"/>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5779" name="Group 51"/>
          <p:cNvGrpSpPr>
            <a:grpSpLocks/>
          </p:cNvGrpSpPr>
          <p:nvPr/>
        </p:nvGrpSpPr>
        <p:grpSpPr bwMode="auto">
          <a:xfrm>
            <a:off x="6934200" y="3581400"/>
            <a:ext cx="152400" cy="152400"/>
            <a:chOff x="1728" y="2976"/>
            <a:chExt cx="288" cy="288"/>
          </a:xfrm>
        </p:grpSpPr>
        <p:sp>
          <p:nvSpPr>
            <p:cNvPr id="12370" name="Oval 52"/>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2371" name="Line 53"/>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72" name="Line 54"/>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5783" name="Group 55"/>
          <p:cNvGrpSpPr>
            <a:grpSpLocks/>
          </p:cNvGrpSpPr>
          <p:nvPr/>
        </p:nvGrpSpPr>
        <p:grpSpPr bwMode="auto">
          <a:xfrm>
            <a:off x="7162800" y="3581400"/>
            <a:ext cx="152400" cy="152400"/>
            <a:chOff x="1728" y="2976"/>
            <a:chExt cx="288" cy="288"/>
          </a:xfrm>
        </p:grpSpPr>
        <p:sp>
          <p:nvSpPr>
            <p:cNvPr id="12367" name="Oval 56"/>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2368" name="Line 57"/>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69" name="Line 58"/>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5787" name="Group 59"/>
          <p:cNvGrpSpPr>
            <a:grpSpLocks/>
          </p:cNvGrpSpPr>
          <p:nvPr/>
        </p:nvGrpSpPr>
        <p:grpSpPr bwMode="auto">
          <a:xfrm>
            <a:off x="7391400" y="3657600"/>
            <a:ext cx="152400" cy="152400"/>
            <a:chOff x="1728" y="2976"/>
            <a:chExt cx="288" cy="288"/>
          </a:xfrm>
        </p:grpSpPr>
        <p:sp>
          <p:nvSpPr>
            <p:cNvPr id="12364" name="Oval 60"/>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2365" name="Line 61"/>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66" name="Line 62"/>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5791" name="Group 63"/>
          <p:cNvGrpSpPr>
            <a:grpSpLocks/>
          </p:cNvGrpSpPr>
          <p:nvPr/>
        </p:nvGrpSpPr>
        <p:grpSpPr bwMode="auto">
          <a:xfrm>
            <a:off x="7543800" y="3810000"/>
            <a:ext cx="152400" cy="152400"/>
            <a:chOff x="1728" y="2976"/>
            <a:chExt cx="288" cy="288"/>
          </a:xfrm>
        </p:grpSpPr>
        <p:sp>
          <p:nvSpPr>
            <p:cNvPr id="12361" name="Oval 64"/>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2362" name="Line 65"/>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63" name="Line 66"/>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5795" name="Group 67"/>
          <p:cNvGrpSpPr>
            <a:grpSpLocks/>
          </p:cNvGrpSpPr>
          <p:nvPr/>
        </p:nvGrpSpPr>
        <p:grpSpPr bwMode="auto">
          <a:xfrm>
            <a:off x="7772400" y="3810000"/>
            <a:ext cx="152400" cy="152400"/>
            <a:chOff x="1728" y="2976"/>
            <a:chExt cx="288" cy="288"/>
          </a:xfrm>
        </p:grpSpPr>
        <p:sp>
          <p:nvSpPr>
            <p:cNvPr id="12358" name="Oval 68"/>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2359" name="Line 69"/>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60" name="Line 70"/>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5799" name="Group 71"/>
          <p:cNvGrpSpPr>
            <a:grpSpLocks/>
          </p:cNvGrpSpPr>
          <p:nvPr/>
        </p:nvGrpSpPr>
        <p:grpSpPr bwMode="auto">
          <a:xfrm>
            <a:off x="8001000" y="3810000"/>
            <a:ext cx="152400" cy="152400"/>
            <a:chOff x="1728" y="2976"/>
            <a:chExt cx="288" cy="288"/>
          </a:xfrm>
        </p:grpSpPr>
        <p:sp>
          <p:nvSpPr>
            <p:cNvPr id="12355" name="Oval 72"/>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2356" name="Line 73"/>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57" name="Line 74"/>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5803" name="Group 75"/>
          <p:cNvGrpSpPr>
            <a:grpSpLocks/>
          </p:cNvGrpSpPr>
          <p:nvPr/>
        </p:nvGrpSpPr>
        <p:grpSpPr bwMode="auto">
          <a:xfrm>
            <a:off x="8229600" y="3810000"/>
            <a:ext cx="152400" cy="152400"/>
            <a:chOff x="1728" y="2976"/>
            <a:chExt cx="288" cy="288"/>
          </a:xfrm>
        </p:grpSpPr>
        <p:sp>
          <p:nvSpPr>
            <p:cNvPr id="12352" name="Oval 76"/>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2353" name="Line 77"/>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54" name="Line 78"/>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5807" name="Group 79"/>
          <p:cNvGrpSpPr>
            <a:grpSpLocks/>
          </p:cNvGrpSpPr>
          <p:nvPr/>
        </p:nvGrpSpPr>
        <p:grpSpPr bwMode="auto">
          <a:xfrm>
            <a:off x="8458200" y="3810000"/>
            <a:ext cx="152400" cy="152400"/>
            <a:chOff x="1728" y="2976"/>
            <a:chExt cx="288" cy="288"/>
          </a:xfrm>
        </p:grpSpPr>
        <p:sp>
          <p:nvSpPr>
            <p:cNvPr id="12349" name="Oval 80"/>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2350" name="Line 81"/>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51" name="Line 82"/>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5811" name="Group 83"/>
          <p:cNvGrpSpPr>
            <a:grpSpLocks/>
          </p:cNvGrpSpPr>
          <p:nvPr/>
        </p:nvGrpSpPr>
        <p:grpSpPr bwMode="auto">
          <a:xfrm>
            <a:off x="8610600" y="3733800"/>
            <a:ext cx="152400" cy="152400"/>
            <a:chOff x="1728" y="2976"/>
            <a:chExt cx="288" cy="288"/>
          </a:xfrm>
        </p:grpSpPr>
        <p:sp>
          <p:nvSpPr>
            <p:cNvPr id="12346" name="Oval 84"/>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2347" name="Line 85"/>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48" name="Line 86"/>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5815" name="Group 87"/>
          <p:cNvGrpSpPr>
            <a:grpSpLocks/>
          </p:cNvGrpSpPr>
          <p:nvPr/>
        </p:nvGrpSpPr>
        <p:grpSpPr bwMode="auto">
          <a:xfrm>
            <a:off x="8763000" y="3581400"/>
            <a:ext cx="152400" cy="152400"/>
            <a:chOff x="1728" y="2976"/>
            <a:chExt cx="288" cy="288"/>
          </a:xfrm>
        </p:grpSpPr>
        <p:sp>
          <p:nvSpPr>
            <p:cNvPr id="12343" name="Oval 88"/>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2344" name="Line 89"/>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45" name="Line 90"/>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5819" name="Group 91"/>
          <p:cNvGrpSpPr>
            <a:grpSpLocks/>
          </p:cNvGrpSpPr>
          <p:nvPr/>
        </p:nvGrpSpPr>
        <p:grpSpPr bwMode="auto">
          <a:xfrm>
            <a:off x="6324600" y="2209800"/>
            <a:ext cx="152400" cy="152400"/>
            <a:chOff x="1728" y="2976"/>
            <a:chExt cx="288" cy="288"/>
          </a:xfrm>
        </p:grpSpPr>
        <p:sp>
          <p:nvSpPr>
            <p:cNvPr id="12340" name="Oval 92"/>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2341" name="Line 93"/>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42" name="Line 94"/>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5879" name="Group 151"/>
          <p:cNvGrpSpPr>
            <a:grpSpLocks/>
          </p:cNvGrpSpPr>
          <p:nvPr/>
        </p:nvGrpSpPr>
        <p:grpSpPr bwMode="auto">
          <a:xfrm>
            <a:off x="6324600" y="2209800"/>
            <a:ext cx="152400" cy="152400"/>
            <a:chOff x="1728" y="2976"/>
            <a:chExt cx="288" cy="288"/>
          </a:xfrm>
        </p:grpSpPr>
        <p:sp>
          <p:nvSpPr>
            <p:cNvPr id="12337" name="Oval 152"/>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2338" name="Line 153"/>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39" name="Line 154"/>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5883" name="Group 155"/>
          <p:cNvGrpSpPr>
            <a:grpSpLocks/>
          </p:cNvGrpSpPr>
          <p:nvPr/>
        </p:nvGrpSpPr>
        <p:grpSpPr bwMode="auto">
          <a:xfrm>
            <a:off x="6324600" y="2209800"/>
            <a:ext cx="152400" cy="152400"/>
            <a:chOff x="1728" y="2976"/>
            <a:chExt cx="288" cy="288"/>
          </a:xfrm>
        </p:grpSpPr>
        <p:sp>
          <p:nvSpPr>
            <p:cNvPr id="12334" name="Oval 156"/>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2335" name="Line 157"/>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36" name="Line 158"/>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5887" name="Group 159"/>
          <p:cNvGrpSpPr>
            <a:grpSpLocks/>
          </p:cNvGrpSpPr>
          <p:nvPr/>
        </p:nvGrpSpPr>
        <p:grpSpPr bwMode="auto">
          <a:xfrm>
            <a:off x="6324600" y="2209800"/>
            <a:ext cx="152400" cy="152400"/>
            <a:chOff x="1728" y="2976"/>
            <a:chExt cx="288" cy="288"/>
          </a:xfrm>
        </p:grpSpPr>
        <p:sp>
          <p:nvSpPr>
            <p:cNvPr id="12331" name="Oval 160"/>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2332" name="Line 161"/>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33" name="Line 162"/>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5891" name="Group 163"/>
          <p:cNvGrpSpPr>
            <a:grpSpLocks/>
          </p:cNvGrpSpPr>
          <p:nvPr/>
        </p:nvGrpSpPr>
        <p:grpSpPr bwMode="auto">
          <a:xfrm>
            <a:off x="6324600" y="2209800"/>
            <a:ext cx="152400" cy="152400"/>
            <a:chOff x="1728" y="2976"/>
            <a:chExt cx="288" cy="288"/>
          </a:xfrm>
        </p:grpSpPr>
        <p:sp>
          <p:nvSpPr>
            <p:cNvPr id="12328" name="Oval 164"/>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2329" name="Line 165"/>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30" name="Line 166"/>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5895" name="Group 167"/>
          <p:cNvGrpSpPr>
            <a:grpSpLocks/>
          </p:cNvGrpSpPr>
          <p:nvPr/>
        </p:nvGrpSpPr>
        <p:grpSpPr bwMode="auto">
          <a:xfrm>
            <a:off x="6324600" y="2209800"/>
            <a:ext cx="152400" cy="152400"/>
            <a:chOff x="1728" y="2976"/>
            <a:chExt cx="288" cy="288"/>
          </a:xfrm>
        </p:grpSpPr>
        <p:sp>
          <p:nvSpPr>
            <p:cNvPr id="12325" name="Oval 168"/>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2326" name="Line 169"/>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27" name="Line 170"/>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5899" name="Group 171"/>
          <p:cNvGrpSpPr>
            <a:grpSpLocks/>
          </p:cNvGrpSpPr>
          <p:nvPr/>
        </p:nvGrpSpPr>
        <p:grpSpPr bwMode="auto">
          <a:xfrm>
            <a:off x="6324600" y="2209800"/>
            <a:ext cx="152400" cy="152400"/>
            <a:chOff x="1728" y="2976"/>
            <a:chExt cx="288" cy="288"/>
          </a:xfrm>
        </p:grpSpPr>
        <p:sp>
          <p:nvSpPr>
            <p:cNvPr id="12322" name="Oval 172"/>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2323" name="Line 173"/>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24" name="Line 174"/>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400800" y="152400"/>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1225732">
                                            <p:txEl>
                                              <p:pRg st="1" end="1"/>
                                            </p:txEl>
                                          </p:spTgt>
                                        </p:tgtEl>
                                        <p:attrNameLst>
                                          <p:attrName>style.visibility</p:attrName>
                                        </p:attrNameLst>
                                      </p:cBhvr>
                                      <p:to>
                                        <p:strVal val="visible"/>
                                      </p:to>
                                    </p:set>
                                    <p:animEffect transition="in" filter="fade">
                                      <p:cBhvr>
                                        <p:cTn id="7" dur="500"/>
                                        <p:tgtEl>
                                          <p:spTgt spid="1225732">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225819"/>
                                        </p:tgtEl>
                                        <p:attrNameLst>
                                          <p:attrName>style.visibility</p:attrName>
                                        </p:attrNameLst>
                                      </p:cBhvr>
                                      <p:to>
                                        <p:strVal val="visible"/>
                                      </p:to>
                                    </p:set>
                                    <p:animEffect transition="in" filter="fade">
                                      <p:cBhvr>
                                        <p:cTn id="10" dur="500"/>
                                        <p:tgtEl>
                                          <p:spTgt spid="1225819"/>
                                        </p:tgtEl>
                                      </p:cBhvr>
                                    </p:animEffect>
                                  </p:childTnLst>
                                </p:cTn>
                              </p:par>
                              <p:par>
                                <p:cTn id="11" presetID="0" presetClass="path" presetSubtype="0" accel="50000" decel="50000" fill="hold" nodeType="withEffect">
                                  <p:stCondLst>
                                    <p:cond delay="0"/>
                                  </p:stCondLst>
                                  <p:childTnLst>
                                    <p:animMotion origin="layout" path="M 1.66667E-6 -3.33333E-6 L 0.00521 -0.02361 L 0.04167 -0.02361 L 0.04271 0.14306 L -0.05417 0.14306 " pathEditMode="relative" ptsTypes="AAAAA">
                                      <p:cBhvr>
                                        <p:cTn id="12" dur="2000" fill="hold"/>
                                        <p:tgtEl>
                                          <p:spTgt spid="1225819"/>
                                        </p:tgtEl>
                                        <p:attrNameLst>
                                          <p:attrName>ppt_x</p:attrName>
                                          <p:attrName>ppt_y</p:attrName>
                                        </p:attrNameLst>
                                      </p:cBhvr>
                                    </p:animMotion>
                                  </p:childTnLst>
                                </p:cTn>
                              </p:par>
                              <p:par>
                                <p:cTn id="13" presetID="10" presetClass="entr" presetSubtype="0" fill="hold" nodeType="withEffect">
                                  <p:stCondLst>
                                    <p:cond delay="500"/>
                                  </p:stCondLst>
                                  <p:childTnLst>
                                    <p:set>
                                      <p:cBhvr>
                                        <p:cTn id="14" dur="1" fill="hold">
                                          <p:stCondLst>
                                            <p:cond delay="0"/>
                                          </p:stCondLst>
                                        </p:cTn>
                                        <p:tgtEl>
                                          <p:spTgt spid="1225879"/>
                                        </p:tgtEl>
                                        <p:attrNameLst>
                                          <p:attrName>style.visibility</p:attrName>
                                        </p:attrNameLst>
                                      </p:cBhvr>
                                      <p:to>
                                        <p:strVal val="visible"/>
                                      </p:to>
                                    </p:set>
                                    <p:animEffect transition="in" filter="fade">
                                      <p:cBhvr>
                                        <p:cTn id="15" dur="500"/>
                                        <p:tgtEl>
                                          <p:spTgt spid="1225879"/>
                                        </p:tgtEl>
                                      </p:cBhvr>
                                    </p:animEffect>
                                  </p:childTnLst>
                                </p:cTn>
                              </p:par>
                              <p:par>
                                <p:cTn id="16" presetID="0" presetClass="path" presetSubtype="0" accel="50000" decel="50000" fill="hold" nodeType="withEffect">
                                  <p:stCondLst>
                                    <p:cond delay="500"/>
                                  </p:stCondLst>
                                  <p:childTnLst>
                                    <p:animMotion origin="layout" path="M -1.66667E-6 -1.11111E-6 L 0.00313 -0.02361 L 0.04063 -0.02222 L 0.04167 0.14167 L 0.13959 0.14167 " pathEditMode="relative" ptsTypes="AAAAA">
                                      <p:cBhvr>
                                        <p:cTn id="17" dur="2000" fill="hold"/>
                                        <p:tgtEl>
                                          <p:spTgt spid="1225879"/>
                                        </p:tgtEl>
                                        <p:attrNameLst>
                                          <p:attrName>ppt_x</p:attrName>
                                          <p:attrName>ppt_y</p:attrName>
                                        </p:attrNameLst>
                                      </p:cBhvr>
                                    </p:animMotion>
                                  </p:childTnLst>
                                </p:cTn>
                              </p:par>
                              <p:par>
                                <p:cTn id="18" presetID="10" presetClass="entr" presetSubtype="0" fill="hold" nodeType="withEffect">
                                  <p:stCondLst>
                                    <p:cond delay="1000"/>
                                  </p:stCondLst>
                                  <p:childTnLst>
                                    <p:set>
                                      <p:cBhvr>
                                        <p:cTn id="19" dur="1" fill="hold">
                                          <p:stCondLst>
                                            <p:cond delay="0"/>
                                          </p:stCondLst>
                                        </p:cTn>
                                        <p:tgtEl>
                                          <p:spTgt spid="1225883"/>
                                        </p:tgtEl>
                                        <p:attrNameLst>
                                          <p:attrName>style.visibility</p:attrName>
                                        </p:attrNameLst>
                                      </p:cBhvr>
                                      <p:to>
                                        <p:strVal val="visible"/>
                                      </p:to>
                                    </p:set>
                                    <p:animEffect transition="in" filter="fade">
                                      <p:cBhvr>
                                        <p:cTn id="20" dur="500"/>
                                        <p:tgtEl>
                                          <p:spTgt spid="1225883"/>
                                        </p:tgtEl>
                                      </p:cBhvr>
                                    </p:animEffect>
                                  </p:childTnLst>
                                </p:cTn>
                              </p:par>
                              <p:par>
                                <p:cTn id="21" presetID="0" presetClass="path" presetSubtype="0" accel="50000" decel="50000" fill="hold" nodeType="withEffect">
                                  <p:stCondLst>
                                    <p:cond delay="1000"/>
                                  </p:stCondLst>
                                  <p:childTnLst>
                                    <p:animMotion origin="layout" path="M 0 -3.33333E-6 L 0.00417 -0.025 L 0.04167 -0.02361 L 0.04063 0.14028 L -0.01979 0.14028 " pathEditMode="relative" ptsTypes="AAAAA">
                                      <p:cBhvr>
                                        <p:cTn id="22" dur="2000" fill="hold"/>
                                        <p:tgtEl>
                                          <p:spTgt spid="1225883"/>
                                        </p:tgtEl>
                                        <p:attrNameLst>
                                          <p:attrName>ppt_x</p:attrName>
                                          <p:attrName>ppt_y</p:attrName>
                                        </p:attrNameLst>
                                      </p:cBhvr>
                                    </p:animMotion>
                                  </p:childTnLst>
                                </p:cTn>
                              </p:par>
                              <p:par>
                                <p:cTn id="23" presetID="10" presetClass="entr" presetSubtype="0" fill="hold" nodeType="withEffect">
                                  <p:stCondLst>
                                    <p:cond delay="1500"/>
                                  </p:stCondLst>
                                  <p:childTnLst>
                                    <p:set>
                                      <p:cBhvr>
                                        <p:cTn id="24" dur="1" fill="hold">
                                          <p:stCondLst>
                                            <p:cond delay="0"/>
                                          </p:stCondLst>
                                        </p:cTn>
                                        <p:tgtEl>
                                          <p:spTgt spid="1225887"/>
                                        </p:tgtEl>
                                        <p:attrNameLst>
                                          <p:attrName>style.visibility</p:attrName>
                                        </p:attrNameLst>
                                      </p:cBhvr>
                                      <p:to>
                                        <p:strVal val="visible"/>
                                      </p:to>
                                    </p:set>
                                    <p:animEffect transition="in" filter="fade">
                                      <p:cBhvr>
                                        <p:cTn id="25" dur="500"/>
                                        <p:tgtEl>
                                          <p:spTgt spid="1225887"/>
                                        </p:tgtEl>
                                      </p:cBhvr>
                                    </p:animEffect>
                                  </p:childTnLst>
                                </p:cTn>
                              </p:par>
                              <p:par>
                                <p:cTn id="26" presetID="0" presetClass="path" presetSubtype="0" accel="50000" decel="50000" fill="hold" nodeType="withEffect">
                                  <p:stCondLst>
                                    <p:cond delay="1500"/>
                                  </p:stCondLst>
                                  <p:childTnLst>
                                    <p:animMotion origin="layout" path="M 0 -1.11111E-6 L 0.00313 -0.02361 L 0.04271 -0.02361 L 0.04167 0.14445 L 0.10208 0.14445 " pathEditMode="relative" ptsTypes="AAAAA">
                                      <p:cBhvr>
                                        <p:cTn id="27" dur="2000" fill="hold"/>
                                        <p:tgtEl>
                                          <p:spTgt spid="1225887"/>
                                        </p:tgtEl>
                                        <p:attrNameLst>
                                          <p:attrName>ppt_x</p:attrName>
                                          <p:attrName>ppt_y</p:attrName>
                                        </p:attrNameLst>
                                      </p:cBhvr>
                                    </p:animMotion>
                                  </p:childTnLst>
                                </p:cTn>
                              </p:par>
                              <p:par>
                                <p:cTn id="28" presetID="10" presetClass="entr" presetSubtype="0" fill="hold" nodeType="withEffect">
                                  <p:stCondLst>
                                    <p:cond delay="2000"/>
                                  </p:stCondLst>
                                  <p:childTnLst>
                                    <p:set>
                                      <p:cBhvr>
                                        <p:cTn id="29" dur="1" fill="hold">
                                          <p:stCondLst>
                                            <p:cond delay="0"/>
                                          </p:stCondLst>
                                        </p:cTn>
                                        <p:tgtEl>
                                          <p:spTgt spid="1225891"/>
                                        </p:tgtEl>
                                        <p:attrNameLst>
                                          <p:attrName>style.visibility</p:attrName>
                                        </p:attrNameLst>
                                      </p:cBhvr>
                                      <p:to>
                                        <p:strVal val="visible"/>
                                      </p:to>
                                    </p:set>
                                    <p:animEffect transition="in" filter="fade">
                                      <p:cBhvr>
                                        <p:cTn id="30" dur="500"/>
                                        <p:tgtEl>
                                          <p:spTgt spid="1225891"/>
                                        </p:tgtEl>
                                      </p:cBhvr>
                                    </p:animEffect>
                                  </p:childTnLst>
                                </p:cTn>
                              </p:par>
                              <p:par>
                                <p:cTn id="31" presetID="0" presetClass="path" presetSubtype="0" accel="50000" decel="50000" fill="hold" nodeType="withEffect">
                                  <p:stCondLst>
                                    <p:cond delay="2000"/>
                                  </p:stCondLst>
                                  <p:childTnLst>
                                    <p:animMotion origin="layout" path="M -1.66667E-6 -3.33333E-6 L 0.00209 -0.02639 L 0.04167 -0.025 L 0.03959 0.14028 L 0.0125 0.14028 " pathEditMode="relative" ptsTypes="AAAAA">
                                      <p:cBhvr>
                                        <p:cTn id="32" dur="2000" fill="hold"/>
                                        <p:tgtEl>
                                          <p:spTgt spid="1225891"/>
                                        </p:tgtEl>
                                        <p:attrNameLst>
                                          <p:attrName>ppt_x</p:attrName>
                                          <p:attrName>ppt_y</p:attrName>
                                        </p:attrNameLst>
                                      </p:cBhvr>
                                    </p:animMotion>
                                  </p:childTnLst>
                                </p:cTn>
                              </p:par>
                              <p:par>
                                <p:cTn id="33" presetID="10" presetClass="entr" presetSubtype="0" fill="hold" nodeType="withEffect">
                                  <p:stCondLst>
                                    <p:cond delay="2500"/>
                                  </p:stCondLst>
                                  <p:childTnLst>
                                    <p:set>
                                      <p:cBhvr>
                                        <p:cTn id="34" dur="1" fill="hold">
                                          <p:stCondLst>
                                            <p:cond delay="0"/>
                                          </p:stCondLst>
                                        </p:cTn>
                                        <p:tgtEl>
                                          <p:spTgt spid="1225895"/>
                                        </p:tgtEl>
                                        <p:attrNameLst>
                                          <p:attrName>style.visibility</p:attrName>
                                        </p:attrNameLst>
                                      </p:cBhvr>
                                      <p:to>
                                        <p:strVal val="visible"/>
                                      </p:to>
                                    </p:set>
                                    <p:animEffect transition="in" filter="fade">
                                      <p:cBhvr>
                                        <p:cTn id="35" dur="500"/>
                                        <p:tgtEl>
                                          <p:spTgt spid="1225895"/>
                                        </p:tgtEl>
                                      </p:cBhvr>
                                    </p:animEffect>
                                  </p:childTnLst>
                                </p:cTn>
                              </p:par>
                              <p:par>
                                <p:cTn id="36" presetID="0" presetClass="path" presetSubtype="0" accel="50000" decel="50000" fill="hold" nodeType="withEffect">
                                  <p:stCondLst>
                                    <p:cond delay="2500"/>
                                  </p:stCondLst>
                                  <p:childTnLst>
                                    <p:animMotion origin="layout" path="M 0 -3.33333E-6 L 0.00208 -0.02361 L 0.04167 -0.025 L 0.04063 0.14028 L 0.06875 0.14028 " pathEditMode="relative" ptsTypes="AAAAA">
                                      <p:cBhvr>
                                        <p:cTn id="37" dur="2000" fill="hold"/>
                                        <p:tgtEl>
                                          <p:spTgt spid="1225895"/>
                                        </p:tgtEl>
                                        <p:attrNameLst>
                                          <p:attrName>ppt_x</p:attrName>
                                          <p:attrName>ppt_y</p:attrName>
                                        </p:attrNameLst>
                                      </p:cBhvr>
                                    </p:animMotion>
                                  </p:childTnLst>
                                </p:cTn>
                              </p:par>
                              <p:par>
                                <p:cTn id="38" presetID="10" presetClass="entr" presetSubtype="0" fill="hold" nodeType="withEffect">
                                  <p:stCondLst>
                                    <p:cond delay="3000"/>
                                  </p:stCondLst>
                                  <p:childTnLst>
                                    <p:set>
                                      <p:cBhvr>
                                        <p:cTn id="39" dur="1" fill="hold">
                                          <p:stCondLst>
                                            <p:cond delay="0"/>
                                          </p:stCondLst>
                                        </p:cTn>
                                        <p:tgtEl>
                                          <p:spTgt spid="1225899"/>
                                        </p:tgtEl>
                                        <p:attrNameLst>
                                          <p:attrName>style.visibility</p:attrName>
                                        </p:attrNameLst>
                                      </p:cBhvr>
                                      <p:to>
                                        <p:strVal val="visible"/>
                                      </p:to>
                                    </p:set>
                                    <p:animEffect transition="in" filter="fade">
                                      <p:cBhvr>
                                        <p:cTn id="40" dur="500"/>
                                        <p:tgtEl>
                                          <p:spTgt spid="1225899"/>
                                        </p:tgtEl>
                                      </p:cBhvr>
                                    </p:animEffect>
                                  </p:childTnLst>
                                </p:cTn>
                              </p:par>
                              <p:par>
                                <p:cTn id="41" presetID="0" presetClass="path" presetSubtype="0" accel="50000" decel="50000" fill="hold" nodeType="withEffect">
                                  <p:stCondLst>
                                    <p:cond delay="3000"/>
                                  </p:stCondLst>
                                  <p:childTnLst>
                                    <p:animMotion origin="layout" path="M 1.66667E-6 -3.33333E-6 L 0.00208 -0.02639 L 0.04167 -0.025 L 0.04167 0.14028 " pathEditMode="relative" ptsTypes="AAAA">
                                      <p:cBhvr>
                                        <p:cTn id="42" dur="2000" fill="hold"/>
                                        <p:tgtEl>
                                          <p:spTgt spid="1225899"/>
                                        </p:tgtEl>
                                        <p:attrNameLst>
                                          <p:attrName>ppt_x</p:attrName>
                                          <p:attrName>ppt_y</p:attrName>
                                        </p:attrNameLst>
                                      </p:cBhvr>
                                    </p:animMotion>
                                  </p:childTnLst>
                                </p:cTn>
                              </p:par>
                            </p:childTnLst>
                          </p:cTn>
                        </p:par>
                      </p:childTnLst>
                    </p:cTn>
                  </p:par>
                  <p:par>
                    <p:cTn id="43" fill="hold" nodeType="clickPar">
                      <p:stCondLst>
                        <p:cond delay="indefinite"/>
                      </p:stCondLst>
                      <p:childTnLst>
                        <p:par>
                          <p:cTn id="44" fill="hold" nodeType="withGroup">
                            <p:stCondLst>
                              <p:cond delay="0"/>
                            </p:stCondLst>
                            <p:childTnLst>
                              <p:par>
                                <p:cTn id="45" presetID="10" presetClass="entr" presetSubtype="0" fill="hold" nodeType="clickEffect">
                                  <p:stCondLst>
                                    <p:cond delay="0"/>
                                  </p:stCondLst>
                                  <p:childTnLst>
                                    <p:set>
                                      <p:cBhvr>
                                        <p:cTn id="46" dur="1" fill="hold">
                                          <p:stCondLst>
                                            <p:cond delay="0"/>
                                          </p:stCondLst>
                                        </p:cTn>
                                        <p:tgtEl>
                                          <p:spTgt spid="1225732">
                                            <p:txEl>
                                              <p:pRg st="2" end="2"/>
                                            </p:txEl>
                                          </p:spTgt>
                                        </p:tgtEl>
                                        <p:attrNameLst>
                                          <p:attrName>style.visibility</p:attrName>
                                        </p:attrNameLst>
                                      </p:cBhvr>
                                      <p:to>
                                        <p:strVal val="visible"/>
                                      </p:to>
                                    </p:set>
                                    <p:animEffect transition="in" filter="fade">
                                      <p:cBhvr>
                                        <p:cTn id="47" dur="500"/>
                                        <p:tgtEl>
                                          <p:spTgt spid="1225732">
                                            <p:txEl>
                                              <p:pRg st="2" end="2"/>
                                            </p:txEl>
                                          </p:spTgt>
                                        </p:tgtEl>
                                      </p:cBhvr>
                                    </p:animEffect>
                                  </p:childTnLst>
                                </p:cTn>
                              </p:par>
                            </p:childTnLst>
                          </p:cTn>
                        </p:par>
                        <p:par>
                          <p:cTn id="48" fill="hold" nodeType="afterGroup">
                            <p:stCondLst>
                              <p:cond delay="500"/>
                            </p:stCondLst>
                            <p:childTnLst>
                              <p:par>
                                <p:cTn id="49" presetID="10" presetClass="entr" presetSubtype="0" fill="hold" nodeType="afterEffect">
                                  <p:stCondLst>
                                    <p:cond delay="0"/>
                                  </p:stCondLst>
                                  <p:childTnLst>
                                    <p:set>
                                      <p:cBhvr>
                                        <p:cTn id="50" dur="1" fill="hold">
                                          <p:stCondLst>
                                            <p:cond delay="0"/>
                                          </p:stCondLst>
                                        </p:cTn>
                                        <p:tgtEl>
                                          <p:spTgt spid="1225742"/>
                                        </p:tgtEl>
                                        <p:attrNameLst>
                                          <p:attrName>style.visibility</p:attrName>
                                        </p:attrNameLst>
                                      </p:cBhvr>
                                      <p:to>
                                        <p:strVal val="visible"/>
                                      </p:to>
                                    </p:set>
                                    <p:animEffect transition="in" filter="fade">
                                      <p:cBhvr>
                                        <p:cTn id="51" dur="500"/>
                                        <p:tgtEl>
                                          <p:spTgt spid="1225742"/>
                                        </p:tgtEl>
                                      </p:cBhvr>
                                    </p:animEffect>
                                  </p:childTnLst>
                                </p:cTn>
                              </p:par>
                              <p:par>
                                <p:cTn id="52" presetID="10" presetClass="entr" presetSubtype="0" fill="hold" nodeType="withEffect">
                                  <p:stCondLst>
                                    <p:cond delay="0"/>
                                  </p:stCondLst>
                                  <p:childTnLst>
                                    <p:set>
                                      <p:cBhvr>
                                        <p:cTn id="53" dur="1" fill="hold">
                                          <p:stCondLst>
                                            <p:cond delay="0"/>
                                          </p:stCondLst>
                                        </p:cTn>
                                        <p:tgtEl>
                                          <p:spTgt spid="1225743"/>
                                        </p:tgtEl>
                                        <p:attrNameLst>
                                          <p:attrName>style.visibility</p:attrName>
                                        </p:attrNameLst>
                                      </p:cBhvr>
                                      <p:to>
                                        <p:strVal val="visible"/>
                                      </p:to>
                                    </p:set>
                                    <p:animEffect transition="in" filter="fade">
                                      <p:cBhvr>
                                        <p:cTn id="54" dur="500"/>
                                        <p:tgtEl>
                                          <p:spTgt spid="1225743"/>
                                        </p:tgtEl>
                                      </p:cBhvr>
                                    </p:animEffect>
                                  </p:childTnLst>
                                </p:cTn>
                              </p:par>
                              <p:par>
                                <p:cTn id="55" presetID="10" presetClass="entr" presetSubtype="0" fill="hold" nodeType="withEffect">
                                  <p:stCondLst>
                                    <p:cond delay="0"/>
                                  </p:stCondLst>
                                  <p:childTnLst>
                                    <p:set>
                                      <p:cBhvr>
                                        <p:cTn id="56" dur="1" fill="hold">
                                          <p:stCondLst>
                                            <p:cond delay="0"/>
                                          </p:stCondLst>
                                        </p:cTn>
                                        <p:tgtEl>
                                          <p:spTgt spid="1225747"/>
                                        </p:tgtEl>
                                        <p:attrNameLst>
                                          <p:attrName>style.visibility</p:attrName>
                                        </p:attrNameLst>
                                      </p:cBhvr>
                                      <p:to>
                                        <p:strVal val="visible"/>
                                      </p:to>
                                    </p:set>
                                    <p:animEffect transition="in" filter="fade">
                                      <p:cBhvr>
                                        <p:cTn id="57" dur="500"/>
                                        <p:tgtEl>
                                          <p:spTgt spid="1225747"/>
                                        </p:tgtEl>
                                      </p:cBhvr>
                                    </p:animEffect>
                                  </p:childTnLst>
                                </p:cTn>
                              </p:par>
                              <p:par>
                                <p:cTn id="58" presetID="10" presetClass="entr" presetSubtype="0" fill="hold" nodeType="withEffect">
                                  <p:stCondLst>
                                    <p:cond delay="0"/>
                                  </p:stCondLst>
                                  <p:childTnLst>
                                    <p:set>
                                      <p:cBhvr>
                                        <p:cTn id="59" dur="1" fill="hold">
                                          <p:stCondLst>
                                            <p:cond delay="0"/>
                                          </p:stCondLst>
                                        </p:cTn>
                                        <p:tgtEl>
                                          <p:spTgt spid="1225751"/>
                                        </p:tgtEl>
                                        <p:attrNameLst>
                                          <p:attrName>style.visibility</p:attrName>
                                        </p:attrNameLst>
                                      </p:cBhvr>
                                      <p:to>
                                        <p:strVal val="visible"/>
                                      </p:to>
                                    </p:set>
                                    <p:animEffect transition="in" filter="fade">
                                      <p:cBhvr>
                                        <p:cTn id="60" dur="500"/>
                                        <p:tgtEl>
                                          <p:spTgt spid="1225751"/>
                                        </p:tgtEl>
                                      </p:cBhvr>
                                    </p:animEffect>
                                  </p:childTnLst>
                                </p:cTn>
                              </p:par>
                              <p:par>
                                <p:cTn id="61" presetID="10" presetClass="entr" presetSubtype="0" fill="hold" nodeType="withEffect">
                                  <p:stCondLst>
                                    <p:cond delay="0"/>
                                  </p:stCondLst>
                                  <p:childTnLst>
                                    <p:set>
                                      <p:cBhvr>
                                        <p:cTn id="62" dur="1" fill="hold">
                                          <p:stCondLst>
                                            <p:cond delay="0"/>
                                          </p:stCondLst>
                                        </p:cTn>
                                        <p:tgtEl>
                                          <p:spTgt spid="1225755"/>
                                        </p:tgtEl>
                                        <p:attrNameLst>
                                          <p:attrName>style.visibility</p:attrName>
                                        </p:attrNameLst>
                                      </p:cBhvr>
                                      <p:to>
                                        <p:strVal val="visible"/>
                                      </p:to>
                                    </p:set>
                                    <p:animEffect transition="in" filter="fade">
                                      <p:cBhvr>
                                        <p:cTn id="63" dur="500"/>
                                        <p:tgtEl>
                                          <p:spTgt spid="1225755"/>
                                        </p:tgtEl>
                                      </p:cBhvr>
                                    </p:animEffect>
                                  </p:childTnLst>
                                </p:cTn>
                              </p:par>
                              <p:par>
                                <p:cTn id="64" presetID="10" presetClass="entr" presetSubtype="0" fill="hold" nodeType="withEffect">
                                  <p:stCondLst>
                                    <p:cond delay="0"/>
                                  </p:stCondLst>
                                  <p:childTnLst>
                                    <p:set>
                                      <p:cBhvr>
                                        <p:cTn id="65" dur="1" fill="hold">
                                          <p:stCondLst>
                                            <p:cond delay="0"/>
                                          </p:stCondLst>
                                        </p:cTn>
                                        <p:tgtEl>
                                          <p:spTgt spid="1225759"/>
                                        </p:tgtEl>
                                        <p:attrNameLst>
                                          <p:attrName>style.visibility</p:attrName>
                                        </p:attrNameLst>
                                      </p:cBhvr>
                                      <p:to>
                                        <p:strVal val="visible"/>
                                      </p:to>
                                    </p:set>
                                    <p:animEffect transition="in" filter="fade">
                                      <p:cBhvr>
                                        <p:cTn id="66" dur="500"/>
                                        <p:tgtEl>
                                          <p:spTgt spid="1225759"/>
                                        </p:tgtEl>
                                      </p:cBhvr>
                                    </p:animEffect>
                                  </p:childTnLst>
                                </p:cTn>
                              </p:par>
                              <p:par>
                                <p:cTn id="67" presetID="10" presetClass="entr" presetSubtype="0" fill="hold" nodeType="withEffect">
                                  <p:stCondLst>
                                    <p:cond delay="0"/>
                                  </p:stCondLst>
                                  <p:childTnLst>
                                    <p:set>
                                      <p:cBhvr>
                                        <p:cTn id="68" dur="1" fill="hold">
                                          <p:stCondLst>
                                            <p:cond delay="0"/>
                                          </p:stCondLst>
                                        </p:cTn>
                                        <p:tgtEl>
                                          <p:spTgt spid="1225763"/>
                                        </p:tgtEl>
                                        <p:attrNameLst>
                                          <p:attrName>style.visibility</p:attrName>
                                        </p:attrNameLst>
                                      </p:cBhvr>
                                      <p:to>
                                        <p:strVal val="visible"/>
                                      </p:to>
                                    </p:set>
                                    <p:animEffect transition="in" filter="fade">
                                      <p:cBhvr>
                                        <p:cTn id="69" dur="500"/>
                                        <p:tgtEl>
                                          <p:spTgt spid="1225763"/>
                                        </p:tgtEl>
                                      </p:cBhvr>
                                    </p:animEffect>
                                  </p:childTnLst>
                                </p:cTn>
                              </p:par>
                              <p:par>
                                <p:cTn id="70" presetID="10" presetClass="entr" presetSubtype="0" fill="hold" nodeType="withEffect">
                                  <p:stCondLst>
                                    <p:cond delay="0"/>
                                  </p:stCondLst>
                                  <p:childTnLst>
                                    <p:set>
                                      <p:cBhvr>
                                        <p:cTn id="71" dur="1" fill="hold">
                                          <p:stCondLst>
                                            <p:cond delay="0"/>
                                          </p:stCondLst>
                                        </p:cTn>
                                        <p:tgtEl>
                                          <p:spTgt spid="1225767"/>
                                        </p:tgtEl>
                                        <p:attrNameLst>
                                          <p:attrName>style.visibility</p:attrName>
                                        </p:attrNameLst>
                                      </p:cBhvr>
                                      <p:to>
                                        <p:strVal val="visible"/>
                                      </p:to>
                                    </p:set>
                                    <p:animEffect transition="in" filter="fade">
                                      <p:cBhvr>
                                        <p:cTn id="72" dur="500"/>
                                        <p:tgtEl>
                                          <p:spTgt spid="1225767"/>
                                        </p:tgtEl>
                                      </p:cBhvr>
                                    </p:animEffect>
                                  </p:childTnLst>
                                </p:cTn>
                              </p:par>
                              <p:par>
                                <p:cTn id="73" presetID="10" presetClass="entr" presetSubtype="0" fill="hold" nodeType="withEffect">
                                  <p:stCondLst>
                                    <p:cond delay="0"/>
                                  </p:stCondLst>
                                  <p:childTnLst>
                                    <p:set>
                                      <p:cBhvr>
                                        <p:cTn id="74" dur="1" fill="hold">
                                          <p:stCondLst>
                                            <p:cond delay="0"/>
                                          </p:stCondLst>
                                        </p:cTn>
                                        <p:tgtEl>
                                          <p:spTgt spid="1225771"/>
                                        </p:tgtEl>
                                        <p:attrNameLst>
                                          <p:attrName>style.visibility</p:attrName>
                                        </p:attrNameLst>
                                      </p:cBhvr>
                                      <p:to>
                                        <p:strVal val="visible"/>
                                      </p:to>
                                    </p:set>
                                    <p:animEffect transition="in" filter="fade">
                                      <p:cBhvr>
                                        <p:cTn id="75" dur="500"/>
                                        <p:tgtEl>
                                          <p:spTgt spid="1225771"/>
                                        </p:tgtEl>
                                      </p:cBhvr>
                                    </p:animEffect>
                                  </p:childTnLst>
                                </p:cTn>
                              </p:par>
                              <p:par>
                                <p:cTn id="76" presetID="10" presetClass="entr" presetSubtype="0" fill="hold" nodeType="withEffect">
                                  <p:stCondLst>
                                    <p:cond delay="0"/>
                                  </p:stCondLst>
                                  <p:childTnLst>
                                    <p:set>
                                      <p:cBhvr>
                                        <p:cTn id="77" dur="1" fill="hold">
                                          <p:stCondLst>
                                            <p:cond delay="0"/>
                                          </p:stCondLst>
                                        </p:cTn>
                                        <p:tgtEl>
                                          <p:spTgt spid="1225775"/>
                                        </p:tgtEl>
                                        <p:attrNameLst>
                                          <p:attrName>style.visibility</p:attrName>
                                        </p:attrNameLst>
                                      </p:cBhvr>
                                      <p:to>
                                        <p:strVal val="visible"/>
                                      </p:to>
                                    </p:set>
                                    <p:animEffect transition="in" filter="fade">
                                      <p:cBhvr>
                                        <p:cTn id="78" dur="500"/>
                                        <p:tgtEl>
                                          <p:spTgt spid="1225775"/>
                                        </p:tgtEl>
                                      </p:cBhvr>
                                    </p:animEffect>
                                  </p:childTnLst>
                                </p:cTn>
                              </p:par>
                              <p:par>
                                <p:cTn id="79" presetID="10" presetClass="entr" presetSubtype="0" fill="hold" nodeType="withEffect">
                                  <p:stCondLst>
                                    <p:cond delay="0"/>
                                  </p:stCondLst>
                                  <p:childTnLst>
                                    <p:set>
                                      <p:cBhvr>
                                        <p:cTn id="80" dur="1" fill="hold">
                                          <p:stCondLst>
                                            <p:cond delay="0"/>
                                          </p:stCondLst>
                                        </p:cTn>
                                        <p:tgtEl>
                                          <p:spTgt spid="1225779"/>
                                        </p:tgtEl>
                                        <p:attrNameLst>
                                          <p:attrName>style.visibility</p:attrName>
                                        </p:attrNameLst>
                                      </p:cBhvr>
                                      <p:to>
                                        <p:strVal val="visible"/>
                                      </p:to>
                                    </p:set>
                                    <p:animEffect transition="in" filter="fade">
                                      <p:cBhvr>
                                        <p:cTn id="81" dur="500"/>
                                        <p:tgtEl>
                                          <p:spTgt spid="1225779"/>
                                        </p:tgtEl>
                                      </p:cBhvr>
                                    </p:animEffect>
                                  </p:childTnLst>
                                </p:cTn>
                              </p:par>
                              <p:par>
                                <p:cTn id="82" presetID="10" presetClass="entr" presetSubtype="0" fill="hold" nodeType="withEffect">
                                  <p:stCondLst>
                                    <p:cond delay="0"/>
                                  </p:stCondLst>
                                  <p:childTnLst>
                                    <p:set>
                                      <p:cBhvr>
                                        <p:cTn id="83" dur="1" fill="hold">
                                          <p:stCondLst>
                                            <p:cond delay="0"/>
                                          </p:stCondLst>
                                        </p:cTn>
                                        <p:tgtEl>
                                          <p:spTgt spid="1225783"/>
                                        </p:tgtEl>
                                        <p:attrNameLst>
                                          <p:attrName>style.visibility</p:attrName>
                                        </p:attrNameLst>
                                      </p:cBhvr>
                                      <p:to>
                                        <p:strVal val="visible"/>
                                      </p:to>
                                    </p:set>
                                    <p:animEffect transition="in" filter="fade">
                                      <p:cBhvr>
                                        <p:cTn id="84" dur="500"/>
                                        <p:tgtEl>
                                          <p:spTgt spid="1225783"/>
                                        </p:tgtEl>
                                      </p:cBhvr>
                                    </p:animEffect>
                                  </p:childTnLst>
                                </p:cTn>
                              </p:par>
                              <p:par>
                                <p:cTn id="85" presetID="10" presetClass="entr" presetSubtype="0" fill="hold" nodeType="withEffect">
                                  <p:stCondLst>
                                    <p:cond delay="0"/>
                                  </p:stCondLst>
                                  <p:childTnLst>
                                    <p:set>
                                      <p:cBhvr>
                                        <p:cTn id="86" dur="1" fill="hold">
                                          <p:stCondLst>
                                            <p:cond delay="0"/>
                                          </p:stCondLst>
                                        </p:cTn>
                                        <p:tgtEl>
                                          <p:spTgt spid="1225787"/>
                                        </p:tgtEl>
                                        <p:attrNameLst>
                                          <p:attrName>style.visibility</p:attrName>
                                        </p:attrNameLst>
                                      </p:cBhvr>
                                      <p:to>
                                        <p:strVal val="visible"/>
                                      </p:to>
                                    </p:set>
                                    <p:animEffect transition="in" filter="fade">
                                      <p:cBhvr>
                                        <p:cTn id="87" dur="500"/>
                                        <p:tgtEl>
                                          <p:spTgt spid="1225787"/>
                                        </p:tgtEl>
                                      </p:cBhvr>
                                    </p:animEffect>
                                  </p:childTnLst>
                                </p:cTn>
                              </p:par>
                              <p:par>
                                <p:cTn id="88" presetID="10" presetClass="entr" presetSubtype="0" fill="hold" nodeType="withEffect">
                                  <p:stCondLst>
                                    <p:cond delay="0"/>
                                  </p:stCondLst>
                                  <p:childTnLst>
                                    <p:set>
                                      <p:cBhvr>
                                        <p:cTn id="89" dur="1" fill="hold">
                                          <p:stCondLst>
                                            <p:cond delay="0"/>
                                          </p:stCondLst>
                                        </p:cTn>
                                        <p:tgtEl>
                                          <p:spTgt spid="1225791"/>
                                        </p:tgtEl>
                                        <p:attrNameLst>
                                          <p:attrName>style.visibility</p:attrName>
                                        </p:attrNameLst>
                                      </p:cBhvr>
                                      <p:to>
                                        <p:strVal val="visible"/>
                                      </p:to>
                                    </p:set>
                                    <p:animEffect transition="in" filter="fade">
                                      <p:cBhvr>
                                        <p:cTn id="90" dur="500"/>
                                        <p:tgtEl>
                                          <p:spTgt spid="1225791"/>
                                        </p:tgtEl>
                                      </p:cBhvr>
                                    </p:animEffect>
                                  </p:childTnLst>
                                </p:cTn>
                              </p:par>
                              <p:par>
                                <p:cTn id="91" presetID="10" presetClass="entr" presetSubtype="0" fill="hold" nodeType="withEffect">
                                  <p:stCondLst>
                                    <p:cond delay="0"/>
                                  </p:stCondLst>
                                  <p:childTnLst>
                                    <p:set>
                                      <p:cBhvr>
                                        <p:cTn id="92" dur="1" fill="hold">
                                          <p:stCondLst>
                                            <p:cond delay="0"/>
                                          </p:stCondLst>
                                        </p:cTn>
                                        <p:tgtEl>
                                          <p:spTgt spid="1225795"/>
                                        </p:tgtEl>
                                        <p:attrNameLst>
                                          <p:attrName>style.visibility</p:attrName>
                                        </p:attrNameLst>
                                      </p:cBhvr>
                                      <p:to>
                                        <p:strVal val="visible"/>
                                      </p:to>
                                    </p:set>
                                    <p:animEffect transition="in" filter="fade">
                                      <p:cBhvr>
                                        <p:cTn id="93" dur="500"/>
                                        <p:tgtEl>
                                          <p:spTgt spid="1225795"/>
                                        </p:tgtEl>
                                      </p:cBhvr>
                                    </p:animEffect>
                                  </p:childTnLst>
                                </p:cTn>
                              </p:par>
                              <p:par>
                                <p:cTn id="94" presetID="10" presetClass="entr" presetSubtype="0" fill="hold" nodeType="withEffect">
                                  <p:stCondLst>
                                    <p:cond delay="0"/>
                                  </p:stCondLst>
                                  <p:childTnLst>
                                    <p:set>
                                      <p:cBhvr>
                                        <p:cTn id="95" dur="1" fill="hold">
                                          <p:stCondLst>
                                            <p:cond delay="0"/>
                                          </p:stCondLst>
                                        </p:cTn>
                                        <p:tgtEl>
                                          <p:spTgt spid="1225799"/>
                                        </p:tgtEl>
                                        <p:attrNameLst>
                                          <p:attrName>style.visibility</p:attrName>
                                        </p:attrNameLst>
                                      </p:cBhvr>
                                      <p:to>
                                        <p:strVal val="visible"/>
                                      </p:to>
                                    </p:set>
                                    <p:animEffect transition="in" filter="fade">
                                      <p:cBhvr>
                                        <p:cTn id="96" dur="500"/>
                                        <p:tgtEl>
                                          <p:spTgt spid="1225799"/>
                                        </p:tgtEl>
                                      </p:cBhvr>
                                    </p:animEffect>
                                  </p:childTnLst>
                                </p:cTn>
                              </p:par>
                              <p:par>
                                <p:cTn id="97" presetID="10" presetClass="entr" presetSubtype="0" fill="hold" nodeType="withEffect">
                                  <p:stCondLst>
                                    <p:cond delay="0"/>
                                  </p:stCondLst>
                                  <p:childTnLst>
                                    <p:set>
                                      <p:cBhvr>
                                        <p:cTn id="98" dur="1" fill="hold">
                                          <p:stCondLst>
                                            <p:cond delay="0"/>
                                          </p:stCondLst>
                                        </p:cTn>
                                        <p:tgtEl>
                                          <p:spTgt spid="1225803"/>
                                        </p:tgtEl>
                                        <p:attrNameLst>
                                          <p:attrName>style.visibility</p:attrName>
                                        </p:attrNameLst>
                                      </p:cBhvr>
                                      <p:to>
                                        <p:strVal val="visible"/>
                                      </p:to>
                                    </p:set>
                                    <p:animEffect transition="in" filter="fade">
                                      <p:cBhvr>
                                        <p:cTn id="99" dur="500"/>
                                        <p:tgtEl>
                                          <p:spTgt spid="1225803"/>
                                        </p:tgtEl>
                                      </p:cBhvr>
                                    </p:animEffect>
                                  </p:childTnLst>
                                </p:cTn>
                              </p:par>
                              <p:par>
                                <p:cTn id="100" presetID="10" presetClass="entr" presetSubtype="0" fill="hold" nodeType="withEffect">
                                  <p:stCondLst>
                                    <p:cond delay="0"/>
                                  </p:stCondLst>
                                  <p:childTnLst>
                                    <p:set>
                                      <p:cBhvr>
                                        <p:cTn id="101" dur="1" fill="hold">
                                          <p:stCondLst>
                                            <p:cond delay="0"/>
                                          </p:stCondLst>
                                        </p:cTn>
                                        <p:tgtEl>
                                          <p:spTgt spid="1225807"/>
                                        </p:tgtEl>
                                        <p:attrNameLst>
                                          <p:attrName>style.visibility</p:attrName>
                                        </p:attrNameLst>
                                      </p:cBhvr>
                                      <p:to>
                                        <p:strVal val="visible"/>
                                      </p:to>
                                    </p:set>
                                    <p:animEffect transition="in" filter="fade">
                                      <p:cBhvr>
                                        <p:cTn id="102" dur="500"/>
                                        <p:tgtEl>
                                          <p:spTgt spid="1225807"/>
                                        </p:tgtEl>
                                      </p:cBhvr>
                                    </p:animEffect>
                                  </p:childTnLst>
                                </p:cTn>
                              </p:par>
                              <p:par>
                                <p:cTn id="103" presetID="10" presetClass="entr" presetSubtype="0" fill="hold" nodeType="withEffect">
                                  <p:stCondLst>
                                    <p:cond delay="0"/>
                                  </p:stCondLst>
                                  <p:childTnLst>
                                    <p:set>
                                      <p:cBhvr>
                                        <p:cTn id="104" dur="1" fill="hold">
                                          <p:stCondLst>
                                            <p:cond delay="0"/>
                                          </p:stCondLst>
                                        </p:cTn>
                                        <p:tgtEl>
                                          <p:spTgt spid="1225811"/>
                                        </p:tgtEl>
                                        <p:attrNameLst>
                                          <p:attrName>style.visibility</p:attrName>
                                        </p:attrNameLst>
                                      </p:cBhvr>
                                      <p:to>
                                        <p:strVal val="visible"/>
                                      </p:to>
                                    </p:set>
                                    <p:animEffect transition="in" filter="fade">
                                      <p:cBhvr>
                                        <p:cTn id="105" dur="500"/>
                                        <p:tgtEl>
                                          <p:spTgt spid="1225811"/>
                                        </p:tgtEl>
                                      </p:cBhvr>
                                    </p:animEffect>
                                  </p:childTnLst>
                                </p:cTn>
                              </p:par>
                              <p:par>
                                <p:cTn id="106" presetID="10" presetClass="entr" presetSubtype="0" fill="hold" nodeType="withEffect">
                                  <p:stCondLst>
                                    <p:cond delay="0"/>
                                  </p:stCondLst>
                                  <p:childTnLst>
                                    <p:set>
                                      <p:cBhvr>
                                        <p:cTn id="107" dur="1" fill="hold">
                                          <p:stCondLst>
                                            <p:cond delay="0"/>
                                          </p:stCondLst>
                                        </p:cTn>
                                        <p:tgtEl>
                                          <p:spTgt spid="1225815"/>
                                        </p:tgtEl>
                                        <p:attrNameLst>
                                          <p:attrName>style.visibility</p:attrName>
                                        </p:attrNameLst>
                                      </p:cBhvr>
                                      <p:to>
                                        <p:strVal val="visible"/>
                                      </p:to>
                                    </p:set>
                                    <p:animEffect transition="in" filter="fade">
                                      <p:cBhvr>
                                        <p:cTn id="108" dur="500"/>
                                        <p:tgtEl>
                                          <p:spTgt spid="1225815"/>
                                        </p:tgtEl>
                                      </p:cBhvr>
                                    </p:animEffect>
                                  </p:childTnLst>
                                </p:cTn>
                              </p:par>
                            </p:childTnLst>
                          </p:cTn>
                        </p:par>
                        <p:par>
                          <p:cTn id="109" fill="hold" nodeType="afterGroup">
                            <p:stCondLst>
                              <p:cond delay="1000"/>
                            </p:stCondLst>
                            <p:childTnLst>
                              <p:par>
                                <p:cTn id="110" presetID="42" presetClass="path" presetSubtype="0" accel="50000" decel="50000" fill="hold" nodeType="afterEffect">
                                  <p:stCondLst>
                                    <p:cond delay="0"/>
                                  </p:stCondLst>
                                  <p:childTnLst>
                                    <p:animMotion origin="layout" path="M 0 2.22222E-6 L -0.01667 0.04444 " pathEditMode="relative" rAng="0" ptsTypes="AA">
                                      <p:cBhvr>
                                        <p:cTn id="111" dur="2000" fill="hold"/>
                                        <p:tgtEl>
                                          <p:spTgt spid="1225742"/>
                                        </p:tgtEl>
                                        <p:attrNameLst>
                                          <p:attrName>ppt_x</p:attrName>
                                          <p:attrName>ppt_y</p:attrName>
                                        </p:attrNameLst>
                                      </p:cBhvr>
                                      <p:rCtr x="-833" y="2222"/>
                                    </p:animMotion>
                                  </p:childTnLst>
                                </p:cTn>
                              </p:par>
                              <p:par>
                                <p:cTn id="112" presetID="42" presetClass="path" presetSubtype="0" accel="50000" decel="50000" fill="hold" nodeType="withEffect">
                                  <p:stCondLst>
                                    <p:cond delay="0"/>
                                  </p:stCondLst>
                                  <p:childTnLst>
                                    <p:animMotion origin="layout" path="M -3.33333E-6 3.33333E-6 L -0.01666 0.06666 " pathEditMode="relative" rAng="0" ptsTypes="AA">
                                      <p:cBhvr>
                                        <p:cTn id="113" dur="2000" fill="hold"/>
                                        <p:tgtEl>
                                          <p:spTgt spid="1225743"/>
                                        </p:tgtEl>
                                        <p:attrNameLst>
                                          <p:attrName>ppt_x</p:attrName>
                                          <p:attrName>ppt_y</p:attrName>
                                        </p:attrNameLst>
                                      </p:cBhvr>
                                      <p:rCtr x="-833" y="3333"/>
                                    </p:animMotion>
                                  </p:childTnLst>
                                </p:cTn>
                              </p:par>
                              <p:par>
                                <p:cTn id="114" presetID="42" presetClass="path" presetSubtype="0" accel="50000" decel="50000" fill="hold" nodeType="withEffect">
                                  <p:stCondLst>
                                    <p:cond delay="0"/>
                                  </p:stCondLst>
                                  <p:childTnLst>
                                    <p:animMotion origin="layout" path="M 0 2.22222E-6 L -0.00833 0.05555 " pathEditMode="relative" rAng="0" ptsTypes="AA">
                                      <p:cBhvr>
                                        <p:cTn id="115" dur="2000" fill="hold"/>
                                        <p:tgtEl>
                                          <p:spTgt spid="1225747"/>
                                        </p:tgtEl>
                                        <p:attrNameLst>
                                          <p:attrName>ppt_x</p:attrName>
                                          <p:attrName>ppt_y</p:attrName>
                                        </p:attrNameLst>
                                      </p:cBhvr>
                                      <p:rCtr x="-417" y="2778"/>
                                    </p:animMotion>
                                  </p:childTnLst>
                                </p:cTn>
                              </p:par>
                              <p:par>
                                <p:cTn id="116" presetID="42" presetClass="path" presetSubtype="0" accel="50000" decel="50000" fill="hold" nodeType="withEffect">
                                  <p:stCondLst>
                                    <p:cond delay="0"/>
                                  </p:stCondLst>
                                  <p:childTnLst>
                                    <p:animMotion origin="layout" path="M 1.11022E-16 2.22222E-6 L 1.11022E-16 0.06666 " pathEditMode="relative" rAng="0" ptsTypes="AA">
                                      <p:cBhvr>
                                        <p:cTn id="117" dur="2000" fill="hold"/>
                                        <p:tgtEl>
                                          <p:spTgt spid="1225751"/>
                                        </p:tgtEl>
                                        <p:attrNameLst>
                                          <p:attrName>ppt_x</p:attrName>
                                          <p:attrName>ppt_y</p:attrName>
                                        </p:attrNameLst>
                                      </p:cBhvr>
                                      <p:rCtr x="0" y="3333"/>
                                    </p:animMotion>
                                  </p:childTnLst>
                                </p:cTn>
                              </p:par>
                              <p:par>
                                <p:cTn id="118" presetID="42" presetClass="path" presetSubtype="0" accel="50000" decel="50000" fill="hold" nodeType="withEffect">
                                  <p:stCondLst>
                                    <p:cond delay="0"/>
                                  </p:stCondLst>
                                  <p:childTnLst>
                                    <p:animMotion origin="layout" path="M 1.11022E-16 2.22222E-6 L -0.00833 0.06666 " pathEditMode="relative" rAng="0" ptsTypes="AA">
                                      <p:cBhvr>
                                        <p:cTn id="119" dur="2000" fill="hold"/>
                                        <p:tgtEl>
                                          <p:spTgt spid="1225755"/>
                                        </p:tgtEl>
                                        <p:attrNameLst>
                                          <p:attrName>ppt_x</p:attrName>
                                          <p:attrName>ppt_y</p:attrName>
                                        </p:attrNameLst>
                                      </p:cBhvr>
                                      <p:rCtr x="-417" y="3333"/>
                                    </p:animMotion>
                                  </p:childTnLst>
                                </p:cTn>
                              </p:par>
                              <p:par>
                                <p:cTn id="120" presetID="42" presetClass="path" presetSubtype="0" accel="50000" decel="50000" fill="hold" nodeType="withEffect">
                                  <p:stCondLst>
                                    <p:cond delay="0"/>
                                  </p:stCondLst>
                                  <p:childTnLst>
                                    <p:animMotion origin="layout" path="M 1.11022E-16 3.33333E-6 L 0.00833 0.06666 " pathEditMode="relative" rAng="0" ptsTypes="AA">
                                      <p:cBhvr>
                                        <p:cTn id="121" dur="2000" fill="hold"/>
                                        <p:tgtEl>
                                          <p:spTgt spid="1225759"/>
                                        </p:tgtEl>
                                        <p:attrNameLst>
                                          <p:attrName>ppt_x</p:attrName>
                                          <p:attrName>ppt_y</p:attrName>
                                        </p:attrNameLst>
                                      </p:cBhvr>
                                      <p:rCtr x="417" y="3333"/>
                                    </p:animMotion>
                                  </p:childTnLst>
                                </p:cTn>
                              </p:par>
                              <p:par>
                                <p:cTn id="122" presetID="42" presetClass="path" presetSubtype="0" accel="50000" decel="50000" fill="hold" nodeType="withEffect">
                                  <p:stCondLst>
                                    <p:cond delay="0"/>
                                  </p:stCondLst>
                                  <p:childTnLst>
                                    <p:animMotion origin="layout" path="M 3.33333E-6 -4.44444E-6 L -0.03334 0.06667 " pathEditMode="relative" rAng="0" ptsTypes="AA">
                                      <p:cBhvr>
                                        <p:cTn id="123" dur="2000" fill="hold"/>
                                        <p:tgtEl>
                                          <p:spTgt spid="1225763"/>
                                        </p:tgtEl>
                                        <p:attrNameLst>
                                          <p:attrName>ppt_x</p:attrName>
                                          <p:attrName>ppt_y</p:attrName>
                                        </p:attrNameLst>
                                      </p:cBhvr>
                                      <p:rCtr x="-1667" y="3333"/>
                                    </p:animMotion>
                                  </p:childTnLst>
                                </p:cTn>
                              </p:par>
                              <p:par>
                                <p:cTn id="124" presetID="42" presetClass="path" presetSubtype="0" accel="50000" decel="50000" fill="hold" nodeType="withEffect">
                                  <p:stCondLst>
                                    <p:cond delay="0"/>
                                  </p:stCondLst>
                                  <p:childTnLst>
                                    <p:animMotion origin="layout" path="M 3.33333E-6 -3.33333E-6 L -0.01667 0.11111 " pathEditMode="relative" rAng="0" ptsTypes="AA">
                                      <p:cBhvr>
                                        <p:cTn id="125" dur="2000" fill="hold"/>
                                        <p:tgtEl>
                                          <p:spTgt spid="1225767"/>
                                        </p:tgtEl>
                                        <p:attrNameLst>
                                          <p:attrName>ppt_x</p:attrName>
                                          <p:attrName>ppt_y</p:attrName>
                                        </p:attrNameLst>
                                      </p:cBhvr>
                                      <p:rCtr x="-833" y="5556"/>
                                    </p:animMotion>
                                  </p:childTnLst>
                                </p:cTn>
                              </p:par>
                              <p:par>
                                <p:cTn id="126" presetID="42" presetClass="path" presetSubtype="0" accel="50000" decel="50000" fill="hold" nodeType="withEffect">
                                  <p:stCondLst>
                                    <p:cond delay="0"/>
                                  </p:stCondLst>
                                  <p:childTnLst>
                                    <p:animMotion origin="layout" path="M 3.33333E-6 -3.33333E-6 L -0.03334 0.06667 " pathEditMode="relative" rAng="0" ptsTypes="AA">
                                      <p:cBhvr>
                                        <p:cTn id="127" dur="2000" fill="hold"/>
                                        <p:tgtEl>
                                          <p:spTgt spid="1225771"/>
                                        </p:tgtEl>
                                        <p:attrNameLst>
                                          <p:attrName>ppt_x</p:attrName>
                                          <p:attrName>ppt_y</p:attrName>
                                        </p:attrNameLst>
                                      </p:cBhvr>
                                      <p:rCtr x="-1667" y="3333"/>
                                    </p:animMotion>
                                  </p:childTnLst>
                                </p:cTn>
                              </p:par>
                              <p:par>
                                <p:cTn id="128" presetID="42" presetClass="path" presetSubtype="0" accel="50000" decel="50000" fill="hold" nodeType="withEffect">
                                  <p:stCondLst>
                                    <p:cond delay="0"/>
                                  </p:stCondLst>
                                  <p:childTnLst>
                                    <p:animMotion origin="layout" path="M 3.33333E-6 -3.33333E-6 L -0.03334 0.08889 " pathEditMode="relative" rAng="0" ptsTypes="AA">
                                      <p:cBhvr>
                                        <p:cTn id="129" dur="2000" fill="hold"/>
                                        <p:tgtEl>
                                          <p:spTgt spid="1225775"/>
                                        </p:tgtEl>
                                        <p:attrNameLst>
                                          <p:attrName>ppt_x</p:attrName>
                                          <p:attrName>ppt_y</p:attrName>
                                        </p:attrNameLst>
                                      </p:cBhvr>
                                      <p:rCtr x="-1667" y="4444"/>
                                    </p:animMotion>
                                  </p:childTnLst>
                                </p:cTn>
                              </p:par>
                              <p:par>
                                <p:cTn id="130" presetID="42" presetClass="path" presetSubtype="0" accel="50000" decel="50000" fill="hold" nodeType="withEffect">
                                  <p:stCondLst>
                                    <p:cond delay="0"/>
                                  </p:stCondLst>
                                  <p:childTnLst>
                                    <p:animMotion origin="layout" path="M 3.33333E-6 -3.33333E-6 L 0.00833 0.07778 " pathEditMode="relative" rAng="0" ptsTypes="AA">
                                      <p:cBhvr>
                                        <p:cTn id="131" dur="2000" fill="hold"/>
                                        <p:tgtEl>
                                          <p:spTgt spid="1225779"/>
                                        </p:tgtEl>
                                        <p:attrNameLst>
                                          <p:attrName>ppt_x</p:attrName>
                                          <p:attrName>ppt_y</p:attrName>
                                        </p:attrNameLst>
                                      </p:cBhvr>
                                      <p:rCtr x="417" y="3889"/>
                                    </p:animMotion>
                                  </p:childTnLst>
                                </p:cTn>
                              </p:par>
                              <p:par>
                                <p:cTn id="132" presetID="42" presetClass="path" presetSubtype="0" accel="50000" decel="50000" fill="hold" nodeType="withEffect">
                                  <p:stCondLst>
                                    <p:cond delay="0"/>
                                  </p:stCondLst>
                                  <p:childTnLst>
                                    <p:animMotion origin="layout" path="M 3.33333E-6 -3.33333E-6 L 3.33333E-6 0.1 " pathEditMode="relative" rAng="0" ptsTypes="AA">
                                      <p:cBhvr>
                                        <p:cTn id="133" dur="2000" fill="hold"/>
                                        <p:tgtEl>
                                          <p:spTgt spid="1225783"/>
                                        </p:tgtEl>
                                        <p:attrNameLst>
                                          <p:attrName>ppt_x</p:attrName>
                                          <p:attrName>ppt_y</p:attrName>
                                        </p:attrNameLst>
                                      </p:cBhvr>
                                      <p:rCtr x="0" y="5000"/>
                                    </p:animMotion>
                                  </p:childTnLst>
                                </p:cTn>
                              </p:par>
                              <p:par>
                                <p:cTn id="134" presetID="42" presetClass="path" presetSubtype="0" accel="50000" decel="50000" fill="hold" nodeType="withEffect">
                                  <p:stCondLst>
                                    <p:cond delay="0"/>
                                  </p:stCondLst>
                                  <p:childTnLst>
                                    <p:animMotion origin="layout" path="M 3.33333E-6 -4.44444E-6 L -0.075 0.07778 " pathEditMode="relative" rAng="0" ptsTypes="AA">
                                      <p:cBhvr>
                                        <p:cTn id="135" dur="2000" fill="hold"/>
                                        <p:tgtEl>
                                          <p:spTgt spid="1225787"/>
                                        </p:tgtEl>
                                        <p:attrNameLst>
                                          <p:attrName>ppt_x</p:attrName>
                                          <p:attrName>ppt_y</p:attrName>
                                        </p:attrNameLst>
                                      </p:cBhvr>
                                      <p:rCtr x="-3750" y="3889"/>
                                    </p:animMotion>
                                  </p:childTnLst>
                                </p:cTn>
                              </p:par>
                              <p:par>
                                <p:cTn id="136" presetID="42" presetClass="path" presetSubtype="0" accel="50000" decel="50000" fill="hold" nodeType="withEffect">
                                  <p:stCondLst>
                                    <p:cond delay="0"/>
                                  </p:stCondLst>
                                  <p:childTnLst>
                                    <p:animMotion origin="layout" path="M -3.33333E-6 3.33333E-6 L 0.00834 0.06666 " pathEditMode="relative" rAng="0" ptsTypes="AA">
                                      <p:cBhvr>
                                        <p:cTn id="137" dur="2000" fill="hold"/>
                                        <p:tgtEl>
                                          <p:spTgt spid="1225791"/>
                                        </p:tgtEl>
                                        <p:attrNameLst>
                                          <p:attrName>ppt_x</p:attrName>
                                          <p:attrName>ppt_y</p:attrName>
                                        </p:attrNameLst>
                                      </p:cBhvr>
                                      <p:rCtr x="417" y="3333"/>
                                    </p:animMotion>
                                  </p:childTnLst>
                                </p:cTn>
                              </p:par>
                              <p:par>
                                <p:cTn id="138" presetID="42" presetClass="path" presetSubtype="0" accel="50000" decel="50000" fill="hold" nodeType="withEffect">
                                  <p:stCondLst>
                                    <p:cond delay="0"/>
                                  </p:stCondLst>
                                  <p:childTnLst>
                                    <p:animMotion origin="layout" path="M -3.33333E-6 3.33333E-6 L -0.04166 0.06666 " pathEditMode="relative" rAng="0" ptsTypes="AA">
                                      <p:cBhvr>
                                        <p:cTn id="139" dur="2000" fill="hold"/>
                                        <p:tgtEl>
                                          <p:spTgt spid="1225795"/>
                                        </p:tgtEl>
                                        <p:attrNameLst>
                                          <p:attrName>ppt_x</p:attrName>
                                          <p:attrName>ppt_y</p:attrName>
                                        </p:attrNameLst>
                                      </p:cBhvr>
                                      <p:rCtr x="-2083" y="3333"/>
                                    </p:animMotion>
                                  </p:childTnLst>
                                </p:cTn>
                              </p:par>
                              <p:par>
                                <p:cTn id="140" presetID="42" presetClass="path" presetSubtype="0" accel="50000" decel="50000" fill="hold" nodeType="withEffect">
                                  <p:stCondLst>
                                    <p:cond delay="0"/>
                                  </p:stCondLst>
                                  <p:childTnLst>
                                    <p:animMotion origin="layout" path="M -3.33333E-6 3.33333E-6 L -0.025 0.07777 " pathEditMode="relative" rAng="0" ptsTypes="AA">
                                      <p:cBhvr>
                                        <p:cTn id="141" dur="2000" fill="hold"/>
                                        <p:tgtEl>
                                          <p:spTgt spid="1225799"/>
                                        </p:tgtEl>
                                        <p:attrNameLst>
                                          <p:attrName>ppt_x</p:attrName>
                                          <p:attrName>ppt_y</p:attrName>
                                        </p:attrNameLst>
                                      </p:cBhvr>
                                      <p:rCtr x="-1250" y="3889"/>
                                    </p:animMotion>
                                  </p:childTnLst>
                                </p:cTn>
                              </p:par>
                              <p:par>
                                <p:cTn id="142" presetID="42" presetClass="path" presetSubtype="0" accel="50000" decel="50000" fill="hold" nodeType="withEffect">
                                  <p:stCondLst>
                                    <p:cond delay="0"/>
                                  </p:stCondLst>
                                  <p:childTnLst>
                                    <p:animMotion origin="layout" path="M -3.33333E-6 3.33333E-6 L -0.00833 0.06666 " pathEditMode="relative" rAng="0" ptsTypes="AA">
                                      <p:cBhvr>
                                        <p:cTn id="143" dur="2000" fill="hold"/>
                                        <p:tgtEl>
                                          <p:spTgt spid="1225803"/>
                                        </p:tgtEl>
                                        <p:attrNameLst>
                                          <p:attrName>ppt_x</p:attrName>
                                          <p:attrName>ppt_y</p:attrName>
                                        </p:attrNameLst>
                                      </p:cBhvr>
                                      <p:rCtr x="-417" y="3333"/>
                                    </p:animMotion>
                                  </p:childTnLst>
                                </p:cTn>
                              </p:par>
                              <p:par>
                                <p:cTn id="144" presetID="42" presetClass="path" presetSubtype="0" accel="50000" decel="50000" fill="hold" nodeType="withEffect">
                                  <p:stCondLst>
                                    <p:cond delay="0"/>
                                  </p:stCondLst>
                                  <p:childTnLst>
                                    <p:animMotion origin="layout" path="M -3.33333E-6 3.33333E-6 L -0.00833 0.04444 " pathEditMode="relative" rAng="0" ptsTypes="AA">
                                      <p:cBhvr>
                                        <p:cTn id="145" dur="2000" fill="hold"/>
                                        <p:tgtEl>
                                          <p:spTgt spid="1225807"/>
                                        </p:tgtEl>
                                        <p:attrNameLst>
                                          <p:attrName>ppt_x</p:attrName>
                                          <p:attrName>ppt_y</p:attrName>
                                        </p:attrNameLst>
                                      </p:cBhvr>
                                      <p:rCtr x="-417" y="2222"/>
                                    </p:animMotion>
                                  </p:childTnLst>
                                </p:cTn>
                              </p:par>
                              <p:par>
                                <p:cTn id="146" presetID="42" presetClass="path" presetSubtype="0" accel="50000" decel="50000" fill="hold" nodeType="withEffect">
                                  <p:stCondLst>
                                    <p:cond delay="0"/>
                                  </p:stCondLst>
                                  <p:childTnLst>
                                    <p:animMotion origin="layout" path="M 0 4.44444E-6 L 0.00833 0.07777 " pathEditMode="relative" rAng="0" ptsTypes="AA">
                                      <p:cBhvr>
                                        <p:cTn id="147" dur="2000" fill="hold"/>
                                        <p:tgtEl>
                                          <p:spTgt spid="1225811"/>
                                        </p:tgtEl>
                                        <p:attrNameLst>
                                          <p:attrName>ppt_x</p:attrName>
                                          <p:attrName>ppt_y</p:attrName>
                                        </p:attrNameLst>
                                      </p:cBhvr>
                                      <p:rCtr x="417" y="3889"/>
                                    </p:animMotion>
                                  </p:childTnLst>
                                </p:cTn>
                              </p:par>
                              <p:par>
                                <p:cTn id="148" presetID="42" presetClass="path" presetSubtype="0" accel="50000" decel="50000" fill="hold" nodeType="withEffect">
                                  <p:stCondLst>
                                    <p:cond delay="0"/>
                                  </p:stCondLst>
                                  <p:childTnLst>
                                    <p:animMotion origin="layout" path="M 3.33333E-6 -3.33333E-6 L -0.025 0.11111 " pathEditMode="relative" rAng="0" ptsTypes="AA">
                                      <p:cBhvr>
                                        <p:cTn id="149" dur="2000" fill="hold"/>
                                        <p:tgtEl>
                                          <p:spTgt spid="1225815"/>
                                        </p:tgtEl>
                                        <p:attrNameLst>
                                          <p:attrName>ppt_x</p:attrName>
                                          <p:attrName>ppt_y</p:attrName>
                                        </p:attrNameLst>
                                      </p:cBhvr>
                                      <p:rCtr x="-1250" y="5556"/>
                                    </p:animMotion>
                                  </p:childTnLst>
                                </p:cTn>
                              </p:par>
                            </p:childTnLst>
                          </p:cTn>
                        </p:par>
                        <p:par>
                          <p:cTn id="150" fill="hold">
                            <p:stCondLst>
                              <p:cond delay="3000"/>
                            </p:stCondLst>
                            <p:childTnLst>
                              <p:par>
                                <p:cTn id="151" presetID="1" presetClass="mediacall" presetSubtype="0" fill="hold" nodeType="afterEffect">
                                  <p:stCondLst>
                                    <p:cond delay="0"/>
                                  </p:stCondLst>
                                  <p:childTnLst>
                                    <p:cmd type="call" cmd="playFrom(0.0)">
                                      <p:cBhvr>
                                        <p:cTn id="152" dur="2597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3" fill="hold" display="0">
                  <p:stCondLst>
                    <p:cond delay="indefinite"/>
                  </p:stCondLst>
                  <p:endCondLst>
                    <p:cond evt="onStopAudio" delay="0">
                      <p:tgtEl>
                        <p:sldTgt/>
                      </p:tgtEl>
                    </p:cond>
                  </p:endCondLst>
                </p:cTn>
                <p:tgtEl>
                  <p:spTgt spid="2"/>
                </p:tgtEl>
              </p:cMediaNode>
            </p:audio>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Footer Placeholder 3"/>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113667" name="Rectangle 2"/>
          <p:cNvSpPr>
            <a:spLocks noGrp="1" noChangeArrowheads="1"/>
          </p:cNvSpPr>
          <p:nvPr>
            <p:ph type="title"/>
          </p:nvPr>
        </p:nvSpPr>
        <p:spPr/>
        <p:txBody>
          <a:bodyPr/>
          <a:lstStyle/>
          <a:p>
            <a:pPr eaLnBrk="1" hangingPunct="1"/>
            <a:r>
              <a:rPr lang="en-US" altLang="en-US" sz="3200" smtClean="0"/>
              <a:t>Summary</a:t>
            </a:r>
          </a:p>
        </p:txBody>
      </p:sp>
      <p:sp>
        <p:nvSpPr>
          <p:cNvPr id="113668" name="Rectangle 3"/>
          <p:cNvSpPr>
            <a:spLocks noGrp="1" noChangeArrowheads="1"/>
          </p:cNvSpPr>
          <p:nvPr>
            <p:ph type="body" idx="1"/>
          </p:nvPr>
        </p:nvSpPr>
        <p:spPr/>
        <p:txBody>
          <a:bodyPr/>
          <a:lstStyle/>
          <a:p>
            <a:pPr eaLnBrk="1" hangingPunct="1"/>
            <a:r>
              <a:rPr lang="en-US" altLang="en-US" smtClean="0"/>
              <a:t>In cases where a resistance is connected in series with the source lead of the MOSFET, the T model is the most conveinant to use.</a:t>
            </a:r>
          </a:p>
          <a:p>
            <a:pPr eaLnBrk="1" hangingPunct="1"/>
            <a:r>
              <a:rPr lang="en-US" altLang="en-US" smtClean="0"/>
              <a:t>The three basic configurations of the MOS amplifiers are shown in Figure 5.43.  </a:t>
            </a:r>
          </a:p>
          <a:p>
            <a:pPr eaLnBrk="1" hangingPunct="1"/>
            <a:r>
              <a:rPr lang="en-US" altLang="en-US" smtClean="0"/>
              <a:t>The CS amplifier has an ideally infinite input resistance and reasonably high gain – but a rather high output resistance and limited frequency response.  It is used to obtain most of the gain in a cascade amplifier.</a:t>
            </a:r>
          </a:p>
          <a:p>
            <a:pPr eaLnBrk="1" hangingPunct="1"/>
            <a:r>
              <a:rPr lang="en-US" altLang="en-US" smtClean="0"/>
              <a:t>Adding a resistance </a:t>
            </a:r>
            <a:r>
              <a:rPr lang="en-US" altLang="en-US" i="1" smtClean="0"/>
              <a:t>R</a:t>
            </a:r>
            <a:r>
              <a:rPr lang="en-US" altLang="en-US" i="1" baseline="-25000" smtClean="0"/>
              <a:t>s</a:t>
            </a:r>
            <a:r>
              <a:rPr lang="en-US" altLang="en-US" smtClean="0"/>
              <a:t> in the source lead of the CS amplifier can lead to beneficial results.</a:t>
            </a:r>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096000" y="228600"/>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4634"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Footer Placeholder 3"/>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114691" name="Rectangle 2"/>
          <p:cNvSpPr>
            <a:spLocks noGrp="1" noChangeArrowheads="1"/>
          </p:cNvSpPr>
          <p:nvPr>
            <p:ph type="title"/>
          </p:nvPr>
        </p:nvSpPr>
        <p:spPr/>
        <p:txBody>
          <a:bodyPr/>
          <a:lstStyle/>
          <a:p>
            <a:pPr eaLnBrk="1" hangingPunct="1"/>
            <a:r>
              <a:rPr lang="en-US" altLang="en-US" sz="3200" smtClean="0"/>
              <a:t>Summary</a:t>
            </a:r>
          </a:p>
        </p:txBody>
      </p:sp>
      <p:sp>
        <p:nvSpPr>
          <p:cNvPr id="114692" name="Rectangle 3"/>
          <p:cNvSpPr>
            <a:spLocks noGrp="1" noChangeArrowheads="1"/>
          </p:cNvSpPr>
          <p:nvPr>
            <p:ph type="body" idx="1"/>
          </p:nvPr>
        </p:nvSpPr>
        <p:spPr>
          <a:xfrm>
            <a:off x="152400" y="2057400"/>
            <a:ext cx="8763000" cy="4800600"/>
          </a:xfrm>
          <a:solidFill>
            <a:schemeClr val="bg1"/>
          </a:solidFill>
        </p:spPr>
        <p:txBody>
          <a:bodyPr/>
          <a:lstStyle/>
          <a:p>
            <a:pPr eaLnBrk="1" hangingPunct="1"/>
            <a:r>
              <a:rPr lang="en-US" altLang="en-US" smtClean="0"/>
              <a:t>The CG amplifier has a low input resistance and thus it alone has limited and specialized applications.  However, its excellent high-frequency response makes it attractive in combination with the CS amplifier.</a:t>
            </a:r>
          </a:p>
          <a:p>
            <a:pPr eaLnBrk="1" hangingPunct="1"/>
            <a:r>
              <a:rPr lang="en-US" altLang="en-US" smtClean="0"/>
              <a:t>The source follow has (ideally) infinite input resistance, a voltage gain lower than but close to unity, and a low output resistance.  It is employed as a voltage buffer and as the output stage of a multistage amplifier.</a:t>
            </a:r>
          </a:p>
          <a:p>
            <a:pPr eaLnBrk="1" hangingPunct="1"/>
            <a:r>
              <a:rPr lang="en-US" altLang="en-US" smtClean="0"/>
              <a:t>A key step in the design of transistor amplifiers is to bias the transistor to operate at an appropriate point in the saturation region.</a:t>
            </a:r>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943600" y="304800"/>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76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13315" name="Rectangle 2"/>
          <p:cNvSpPr>
            <a:spLocks noGrp="1" noChangeArrowheads="1"/>
          </p:cNvSpPr>
          <p:nvPr>
            <p:ph type="title"/>
          </p:nvPr>
        </p:nvSpPr>
        <p:spPr/>
        <p:txBody>
          <a:bodyPr/>
          <a:lstStyle/>
          <a:p>
            <a:pPr algn="l" eaLnBrk="1" hangingPunct="1"/>
            <a:r>
              <a:rPr lang="en-US" altLang="en-US" sz="2000" smtClean="0">
                <a:solidFill>
                  <a:srgbClr val="FF0000"/>
                </a:solidFill>
              </a:rPr>
              <a:t>Q: </a:t>
            </a:r>
            <a:r>
              <a:rPr lang="en-US" altLang="en-US" sz="2000" b="0" smtClean="0"/>
              <a:t>What happens if </a:t>
            </a:r>
            <a:r>
              <a:rPr lang="en-US" altLang="en-US" sz="2000" b="0" smtClean="0">
                <a:solidFill>
                  <a:srgbClr val="FF0000"/>
                </a:solidFill>
              </a:rPr>
              <a:t>(1) source and drain are grounded and (2) positive voltage is applied to gate?</a:t>
            </a:r>
            <a:r>
              <a:rPr lang="en-US" altLang="en-US" sz="2000" b="0" smtClean="0"/>
              <a:t>  Refer to figure to right.</a:t>
            </a:r>
          </a:p>
        </p:txBody>
      </p:sp>
      <p:sp>
        <p:nvSpPr>
          <p:cNvPr id="1228803" name="Rectangle 3"/>
          <p:cNvSpPr>
            <a:spLocks noGrp="1" noChangeArrowheads="1"/>
          </p:cNvSpPr>
          <p:nvPr>
            <p:ph type="body" sz="half" idx="1"/>
          </p:nvPr>
        </p:nvSpPr>
        <p:spPr/>
        <p:txBody>
          <a:bodyPr/>
          <a:lstStyle/>
          <a:p>
            <a:pPr eaLnBrk="1" hangingPunct="1"/>
            <a:r>
              <a:rPr lang="en-US" altLang="en-US" sz="2400" b="1" smtClean="0">
                <a:solidFill>
                  <a:srgbClr val="008000"/>
                </a:solidFill>
              </a:rPr>
              <a:t>step #3:</a:t>
            </a:r>
            <a:r>
              <a:rPr lang="en-US" altLang="en-US" sz="2400" smtClean="0">
                <a:solidFill>
                  <a:srgbClr val="008000"/>
                </a:solidFill>
              </a:rPr>
              <a:t> </a:t>
            </a:r>
            <a:r>
              <a:rPr lang="en-US" altLang="en-US" sz="2400" smtClean="0"/>
              <a:t>This “migration” results in the uncovering of negative </a:t>
            </a:r>
            <a:r>
              <a:rPr lang="en-US" altLang="en-US" sz="2400" b="1" smtClean="0">
                <a:solidFill>
                  <a:srgbClr val="3333FF"/>
                </a:solidFill>
              </a:rPr>
              <a:t>bound charges</a:t>
            </a:r>
            <a:r>
              <a:rPr lang="en-US" altLang="en-US" sz="2400" smtClean="0"/>
              <a:t>, originally neutralized by the free holes</a:t>
            </a:r>
          </a:p>
          <a:p>
            <a:pPr eaLnBrk="1" hangingPunct="1"/>
            <a:r>
              <a:rPr lang="en-US" altLang="en-US" sz="2400" b="1" smtClean="0">
                <a:solidFill>
                  <a:srgbClr val="008000"/>
                </a:solidFill>
              </a:rPr>
              <a:t>step #4:</a:t>
            </a:r>
            <a:r>
              <a:rPr lang="en-US" altLang="en-US" sz="2400" smtClean="0">
                <a:solidFill>
                  <a:srgbClr val="008000"/>
                </a:solidFill>
              </a:rPr>
              <a:t> </a:t>
            </a:r>
            <a:r>
              <a:rPr lang="en-US" altLang="en-US" sz="2400" smtClean="0"/>
              <a:t>The positive gate voltage also </a:t>
            </a:r>
            <a:r>
              <a:rPr lang="en-US" altLang="en-US" sz="2400" smtClean="0">
                <a:solidFill>
                  <a:srgbClr val="FF0000"/>
                </a:solidFill>
              </a:rPr>
              <a:t>attracts electrons from the </a:t>
            </a:r>
            <a:r>
              <a:rPr lang="en-US" altLang="en-US" sz="2400" i="1" smtClean="0">
                <a:solidFill>
                  <a:srgbClr val="FF0000"/>
                </a:solidFill>
              </a:rPr>
              <a:t>n</a:t>
            </a:r>
            <a:r>
              <a:rPr lang="en-US" altLang="en-US" sz="2400" baseline="30000" smtClean="0">
                <a:solidFill>
                  <a:srgbClr val="FF0000"/>
                </a:solidFill>
              </a:rPr>
              <a:t>+</a:t>
            </a:r>
            <a:r>
              <a:rPr lang="en-US" altLang="en-US" sz="2400" smtClean="0">
                <a:solidFill>
                  <a:srgbClr val="FF0000"/>
                </a:solidFill>
              </a:rPr>
              <a:t> source</a:t>
            </a:r>
            <a:r>
              <a:rPr lang="en-US" altLang="en-US" sz="2400" smtClean="0"/>
              <a:t> and drain regions into the channel.</a:t>
            </a:r>
          </a:p>
          <a:p>
            <a:pPr lvl="1" eaLnBrk="1" hangingPunct="1"/>
            <a:endParaRPr lang="en-US" altLang="en-US" smtClean="0"/>
          </a:p>
        </p:txBody>
      </p:sp>
      <p:pic>
        <p:nvPicPr>
          <p:cNvPr id="13317" name="Picture 6" descr="se05F0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2057400"/>
            <a:ext cx="4419600" cy="334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8" name="Rectangle 4"/>
          <p:cNvSpPr>
            <a:spLocks noChangeArrowheads="1"/>
          </p:cNvSpPr>
          <p:nvPr/>
        </p:nvSpPr>
        <p:spPr bwMode="auto">
          <a:xfrm>
            <a:off x="4572000" y="5562600"/>
            <a:ext cx="4495800" cy="106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r>
              <a:rPr lang="en-US" altLang="en-US" sz="1600" b="1"/>
              <a:t>Figure 5.2:</a:t>
            </a:r>
            <a:r>
              <a:rPr lang="en-US" altLang="en-US" sz="1600"/>
              <a:t> The enhancement-type NMOS transistor with a positive voltage applied to the gate. An </a:t>
            </a:r>
            <a:r>
              <a:rPr lang="en-US" altLang="en-US" sz="1600" i="1"/>
              <a:t>n </a:t>
            </a:r>
            <a:r>
              <a:rPr lang="en-US" altLang="en-US" sz="1600"/>
              <a:t>channel is induced at the top of the substrate beneath the gate</a:t>
            </a:r>
          </a:p>
        </p:txBody>
      </p:sp>
      <p:grpSp>
        <p:nvGrpSpPr>
          <p:cNvPr id="13319" name="Group 7"/>
          <p:cNvGrpSpPr>
            <a:grpSpLocks/>
          </p:cNvGrpSpPr>
          <p:nvPr/>
        </p:nvGrpSpPr>
        <p:grpSpPr bwMode="auto">
          <a:xfrm>
            <a:off x="4953000" y="4191000"/>
            <a:ext cx="152400" cy="152400"/>
            <a:chOff x="1728" y="2976"/>
            <a:chExt cx="288" cy="288"/>
          </a:xfrm>
        </p:grpSpPr>
        <p:sp>
          <p:nvSpPr>
            <p:cNvPr id="13499" name="Oval 8"/>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3500" name="Line 9"/>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501" name="Line 10"/>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3320" name="Group 11"/>
          <p:cNvGrpSpPr>
            <a:grpSpLocks/>
          </p:cNvGrpSpPr>
          <p:nvPr/>
        </p:nvGrpSpPr>
        <p:grpSpPr bwMode="auto">
          <a:xfrm>
            <a:off x="4648200" y="4267200"/>
            <a:ext cx="152400" cy="152400"/>
            <a:chOff x="1728" y="2976"/>
            <a:chExt cx="288" cy="288"/>
          </a:xfrm>
        </p:grpSpPr>
        <p:sp>
          <p:nvSpPr>
            <p:cNvPr id="13496" name="Oval 12"/>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3497" name="Line 13"/>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98" name="Line 14"/>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3321" name="Group 15"/>
          <p:cNvGrpSpPr>
            <a:grpSpLocks/>
          </p:cNvGrpSpPr>
          <p:nvPr/>
        </p:nvGrpSpPr>
        <p:grpSpPr bwMode="auto">
          <a:xfrm>
            <a:off x="5181600" y="4267200"/>
            <a:ext cx="152400" cy="152400"/>
            <a:chOff x="1728" y="2976"/>
            <a:chExt cx="288" cy="288"/>
          </a:xfrm>
        </p:grpSpPr>
        <p:sp>
          <p:nvSpPr>
            <p:cNvPr id="13493" name="Oval 16"/>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3494" name="Line 17"/>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95" name="Line 18"/>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3322" name="Group 19"/>
          <p:cNvGrpSpPr>
            <a:grpSpLocks/>
          </p:cNvGrpSpPr>
          <p:nvPr/>
        </p:nvGrpSpPr>
        <p:grpSpPr bwMode="auto">
          <a:xfrm>
            <a:off x="5410200" y="4267200"/>
            <a:ext cx="152400" cy="152400"/>
            <a:chOff x="1728" y="2976"/>
            <a:chExt cx="288" cy="288"/>
          </a:xfrm>
        </p:grpSpPr>
        <p:sp>
          <p:nvSpPr>
            <p:cNvPr id="13490" name="Oval 20"/>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3491" name="Line 21"/>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92" name="Line 22"/>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3323" name="Group 23"/>
          <p:cNvGrpSpPr>
            <a:grpSpLocks/>
          </p:cNvGrpSpPr>
          <p:nvPr/>
        </p:nvGrpSpPr>
        <p:grpSpPr bwMode="auto">
          <a:xfrm>
            <a:off x="5638800" y="4191000"/>
            <a:ext cx="152400" cy="152400"/>
            <a:chOff x="1728" y="2976"/>
            <a:chExt cx="288" cy="288"/>
          </a:xfrm>
        </p:grpSpPr>
        <p:sp>
          <p:nvSpPr>
            <p:cNvPr id="13487" name="Oval 24"/>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3488" name="Line 25"/>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89" name="Line 26"/>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3324" name="Group 27"/>
          <p:cNvGrpSpPr>
            <a:grpSpLocks/>
          </p:cNvGrpSpPr>
          <p:nvPr/>
        </p:nvGrpSpPr>
        <p:grpSpPr bwMode="auto">
          <a:xfrm>
            <a:off x="5867400" y="4267200"/>
            <a:ext cx="152400" cy="152400"/>
            <a:chOff x="1728" y="2976"/>
            <a:chExt cx="288" cy="288"/>
          </a:xfrm>
        </p:grpSpPr>
        <p:sp>
          <p:nvSpPr>
            <p:cNvPr id="13484" name="Oval 28"/>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3485" name="Line 29"/>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86" name="Line 30"/>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3325" name="Group 31"/>
          <p:cNvGrpSpPr>
            <a:grpSpLocks/>
          </p:cNvGrpSpPr>
          <p:nvPr/>
        </p:nvGrpSpPr>
        <p:grpSpPr bwMode="auto">
          <a:xfrm>
            <a:off x="6019800" y="4038600"/>
            <a:ext cx="152400" cy="152400"/>
            <a:chOff x="1728" y="2976"/>
            <a:chExt cx="288" cy="288"/>
          </a:xfrm>
        </p:grpSpPr>
        <p:sp>
          <p:nvSpPr>
            <p:cNvPr id="13481" name="Oval 32"/>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3482" name="Line 33"/>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83" name="Line 34"/>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3326" name="Group 35"/>
          <p:cNvGrpSpPr>
            <a:grpSpLocks/>
          </p:cNvGrpSpPr>
          <p:nvPr/>
        </p:nvGrpSpPr>
        <p:grpSpPr bwMode="auto">
          <a:xfrm>
            <a:off x="6096000" y="4267200"/>
            <a:ext cx="152400" cy="152400"/>
            <a:chOff x="1728" y="2976"/>
            <a:chExt cx="288" cy="288"/>
          </a:xfrm>
        </p:grpSpPr>
        <p:sp>
          <p:nvSpPr>
            <p:cNvPr id="13478" name="Oval 36"/>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3479" name="Line 37"/>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80" name="Line 38"/>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3327" name="Group 39"/>
          <p:cNvGrpSpPr>
            <a:grpSpLocks/>
          </p:cNvGrpSpPr>
          <p:nvPr/>
        </p:nvGrpSpPr>
        <p:grpSpPr bwMode="auto">
          <a:xfrm>
            <a:off x="6477000" y="4267200"/>
            <a:ext cx="152400" cy="152400"/>
            <a:chOff x="1728" y="2976"/>
            <a:chExt cx="288" cy="288"/>
          </a:xfrm>
        </p:grpSpPr>
        <p:sp>
          <p:nvSpPr>
            <p:cNvPr id="13475" name="Oval 40"/>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3476" name="Line 41"/>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77" name="Line 42"/>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3328" name="Group 43"/>
          <p:cNvGrpSpPr>
            <a:grpSpLocks/>
          </p:cNvGrpSpPr>
          <p:nvPr/>
        </p:nvGrpSpPr>
        <p:grpSpPr bwMode="auto">
          <a:xfrm>
            <a:off x="6705600" y="4114800"/>
            <a:ext cx="152400" cy="152400"/>
            <a:chOff x="1728" y="2976"/>
            <a:chExt cx="288" cy="288"/>
          </a:xfrm>
        </p:grpSpPr>
        <p:sp>
          <p:nvSpPr>
            <p:cNvPr id="13472" name="Oval 44"/>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3473" name="Line 45"/>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74" name="Line 46"/>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3329" name="Group 47"/>
          <p:cNvGrpSpPr>
            <a:grpSpLocks/>
          </p:cNvGrpSpPr>
          <p:nvPr/>
        </p:nvGrpSpPr>
        <p:grpSpPr bwMode="auto">
          <a:xfrm>
            <a:off x="6934200" y="4267200"/>
            <a:ext cx="152400" cy="152400"/>
            <a:chOff x="1728" y="2976"/>
            <a:chExt cx="288" cy="288"/>
          </a:xfrm>
        </p:grpSpPr>
        <p:sp>
          <p:nvSpPr>
            <p:cNvPr id="13469" name="Oval 48"/>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3470" name="Line 49"/>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71" name="Line 50"/>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3330" name="Group 51"/>
          <p:cNvGrpSpPr>
            <a:grpSpLocks/>
          </p:cNvGrpSpPr>
          <p:nvPr/>
        </p:nvGrpSpPr>
        <p:grpSpPr bwMode="auto">
          <a:xfrm>
            <a:off x="7162800" y="4114800"/>
            <a:ext cx="152400" cy="152400"/>
            <a:chOff x="1728" y="2976"/>
            <a:chExt cx="288" cy="288"/>
          </a:xfrm>
        </p:grpSpPr>
        <p:sp>
          <p:nvSpPr>
            <p:cNvPr id="13466" name="Oval 52"/>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3467" name="Line 53"/>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68" name="Line 54"/>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3331" name="Group 55"/>
          <p:cNvGrpSpPr>
            <a:grpSpLocks/>
          </p:cNvGrpSpPr>
          <p:nvPr/>
        </p:nvGrpSpPr>
        <p:grpSpPr bwMode="auto">
          <a:xfrm>
            <a:off x="7391400" y="4191000"/>
            <a:ext cx="152400" cy="152400"/>
            <a:chOff x="1728" y="2976"/>
            <a:chExt cx="288" cy="288"/>
          </a:xfrm>
        </p:grpSpPr>
        <p:sp>
          <p:nvSpPr>
            <p:cNvPr id="13463" name="Oval 56"/>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3464" name="Line 57"/>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65" name="Line 58"/>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3332" name="Group 59"/>
          <p:cNvGrpSpPr>
            <a:grpSpLocks/>
          </p:cNvGrpSpPr>
          <p:nvPr/>
        </p:nvGrpSpPr>
        <p:grpSpPr bwMode="auto">
          <a:xfrm>
            <a:off x="7620000" y="4191000"/>
            <a:ext cx="152400" cy="152400"/>
            <a:chOff x="1728" y="2976"/>
            <a:chExt cx="288" cy="288"/>
          </a:xfrm>
        </p:grpSpPr>
        <p:sp>
          <p:nvSpPr>
            <p:cNvPr id="13460" name="Oval 60"/>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3461" name="Line 61"/>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62" name="Line 62"/>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3333" name="Group 63"/>
          <p:cNvGrpSpPr>
            <a:grpSpLocks/>
          </p:cNvGrpSpPr>
          <p:nvPr/>
        </p:nvGrpSpPr>
        <p:grpSpPr bwMode="auto">
          <a:xfrm>
            <a:off x="7924800" y="4267200"/>
            <a:ext cx="152400" cy="152400"/>
            <a:chOff x="1728" y="2976"/>
            <a:chExt cx="288" cy="288"/>
          </a:xfrm>
        </p:grpSpPr>
        <p:sp>
          <p:nvSpPr>
            <p:cNvPr id="13457" name="Oval 64"/>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3458" name="Line 65"/>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59" name="Line 66"/>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3334" name="Group 67"/>
          <p:cNvGrpSpPr>
            <a:grpSpLocks/>
          </p:cNvGrpSpPr>
          <p:nvPr/>
        </p:nvGrpSpPr>
        <p:grpSpPr bwMode="auto">
          <a:xfrm>
            <a:off x="8153400" y="4114800"/>
            <a:ext cx="152400" cy="152400"/>
            <a:chOff x="1728" y="2976"/>
            <a:chExt cx="288" cy="288"/>
          </a:xfrm>
        </p:grpSpPr>
        <p:sp>
          <p:nvSpPr>
            <p:cNvPr id="13454" name="Oval 68"/>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3455" name="Line 69"/>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56" name="Line 70"/>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3335" name="Group 71"/>
          <p:cNvGrpSpPr>
            <a:grpSpLocks/>
          </p:cNvGrpSpPr>
          <p:nvPr/>
        </p:nvGrpSpPr>
        <p:grpSpPr bwMode="auto">
          <a:xfrm>
            <a:off x="8229600" y="4267200"/>
            <a:ext cx="152400" cy="152400"/>
            <a:chOff x="1728" y="2976"/>
            <a:chExt cx="288" cy="288"/>
          </a:xfrm>
        </p:grpSpPr>
        <p:sp>
          <p:nvSpPr>
            <p:cNvPr id="13451" name="Oval 72"/>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3452" name="Line 73"/>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53" name="Line 74"/>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3336" name="Group 75"/>
          <p:cNvGrpSpPr>
            <a:grpSpLocks/>
          </p:cNvGrpSpPr>
          <p:nvPr/>
        </p:nvGrpSpPr>
        <p:grpSpPr bwMode="auto">
          <a:xfrm>
            <a:off x="8458200" y="4191000"/>
            <a:ext cx="152400" cy="152400"/>
            <a:chOff x="1728" y="2976"/>
            <a:chExt cx="288" cy="288"/>
          </a:xfrm>
        </p:grpSpPr>
        <p:sp>
          <p:nvSpPr>
            <p:cNvPr id="13448" name="Oval 76"/>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3449" name="Line 77"/>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50" name="Line 78"/>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3337" name="Group 79"/>
          <p:cNvGrpSpPr>
            <a:grpSpLocks/>
          </p:cNvGrpSpPr>
          <p:nvPr/>
        </p:nvGrpSpPr>
        <p:grpSpPr bwMode="auto">
          <a:xfrm>
            <a:off x="8686800" y="4267200"/>
            <a:ext cx="152400" cy="152400"/>
            <a:chOff x="1728" y="2976"/>
            <a:chExt cx="288" cy="288"/>
          </a:xfrm>
        </p:grpSpPr>
        <p:sp>
          <p:nvSpPr>
            <p:cNvPr id="13445" name="Oval 80"/>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3446" name="Line 81"/>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47" name="Line 82"/>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3338" name="Group 83"/>
          <p:cNvGrpSpPr>
            <a:grpSpLocks/>
          </p:cNvGrpSpPr>
          <p:nvPr/>
        </p:nvGrpSpPr>
        <p:grpSpPr bwMode="auto">
          <a:xfrm>
            <a:off x="8763000" y="3962400"/>
            <a:ext cx="152400" cy="152400"/>
            <a:chOff x="1728" y="2976"/>
            <a:chExt cx="288" cy="288"/>
          </a:xfrm>
        </p:grpSpPr>
        <p:sp>
          <p:nvSpPr>
            <p:cNvPr id="13442" name="Oval 84"/>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3443" name="Line 85"/>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44" name="Line 86"/>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3339" name="Group 87"/>
          <p:cNvGrpSpPr>
            <a:grpSpLocks/>
          </p:cNvGrpSpPr>
          <p:nvPr/>
        </p:nvGrpSpPr>
        <p:grpSpPr bwMode="auto">
          <a:xfrm>
            <a:off x="6705600" y="3200400"/>
            <a:ext cx="152400" cy="152400"/>
            <a:chOff x="1728" y="2976"/>
            <a:chExt cx="288" cy="288"/>
          </a:xfrm>
        </p:grpSpPr>
        <p:sp>
          <p:nvSpPr>
            <p:cNvPr id="13439" name="Oval 88"/>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3440" name="Line 89"/>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41" name="Line 90"/>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3340" name="Group 91"/>
          <p:cNvGrpSpPr>
            <a:grpSpLocks/>
          </p:cNvGrpSpPr>
          <p:nvPr/>
        </p:nvGrpSpPr>
        <p:grpSpPr bwMode="auto">
          <a:xfrm>
            <a:off x="7010400" y="3200400"/>
            <a:ext cx="152400" cy="152400"/>
            <a:chOff x="1728" y="2976"/>
            <a:chExt cx="288" cy="288"/>
          </a:xfrm>
        </p:grpSpPr>
        <p:sp>
          <p:nvSpPr>
            <p:cNvPr id="13436" name="Oval 92"/>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3437" name="Line 93"/>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38" name="Line 94"/>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3341" name="Group 95"/>
          <p:cNvGrpSpPr>
            <a:grpSpLocks/>
          </p:cNvGrpSpPr>
          <p:nvPr/>
        </p:nvGrpSpPr>
        <p:grpSpPr bwMode="auto">
          <a:xfrm>
            <a:off x="6477000" y="3200400"/>
            <a:ext cx="152400" cy="152400"/>
            <a:chOff x="1728" y="2976"/>
            <a:chExt cx="288" cy="288"/>
          </a:xfrm>
        </p:grpSpPr>
        <p:sp>
          <p:nvSpPr>
            <p:cNvPr id="13433" name="Oval 96"/>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3434" name="Line 97"/>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35" name="Line 98"/>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3342" name="Group 99"/>
          <p:cNvGrpSpPr>
            <a:grpSpLocks/>
          </p:cNvGrpSpPr>
          <p:nvPr/>
        </p:nvGrpSpPr>
        <p:grpSpPr bwMode="auto">
          <a:xfrm>
            <a:off x="7239000" y="3200400"/>
            <a:ext cx="152400" cy="152400"/>
            <a:chOff x="1728" y="2976"/>
            <a:chExt cx="288" cy="288"/>
          </a:xfrm>
        </p:grpSpPr>
        <p:sp>
          <p:nvSpPr>
            <p:cNvPr id="13430" name="Oval 100"/>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3431" name="Line 101"/>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32" name="Line 102"/>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3343" name="Group 103"/>
          <p:cNvGrpSpPr>
            <a:grpSpLocks/>
          </p:cNvGrpSpPr>
          <p:nvPr/>
        </p:nvGrpSpPr>
        <p:grpSpPr bwMode="auto">
          <a:xfrm>
            <a:off x="6172200" y="3124200"/>
            <a:ext cx="152400" cy="152400"/>
            <a:chOff x="1728" y="2976"/>
            <a:chExt cx="288" cy="288"/>
          </a:xfrm>
        </p:grpSpPr>
        <p:sp>
          <p:nvSpPr>
            <p:cNvPr id="13427" name="Oval 104"/>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3428" name="Line 105"/>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29" name="Line 106"/>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3344" name="Group 107"/>
          <p:cNvGrpSpPr>
            <a:grpSpLocks/>
          </p:cNvGrpSpPr>
          <p:nvPr/>
        </p:nvGrpSpPr>
        <p:grpSpPr bwMode="auto">
          <a:xfrm>
            <a:off x="7543800" y="3200400"/>
            <a:ext cx="152400" cy="152400"/>
            <a:chOff x="1728" y="2976"/>
            <a:chExt cx="288" cy="288"/>
          </a:xfrm>
        </p:grpSpPr>
        <p:sp>
          <p:nvSpPr>
            <p:cNvPr id="13424" name="Oval 108"/>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3425" name="Line 109"/>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26" name="Line 110"/>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3345" name="Group 111"/>
          <p:cNvGrpSpPr>
            <a:grpSpLocks/>
          </p:cNvGrpSpPr>
          <p:nvPr/>
        </p:nvGrpSpPr>
        <p:grpSpPr bwMode="auto">
          <a:xfrm>
            <a:off x="5867400" y="3200400"/>
            <a:ext cx="152400" cy="152400"/>
            <a:chOff x="1728" y="2976"/>
            <a:chExt cx="288" cy="288"/>
          </a:xfrm>
        </p:grpSpPr>
        <p:sp>
          <p:nvSpPr>
            <p:cNvPr id="13421" name="Oval 112"/>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3422" name="Line 113"/>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23" name="Line 114"/>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8919" name="Group 119"/>
          <p:cNvGrpSpPr>
            <a:grpSpLocks/>
          </p:cNvGrpSpPr>
          <p:nvPr/>
        </p:nvGrpSpPr>
        <p:grpSpPr bwMode="auto">
          <a:xfrm>
            <a:off x="4800600" y="3810000"/>
            <a:ext cx="152400" cy="152400"/>
            <a:chOff x="3072" y="3120"/>
            <a:chExt cx="96" cy="96"/>
          </a:xfrm>
        </p:grpSpPr>
        <p:sp>
          <p:nvSpPr>
            <p:cNvPr id="13419" name="Oval 116"/>
            <p:cNvSpPr>
              <a:spLocks noChangeArrowheads="1"/>
            </p:cNvSpPr>
            <p:nvPr/>
          </p:nvSpPr>
          <p:spPr bwMode="auto">
            <a:xfrm>
              <a:off x="3072" y="3120"/>
              <a:ext cx="96" cy="96"/>
            </a:xfrm>
            <a:prstGeom prst="ellipse">
              <a:avLst/>
            </a:prstGeom>
            <a:solidFill>
              <a:srgbClr val="FFFF99"/>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3420" name="Line 118"/>
            <p:cNvSpPr>
              <a:spLocks noChangeShapeType="1"/>
            </p:cNvSpPr>
            <p:nvPr/>
          </p:nvSpPr>
          <p:spPr bwMode="auto">
            <a:xfrm>
              <a:off x="3088" y="3168"/>
              <a:ext cx="6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8920" name="Group 120"/>
          <p:cNvGrpSpPr>
            <a:grpSpLocks/>
          </p:cNvGrpSpPr>
          <p:nvPr/>
        </p:nvGrpSpPr>
        <p:grpSpPr bwMode="auto">
          <a:xfrm>
            <a:off x="5029200" y="3810000"/>
            <a:ext cx="152400" cy="152400"/>
            <a:chOff x="3072" y="3120"/>
            <a:chExt cx="96" cy="96"/>
          </a:xfrm>
        </p:grpSpPr>
        <p:sp>
          <p:nvSpPr>
            <p:cNvPr id="13417" name="Oval 121"/>
            <p:cNvSpPr>
              <a:spLocks noChangeArrowheads="1"/>
            </p:cNvSpPr>
            <p:nvPr/>
          </p:nvSpPr>
          <p:spPr bwMode="auto">
            <a:xfrm>
              <a:off x="3072" y="3120"/>
              <a:ext cx="96" cy="96"/>
            </a:xfrm>
            <a:prstGeom prst="ellipse">
              <a:avLst/>
            </a:prstGeom>
            <a:solidFill>
              <a:srgbClr val="FFFF99"/>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3418" name="Line 122"/>
            <p:cNvSpPr>
              <a:spLocks noChangeShapeType="1"/>
            </p:cNvSpPr>
            <p:nvPr/>
          </p:nvSpPr>
          <p:spPr bwMode="auto">
            <a:xfrm>
              <a:off x="3088" y="3168"/>
              <a:ext cx="6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8923" name="Group 123"/>
          <p:cNvGrpSpPr>
            <a:grpSpLocks/>
          </p:cNvGrpSpPr>
          <p:nvPr/>
        </p:nvGrpSpPr>
        <p:grpSpPr bwMode="auto">
          <a:xfrm>
            <a:off x="5257800" y="3886200"/>
            <a:ext cx="152400" cy="152400"/>
            <a:chOff x="3072" y="3120"/>
            <a:chExt cx="96" cy="96"/>
          </a:xfrm>
        </p:grpSpPr>
        <p:sp>
          <p:nvSpPr>
            <p:cNvPr id="13415" name="Oval 124"/>
            <p:cNvSpPr>
              <a:spLocks noChangeArrowheads="1"/>
            </p:cNvSpPr>
            <p:nvPr/>
          </p:nvSpPr>
          <p:spPr bwMode="auto">
            <a:xfrm>
              <a:off x="3072" y="3120"/>
              <a:ext cx="96" cy="96"/>
            </a:xfrm>
            <a:prstGeom prst="ellipse">
              <a:avLst/>
            </a:prstGeom>
            <a:solidFill>
              <a:srgbClr val="FFFF99"/>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3416" name="Line 125"/>
            <p:cNvSpPr>
              <a:spLocks noChangeShapeType="1"/>
            </p:cNvSpPr>
            <p:nvPr/>
          </p:nvSpPr>
          <p:spPr bwMode="auto">
            <a:xfrm>
              <a:off x="3088" y="3168"/>
              <a:ext cx="6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8926" name="Group 126"/>
          <p:cNvGrpSpPr>
            <a:grpSpLocks/>
          </p:cNvGrpSpPr>
          <p:nvPr/>
        </p:nvGrpSpPr>
        <p:grpSpPr bwMode="auto">
          <a:xfrm>
            <a:off x="5486400" y="3886200"/>
            <a:ext cx="152400" cy="152400"/>
            <a:chOff x="3072" y="3120"/>
            <a:chExt cx="96" cy="96"/>
          </a:xfrm>
        </p:grpSpPr>
        <p:sp>
          <p:nvSpPr>
            <p:cNvPr id="13413" name="Oval 127"/>
            <p:cNvSpPr>
              <a:spLocks noChangeArrowheads="1"/>
            </p:cNvSpPr>
            <p:nvPr/>
          </p:nvSpPr>
          <p:spPr bwMode="auto">
            <a:xfrm>
              <a:off x="3072" y="3120"/>
              <a:ext cx="96" cy="96"/>
            </a:xfrm>
            <a:prstGeom prst="ellipse">
              <a:avLst/>
            </a:prstGeom>
            <a:solidFill>
              <a:srgbClr val="FFFF99"/>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3414" name="Line 128"/>
            <p:cNvSpPr>
              <a:spLocks noChangeShapeType="1"/>
            </p:cNvSpPr>
            <p:nvPr/>
          </p:nvSpPr>
          <p:spPr bwMode="auto">
            <a:xfrm>
              <a:off x="3088" y="3168"/>
              <a:ext cx="6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8929" name="Group 129"/>
          <p:cNvGrpSpPr>
            <a:grpSpLocks/>
          </p:cNvGrpSpPr>
          <p:nvPr/>
        </p:nvGrpSpPr>
        <p:grpSpPr bwMode="auto">
          <a:xfrm>
            <a:off x="5715000" y="3810000"/>
            <a:ext cx="152400" cy="152400"/>
            <a:chOff x="3072" y="3120"/>
            <a:chExt cx="96" cy="96"/>
          </a:xfrm>
        </p:grpSpPr>
        <p:sp>
          <p:nvSpPr>
            <p:cNvPr id="13411" name="Oval 130"/>
            <p:cNvSpPr>
              <a:spLocks noChangeArrowheads="1"/>
            </p:cNvSpPr>
            <p:nvPr/>
          </p:nvSpPr>
          <p:spPr bwMode="auto">
            <a:xfrm>
              <a:off x="3072" y="3120"/>
              <a:ext cx="96" cy="96"/>
            </a:xfrm>
            <a:prstGeom prst="ellipse">
              <a:avLst/>
            </a:prstGeom>
            <a:solidFill>
              <a:srgbClr val="FFFF99"/>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3412" name="Line 131"/>
            <p:cNvSpPr>
              <a:spLocks noChangeShapeType="1"/>
            </p:cNvSpPr>
            <p:nvPr/>
          </p:nvSpPr>
          <p:spPr bwMode="auto">
            <a:xfrm>
              <a:off x="3088" y="3168"/>
              <a:ext cx="6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8932" name="Group 132"/>
          <p:cNvGrpSpPr>
            <a:grpSpLocks/>
          </p:cNvGrpSpPr>
          <p:nvPr/>
        </p:nvGrpSpPr>
        <p:grpSpPr bwMode="auto">
          <a:xfrm>
            <a:off x="5943600" y="3733800"/>
            <a:ext cx="152400" cy="152400"/>
            <a:chOff x="3072" y="3120"/>
            <a:chExt cx="96" cy="96"/>
          </a:xfrm>
        </p:grpSpPr>
        <p:sp>
          <p:nvSpPr>
            <p:cNvPr id="13409" name="Oval 133"/>
            <p:cNvSpPr>
              <a:spLocks noChangeArrowheads="1"/>
            </p:cNvSpPr>
            <p:nvPr/>
          </p:nvSpPr>
          <p:spPr bwMode="auto">
            <a:xfrm>
              <a:off x="3072" y="3120"/>
              <a:ext cx="96" cy="96"/>
            </a:xfrm>
            <a:prstGeom prst="ellipse">
              <a:avLst/>
            </a:prstGeom>
            <a:solidFill>
              <a:srgbClr val="FFFF99"/>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3410" name="Line 134"/>
            <p:cNvSpPr>
              <a:spLocks noChangeShapeType="1"/>
            </p:cNvSpPr>
            <p:nvPr/>
          </p:nvSpPr>
          <p:spPr bwMode="auto">
            <a:xfrm>
              <a:off x="3088" y="3168"/>
              <a:ext cx="6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8935" name="Group 135"/>
          <p:cNvGrpSpPr>
            <a:grpSpLocks/>
          </p:cNvGrpSpPr>
          <p:nvPr/>
        </p:nvGrpSpPr>
        <p:grpSpPr bwMode="auto">
          <a:xfrm>
            <a:off x="6096000" y="3581400"/>
            <a:ext cx="152400" cy="152400"/>
            <a:chOff x="3072" y="3120"/>
            <a:chExt cx="96" cy="96"/>
          </a:xfrm>
        </p:grpSpPr>
        <p:sp>
          <p:nvSpPr>
            <p:cNvPr id="13407" name="Oval 136"/>
            <p:cNvSpPr>
              <a:spLocks noChangeArrowheads="1"/>
            </p:cNvSpPr>
            <p:nvPr/>
          </p:nvSpPr>
          <p:spPr bwMode="auto">
            <a:xfrm>
              <a:off x="3072" y="3120"/>
              <a:ext cx="96" cy="96"/>
            </a:xfrm>
            <a:prstGeom prst="ellipse">
              <a:avLst/>
            </a:prstGeom>
            <a:solidFill>
              <a:srgbClr val="FFFF99"/>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3408" name="Line 137"/>
            <p:cNvSpPr>
              <a:spLocks noChangeShapeType="1"/>
            </p:cNvSpPr>
            <p:nvPr/>
          </p:nvSpPr>
          <p:spPr bwMode="auto">
            <a:xfrm>
              <a:off x="3088" y="3168"/>
              <a:ext cx="6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8938" name="Group 138"/>
          <p:cNvGrpSpPr>
            <a:grpSpLocks/>
          </p:cNvGrpSpPr>
          <p:nvPr/>
        </p:nvGrpSpPr>
        <p:grpSpPr bwMode="auto">
          <a:xfrm>
            <a:off x="6324600" y="3505200"/>
            <a:ext cx="152400" cy="152400"/>
            <a:chOff x="3072" y="3120"/>
            <a:chExt cx="96" cy="96"/>
          </a:xfrm>
        </p:grpSpPr>
        <p:sp>
          <p:nvSpPr>
            <p:cNvPr id="13405" name="Oval 139"/>
            <p:cNvSpPr>
              <a:spLocks noChangeArrowheads="1"/>
            </p:cNvSpPr>
            <p:nvPr/>
          </p:nvSpPr>
          <p:spPr bwMode="auto">
            <a:xfrm>
              <a:off x="3072" y="3120"/>
              <a:ext cx="96" cy="96"/>
            </a:xfrm>
            <a:prstGeom prst="ellipse">
              <a:avLst/>
            </a:prstGeom>
            <a:solidFill>
              <a:srgbClr val="FFFF99"/>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3406" name="Line 140"/>
            <p:cNvSpPr>
              <a:spLocks noChangeShapeType="1"/>
            </p:cNvSpPr>
            <p:nvPr/>
          </p:nvSpPr>
          <p:spPr bwMode="auto">
            <a:xfrm>
              <a:off x="3088" y="3168"/>
              <a:ext cx="6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8941" name="Group 141"/>
          <p:cNvGrpSpPr>
            <a:grpSpLocks/>
          </p:cNvGrpSpPr>
          <p:nvPr/>
        </p:nvGrpSpPr>
        <p:grpSpPr bwMode="auto">
          <a:xfrm>
            <a:off x="6477000" y="3581400"/>
            <a:ext cx="152400" cy="152400"/>
            <a:chOff x="3072" y="3120"/>
            <a:chExt cx="96" cy="96"/>
          </a:xfrm>
        </p:grpSpPr>
        <p:sp>
          <p:nvSpPr>
            <p:cNvPr id="13403" name="Oval 142"/>
            <p:cNvSpPr>
              <a:spLocks noChangeArrowheads="1"/>
            </p:cNvSpPr>
            <p:nvPr/>
          </p:nvSpPr>
          <p:spPr bwMode="auto">
            <a:xfrm>
              <a:off x="3072" y="3120"/>
              <a:ext cx="96" cy="96"/>
            </a:xfrm>
            <a:prstGeom prst="ellipse">
              <a:avLst/>
            </a:prstGeom>
            <a:solidFill>
              <a:srgbClr val="FFFF99"/>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3404" name="Line 143"/>
            <p:cNvSpPr>
              <a:spLocks noChangeShapeType="1"/>
            </p:cNvSpPr>
            <p:nvPr/>
          </p:nvSpPr>
          <p:spPr bwMode="auto">
            <a:xfrm>
              <a:off x="3088" y="3168"/>
              <a:ext cx="6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8944" name="Group 144"/>
          <p:cNvGrpSpPr>
            <a:grpSpLocks/>
          </p:cNvGrpSpPr>
          <p:nvPr/>
        </p:nvGrpSpPr>
        <p:grpSpPr bwMode="auto">
          <a:xfrm>
            <a:off x="6705600" y="3505200"/>
            <a:ext cx="152400" cy="152400"/>
            <a:chOff x="3072" y="3120"/>
            <a:chExt cx="96" cy="96"/>
          </a:xfrm>
        </p:grpSpPr>
        <p:sp>
          <p:nvSpPr>
            <p:cNvPr id="13401" name="Oval 145"/>
            <p:cNvSpPr>
              <a:spLocks noChangeArrowheads="1"/>
            </p:cNvSpPr>
            <p:nvPr/>
          </p:nvSpPr>
          <p:spPr bwMode="auto">
            <a:xfrm>
              <a:off x="3072" y="3120"/>
              <a:ext cx="96" cy="96"/>
            </a:xfrm>
            <a:prstGeom prst="ellipse">
              <a:avLst/>
            </a:prstGeom>
            <a:solidFill>
              <a:srgbClr val="FFFF99"/>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3402" name="Line 146"/>
            <p:cNvSpPr>
              <a:spLocks noChangeShapeType="1"/>
            </p:cNvSpPr>
            <p:nvPr/>
          </p:nvSpPr>
          <p:spPr bwMode="auto">
            <a:xfrm>
              <a:off x="3088" y="3168"/>
              <a:ext cx="6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8947" name="Group 147"/>
          <p:cNvGrpSpPr>
            <a:grpSpLocks/>
          </p:cNvGrpSpPr>
          <p:nvPr/>
        </p:nvGrpSpPr>
        <p:grpSpPr bwMode="auto">
          <a:xfrm>
            <a:off x="6934200" y="3581400"/>
            <a:ext cx="152400" cy="152400"/>
            <a:chOff x="3072" y="3120"/>
            <a:chExt cx="96" cy="96"/>
          </a:xfrm>
        </p:grpSpPr>
        <p:sp>
          <p:nvSpPr>
            <p:cNvPr id="13399" name="Oval 148"/>
            <p:cNvSpPr>
              <a:spLocks noChangeArrowheads="1"/>
            </p:cNvSpPr>
            <p:nvPr/>
          </p:nvSpPr>
          <p:spPr bwMode="auto">
            <a:xfrm>
              <a:off x="3072" y="3120"/>
              <a:ext cx="96" cy="96"/>
            </a:xfrm>
            <a:prstGeom prst="ellipse">
              <a:avLst/>
            </a:prstGeom>
            <a:solidFill>
              <a:srgbClr val="FFFF99"/>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3400" name="Line 149"/>
            <p:cNvSpPr>
              <a:spLocks noChangeShapeType="1"/>
            </p:cNvSpPr>
            <p:nvPr/>
          </p:nvSpPr>
          <p:spPr bwMode="auto">
            <a:xfrm>
              <a:off x="3088" y="3168"/>
              <a:ext cx="6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8950" name="Group 150"/>
          <p:cNvGrpSpPr>
            <a:grpSpLocks/>
          </p:cNvGrpSpPr>
          <p:nvPr/>
        </p:nvGrpSpPr>
        <p:grpSpPr bwMode="auto">
          <a:xfrm>
            <a:off x="7162800" y="3581400"/>
            <a:ext cx="152400" cy="152400"/>
            <a:chOff x="3072" y="3120"/>
            <a:chExt cx="96" cy="96"/>
          </a:xfrm>
        </p:grpSpPr>
        <p:sp>
          <p:nvSpPr>
            <p:cNvPr id="13397" name="Oval 151"/>
            <p:cNvSpPr>
              <a:spLocks noChangeArrowheads="1"/>
            </p:cNvSpPr>
            <p:nvPr/>
          </p:nvSpPr>
          <p:spPr bwMode="auto">
            <a:xfrm>
              <a:off x="3072" y="3120"/>
              <a:ext cx="96" cy="96"/>
            </a:xfrm>
            <a:prstGeom prst="ellipse">
              <a:avLst/>
            </a:prstGeom>
            <a:solidFill>
              <a:srgbClr val="FFFF99"/>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3398" name="Line 152"/>
            <p:cNvSpPr>
              <a:spLocks noChangeShapeType="1"/>
            </p:cNvSpPr>
            <p:nvPr/>
          </p:nvSpPr>
          <p:spPr bwMode="auto">
            <a:xfrm>
              <a:off x="3088" y="3168"/>
              <a:ext cx="6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8953" name="Group 153"/>
          <p:cNvGrpSpPr>
            <a:grpSpLocks/>
          </p:cNvGrpSpPr>
          <p:nvPr/>
        </p:nvGrpSpPr>
        <p:grpSpPr bwMode="auto">
          <a:xfrm>
            <a:off x="7391400" y="3581400"/>
            <a:ext cx="152400" cy="152400"/>
            <a:chOff x="3072" y="3120"/>
            <a:chExt cx="96" cy="96"/>
          </a:xfrm>
        </p:grpSpPr>
        <p:sp>
          <p:nvSpPr>
            <p:cNvPr id="13395" name="Oval 154"/>
            <p:cNvSpPr>
              <a:spLocks noChangeArrowheads="1"/>
            </p:cNvSpPr>
            <p:nvPr/>
          </p:nvSpPr>
          <p:spPr bwMode="auto">
            <a:xfrm>
              <a:off x="3072" y="3120"/>
              <a:ext cx="96" cy="96"/>
            </a:xfrm>
            <a:prstGeom prst="ellipse">
              <a:avLst/>
            </a:prstGeom>
            <a:solidFill>
              <a:srgbClr val="FFFF99"/>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3396" name="Line 155"/>
            <p:cNvSpPr>
              <a:spLocks noChangeShapeType="1"/>
            </p:cNvSpPr>
            <p:nvPr/>
          </p:nvSpPr>
          <p:spPr bwMode="auto">
            <a:xfrm>
              <a:off x="3088" y="3168"/>
              <a:ext cx="6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8956" name="Group 156"/>
          <p:cNvGrpSpPr>
            <a:grpSpLocks/>
          </p:cNvGrpSpPr>
          <p:nvPr/>
        </p:nvGrpSpPr>
        <p:grpSpPr bwMode="auto">
          <a:xfrm>
            <a:off x="7543800" y="3733800"/>
            <a:ext cx="152400" cy="152400"/>
            <a:chOff x="3072" y="3120"/>
            <a:chExt cx="96" cy="96"/>
          </a:xfrm>
        </p:grpSpPr>
        <p:sp>
          <p:nvSpPr>
            <p:cNvPr id="13393" name="Oval 157"/>
            <p:cNvSpPr>
              <a:spLocks noChangeArrowheads="1"/>
            </p:cNvSpPr>
            <p:nvPr/>
          </p:nvSpPr>
          <p:spPr bwMode="auto">
            <a:xfrm>
              <a:off x="3072" y="3120"/>
              <a:ext cx="96" cy="96"/>
            </a:xfrm>
            <a:prstGeom prst="ellipse">
              <a:avLst/>
            </a:prstGeom>
            <a:solidFill>
              <a:srgbClr val="FFFF99"/>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3394" name="Line 158"/>
            <p:cNvSpPr>
              <a:spLocks noChangeShapeType="1"/>
            </p:cNvSpPr>
            <p:nvPr/>
          </p:nvSpPr>
          <p:spPr bwMode="auto">
            <a:xfrm>
              <a:off x="3088" y="3168"/>
              <a:ext cx="6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8959" name="Group 159"/>
          <p:cNvGrpSpPr>
            <a:grpSpLocks/>
          </p:cNvGrpSpPr>
          <p:nvPr/>
        </p:nvGrpSpPr>
        <p:grpSpPr bwMode="auto">
          <a:xfrm>
            <a:off x="7696200" y="3810000"/>
            <a:ext cx="152400" cy="152400"/>
            <a:chOff x="3072" y="3120"/>
            <a:chExt cx="96" cy="96"/>
          </a:xfrm>
        </p:grpSpPr>
        <p:sp>
          <p:nvSpPr>
            <p:cNvPr id="13391" name="Oval 160"/>
            <p:cNvSpPr>
              <a:spLocks noChangeArrowheads="1"/>
            </p:cNvSpPr>
            <p:nvPr/>
          </p:nvSpPr>
          <p:spPr bwMode="auto">
            <a:xfrm>
              <a:off x="3072" y="3120"/>
              <a:ext cx="96" cy="96"/>
            </a:xfrm>
            <a:prstGeom prst="ellipse">
              <a:avLst/>
            </a:prstGeom>
            <a:solidFill>
              <a:srgbClr val="FFFF99"/>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3392" name="Line 161"/>
            <p:cNvSpPr>
              <a:spLocks noChangeShapeType="1"/>
            </p:cNvSpPr>
            <p:nvPr/>
          </p:nvSpPr>
          <p:spPr bwMode="auto">
            <a:xfrm>
              <a:off x="3088" y="3168"/>
              <a:ext cx="6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8962" name="Group 162"/>
          <p:cNvGrpSpPr>
            <a:grpSpLocks/>
          </p:cNvGrpSpPr>
          <p:nvPr/>
        </p:nvGrpSpPr>
        <p:grpSpPr bwMode="auto">
          <a:xfrm>
            <a:off x="7924800" y="3886200"/>
            <a:ext cx="152400" cy="152400"/>
            <a:chOff x="3072" y="3120"/>
            <a:chExt cx="96" cy="96"/>
          </a:xfrm>
        </p:grpSpPr>
        <p:sp>
          <p:nvSpPr>
            <p:cNvPr id="13389" name="Oval 163"/>
            <p:cNvSpPr>
              <a:spLocks noChangeArrowheads="1"/>
            </p:cNvSpPr>
            <p:nvPr/>
          </p:nvSpPr>
          <p:spPr bwMode="auto">
            <a:xfrm>
              <a:off x="3072" y="3120"/>
              <a:ext cx="96" cy="96"/>
            </a:xfrm>
            <a:prstGeom prst="ellipse">
              <a:avLst/>
            </a:prstGeom>
            <a:solidFill>
              <a:srgbClr val="FFFF99"/>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3390" name="Line 164"/>
            <p:cNvSpPr>
              <a:spLocks noChangeShapeType="1"/>
            </p:cNvSpPr>
            <p:nvPr/>
          </p:nvSpPr>
          <p:spPr bwMode="auto">
            <a:xfrm>
              <a:off x="3088" y="3168"/>
              <a:ext cx="6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8965" name="Group 165"/>
          <p:cNvGrpSpPr>
            <a:grpSpLocks/>
          </p:cNvGrpSpPr>
          <p:nvPr/>
        </p:nvGrpSpPr>
        <p:grpSpPr bwMode="auto">
          <a:xfrm>
            <a:off x="8153400" y="3810000"/>
            <a:ext cx="152400" cy="152400"/>
            <a:chOff x="3072" y="3120"/>
            <a:chExt cx="96" cy="96"/>
          </a:xfrm>
        </p:grpSpPr>
        <p:sp>
          <p:nvSpPr>
            <p:cNvPr id="13387" name="Oval 166"/>
            <p:cNvSpPr>
              <a:spLocks noChangeArrowheads="1"/>
            </p:cNvSpPr>
            <p:nvPr/>
          </p:nvSpPr>
          <p:spPr bwMode="auto">
            <a:xfrm>
              <a:off x="3072" y="3120"/>
              <a:ext cx="96" cy="96"/>
            </a:xfrm>
            <a:prstGeom prst="ellipse">
              <a:avLst/>
            </a:prstGeom>
            <a:solidFill>
              <a:srgbClr val="FFFF99"/>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3388" name="Line 167"/>
            <p:cNvSpPr>
              <a:spLocks noChangeShapeType="1"/>
            </p:cNvSpPr>
            <p:nvPr/>
          </p:nvSpPr>
          <p:spPr bwMode="auto">
            <a:xfrm>
              <a:off x="3088" y="3168"/>
              <a:ext cx="6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8968" name="Group 168"/>
          <p:cNvGrpSpPr>
            <a:grpSpLocks/>
          </p:cNvGrpSpPr>
          <p:nvPr/>
        </p:nvGrpSpPr>
        <p:grpSpPr bwMode="auto">
          <a:xfrm>
            <a:off x="8382000" y="3810000"/>
            <a:ext cx="152400" cy="152400"/>
            <a:chOff x="3072" y="3120"/>
            <a:chExt cx="96" cy="96"/>
          </a:xfrm>
        </p:grpSpPr>
        <p:sp>
          <p:nvSpPr>
            <p:cNvPr id="13385" name="Oval 169"/>
            <p:cNvSpPr>
              <a:spLocks noChangeArrowheads="1"/>
            </p:cNvSpPr>
            <p:nvPr/>
          </p:nvSpPr>
          <p:spPr bwMode="auto">
            <a:xfrm>
              <a:off x="3072" y="3120"/>
              <a:ext cx="96" cy="96"/>
            </a:xfrm>
            <a:prstGeom prst="ellipse">
              <a:avLst/>
            </a:prstGeom>
            <a:solidFill>
              <a:srgbClr val="FFFF99"/>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3386" name="Line 170"/>
            <p:cNvSpPr>
              <a:spLocks noChangeShapeType="1"/>
            </p:cNvSpPr>
            <p:nvPr/>
          </p:nvSpPr>
          <p:spPr bwMode="auto">
            <a:xfrm>
              <a:off x="3088" y="3168"/>
              <a:ext cx="6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8971" name="Group 171"/>
          <p:cNvGrpSpPr>
            <a:grpSpLocks/>
          </p:cNvGrpSpPr>
          <p:nvPr/>
        </p:nvGrpSpPr>
        <p:grpSpPr bwMode="auto">
          <a:xfrm>
            <a:off x="8610600" y="3810000"/>
            <a:ext cx="152400" cy="152400"/>
            <a:chOff x="3072" y="3120"/>
            <a:chExt cx="96" cy="96"/>
          </a:xfrm>
        </p:grpSpPr>
        <p:sp>
          <p:nvSpPr>
            <p:cNvPr id="13383" name="Oval 172"/>
            <p:cNvSpPr>
              <a:spLocks noChangeArrowheads="1"/>
            </p:cNvSpPr>
            <p:nvPr/>
          </p:nvSpPr>
          <p:spPr bwMode="auto">
            <a:xfrm>
              <a:off x="3072" y="3120"/>
              <a:ext cx="96" cy="96"/>
            </a:xfrm>
            <a:prstGeom prst="ellipse">
              <a:avLst/>
            </a:prstGeom>
            <a:solidFill>
              <a:srgbClr val="FFFF99"/>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3384" name="Line 173"/>
            <p:cNvSpPr>
              <a:spLocks noChangeShapeType="1"/>
            </p:cNvSpPr>
            <p:nvPr/>
          </p:nvSpPr>
          <p:spPr bwMode="auto">
            <a:xfrm>
              <a:off x="3088" y="3168"/>
              <a:ext cx="6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8975" name="Group 175"/>
          <p:cNvGrpSpPr>
            <a:grpSpLocks/>
          </p:cNvGrpSpPr>
          <p:nvPr/>
        </p:nvGrpSpPr>
        <p:grpSpPr bwMode="auto">
          <a:xfrm>
            <a:off x="4876800" y="3429000"/>
            <a:ext cx="152400" cy="152400"/>
            <a:chOff x="3072" y="3120"/>
            <a:chExt cx="96" cy="96"/>
          </a:xfrm>
        </p:grpSpPr>
        <p:sp>
          <p:nvSpPr>
            <p:cNvPr id="13381" name="Oval 176"/>
            <p:cNvSpPr>
              <a:spLocks noChangeArrowheads="1"/>
            </p:cNvSpPr>
            <p:nvPr/>
          </p:nvSpPr>
          <p:spPr bwMode="auto">
            <a:xfrm>
              <a:off x="3072" y="3120"/>
              <a:ext cx="96" cy="96"/>
            </a:xfrm>
            <a:prstGeom prst="ellipse">
              <a:avLst/>
            </a:prstGeom>
            <a:solidFill>
              <a:srgbClr val="FFFF99"/>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3382" name="Line 177"/>
            <p:cNvSpPr>
              <a:spLocks noChangeShapeType="1"/>
            </p:cNvSpPr>
            <p:nvPr/>
          </p:nvSpPr>
          <p:spPr bwMode="auto">
            <a:xfrm>
              <a:off x="3088" y="3168"/>
              <a:ext cx="6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8978" name="Group 178"/>
          <p:cNvGrpSpPr>
            <a:grpSpLocks/>
          </p:cNvGrpSpPr>
          <p:nvPr/>
        </p:nvGrpSpPr>
        <p:grpSpPr bwMode="auto">
          <a:xfrm>
            <a:off x="5105400" y="3581400"/>
            <a:ext cx="152400" cy="152400"/>
            <a:chOff x="3072" y="3120"/>
            <a:chExt cx="96" cy="96"/>
          </a:xfrm>
        </p:grpSpPr>
        <p:sp>
          <p:nvSpPr>
            <p:cNvPr id="13379" name="Oval 179"/>
            <p:cNvSpPr>
              <a:spLocks noChangeArrowheads="1"/>
            </p:cNvSpPr>
            <p:nvPr/>
          </p:nvSpPr>
          <p:spPr bwMode="auto">
            <a:xfrm>
              <a:off x="3072" y="3120"/>
              <a:ext cx="96" cy="96"/>
            </a:xfrm>
            <a:prstGeom prst="ellipse">
              <a:avLst/>
            </a:prstGeom>
            <a:solidFill>
              <a:srgbClr val="FFFF99"/>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3380" name="Line 180"/>
            <p:cNvSpPr>
              <a:spLocks noChangeShapeType="1"/>
            </p:cNvSpPr>
            <p:nvPr/>
          </p:nvSpPr>
          <p:spPr bwMode="auto">
            <a:xfrm>
              <a:off x="3088" y="3168"/>
              <a:ext cx="6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8981" name="Group 181"/>
          <p:cNvGrpSpPr>
            <a:grpSpLocks/>
          </p:cNvGrpSpPr>
          <p:nvPr/>
        </p:nvGrpSpPr>
        <p:grpSpPr bwMode="auto">
          <a:xfrm>
            <a:off x="5410200" y="3429000"/>
            <a:ext cx="152400" cy="152400"/>
            <a:chOff x="3072" y="3120"/>
            <a:chExt cx="96" cy="96"/>
          </a:xfrm>
        </p:grpSpPr>
        <p:sp>
          <p:nvSpPr>
            <p:cNvPr id="13377" name="Oval 182"/>
            <p:cNvSpPr>
              <a:spLocks noChangeArrowheads="1"/>
            </p:cNvSpPr>
            <p:nvPr/>
          </p:nvSpPr>
          <p:spPr bwMode="auto">
            <a:xfrm>
              <a:off x="3072" y="3120"/>
              <a:ext cx="96" cy="96"/>
            </a:xfrm>
            <a:prstGeom prst="ellipse">
              <a:avLst/>
            </a:prstGeom>
            <a:solidFill>
              <a:srgbClr val="FFFF99"/>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3378" name="Line 183"/>
            <p:cNvSpPr>
              <a:spLocks noChangeShapeType="1"/>
            </p:cNvSpPr>
            <p:nvPr/>
          </p:nvSpPr>
          <p:spPr bwMode="auto">
            <a:xfrm>
              <a:off x="3088" y="3168"/>
              <a:ext cx="6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8984" name="Group 184"/>
          <p:cNvGrpSpPr>
            <a:grpSpLocks/>
          </p:cNvGrpSpPr>
          <p:nvPr/>
        </p:nvGrpSpPr>
        <p:grpSpPr bwMode="auto">
          <a:xfrm>
            <a:off x="7696200" y="3581400"/>
            <a:ext cx="152400" cy="152400"/>
            <a:chOff x="3072" y="3120"/>
            <a:chExt cx="96" cy="96"/>
          </a:xfrm>
        </p:grpSpPr>
        <p:sp>
          <p:nvSpPr>
            <p:cNvPr id="13375" name="Oval 185"/>
            <p:cNvSpPr>
              <a:spLocks noChangeArrowheads="1"/>
            </p:cNvSpPr>
            <p:nvPr/>
          </p:nvSpPr>
          <p:spPr bwMode="auto">
            <a:xfrm>
              <a:off x="3072" y="3120"/>
              <a:ext cx="96" cy="96"/>
            </a:xfrm>
            <a:prstGeom prst="ellipse">
              <a:avLst/>
            </a:prstGeom>
            <a:solidFill>
              <a:srgbClr val="FFFF99"/>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3376" name="Line 186"/>
            <p:cNvSpPr>
              <a:spLocks noChangeShapeType="1"/>
            </p:cNvSpPr>
            <p:nvPr/>
          </p:nvSpPr>
          <p:spPr bwMode="auto">
            <a:xfrm>
              <a:off x="3088" y="3168"/>
              <a:ext cx="6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8987" name="Group 187"/>
          <p:cNvGrpSpPr>
            <a:grpSpLocks/>
          </p:cNvGrpSpPr>
          <p:nvPr/>
        </p:nvGrpSpPr>
        <p:grpSpPr bwMode="auto">
          <a:xfrm>
            <a:off x="8077200" y="3429000"/>
            <a:ext cx="152400" cy="152400"/>
            <a:chOff x="3072" y="3120"/>
            <a:chExt cx="96" cy="96"/>
          </a:xfrm>
        </p:grpSpPr>
        <p:sp>
          <p:nvSpPr>
            <p:cNvPr id="13373" name="Oval 188"/>
            <p:cNvSpPr>
              <a:spLocks noChangeArrowheads="1"/>
            </p:cNvSpPr>
            <p:nvPr/>
          </p:nvSpPr>
          <p:spPr bwMode="auto">
            <a:xfrm>
              <a:off x="3072" y="3120"/>
              <a:ext cx="96" cy="96"/>
            </a:xfrm>
            <a:prstGeom prst="ellipse">
              <a:avLst/>
            </a:prstGeom>
            <a:solidFill>
              <a:srgbClr val="FFFF99"/>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3374" name="Line 189"/>
            <p:cNvSpPr>
              <a:spLocks noChangeShapeType="1"/>
            </p:cNvSpPr>
            <p:nvPr/>
          </p:nvSpPr>
          <p:spPr bwMode="auto">
            <a:xfrm>
              <a:off x="3088" y="3168"/>
              <a:ext cx="6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8990" name="Group 190"/>
          <p:cNvGrpSpPr>
            <a:grpSpLocks/>
          </p:cNvGrpSpPr>
          <p:nvPr/>
        </p:nvGrpSpPr>
        <p:grpSpPr bwMode="auto">
          <a:xfrm>
            <a:off x="8458200" y="3581400"/>
            <a:ext cx="152400" cy="152400"/>
            <a:chOff x="3072" y="3120"/>
            <a:chExt cx="96" cy="96"/>
          </a:xfrm>
        </p:grpSpPr>
        <p:sp>
          <p:nvSpPr>
            <p:cNvPr id="13371" name="Oval 191"/>
            <p:cNvSpPr>
              <a:spLocks noChangeArrowheads="1"/>
            </p:cNvSpPr>
            <p:nvPr/>
          </p:nvSpPr>
          <p:spPr bwMode="auto">
            <a:xfrm>
              <a:off x="3072" y="3120"/>
              <a:ext cx="96" cy="96"/>
            </a:xfrm>
            <a:prstGeom prst="ellipse">
              <a:avLst/>
            </a:prstGeom>
            <a:solidFill>
              <a:srgbClr val="FFFF99"/>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3372" name="Line 192"/>
            <p:cNvSpPr>
              <a:spLocks noChangeShapeType="1"/>
            </p:cNvSpPr>
            <p:nvPr/>
          </p:nvSpPr>
          <p:spPr bwMode="auto">
            <a:xfrm>
              <a:off x="3088" y="3168"/>
              <a:ext cx="6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451600" y="228600"/>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1228803">
                                            <p:txEl>
                                              <p:pRg st="0" end="0"/>
                                            </p:txEl>
                                          </p:spTgt>
                                        </p:tgtEl>
                                        <p:attrNameLst>
                                          <p:attrName>style.visibility</p:attrName>
                                        </p:attrNameLst>
                                      </p:cBhvr>
                                      <p:to>
                                        <p:strVal val="visible"/>
                                      </p:to>
                                    </p:set>
                                    <p:animEffect transition="in" filter="fade">
                                      <p:cBhvr>
                                        <p:cTn id="7" dur="500"/>
                                        <p:tgtEl>
                                          <p:spTgt spid="1228803">
                                            <p:txEl>
                                              <p:pRg st="0" end="0"/>
                                            </p:txEl>
                                          </p:spTgt>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1228919"/>
                                        </p:tgtEl>
                                        <p:attrNameLst>
                                          <p:attrName>style.visibility</p:attrName>
                                        </p:attrNameLst>
                                      </p:cBhvr>
                                      <p:to>
                                        <p:strVal val="visible"/>
                                      </p:to>
                                    </p:set>
                                    <p:animEffect transition="in" filter="fade">
                                      <p:cBhvr>
                                        <p:cTn id="11" dur="500"/>
                                        <p:tgtEl>
                                          <p:spTgt spid="1228919"/>
                                        </p:tgtEl>
                                      </p:cBhvr>
                                    </p:animEffect>
                                  </p:childTnLst>
                                </p:cTn>
                              </p:par>
                              <p:par>
                                <p:cTn id="12" presetID="10" presetClass="entr" presetSubtype="0" fill="hold" nodeType="withEffect">
                                  <p:stCondLst>
                                    <p:cond delay="500"/>
                                  </p:stCondLst>
                                  <p:childTnLst>
                                    <p:set>
                                      <p:cBhvr>
                                        <p:cTn id="13" dur="1" fill="hold">
                                          <p:stCondLst>
                                            <p:cond delay="0"/>
                                          </p:stCondLst>
                                        </p:cTn>
                                        <p:tgtEl>
                                          <p:spTgt spid="1228920"/>
                                        </p:tgtEl>
                                        <p:attrNameLst>
                                          <p:attrName>style.visibility</p:attrName>
                                        </p:attrNameLst>
                                      </p:cBhvr>
                                      <p:to>
                                        <p:strVal val="visible"/>
                                      </p:to>
                                    </p:set>
                                    <p:animEffect transition="in" filter="fade">
                                      <p:cBhvr>
                                        <p:cTn id="14" dur="500"/>
                                        <p:tgtEl>
                                          <p:spTgt spid="1228920"/>
                                        </p:tgtEl>
                                      </p:cBhvr>
                                    </p:animEffect>
                                  </p:childTnLst>
                                </p:cTn>
                              </p:par>
                              <p:par>
                                <p:cTn id="15" presetID="10" presetClass="entr" presetSubtype="0" fill="hold" nodeType="withEffect">
                                  <p:stCondLst>
                                    <p:cond delay="0"/>
                                  </p:stCondLst>
                                  <p:childTnLst>
                                    <p:set>
                                      <p:cBhvr>
                                        <p:cTn id="16" dur="1" fill="hold">
                                          <p:stCondLst>
                                            <p:cond delay="0"/>
                                          </p:stCondLst>
                                        </p:cTn>
                                        <p:tgtEl>
                                          <p:spTgt spid="1228923"/>
                                        </p:tgtEl>
                                        <p:attrNameLst>
                                          <p:attrName>style.visibility</p:attrName>
                                        </p:attrNameLst>
                                      </p:cBhvr>
                                      <p:to>
                                        <p:strVal val="visible"/>
                                      </p:to>
                                    </p:set>
                                    <p:animEffect transition="in" filter="fade">
                                      <p:cBhvr>
                                        <p:cTn id="17" dur="500"/>
                                        <p:tgtEl>
                                          <p:spTgt spid="1228923"/>
                                        </p:tgtEl>
                                      </p:cBhvr>
                                    </p:animEffect>
                                  </p:childTnLst>
                                </p:cTn>
                              </p:par>
                              <p:par>
                                <p:cTn id="18" presetID="10" presetClass="entr" presetSubtype="0" fill="hold" nodeType="withEffect">
                                  <p:stCondLst>
                                    <p:cond delay="500"/>
                                  </p:stCondLst>
                                  <p:childTnLst>
                                    <p:set>
                                      <p:cBhvr>
                                        <p:cTn id="19" dur="1" fill="hold">
                                          <p:stCondLst>
                                            <p:cond delay="0"/>
                                          </p:stCondLst>
                                        </p:cTn>
                                        <p:tgtEl>
                                          <p:spTgt spid="1228926"/>
                                        </p:tgtEl>
                                        <p:attrNameLst>
                                          <p:attrName>style.visibility</p:attrName>
                                        </p:attrNameLst>
                                      </p:cBhvr>
                                      <p:to>
                                        <p:strVal val="visible"/>
                                      </p:to>
                                    </p:set>
                                    <p:animEffect transition="in" filter="fade">
                                      <p:cBhvr>
                                        <p:cTn id="20" dur="500"/>
                                        <p:tgtEl>
                                          <p:spTgt spid="1228926"/>
                                        </p:tgtEl>
                                      </p:cBhvr>
                                    </p:animEffect>
                                  </p:childTnLst>
                                </p:cTn>
                              </p:par>
                              <p:par>
                                <p:cTn id="21" presetID="10" presetClass="entr" presetSubtype="0" fill="hold" nodeType="withEffect">
                                  <p:stCondLst>
                                    <p:cond delay="500"/>
                                  </p:stCondLst>
                                  <p:childTnLst>
                                    <p:set>
                                      <p:cBhvr>
                                        <p:cTn id="22" dur="1" fill="hold">
                                          <p:stCondLst>
                                            <p:cond delay="0"/>
                                          </p:stCondLst>
                                        </p:cTn>
                                        <p:tgtEl>
                                          <p:spTgt spid="1228929"/>
                                        </p:tgtEl>
                                        <p:attrNameLst>
                                          <p:attrName>style.visibility</p:attrName>
                                        </p:attrNameLst>
                                      </p:cBhvr>
                                      <p:to>
                                        <p:strVal val="visible"/>
                                      </p:to>
                                    </p:set>
                                    <p:animEffect transition="in" filter="fade">
                                      <p:cBhvr>
                                        <p:cTn id="23" dur="500"/>
                                        <p:tgtEl>
                                          <p:spTgt spid="1228929"/>
                                        </p:tgtEl>
                                      </p:cBhvr>
                                    </p:animEffect>
                                  </p:childTnLst>
                                </p:cTn>
                              </p:par>
                              <p:par>
                                <p:cTn id="24" presetID="10" presetClass="entr" presetSubtype="0" fill="hold" nodeType="withEffect">
                                  <p:stCondLst>
                                    <p:cond delay="0"/>
                                  </p:stCondLst>
                                  <p:childTnLst>
                                    <p:set>
                                      <p:cBhvr>
                                        <p:cTn id="25" dur="1" fill="hold">
                                          <p:stCondLst>
                                            <p:cond delay="0"/>
                                          </p:stCondLst>
                                        </p:cTn>
                                        <p:tgtEl>
                                          <p:spTgt spid="1228932"/>
                                        </p:tgtEl>
                                        <p:attrNameLst>
                                          <p:attrName>style.visibility</p:attrName>
                                        </p:attrNameLst>
                                      </p:cBhvr>
                                      <p:to>
                                        <p:strVal val="visible"/>
                                      </p:to>
                                    </p:set>
                                    <p:animEffect transition="in" filter="fade">
                                      <p:cBhvr>
                                        <p:cTn id="26" dur="500"/>
                                        <p:tgtEl>
                                          <p:spTgt spid="1228932"/>
                                        </p:tgtEl>
                                      </p:cBhvr>
                                    </p:animEffect>
                                  </p:childTnLst>
                                </p:cTn>
                              </p:par>
                              <p:par>
                                <p:cTn id="27" presetID="10" presetClass="entr" presetSubtype="0" fill="hold" nodeType="withEffect">
                                  <p:stCondLst>
                                    <p:cond delay="0"/>
                                  </p:stCondLst>
                                  <p:childTnLst>
                                    <p:set>
                                      <p:cBhvr>
                                        <p:cTn id="28" dur="1" fill="hold">
                                          <p:stCondLst>
                                            <p:cond delay="0"/>
                                          </p:stCondLst>
                                        </p:cTn>
                                        <p:tgtEl>
                                          <p:spTgt spid="1228935"/>
                                        </p:tgtEl>
                                        <p:attrNameLst>
                                          <p:attrName>style.visibility</p:attrName>
                                        </p:attrNameLst>
                                      </p:cBhvr>
                                      <p:to>
                                        <p:strVal val="visible"/>
                                      </p:to>
                                    </p:set>
                                    <p:animEffect transition="in" filter="fade">
                                      <p:cBhvr>
                                        <p:cTn id="29" dur="500"/>
                                        <p:tgtEl>
                                          <p:spTgt spid="1228935"/>
                                        </p:tgtEl>
                                      </p:cBhvr>
                                    </p:animEffect>
                                  </p:childTnLst>
                                </p:cTn>
                              </p:par>
                              <p:par>
                                <p:cTn id="30" presetID="10" presetClass="entr" presetSubtype="0" fill="hold" nodeType="withEffect">
                                  <p:stCondLst>
                                    <p:cond delay="500"/>
                                  </p:stCondLst>
                                  <p:childTnLst>
                                    <p:set>
                                      <p:cBhvr>
                                        <p:cTn id="31" dur="1" fill="hold">
                                          <p:stCondLst>
                                            <p:cond delay="0"/>
                                          </p:stCondLst>
                                        </p:cTn>
                                        <p:tgtEl>
                                          <p:spTgt spid="1228938"/>
                                        </p:tgtEl>
                                        <p:attrNameLst>
                                          <p:attrName>style.visibility</p:attrName>
                                        </p:attrNameLst>
                                      </p:cBhvr>
                                      <p:to>
                                        <p:strVal val="visible"/>
                                      </p:to>
                                    </p:set>
                                    <p:animEffect transition="in" filter="fade">
                                      <p:cBhvr>
                                        <p:cTn id="32" dur="500"/>
                                        <p:tgtEl>
                                          <p:spTgt spid="1228938"/>
                                        </p:tgtEl>
                                      </p:cBhvr>
                                    </p:animEffect>
                                  </p:childTnLst>
                                </p:cTn>
                              </p:par>
                              <p:par>
                                <p:cTn id="33" presetID="10" presetClass="entr" presetSubtype="0" fill="hold" nodeType="withEffect">
                                  <p:stCondLst>
                                    <p:cond delay="500"/>
                                  </p:stCondLst>
                                  <p:childTnLst>
                                    <p:set>
                                      <p:cBhvr>
                                        <p:cTn id="34" dur="1" fill="hold">
                                          <p:stCondLst>
                                            <p:cond delay="0"/>
                                          </p:stCondLst>
                                        </p:cTn>
                                        <p:tgtEl>
                                          <p:spTgt spid="1228941"/>
                                        </p:tgtEl>
                                        <p:attrNameLst>
                                          <p:attrName>style.visibility</p:attrName>
                                        </p:attrNameLst>
                                      </p:cBhvr>
                                      <p:to>
                                        <p:strVal val="visible"/>
                                      </p:to>
                                    </p:set>
                                    <p:animEffect transition="in" filter="fade">
                                      <p:cBhvr>
                                        <p:cTn id="35" dur="500"/>
                                        <p:tgtEl>
                                          <p:spTgt spid="1228941"/>
                                        </p:tgtEl>
                                      </p:cBhvr>
                                    </p:animEffect>
                                  </p:childTnLst>
                                </p:cTn>
                              </p:par>
                              <p:par>
                                <p:cTn id="36" presetID="10" presetClass="entr" presetSubtype="0" fill="hold" nodeType="withEffect">
                                  <p:stCondLst>
                                    <p:cond delay="0"/>
                                  </p:stCondLst>
                                  <p:childTnLst>
                                    <p:set>
                                      <p:cBhvr>
                                        <p:cTn id="37" dur="1" fill="hold">
                                          <p:stCondLst>
                                            <p:cond delay="0"/>
                                          </p:stCondLst>
                                        </p:cTn>
                                        <p:tgtEl>
                                          <p:spTgt spid="1228944"/>
                                        </p:tgtEl>
                                        <p:attrNameLst>
                                          <p:attrName>style.visibility</p:attrName>
                                        </p:attrNameLst>
                                      </p:cBhvr>
                                      <p:to>
                                        <p:strVal val="visible"/>
                                      </p:to>
                                    </p:set>
                                    <p:animEffect transition="in" filter="fade">
                                      <p:cBhvr>
                                        <p:cTn id="38" dur="500"/>
                                        <p:tgtEl>
                                          <p:spTgt spid="1228944"/>
                                        </p:tgtEl>
                                      </p:cBhvr>
                                    </p:animEffect>
                                  </p:childTnLst>
                                </p:cTn>
                              </p:par>
                              <p:par>
                                <p:cTn id="39" presetID="10" presetClass="entr" presetSubtype="0" fill="hold" nodeType="withEffect">
                                  <p:stCondLst>
                                    <p:cond delay="500"/>
                                  </p:stCondLst>
                                  <p:childTnLst>
                                    <p:set>
                                      <p:cBhvr>
                                        <p:cTn id="40" dur="1" fill="hold">
                                          <p:stCondLst>
                                            <p:cond delay="0"/>
                                          </p:stCondLst>
                                        </p:cTn>
                                        <p:tgtEl>
                                          <p:spTgt spid="1228947"/>
                                        </p:tgtEl>
                                        <p:attrNameLst>
                                          <p:attrName>style.visibility</p:attrName>
                                        </p:attrNameLst>
                                      </p:cBhvr>
                                      <p:to>
                                        <p:strVal val="visible"/>
                                      </p:to>
                                    </p:set>
                                    <p:animEffect transition="in" filter="fade">
                                      <p:cBhvr>
                                        <p:cTn id="41" dur="500"/>
                                        <p:tgtEl>
                                          <p:spTgt spid="1228947"/>
                                        </p:tgtEl>
                                      </p:cBhvr>
                                    </p:animEffect>
                                  </p:childTnLst>
                                </p:cTn>
                              </p:par>
                              <p:par>
                                <p:cTn id="42" presetID="10" presetClass="entr" presetSubtype="0" fill="hold" nodeType="withEffect">
                                  <p:stCondLst>
                                    <p:cond delay="0"/>
                                  </p:stCondLst>
                                  <p:childTnLst>
                                    <p:set>
                                      <p:cBhvr>
                                        <p:cTn id="43" dur="1" fill="hold">
                                          <p:stCondLst>
                                            <p:cond delay="0"/>
                                          </p:stCondLst>
                                        </p:cTn>
                                        <p:tgtEl>
                                          <p:spTgt spid="1228950"/>
                                        </p:tgtEl>
                                        <p:attrNameLst>
                                          <p:attrName>style.visibility</p:attrName>
                                        </p:attrNameLst>
                                      </p:cBhvr>
                                      <p:to>
                                        <p:strVal val="visible"/>
                                      </p:to>
                                    </p:set>
                                    <p:animEffect transition="in" filter="fade">
                                      <p:cBhvr>
                                        <p:cTn id="44" dur="500"/>
                                        <p:tgtEl>
                                          <p:spTgt spid="1228950"/>
                                        </p:tgtEl>
                                      </p:cBhvr>
                                    </p:animEffect>
                                  </p:childTnLst>
                                </p:cTn>
                              </p:par>
                              <p:par>
                                <p:cTn id="45" presetID="10" presetClass="entr" presetSubtype="0" fill="hold" nodeType="withEffect">
                                  <p:stCondLst>
                                    <p:cond delay="0"/>
                                  </p:stCondLst>
                                  <p:childTnLst>
                                    <p:set>
                                      <p:cBhvr>
                                        <p:cTn id="46" dur="1" fill="hold">
                                          <p:stCondLst>
                                            <p:cond delay="0"/>
                                          </p:stCondLst>
                                        </p:cTn>
                                        <p:tgtEl>
                                          <p:spTgt spid="1228953"/>
                                        </p:tgtEl>
                                        <p:attrNameLst>
                                          <p:attrName>style.visibility</p:attrName>
                                        </p:attrNameLst>
                                      </p:cBhvr>
                                      <p:to>
                                        <p:strVal val="visible"/>
                                      </p:to>
                                    </p:set>
                                    <p:animEffect transition="in" filter="fade">
                                      <p:cBhvr>
                                        <p:cTn id="47" dur="500"/>
                                        <p:tgtEl>
                                          <p:spTgt spid="1228953"/>
                                        </p:tgtEl>
                                      </p:cBhvr>
                                    </p:animEffect>
                                  </p:childTnLst>
                                </p:cTn>
                              </p:par>
                              <p:par>
                                <p:cTn id="48" presetID="10" presetClass="entr" presetSubtype="0" fill="hold" nodeType="withEffect">
                                  <p:stCondLst>
                                    <p:cond delay="0"/>
                                  </p:stCondLst>
                                  <p:childTnLst>
                                    <p:set>
                                      <p:cBhvr>
                                        <p:cTn id="49" dur="1" fill="hold">
                                          <p:stCondLst>
                                            <p:cond delay="0"/>
                                          </p:stCondLst>
                                        </p:cTn>
                                        <p:tgtEl>
                                          <p:spTgt spid="1228956"/>
                                        </p:tgtEl>
                                        <p:attrNameLst>
                                          <p:attrName>style.visibility</p:attrName>
                                        </p:attrNameLst>
                                      </p:cBhvr>
                                      <p:to>
                                        <p:strVal val="visible"/>
                                      </p:to>
                                    </p:set>
                                    <p:animEffect transition="in" filter="fade">
                                      <p:cBhvr>
                                        <p:cTn id="50" dur="500"/>
                                        <p:tgtEl>
                                          <p:spTgt spid="1228956"/>
                                        </p:tgtEl>
                                      </p:cBhvr>
                                    </p:animEffect>
                                  </p:childTnLst>
                                </p:cTn>
                              </p:par>
                              <p:par>
                                <p:cTn id="51" presetID="10" presetClass="entr" presetSubtype="0" fill="hold" nodeType="withEffect">
                                  <p:stCondLst>
                                    <p:cond delay="500"/>
                                  </p:stCondLst>
                                  <p:childTnLst>
                                    <p:set>
                                      <p:cBhvr>
                                        <p:cTn id="52" dur="1" fill="hold">
                                          <p:stCondLst>
                                            <p:cond delay="0"/>
                                          </p:stCondLst>
                                        </p:cTn>
                                        <p:tgtEl>
                                          <p:spTgt spid="1228959"/>
                                        </p:tgtEl>
                                        <p:attrNameLst>
                                          <p:attrName>style.visibility</p:attrName>
                                        </p:attrNameLst>
                                      </p:cBhvr>
                                      <p:to>
                                        <p:strVal val="visible"/>
                                      </p:to>
                                    </p:set>
                                    <p:animEffect transition="in" filter="fade">
                                      <p:cBhvr>
                                        <p:cTn id="53" dur="500"/>
                                        <p:tgtEl>
                                          <p:spTgt spid="1228959"/>
                                        </p:tgtEl>
                                      </p:cBhvr>
                                    </p:animEffect>
                                  </p:childTnLst>
                                </p:cTn>
                              </p:par>
                              <p:par>
                                <p:cTn id="54" presetID="10" presetClass="entr" presetSubtype="0" fill="hold" nodeType="withEffect">
                                  <p:stCondLst>
                                    <p:cond delay="0"/>
                                  </p:stCondLst>
                                  <p:childTnLst>
                                    <p:set>
                                      <p:cBhvr>
                                        <p:cTn id="55" dur="1" fill="hold">
                                          <p:stCondLst>
                                            <p:cond delay="0"/>
                                          </p:stCondLst>
                                        </p:cTn>
                                        <p:tgtEl>
                                          <p:spTgt spid="1228962"/>
                                        </p:tgtEl>
                                        <p:attrNameLst>
                                          <p:attrName>style.visibility</p:attrName>
                                        </p:attrNameLst>
                                      </p:cBhvr>
                                      <p:to>
                                        <p:strVal val="visible"/>
                                      </p:to>
                                    </p:set>
                                    <p:animEffect transition="in" filter="fade">
                                      <p:cBhvr>
                                        <p:cTn id="56" dur="500"/>
                                        <p:tgtEl>
                                          <p:spTgt spid="1228962"/>
                                        </p:tgtEl>
                                      </p:cBhvr>
                                    </p:animEffect>
                                  </p:childTnLst>
                                </p:cTn>
                              </p:par>
                              <p:par>
                                <p:cTn id="57" presetID="10" presetClass="entr" presetSubtype="0" fill="hold" nodeType="withEffect">
                                  <p:stCondLst>
                                    <p:cond delay="500"/>
                                  </p:stCondLst>
                                  <p:childTnLst>
                                    <p:set>
                                      <p:cBhvr>
                                        <p:cTn id="58" dur="1" fill="hold">
                                          <p:stCondLst>
                                            <p:cond delay="0"/>
                                          </p:stCondLst>
                                        </p:cTn>
                                        <p:tgtEl>
                                          <p:spTgt spid="1228965"/>
                                        </p:tgtEl>
                                        <p:attrNameLst>
                                          <p:attrName>style.visibility</p:attrName>
                                        </p:attrNameLst>
                                      </p:cBhvr>
                                      <p:to>
                                        <p:strVal val="visible"/>
                                      </p:to>
                                    </p:set>
                                    <p:animEffect transition="in" filter="fade">
                                      <p:cBhvr>
                                        <p:cTn id="59" dur="500"/>
                                        <p:tgtEl>
                                          <p:spTgt spid="1228965"/>
                                        </p:tgtEl>
                                      </p:cBhvr>
                                    </p:animEffect>
                                  </p:childTnLst>
                                </p:cTn>
                              </p:par>
                              <p:par>
                                <p:cTn id="60" presetID="10" presetClass="entr" presetSubtype="0" fill="hold" nodeType="withEffect">
                                  <p:stCondLst>
                                    <p:cond delay="0"/>
                                  </p:stCondLst>
                                  <p:childTnLst>
                                    <p:set>
                                      <p:cBhvr>
                                        <p:cTn id="61" dur="1" fill="hold">
                                          <p:stCondLst>
                                            <p:cond delay="0"/>
                                          </p:stCondLst>
                                        </p:cTn>
                                        <p:tgtEl>
                                          <p:spTgt spid="1228968"/>
                                        </p:tgtEl>
                                        <p:attrNameLst>
                                          <p:attrName>style.visibility</p:attrName>
                                        </p:attrNameLst>
                                      </p:cBhvr>
                                      <p:to>
                                        <p:strVal val="visible"/>
                                      </p:to>
                                    </p:set>
                                    <p:animEffect transition="in" filter="fade">
                                      <p:cBhvr>
                                        <p:cTn id="62" dur="500"/>
                                        <p:tgtEl>
                                          <p:spTgt spid="1228968"/>
                                        </p:tgtEl>
                                      </p:cBhvr>
                                    </p:animEffect>
                                  </p:childTnLst>
                                </p:cTn>
                              </p:par>
                              <p:par>
                                <p:cTn id="63" presetID="10" presetClass="entr" presetSubtype="0" fill="hold" nodeType="withEffect">
                                  <p:stCondLst>
                                    <p:cond delay="0"/>
                                  </p:stCondLst>
                                  <p:childTnLst>
                                    <p:set>
                                      <p:cBhvr>
                                        <p:cTn id="64" dur="1" fill="hold">
                                          <p:stCondLst>
                                            <p:cond delay="0"/>
                                          </p:stCondLst>
                                        </p:cTn>
                                        <p:tgtEl>
                                          <p:spTgt spid="1228971"/>
                                        </p:tgtEl>
                                        <p:attrNameLst>
                                          <p:attrName>style.visibility</p:attrName>
                                        </p:attrNameLst>
                                      </p:cBhvr>
                                      <p:to>
                                        <p:strVal val="visible"/>
                                      </p:to>
                                    </p:set>
                                    <p:animEffect transition="in" filter="fade">
                                      <p:cBhvr>
                                        <p:cTn id="65" dur="500"/>
                                        <p:tgtEl>
                                          <p:spTgt spid="1228971"/>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10" presetClass="entr" presetSubtype="0" fill="hold" nodeType="clickEffect">
                                  <p:stCondLst>
                                    <p:cond delay="0"/>
                                  </p:stCondLst>
                                  <p:childTnLst>
                                    <p:set>
                                      <p:cBhvr>
                                        <p:cTn id="69" dur="1" fill="hold">
                                          <p:stCondLst>
                                            <p:cond delay="0"/>
                                          </p:stCondLst>
                                        </p:cTn>
                                        <p:tgtEl>
                                          <p:spTgt spid="1228803">
                                            <p:txEl>
                                              <p:pRg st="1" end="1"/>
                                            </p:txEl>
                                          </p:spTgt>
                                        </p:tgtEl>
                                        <p:attrNameLst>
                                          <p:attrName>style.visibility</p:attrName>
                                        </p:attrNameLst>
                                      </p:cBhvr>
                                      <p:to>
                                        <p:strVal val="visible"/>
                                      </p:to>
                                    </p:set>
                                    <p:animEffect transition="in" filter="fade">
                                      <p:cBhvr>
                                        <p:cTn id="70" dur="500"/>
                                        <p:tgtEl>
                                          <p:spTgt spid="1228803">
                                            <p:txEl>
                                              <p:pRg st="1" end="1"/>
                                            </p:txEl>
                                          </p:spTgt>
                                        </p:tgtEl>
                                      </p:cBhvr>
                                    </p:animEffect>
                                  </p:childTnLst>
                                </p:cTn>
                              </p:par>
                              <p:par>
                                <p:cTn id="71" presetID="10" presetClass="entr" presetSubtype="0" fill="hold" nodeType="withEffect">
                                  <p:stCondLst>
                                    <p:cond delay="0"/>
                                  </p:stCondLst>
                                  <p:childTnLst>
                                    <p:set>
                                      <p:cBhvr>
                                        <p:cTn id="72" dur="1" fill="hold">
                                          <p:stCondLst>
                                            <p:cond delay="0"/>
                                          </p:stCondLst>
                                        </p:cTn>
                                        <p:tgtEl>
                                          <p:spTgt spid="1228975"/>
                                        </p:tgtEl>
                                        <p:attrNameLst>
                                          <p:attrName>style.visibility</p:attrName>
                                        </p:attrNameLst>
                                      </p:cBhvr>
                                      <p:to>
                                        <p:strVal val="visible"/>
                                      </p:to>
                                    </p:set>
                                    <p:animEffect transition="in" filter="fade">
                                      <p:cBhvr>
                                        <p:cTn id="73" dur="500"/>
                                        <p:tgtEl>
                                          <p:spTgt spid="1228975"/>
                                        </p:tgtEl>
                                      </p:cBhvr>
                                    </p:animEffect>
                                  </p:childTnLst>
                                </p:cTn>
                              </p:par>
                              <p:par>
                                <p:cTn id="74" presetID="0" presetClass="path" presetSubtype="0" accel="50000" decel="50000" fill="hold" nodeType="withEffect">
                                  <p:stCondLst>
                                    <p:cond delay="0"/>
                                  </p:stCondLst>
                                  <p:childTnLst>
                                    <p:animMotion origin="layout" path="M 1.66667E-6 -1.11111E-6 L 0.10937 -0.00972 " pathEditMode="relative" ptsTypes="AA">
                                      <p:cBhvr>
                                        <p:cTn id="75" dur="2000" fill="hold"/>
                                        <p:tgtEl>
                                          <p:spTgt spid="1228975"/>
                                        </p:tgtEl>
                                        <p:attrNameLst>
                                          <p:attrName>ppt_x</p:attrName>
                                          <p:attrName>ppt_y</p:attrName>
                                        </p:attrNameLst>
                                      </p:cBhvr>
                                    </p:animMotion>
                                  </p:childTnLst>
                                </p:cTn>
                              </p:par>
                              <p:par>
                                <p:cTn id="76" presetID="10" presetClass="entr" presetSubtype="0" fill="hold" nodeType="withEffect">
                                  <p:stCondLst>
                                    <p:cond delay="500"/>
                                  </p:stCondLst>
                                  <p:childTnLst>
                                    <p:set>
                                      <p:cBhvr>
                                        <p:cTn id="77" dur="1" fill="hold">
                                          <p:stCondLst>
                                            <p:cond delay="0"/>
                                          </p:stCondLst>
                                        </p:cTn>
                                        <p:tgtEl>
                                          <p:spTgt spid="1228978"/>
                                        </p:tgtEl>
                                        <p:attrNameLst>
                                          <p:attrName>style.visibility</p:attrName>
                                        </p:attrNameLst>
                                      </p:cBhvr>
                                      <p:to>
                                        <p:strVal val="visible"/>
                                      </p:to>
                                    </p:set>
                                    <p:animEffect transition="in" filter="fade">
                                      <p:cBhvr>
                                        <p:cTn id="78" dur="500"/>
                                        <p:tgtEl>
                                          <p:spTgt spid="1228978"/>
                                        </p:tgtEl>
                                      </p:cBhvr>
                                    </p:animEffect>
                                  </p:childTnLst>
                                </p:cTn>
                              </p:par>
                              <p:par>
                                <p:cTn id="79" presetID="0" presetClass="path" presetSubtype="0" accel="50000" decel="50000" fill="hold" nodeType="withEffect">
                                  <p:stCondLst>
                                    <p:cond delay="500"/>
                                  </p:stCondLst>
                                  <p:childTnLst>
                                    <p:animMotion origin="layout" path="M 1.66667E-6 -3.33333E-6 L 0.08854 -0.03194 L 0.1177 -0.03194 " pathEditMode="relative" ptsTypes="AAA">
                                      <p:cBhvr>
                                        <p:cTn id="80" dur="2000" fill="hold"/>
                                        <p:tgtEl>
                                          <p:spTgt spid="1228978"/>
                                        </p:tgtEl>
                                        <p:attrNameLst>
                                          <p:attrName>ppt_x</p:attrName>
                                          <p:attrName>ppt_y</p:attrName>
                                        </p:attrNameLst>
                                      </p:cBhvr>
                                    </p:animMotion>
                                  </p:childTnLst>
                                </p:cTn>
                              </p:par>
                              <p:par>
                                <p:cTn id="81" presetID="10" presetClass="entr" presetSubtype="0" fill="hold" nodeType="withEffect">
                                  <p:stCondLst>
                                    <p:cond delay="1000"/>
                                  </p:stCondLst>
                                  <p:childTnLst>
                                    <p:set>
                                      <p:cBhvr>
                                        <p:cTn id="82" dur="1" fill="hold">
                                          <p:stCondLst>
                                            <p:cond delay="0"/>
                                          </p:stCondLst>
                                        </p:cTn>
                                        <p:tgtEl>
                                          <p:spTgt spid="1228981"/>
                                        </p:tgtEl>
                                        <p:attrNameLst>
                                          <p:attrName>style.visibility</p:attrName>
                                        </p:attrNameLst>
                                      </p:cBhvr>
                                      <p:to>
                                        <p:strVal val="visible"/>
                                      </p:to>
                                    </p:set>
                                    <p:animEffect transition="in" filter="fade">
                                      <p:cBhvr>
                                        <p:cTn id="83" dur="500"/>
                                        <p:tgtEl>
                                          <p:spTgt spid="1228981"/>
                                        </p:tgtEl>
                                      </p:cBhvr>
                                    </p:animEffect>
                                  </p:childTnLst>
                                </p:cTn>
                              </p:par>
                              <p:par>
                                <p:cTn id="84" presetID="0" presetClass="path" presetSubtype="0" accel="50000" decel="50000" fill="hold" nodeType="withEffect">
                                  <p:stCondLst>
                                    <p:cond delay="1000"/>
                                  </p:stCondLst>
                                  <p:childTnLst>
                                    <p:animMotion origin="layout" path="M 1.11022E-16 -1.11111E-6 L 0.11667 -0.00833 " pathEditMode="relative" ptsTypes="AA">
                                      <p:cBhvr>
                                        <p:cTn id="85" dur="2000" fill="hold"/>
                                        <p:tgtEl>
                                          <p:spTgt spid="1228981"/>
                                        </p:tgtEl>
                                        <p:attrNameLst>
                                          <p:attrName>ppt_x</p:attrName>
                                          <p:attrName>ppt_y</p:attrName>
                                        </p:attrNameLst>
                                      </p:cBhvr>
                                    </p:animMotion>
                                  </p:childTnLst>
                                </p:cTn>
                              </p:par>
                              <p:par>
                                <p:cTn id="86" presetID="10" presetClass="entr" presetSubtype="0" fill="hold" nodeType="withEffect">
                                  <p:stCondLst>
                                    <p:cond delay="1500"/>
                                  </p:stCondLst>
                                  <p:childTnLst>
                                    <p:set>
                                      <p:cBhvr>
                                        <p:cTn id="87" dur="1" fill="hold">
                                          <p:stCondLst>
                                            <p:cond delay="0"/>
                                          </p:stCondLst>
                                        </p:cTn>
                                        <p:tgtEl>
                                          <p:spTgt spid="1228984"/>
                                        </p:tgtEl>
                                        <p:attrNameLst>
                                          <p:attrName>style.visibility</p:attrName>
                                        </p:attrNameLst>
                                      </p:cBhvr>
                                      <p:to>
                                        <p:strVal val="visible"/>
                                      </p:to>
                                    </p:set>
                                    <p:animEffect transition="in" filter="fade">
                                      <p:cBhvr>
                                        <p:cTn id="88" dur="500"/>
                                        <p:tgtEl>
                                          <p:spTgt spid="1228984"/>
                                        </p:tgtEl>
                                      </p:cBhvr>
                                    </p:animEffect>
                                  </p:childTnLst>
                                </p:cTn>
                              </p:par>
                              <p:par>
                                <p:cTn id="89" presetID="0" presetClass="path" presetSubtype="0" accel="50000" decel="50000" fill="hold" nodeType="withEffect">
                                  <p:stCondLst>
                                    <p:cond delay="1500"/>
                                  </p:stCondLst>
                                  <p:childTnLst>
                                    <p:animMotion origin="layout" path="M 1.11022E-16 -1.11111E-6 L -0.02083 -0.02916 L -0.075 -0.03055 " pathEditMode="relative" ptsTypes="AAA">
                                      <p:cBhvr>
                                        <p:cTn id="90" dur="2000" fill="hold"/>
                                        <p:tgtEl>
                                          <p:spTgt spid="1228984"/>
                                        </p:tgtEl>
                                        <p:attrNameLst>
                                          <p:attrName>ppt_x</p:attrName>
                                          <p:attrName>ppt_y</p:attrName>
                                        </p:attrNameLst>
                                      </p:cBhvr>
                                    </p:animMotion>
                                  </p:childTnLst>
                                </p:cTn>
                              </p:par>
                              <p:par>
                                <p:cTn id="91" presetID="10" presetClass="entr" presetSubtype="0" fill="hold" nodeType="withEffect">
                                  <p:stCondLst>
                                    <p:cond delay="2000"/>
                                  </p:stCondLst>
                                  <p:childTnLst>
                                    <p:set>
                                      <p:cBhvr>
                                        <p:cTn id="92" dur="1" fill="hold">
                                          <p:stCondLst>
                                            <p:cond delay="0"/>
                                          </p:stCondLst>
                                        </p:cTn>
                                        <p:tgtEl>
                                          <p:spTgt spid="1228987"/>
                                        </p:tgtEl>
                                        <p:attrNameLst>
                                          <p:attrName>style.visibility</p:attrName>
                                        </p:attrNameLst>
                                      </p:cBhvr>
                                      <p:to>
                                        <p:strVal val="visible"/>
                                      </p:to>
                                    </p:set>
                                    <p:animEffect transition="in" filter="fade">
                                      <p:cBhvr>
                                        <p:cTn id="93" dur="500"/>
                                        <p:tgtEl>
                                          <p:spTgt spid="1228987"/>
                                        </p:tgtEl>
                                      </p:cBhvr>
                                    </p:animEffect>
                                  </p:childTnLst>
                                </p:cTn>
                              </p:par>
                              <p:par>
                                <p:cTn id="94" presetID="0" presetClass="path" presetSubtype="0" accel="50000" decel="50000" fill="hold" nodeType="withEffect">
                                  <p:stCondLst>
                                    <p:cond delay="2000"/>
                                  </p:stCondLst>
                                  <p:childTnLst>
                                    <p:animMotion origin="layout" path="M 3.33333E-6 -1.11111E-6 L -0.06354 -0.00833 L -0.09167 -0.00833 " pathEditMode="relative" ptsTypes="AAA">
                                      <p:cBhvr>
                                        <p:cTn id="95" dur="2000" fill="hold"/>
                                        <p:tgtEl>
                                          <p:spTgt spid="1228987"/>
                                        </p:tgtEl>
                                        <p:attrNameLst>
                                          <p:attrName>ppt_x</p:attrName>
                                          <p:attrName>ppt_y</p:attrName>
                                        </p:attrNameLst>
                                      </p:cBhvr>
                                    </p:animMotion>
                                  </p:childTnLst>
                                </p:cTn>
                              </p:par>
                              <p:par>
                                <p:cTn id="96" presetID="10" presetClass="entr" presetSubtype="0" fill="hold" nodeType="withEffect">
                                  <p:stCondLst>
                                    <p:cond delay="2500"/>
                                  </p:stCondLst>
                                  <p:childTnLst>
                                    <p:set>
                                      <p:cBhvr>
                                        <p:cTn id="97" dur="1" fill="hold">
                                          <p:stCondLst>
                                            <p:cond delay="0"/>
                                          </p:stCondLst>
                                        </p:cTn>
                                        <p:tgtEl>
                                          <p:spTgt spid="1228990"/>
                                        </p:tgtEl>
                                        <p:attrNameLst>
                                          <p:attrName>style.visibility</p:attrName>
                                        </p:attrNameLst>
                                      </p:cBhvr>
                                      <p:to>
                                        <p:strVal val="visible"/>
                                      </p:to>
                                    </p:set>
                                    <p:animEffect transition="in" filter="fade">
                                      <p:cBhvr>
                                        <p:cTn id="98" dur="500"/>
                                        <p:tgtEl>
                                          <p:spTgt spid="1228990"/>
                                        </p:tgtEl>
                                      </p:cBhvr>
                                    </p:animEffect>
                                  </p:childTnLst>
                                </p:cTn>
                              </p:par>
                              <p:par>
                                <p:cTn id="99" presetID="0" presetClass="path" presetSubtype="0" accel="50000" decel="50000" fill="hold" nodeType="withEffect">
                                  <p:stCondLst>
                                    <p:cond delay="2500"/>
                                  </p:stCondLst>
                                  <p:childTnLst>
                                    <p:animMotion origin="layout" path="M -3.33333E-6 -1.11111E-6 L -0.1 -0.03055 " pathEditMode="relative" ptsTypes="AA">
                                      <p:cBhvr>
                                        <p:cTn id="100" dur="2000" fill="hold"/>
                                        <p:tgtEl>
                                          <p:spTgt spid="1228990"/>
                                        </p:tgtEl>
                                        <p:attrNameLst>
                                          <p:attrName>ppt_x</p:attrName>
                                          <p:attrName>ppt_y</p:attrName>
                                        </p:attrNameLst>
                                      </p:cBhvr>
                                    </p:animMotion>
                                  </p:childTnLst>
                                </p:cTn>
                              </p:par>
                            </p:childTnLst>
                          </p:cTn>
                        </p:par>
                        <p:par>
                          <p:cTn id="101" fill="hold">
                            <p:stCondLst>
                              <p:cond delay="4500"/>
                            </p:stCondLst>
                            <p:childTnLst>
                              <p:par>
                                <p:cTn id="102" presetID="1" presetClass="mediacall" presetSubtype="0" fill="hold" nodeType="afterEffect">
                                  <p:stCondLst>
                                    <p:cond delay="0"/>
                                  </p:stCondLst>
                                  <p:childTnLst>
                                    <p:cmd type="call" cmd="playFrom(0.0)">
                                      <p:cBhvr>
                                        <p:cTn id="103" dur="2147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04" fill="hold" display="0">
                  <p:stCondLst>
                    <p:cond delay="indefinite"/>
                  </p:stCondLst>
                  <p:endCondLst>
                    <p:cond evt="onStopAudio" delay="0">
                      <p:tgtEl>
                        <p:sldTgt/>
                      </p:tgtEl>
                    </p:cond>
                  </p:endCondLst>
                </p:cTn>
                <p:tgtEl>
                  <p:spTgt spid="2"/>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14339" name="Rectangle 2"/>
          <p:cNvSpPr>
            <a:spLocks noGrp="1" noChangeArrowheads="1"/>
          </p:cNvSpPr>
          <p:nvPr>
            <p:ph type="title"/>
          </p:nvPr>
        </p:nvSpPr>
        <p:spPr/>
        <p:txBody>
          <a:bodyPr/>
          <a:lstStyle/>
          <a:p>
            <a:pPr algn="l" eaLnBrk="1" hangingPunct="1"/>
            <a:r>
              <a:rPr lang="en-US" altLang="en-US" sz="2000" smtClean="0">
                <a:solidFill>
                  <a:srgbClr val="FF0000"/>
                </a:solidFill>
              </a:rPr>
              <a:t>Q: </a:t>
            </a:r>
            <a:r>
              <a:rPr lang="en-US" altLang="en-US" sz="2000" b="0" smtClean="0"/>
              <a:t>What happens if </a:t>
            </a:r>
            <a:r>
              <a:rPr lang="en-US" altLang="en-US" sz="2000" b="0" smtClean="0">
                <a:solidFill>
                  <a:srgbClr val="FF0000"/>
                </a:solidFill>
              </a:rPr>
              <a:t>(1) source and drain are grounded and (2) positive voltage is applied to gate?</a:t>
            </a:r>
            <a:r>
              <a:rPr lang="en-US" altLang="en-US" sz="2000" b="0" smtClean="0"/>
              <a:t>  Refer to figure to right.</a:t>
            </a:r>
          </a:p>
        </p:txBody>
      </p:sp>
      <p:sp>
        <p:nvSpPr>
          <p:cNvPr id="1229827" name="Rectangle 3"/>
          <p:cNvSpPr>
            <a:spLocks noGrp="1" noChangeArrowheads="1"/>
          </p:cNvSpPr>
          <p:nvPr>
            <p:ph type="body" sz="half" idx="1"/>
          </p:nvPr>
        </p:nvSpPr>
        <p:spPr/>
        <p:txBody>
          <a:bodyPr/>
          <a:lstStyle/>
          <a:p>
            <a:pPr eaLnBrk="1" hangingPunct="1"/>
            <a:r>
              <a:rPr lang="en-US" altLang="en-US" sz="2400" b="1" smtClean="0">
                <a:solidFill>
                  <a:srgbClr val="008000"/>
                </a:solidFill>
              </a:rPr>
              <a:t>step #5:</a:t>
            </a:r>
            <a:r>
              <a:rPr lang="en-US" altLang="en-US" sz="2400" smtClean="0">
                <a:solidFill>
                  <a:srgbClr val="008000"/>
                </a:solidFill>
              </a:rPr>
              <a:t> </a:t>
            </a:r>
            <a:r>
              <a:rPr lang="en-US" altLang="en-US" sz="2400" smtClean="0"/>
              <a:t>Once a sufficient number of “these” electrons accumulate, an </a:t>
            </a:r>
            <a:r>
              <a:rPr lang="en-US" altLang="en-US" sz="2400" i="1" smtClean="0">
                <a:solidFill>
                  <a:srgbClr val="FF0000"/>
                </a:solidFill>
              </a:rPr>
              <a:t>n</a:t>
            </a:r>
            <a:r>
              <a:rPr lang="en-US" altLang="en-US" sz="2400" smtClean="0">
                <a:solidFill>
                  <a:srgbClr val="FF0000"/>
                </a:solidFill>
              </a:rPr>
              <a:t>-region is created…</a:t>
            </a:r>
          </a:p>
          <a:p>
            <a:pPr lvl="1" eaLnBrk="1" hangingPunct="1"/>
            <a:r>
              <a:rPr lang="en-US" altLang="en-US" smtClean="0"/>
              <a:t>…connecting the source and drain regions</a:t>
            </a:r>
          </a:p>
          <a:p>
            <a:pPr eaLnBrk="1" hangingPunct="1"/>
            <a:r>
              <a:rPr lang="en-US" altLang="en-US" sz="2400" b="1" smtClean="0">
                <a:solidFill>
                  <a:srgbClr val="008000"/>
                </a:solidFill>
              </a:rPr>
              <a:t>step #6:</a:t>
            </a:r>
            <a:r>
              <a:rPr lang="en-US" altLang="en-US" sz="2400" smtClean="0">
                <a:solidFill>
                  <a:srgbClr val="008000"/>
                </a:solidFill>
              </a:rPr>
              <a:t> </a:t>
            </a:r>
            <a:r>
              <a:rPr lang="en-US" altLang="en-US" sz="2400" smtClean="0"/>
              <a:t>This </a:t>
            </a:r>
            <a:r>
              <a:rPr lang="en-US" altLang="en-US" sz="2400" smtClean="0">
                <a:solidFill>
                  <a:srgbClr val="FF0000"/>
                </a:solidFill>
              </a:rPr>
              <a:t>provides path for current</a:t>
            </a:r>
            <a:r>
              <a:rPr lang="en-US" altLang="en-US" sz="2400" smtClean="0"/>
              <a:t> flow between </a:t>
            </a:r>
            <a:r>
              <a:rPr lang="en-US" altLang="en-US" sz="2400" i="1" smtClean="0"/>
              <a:t>D</a:t>
            </a:r>
            <a:r>
              <a:rPr lang="en-US" altLang="en-US" sz="2400" smtClean="0"/>
              <a:t> and </a:t>
            </a:r>
            <a:r>
              <a:rPr lang="en-US" altLang="en-US" sz="2400" i="1" smtClean="0"/>
              <a:t>S.</a:t>
            </a:r>
          </a:p>
        </p:txBody>
      </p:sp>
      <p:pic>
        <p:nvPicPr>
          <p:cNvPr id="14341" name="Picture 6" descr="se05F0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2057400"/>
            <a:ext cx="4419600" cy="334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2" name="Rectangle 4"/>
          <p:cNvSpPr>
            <a:spLocks noChangeArrowheads="1"/>
          </p:cNvSpPr>
          <p:nvPr/>
        </p:nvSpPr>
        <p:spPr bwMode="auto">
          <a:xfrm>
            <a:off x="4572000" y="5562600"/>
            <a:ext cx="4495800" cy="106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r>
              <a:rPr lang="en-US" altLang="en-US" sz="1600" b="1"/>
              <a:t>Figure 5.2:</a:t>
            </a:r>
            <a:r>
              <a:rPr lang="en-US" altLang="en-US" sz="1600"/>
              <a:t> The enhancement-type NMOS transistor with a positive voltage applied to the gate. An </a:t>
            </a:r>
            <a:r>
              <a:rPr lang="en-US" altLang="en-US" sz="1600" i="1"/>
              <a:t>n </a:t>
            </a:r>
            <a:r>
              <a:rPr lang="en-US" altLang="en-US" sz="1600"/>
              <a:t>channel is induced at the top of the substrate beneath the gate</a:t>
            </a:r>
          </a:p>
        </p:txBody>
      </p:sp>
      <p:grpSp>
        <p:nvGrpSpPr>
          <p:cNvPr id="1229830" name="Group 6"/>
          <p:cNvGrpSpPr>
            <a:grpSpLocks/>
          </p:cNvGrpSpPr>
          <p:nvPr/>
        </p:nvGrpSpPr>
        <p:grpSpPr bwMode="auto">
          <a:xfrm>
            <a:off x="4953000" y="4191000"/>
            <a:ext cx="152400" cy="152400"/>
            <a:chOff x="1728" y="2976"/>
            <a:chExt cx="288" cy="288"/>
          </a:xfrm>
        </p:grpSpPr>
        <p:sp>
          <p:nvSpPr>
            <p:cNvPr id="14527" name="Oval 7"/>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4528" name="Line 8"/>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529" name="Line 9"/>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9834" name="Group 10"/>
          <p:cNvGrpSpPr>
            <a:grpSpLocks/>
          </p:cNvGrpSpPr>
          <p:nvPr/>
        </p:nvGrpSpPr>
        <p:grpSpPr bwMode="auto">
          <a:xfrm>
            <a:off x="4648200" y="4267200"/>
            <a:ext cx="152400" cy="152400"/>
            <a:chOff x="1728" y="2976"/>
            <a:chExt cx="288" cy="288"/>
          </a:xfrm>
        </p:grpSpPr>
        <p:sp>
          <p:nvSpPr>
            <p:cNvPr id="14524" name="Oval 11"/>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4525" name="Line 12"/>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526" name="Line 13"/>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9838" name="Group 14"/>
          <p:cNvGrpSpPr>
            <a:grpSpLocks/>
          </p:cNvGrpSpPr>
          <p:nvPr/>
        </p:nvGrpSpPr>
        <p:grpSpPr bwMode="auto">
          <a:xfrm>
            <a:off x="5181600" y="4267200"/>
            <a:ext cx="152400" cy="152400"/>
            <a:chOff x="1728" y="2976"/>
            <a:chExt cx="288" cy="288"/>
          </a:xfrm>
        </p:grpSpPr>
        <p:sp>
          <p:nvSpPr>
            <p:cNvPr id="14521" name="Oval 15"/>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4522" name="Line 16"/>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523" name="Line 17"/>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9842" name="Group 18"/>
          <p:cNvGrpSpPr>
            <a:grpSpLocks/>
          </p:cNvGrpSpPr>
          <p:nvPr/>
        </p:nvGrpSpPr>
        <p:grpSpPr bwMode="auto">
          <a:xfrm>
            <a:off x="5410200" y="4267200"/>
            <a:ext cx="152400" cy="152400"/>
            <a:chOff x="1728" y="2976"/>
            <a:chExt cx="288" cy="288"/>
          </a:xfrm>
        </p:grpSpPr>
        <p:sp>
          <p:nvSpPr>
            <p:cNvPr id="14518" name="Oval 19"/>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4519" name="Line 20"/>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520" name="Line 21"/>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9846" name="Group 22"/>
          <p:cNvGrpSpPr>
            <a:grpSpLocks/>
          </p:cNvGrpSpPr>
          <p:nvPr/>
        </p:nvGrpSpPr>
        <p:grpSpPr bwMode="auto">
          <a:xfrm>
            <a:off x="5638800" y="4191000"/>
            <a:ext cx="152400" cy="152400"/>
            <a:chOff x="1728" y="2976"/>
            <a:chExt cx="288" cy="288"/>
          </a:xfrm>
        </p:grpSpPr>
        <p:sp>
          <p:nvSpPr>
            <p:cNvPr id="14515" name="Oval 23"/>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4516" name="Line 24"/>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517" name="Line 25"/>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9850" name="Group 26"/>
          <p:cNvGrpSpPr>
            <a:grpSpLocks/>
          </p:cNvGrpSpPr>
          <p:nvPr/>
        </p:nvGrpSpPr>
        <p:grpSpPr bwMode="auto">
          <a:xfrm>
            <a:off x="5867400" y="4267200"/>
            <a:ext cx="152400" cy="152400"/>
            <a:chOff x="1728" y="2976"/>
            <a:chExt cx="288" cy="288"/>
          </a:xfrm>
        </p:grpSpPr>
        <p:sp>
          <p:nvSpPr>
            <p:cNvPr id="14512" name="Oval 27"/>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4513" name="Line 28"/>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514" name="Line 29"/>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9854" name="Group 30"/>
          <p:cNvGrpSpPr>
            <a:grpSpLocks/>
          </p:cNvGrpSpPr>
          <p:nvPr/>
        </p:nvGrpSpPr>
        <p:grpSpPr bwMode="auto">
          <a:xfrm>
            <a:off x="6019800" y="4038600"/>
            <a:ext cx="152400" cy="152400"/>
            <a:chOff x="1728" y="2976"/>
            <a:chExt cx="288" cy="288"/>
          </a:xfrm>
        </p:grpSpPr>
        <p:sp>
          <p:nvSpPr>
            <p:cNvPr id="14509" name="Oval 31"/>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4510" name="Line 32"/>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511" name="Line 33"/>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9858" name="Group 34"/>
          <p:cNvGrpSpPr>
            <a:grpSpLocks/>
          </p:cNvGrpSpPr>
          <p:nvPr/>
        </p:nvGrpSpPr>
        <p:grpSpPr bwMode="auto">
          <a:xfrm>
            <a:off x="6096000" y="4267200"/>
            <a:ext cx="152400" cy="152400"/>
            <a:chOff x="1728" y="2976"/>
            <a:chExt cx="288" cy="288"/>
          </a:xfrm>
        </p:grpSpPr>
        <p:sp>
          <p:nvSpPr>
            <p:cNvPr id="14506" name="Oval 35"/>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4507" name="Line 36"/>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508" name="Line 37"/>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9862" name="Group 38"/>
          <p:cNvGrpSpPr>
            <a:grpSpLocks/>
          </p:cNvGrpSpPr>
          <p:nvPr/>
        </p:nvGrpSpPr>
        <p:grpSpPr bwMode="auto">
          <a:xfrm>
            <a:off x="6477000" y="4267200"/>
            <a:ext cx="152400" cy="152400"/>
            <a:chOff x="1728" y="2976"/>
            <a:chExt cx="288" cy="288"/>
          </a:xfrm>
        </p:grpSpPr>
        <p:sp>
          <p:nvSpPr>
            <p:cNvPr id="14503" name="Oval 39"/>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4504" name="Line 40"/>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505" name="Line 41"/>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9866" name="Group 42"/>
          <p:cNvGrpSpPr>
            <a:grpSpLocks/>
          </p:cNvGrpSpPr>
          <p:nvPr/>
        </p:nvGrpSpPr>
        <p:grpSpPr bwMode="auto">
          <a:xfrm>
            <a:off x="6705600" y="4114800"/>
            <a:ext cx="152400" cy="152400"/>
            <a:chOff x="1728" y="2976"/>
            <a:chExt cx="288" cy="288"/>
          </a:xfrm>
        </p:grpSpPr>
        <p:sp>
          <p:nvSpPr>
            <p:cNvPr id="14500" name="Oval 43"/>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4501" name="Line 44"/>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502" name="Line 45"/>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9870" name="Group 46"/>
          <p:cNvGrpSpPr>
            <a:grpSpLocks/>
          </p:cNvGrpSpPr>
          <p:nvPr/>
        </p:nvGrpSpPr>
        <p:grpSpPr bwMode="auto">
          <a:xfrm>
            <a:off x="6934200" y="4267200"/>
            <a:ext cx="152400" cy="152400"/>
            <a:chOff x="1728" y="2976"/>
            <a:chExt cx="288" cy="288"/>
          </a:xfrm>
        </p:grpSpPr>
        <p:sp>
          <p:nvSpPr>
            <p:cNvPr id="14497" name="Oval 47"/>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4498" name="Line 48"/>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99" name="Line 49"/>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9874" name="Group 50"/>
          <p:cNvGrpSpPr>
            <a:grpSpLocks/>
          </p:cNvGrpSpPr>
          <p:nvPr/>
        </p:nvGrpSpPr>
        <p:grpSpPr bwMode="auto">
          <a:xfrm>
            <a:off x="7162800" y="4114800"/>
            <a:ext cx="152400" cy="152400"/>
            <a:chOff x="1728" y="2976"/>
            <a:chExt cx="288" cy="288"/>
          </a:xfrm>
        </p:grpSpPr>
        <p:sp>
          <p:nvSpPr>
            <p:cNvPr id="14494" name="Oval 51"/>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4495" name="Line 52"/>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96" name="Line 53"/>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9878" name="Group 54"/>
          <p:cNvGrpSpPr>
            <a:grpSpLocks/>
          </p:cNvGrpSpPr>
          <p:nvPr/>
        </p:nvGrpSpPr>
        <p:grpSpPr bwMode="auto">
          <a:xfrm>
            <a:off x="7391400" y="4191000"/>
            <a:ext cx="152400" cy="152400"/>
            <a:chOff x="1728" y="2976"/>
            <a:chExt cx="288" cy="288"/>
          </a:xfrm>
        </p:grpSpPr>
        <p:sp>
          <p:nvSpPr>
            <p:cNvPr id="14491" name="Oval 55"/>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4492" name="Line 56"/>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93" name="Line 57"/>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9882" name="Group 58"/>
          <p:cNvGrpSpPr>
            <a:grpSpLocks/>
          </p:cNvGrpSpPr>
          <p:nvPr/>
        </p:nvGrpSpPr>
        <p:grpSpPr bwMode="auto">
          <a:xfrm>
            <a:off x="7620000" y="4191000"/>
            <a:ext cx="152400" cy="152400"/>
            <a:chOff x="1728" y="2976"/>
            <a:chExt cx="288" cy="288"/>
          </a:xfrm>
        </p:grpSpPr>
        <p:sp>
          <p:nvSpPr>
            <p:cNvPr id="14488" name="Oval 59"/>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4489" name="Line 60"/>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90" name="Line 61"/>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9886" name="Group 62"/>
          <p:cNvGrpSpPr>
            <a:grpSpLocks/>
          </p:cNvGrpSpPr>
          <p:nvPr/>
        </p:nvGrpSpPr>
        <p:grpSpPr bwMode="auto">
          <a:xfrm>
            <a:off x="7924800" y="4267200"/>
            <a:ext cx="152400" cy="152400"/>
            <a:chOff x="1728" y="2976"/>
            <a:chExt cx="288" cy="288"/>
          </a:xfrm>
        </p:grpSpPr>
        <p:sp>
          <p:nvSpPr>
            <p:cNvPr id="14485" name="Oval 63"/>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4486" name="Line 64"/>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87" name="Line 65"/>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9890" name="Group 66"/>
          <p:cNvGrpSpPr>
            <a:grpSpLocks/>
          </p:cNvGrpSpPr>
          <p:nvPr/>
        </p:nvGrpSpPr>
        <p:grpSpPr bwMode="auto">
          <a:xfrm>
            <a:off x="8153400" y="4114800"/>
            <a:ext cx="152400" cy="152400"/>
            <a:chOff x="1728" y="2976"/>
            <a:chExt cx="288" cy="288"/>
          </a:xfrm>
        </p:grpSpPr>
        <p:sp>
          <p:nvSpPr>
            <p:cNvPr id="14482" name="Oval 67"/>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4483" name="Line 68"/>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84" name="Line 69"/>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9894" name="Group 70"/>
          <p:cNvGrpSpPr>
            <a:grpSpLocks/>
          </p:cNvGrpSpPr>
          <p:nvPr/>
        </p:nvGrpSpPr>
        <p:grpSpPr bwMode="auto">
          <a:xfrm>
            <a:off x="8229600" y="4267200"/>
            <a:ext cx="152400" cy="152400"/>
            <a:chOff x="1728" y="2976"/>
            <a:chExt cx="288" cy="288"/>
          </a:xfrm>
        </p:grpSpPr>
        <p:sp>
          <p:nvSpPr>
            <p:cNvPr id="14479" name="Oval 71"/>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4480" name="Line 72"/>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81" name="Line 73"/>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9898" name="Group 74"/>
          <p:cNvGrpSpPr>
            <a:grpSpLocks/>
          </p:cNvGrpSpPr>
          <p:nvPr/>
        </p:nvGrpSpPr>
        <p:grpSpPr bwMode="auto">
          <a:xfrm>
            <a:off x="8458200" y="4191000"/>
            <a:ext cx="152400" cy="152400"/>
            <a:chOff x="1728" y="2976"/>
            <a:chExt cx="288" cy="288"/>
          </a:xfrm>
        </p:grpSpPr>
        <p:sp>
          <p:nvSpPr>
            <p:cNvPr id="14476" name="Oval 75"/>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4477" name="Line 76"/>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78" name="Line 77"/>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9902" name="Group 78"/>
          <p:cNvGrpSpPr>
            <a:grpSpLocks/>
          </p:cNvGrpSpPr>
          <p:nvPr/>
        </p:nvGrpSpPr>
        <p:grpSpPr bwMode="auto">
          <a:xfrm>
            <a:off x="8686800" y="4267200"/>
            <a:ext cx="152400" cy="152400"/>
            <a:chOff x="1728" y="2976"/>
            <a:chExt cx="288" cy="288"/>
          </a:xfrm>
        </p:grpSpPr>
        <p:sp>
          <p:nvSpPr>
            <p:cNvPr id="14473" name="Oval 79"/>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4474" name="Line 80"/>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75" name="Line 81"/>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9906" name="Group 82"/>
          <p:cNvGrpSpPr>
            <a:grpSpLocks/>
          </p:cNvGrpSpPr>
          <p:nvPr/>
        </p:nvGrpSpPr>
        <p:grpSpPr bwMode="auto">
          <a:xfrm>
            <a:off x="8763000" y="3962400"/>
            <a:ext cx="152400" cy="152400"/>
            <a:chOff x="1728" y="2976"/>
            <a:chExt cx="288" cy="288"/>
          </a:xfrm>
        </p:grpSpPr>
        <p:sp>
          <p:nvSpPr>
            <p:cNvPr id="14470" name="Oval 83"/>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4471" name="Line 84"/>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72" name="Line 85"/>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9910" name="Group 86"/>
          <p:cNvGrpSpPr>
            <a:grpSpLocks/>
          </p:cNvGrpSpPr>
          <p:nvPr/>
        </p:nvGrpSpPr>
        <p:grpSpPr bwMode="auto">
          <a:xfrm>
            <a:off x="6705600" y="3200400"/>
            <a:ext cx="152400" cy="152400"/>
            <a:chOff x="1728" y="2976"/>
            <a:chExt cx="288" cy="288"/>
          </a:xfrm>
        </p:grpSpPr>
        <p:sp>
          <p:nvSpPr>
            <p:cNvPr id="14467" name="Oval 87"/>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4468" name="Line 88"/>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69" name="Line 89"/>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9914" name="Group 90"/>
          <p:cNvGrpSpPr>
            <a:grpSpLocks/>
          </p:cNvGrpSpPr>
          <p:nvPr/>
        </p:nvGrpSpPr>
        <p:grpSpPr bwMode="auto">
          <a:xfrm>
            <a:off x="7010400" y="3200400"/>
            <a:ext cx="152400" cy="152400"/>
            <a:chOff x="1728" y="2976"/>
            <a:chExt cx="288" cy="288"/>
          </a:xfrm>
        </p:grpSpPr>
        <p:sp>
          <p:nvSpPr>
            <p:cNvPr id="14464" name="Oval 91"/>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4465" name="Line 92"/>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66" name="Line 93"/>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9918" name="Group 94"/>
          <p:cNvGrpSpPr>
            <a:grpSpLocks/>
          </p:cNvGrpSpPr>
          <p:nvPr/>
        </p:nvGrpSpPr>
        <p:grpSpPr bwMode="auto">
          <a:xfrm>
            <a:off x="6477000" y="3200400"/>
            <a:ext cx="152400" cy="152400"/>
            <a:chOff x="1728" y="2976"/>
            <a:chExt cx="288" cy="288"/>
          </a:xfrm>
        </p:grpSpPr>
        <p:sp>
          <p:nvSpPr>
            <p:cNvPr id="14461" name="Oval 95"/>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4462" name="Line 96"/>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63" name="Line 97"/>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9922" name="Group 98"/>
          <p:cNvGrpSpPr>
            <a:grpSpLocks/>
          </p:cNvGrpSpPr>
          <p:nvPr/>
        </p:nvGrpSpPr>
        <p:grpSpPr bwMode="auto">
          <a:xfrm>
            <a:off x="7239000" y="3200400"/>
            <a:ext cx="152400" cy="152400"/>
            <a:chOff x="1728" y="2976"/>
            <a:chExt cx="288" cy="288"/>
          </a:xfrm>
        </p:grpSpPr>
        <p:sp>
          <p:nvSpPr>
            <p:cNvPr id="14458" name="Oval 99"/>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4459" name="Line 100"/>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60" name="Line 101"/>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9926" name="Group 102"/>
          <p:cNvGrpSpPr>
            <a:grpSpLocks/>
          </p:cNvGrpSpPr>
          <p:nvPr/>
        </p:nvGrpSpPr>
        <p:grpSpPr bwMode="auto">
          <a:xfrm>
            <a:off x="6172200" y="3124200"/>
            <a:ext cx="152400" cy="152400"/>
            <a:chOff x="1728" y="2976"/>
            <a:chExt cx="288" cy="288"/>
          </a:xfrm>
        </p:grpSpPr>
        <p:sp>
          <p:nvSpPr>
            <p:cNvPr id="14455" name="Oval 103"/>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4456" name="Line 104"/>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57" name="Line 105"/>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9930" name="Group 106"/>
          <p:cNvGrpSpPr>
            <a:grpSpLocks/>
          </p:cNvGrpSpPr>
          <p:nvPr/>
        </p:nvGrpSpPr>
        <p:grpSpPr bwMode="auto">
          <a:xfrm>
            <a:off x="7543800" y="3200400"/>
            <a:ext cx="152400" cy="152400"/>
            <a:chOff x="1728" y="2976"/>
            <a:chExt cx="288" cy="288"/>
          </a:xfrm>
        </p:grpSpPr>
        <p:sp>
          <p:nvSpPr>
            <p:cNvPr id="14452" name="Oval 107"/>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4453" name="Line 108"/>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54" name="Line 109"/>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9934" name="Group 110"/>
          <p:cNvGrpSpPr>
            <a:grpSpLocks/>
          </p:cNvGrpSpPr>
          <p:nvPr/>
        </p:nvGrpSpPr>
        <p:grpSpPr bwMode="auto">
          <a:xfrm>
            <a:off x="5867400" y="3200400"/>
            <a:ext cx="152400" cy="152400"/>
            <a:chOff x="1728" y="2976"/>
            <a:chExt cx="288" cy="288"/>
          </a:xfrm>
        </p:grpSpPr>
        <p:sp>
          <p:nvSpPr>
            <p:cNvPr id="14449" name="Oval 111"/>
            <p:cNvSpPr>
              <a:spLocks noChangeArrowheads="1"/>
            </p:cNvSpPr>
            <p:nvPr/>
          </p:nvSpPr>
          <p:spPr bwMode="auto">
            <a:xfrm>
              <a:off x="1728" y="2976"/>
              <a:ext cx="288" cy="288"/>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4450" name="Line 112"/>
            <p:cNvSpPr>
              <a:spLocks noChangeShapeType="1"/>
            </p:cNvSpPr>
            <p:nvPr/>
          </p:nvSpPr>
          <p:spPr bwMode="auto">
            <a:xfrm>
              <a:off x="1872" y="3024"/>
              <a:ext cx="0" cy="192"/>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51" name="Line 113"/>
            <p:cNvSpPr>
              <a:spLocks noChangeShapeType="1"/>
            </p:cNvSpPr>
            <p:nvPr/>
          </p:nvSpPr>
          <p:spPr bwMode="auto">
            <a:xfrm>
              <a:off x="1776" y="3120"/>
              <a:ext cx="192"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9938" name="Group 114"/>
          <p:cNvGrpSpPr>
            <a:grpSpLocks/>
          </p:cNvGrpSpPr>
          <p:nvPr/>
        </p:nvGrpSpPr>
        <p:grpSpPr bwMode="auto">
          <a:xfrm>
            <a:off x="4800600" y="3810000"/>
            <a:ext cx="152400" cy="152400"/>
            <a:chOff x="3072" y="3120"/>
            <a:chExt cx="96" cy="96"/>
          </a:xfrm>
        </p:grpSpPr>
        <p:sp>
          <p:nvSpPr>
            <p:cNvPr id="14447" name="Oval 115"/>
            <p:cNvSpPr>
              <a:spLocks noChangeArrowheads="1"/>
            </p:cNvSpPr>
            <p:nvPr/>
          </p:nvSpPr>
          <p:spPr bwMode="auto">
            <a:xfrm>
              <a:off x="3072" y="3120"/>
              <a:ext cx="96" cy="96"/>
            </a:xfrm>
            <a:prstGeom prst="ellipse">
              <a:avLst/>
            </a:prstGeom>
            <a:solidFill>
              <a:srgbClr val="FFFF99"/>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4448" name="Line 116"/>
            <p:cNvSpPr>
              <a:spLocks noChangeShapeType="1"/>
            </p:cNvSpPr>
            <p:nvPr/>
          </p:nvSpPr>
          <p:spPr bwMode="auto">
            <a:xfrm>
              <a:off x="3088" y="3168"/>
              <a:ext cx="6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9941" name="Group 117"/>
          <p:cNvGrpSpPr>
            <a:grpSpLocks/>
          </p:cNvGrpSpPr>
          <p:nvPr/>
        </p:nvGrpSpPr>
        <p:grpSpPr bwMode="auto">
          <a:xfrm>
            <a:off x="5029200" y="3810000"/>
            <a:ext cx="152400" cy="152400"/>
            <a:chOff x="3072" y="3120"/>
            <a:chExt cx="96" cy="96"/>
          </a:xfrm>
        </p:grpSpPr>
        <p:sp>
          <p:nvSpPr>
            <p:cNvPr id="14445" name="Oval 118"/>
            <p:cNvSpPr>
              <a:spLocks noChangeArrowheads="1"/>
            </p:cNvSpPr>
            <p:nvPr/>
          </p:nvSpPr>
          <p:spPr bwMode="auto">
            <a:xfrm>
              <a:off x="3072" y="3120"/>
              <a:ext cx="96" cy="96"/>
            </a:xfrm>
            <a:prstGeom prst="ellipse">
              <a:avLst/>
            </a:prstGeom>
            <a:solidFill>
              <a:srgbClr val="FFFF99"/>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4446" name="Line 119"/>
            <p:cNvSpPr>
              <a:spLocks noChangeShapeType="1"/>
            </p:cNvSpPr>
            <p:nvPr/>
          </p:nvSpPr>
          <p:spPr bwMode="auto">
            <a:xfrm>
              <a:off x="3088" y="3168"/>
              <a:ext cx="6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9944" name="Group 120"/>
          <p:cNvGrpSpPr>
            <a:grpSpLocks/>
          </p:cNvGrpSpPr>
          <p:nvPr/>
        </p:nvGrpSpPr>
        <p:grpSpPr bwMode="auto">
          <a:xfrm>
            <a:off x="5257800" y="3886200"/>
            <a:ext cx="152400" cy="152400"/>
            <a:chOff x="3072" y="3120"/>
            <a:chExt cx="96" cy="96"/>
          </a:xfrm>
        </p:grpSpPr>
        <p:sp>
          <p:nvSpPr>
            <p:cNvPr id="14443" name="Oval 121"/>
            <p:cNvSpPr>
              <a:spLocks noChangeArrowheads="1"/>
            </p:cNvSpPr>
            <p:nvPr/>
          </p:nvSpPr>
          <p:spPr bwMode="auto">
            <a:xfrm>
              <a:off x="3072" y="3120"/>
              <a:ext cx="96" cy="96"/>
            </a:xfrm>
            <a:prstGeom prst="ellipse">
              <a:avLst/>
            </a:prstGeom>
            <a:solidFill>
              <a:srgbClr val="FFFF99"/>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4444" name="Line 122"/>
            <p:cNvSpPr>
              <a:spLocks noChangeShapeType="1"/>
            </p:cNvSpPr>
            <p:nvPr/>
          </p:nvSpPr>
          <p:spPr bwMode="auto">
            <a:xfrm>
              <a:off x="3088" y="3168"/>
              <a:ext cx="6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9947" name="Group 123"/>
          <p:cNvGrpSpPr>
            <a:grpSpLocks/>
          </p:cNvGrpSpPr>
          <p:nvPr/>
        </p:nvGrpSpPr>
        <p:grpSpPr bwMode="auto">
          <a:xfrm>
            <a:off x="5486400" y="3886200"/>
            <a:ext cx="152400" cy="152400"/>
            <a:chOff x="3072" y="3120"/>
            <a:chExt cx="96" cy="96"/>
          </a:xfrm>
        </p:grpSpPr>
        <p:sp>
          <p:nvSpPr>
            <p:cNvPr id="14441" name="Oval 124"/>
            <p:cNvSpPr>
              <a:spLocks noChangeArrowheads="1"/>
            </p:cNvSpPr>
            <p:nvPr/>
          </p:nvSpPr>
          <p:spPr bwMode="auto">
            <a:xfrm>
              <a:off x="3072" y="3120"/>
              <a:ext cx="96" cy="96"/>
            </a:xfrm>
            <a:prstGeom prst="ellipse">
              <a:avLst/>
            </a:prstGeom>
            <a:solidFill>
              <a:srgbClr val="FFFF99"/>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4442" name="Line 125"/>
            <p:cNvSpPr>
              <a:spLocks noChangeShapeType="1"/>
            </p:cNvSpPr>
            <p:nvPr/>
          </p:nvSpPr>
          <p:spPr bwMode="auto">
            <a:xfrm>
              <a:off x="3088" y="3168"/>
              <a:ext cx="6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9950" name="Group 126"/>
          <p:cNvGrpSpPr>
            <a:grpSpLocks/>
          </p:cNvGrpSpPr>
          <p:nvPr/>
        </p:nvGrpSpPr>
        <p:grpSpPr bwMode="auto">
          <a:xfrm>
            <a:off x="5715000" y="3810000"/>
            <a:ext cx="152400" cy="152400"/>
            <a:chOff x="3072" y="3120"/>
            <a:chExt cx="96" cy="96"/>
          </a:xfrm>
        </p:grpSpPr>
        <p:sp>
          <p:nvSpPr>
            <p:cNvPr id="14439" name="Oval 127"/>
            <p:cNvSpPr>
              <a:spLocks noChangeArrowheads="1"/>
            </p:cNvSpPr>
            <p:nvPr/>
          </p:nvSpPr>
          <p:spPr bwMode="auto">
            <a:xfrm>
              <a:off x="3072" y="3120"/>
              <a:ext cx="96" cy="96"/>
            </a:xfrm>
            <a:prstGeom prst="ellipse">
              <a:avLst/>
            </a:prstGeom>
            <a:solidFill>
              <a:srgbClr val="FFFF99"/>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4440" name="Line 128"/>
            <p:cNvSpPr>
              <a:spLocks noChangeShapeType="1"/>
            </p:cNvSpPr>
            <p:nvPr/>
          </p:nvSpPr>
          <p:spPr bwMode="auto">
            <a:xfrm>
              <a:off x="3088" y="3168"/>
              <a:ext cx="6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9953" name="Group 129"/>
          <p:cNvGrpSpPr>
            <a:grpSpLocks/>
          </p:cNvGrpSpPr>
          <p:nvPr/>
        </p:nvGrpSpPr>
        <p:grpSpPr bwMode="auto">
          <a:xfrm>
            <a:off x="5943600" y="3733800"/>
            <a:ext cx="152400" cy="152400"/>
            <a:chOff x="3072" y="3120"/>
            <a:chExt cx="96" cy="96"/>
          </a:xfrm>
        </p:grpSpPr>
        <p:sp>
          <p:nvSpPr>
            <p:cNvPr id="14437" name="Oval 130"/>
            <p:cNvSpPr>
              <a:spLocks noChangeArrowheads="1"/>
            </p:cNvSpPr>
            <p:nvPr/>
          </p:nvSpPr>
          <p:spPr bwMode="auto">
            <a:xfrm>
              <a:off x="3072" y="3120"/>
              <a:ext cx="96" cy="96"/>
            </a:xfrm>
            <a:prstGeom prst="ellipse">
              <a:avLst/>
            </a:prstGeom>
            <a:solidFill>
              <a:srgbClr val="FFFF99"/>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4438" name="Line 131"/>
            <p:cNvSpPr>
              <a:spLocks noChangeShapeType="1"/>
            </p:cNvSpPr>
            <p:nvPr/>
          </p:nvSpPr>
          <p:spPr bwMode="auto">
            <a:xfrm>
              <a:off x="3088" y="3168"/>
              <a:ext cx="6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9956" name="Group 132"/>
          <p:cNvGrpSpPr>
            <a:grpSpLocks/>
          </p:cNvGrpSpPr>
          <p:nvPr/>
        </p:nvGrpSpPr>
        <p:grpSpPr bwMode="auto">
          <a:xfrm>
            <a:off x="6096000" y="3581400"/>
            <a:ext cx="152400" cy="152400"/>
            <a:chOff x="3072" y="3120"/>
            <a:chExt cx="96" cy="96"/>
          </a:xfrm>
        </p:grpSpPr>
        <p:sp>
          <p:nvSpPr>
            <p:cNvPr id="14435" name="Oval 133"/>
            <p:cNvSpPr>
              <a:spLocks noChangeArrowheads="1"/>
            </p:cNvSpPr>
            <p:nvPr/>
          </p:nvSpPr>
          <p:spPr bwMode="auto">
            <a:xfrm>
              <a:off x="3072" y="3120"/>
              <a:ext cx="96" cy="96"/>
            </a:xfrm>
            <a:prstGeom prst="ellipse">
              <a:avLst/>
            </a:prstGeom>
            <a:solidFill>
              <a:srgbClr val="FFFF99"/>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4436" name="Line 134"/>
            <p:cNvSpPr>
              <a:spLocks noChangeShapeType="1"/>
            </p:cNvSpPr>
            <p:nvPr/>
          </p:nvSpPr>
          <p:spPr bwMode="auto">
            <a:xfrm>
              <a:off x="3088" y="3168"/>
              <a:ext cx="6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9959" name="Group 135"/>
          <p:cNvGrpSpPr>
            <a:grpSpLocks/>
          </p:cNvGrpSpPr>
          <p:nvPr/>
        </p:nvGrpSpPr>
        <p:grpSpPr bwMode="auto">
          <a:xfrm>
            <a:off x="6324600" y="3505200"/>
            <a:ext cx="152400" cy="152400"/>
            <a:chOff x="3072" y="3120"/>
            <a:chExt cx="96" cy="96"/>
          </a:xfrm>
        </p:grpSpPr>
        <p:sp>
          <p:nvSpPr>
            <p:cNvPr id="14433" name="Oval 136"/>
            <p:cNvSpPr>
              <a:spLocks noChangeArrowheads="1"/>
            </p:cNvSpPr>
            <p:nvPr/>
          </p:nvSpPr>
          <p:spPr bwMode="auto">
            <a:xfrm>
              <a:off x="3072" y="3120"/>
              <a:ext cx="96" cy="96"/>
            </a:xfrm>
            <a:prstGeom prst="ellipse">
              <a:avLst/>
            </a:prstGeom>
            <a:solidFill>
              <a:srgbClr val="FFFF99"/>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4434" name="Line 137"/>
            <p:cNvSpPr>
              <a:spLocks noChangeShapeType="1"/>
            </p:cNvSpPr>
            <p:nvPr/>
          </p:nvSpPr>
          <p:spPr bwMode="auto">
            <a:xfrm>
              <a:off x="3088" y="3168"/>
              <a:ext cx="6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9962" name="Group 138"/>
          <p:cNvGrpSpPr>
            <a:grpSpLocks/>
          </p:cNvGrpSpPr>
          <p:nvPr/>
        </p:nvGrpSpPr>
        <p:grpSpPr bwMode="auto">
          <a:xfrm>
            <a:off x="6477000" y="3581400"/>
            <a:ext cx="152400" cy="152400"/>
            <a:chOff x="3072" y="3120"/>
            <a:chExt cx="96" cy="96"/>
          </a:xfrm>
        </p:grpSpPr>
        <p:sp>
          <p:nvSpPr>
            <p:cNvPr id="14431" name="Oval 139"/>
            <p:cNvSpPr>
              <a:spLocks noChangeArrowheads="1"/>
            </p:cNvSpPr>
            <p:nvPr/>
          </p:nvSpPr>
          <p:spPr bwMode="auto">
            <a:xfrm>
              <a:off x="3072" y="3120"/>
              <a:ext cx="96" cy="96"/>
            </a:xfrm>
            <a:prstGeom prst="ellipse">
              <a:avLst/>
            </a:prstGeom>
            <a:solidFill>
              <a:srgbClr val="FFFF99"/>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4432" name="Line 140"/>
            <p:cNvSpPr>
              <a:spLocks noChangeShapeType="1"/>
            </p:cNvSpPr>
            <p:nvPr/>
          </p:nvSpPr>
          <p:spPr bwMode="auto">
            <a:xfrm>
              <a:off x="3088" y="3168"/>
              <a:ext cx="6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9965" name="Group 141"/>
          <p:cNvGrpSpPr>
            <a:grpSpLocks/>
          </p:cNvGrpSpPr>
          <p:nvPr/>
        </p:nvGrpSpPr>
        <p:grpSpPr bwMode="auto">
          <a:xfrm>
            <a:off x="6705600" y="3505200"/>
            <a:ext cx="152400" cy="152400"/>
            <a:chOff x="3072" y="3120"/>
            <a:chExt cx="96" cy="96"/>
          </a:xfrm>
        </p:grpSpPr>
        <p:sp>
          <p:nvSpPr>
            <p:cNvPr id="14429" name="Oval 142"/>
            <p:cNvSpPr>
              <a:spLocks noChangeArrowheads="1"/>
            </p:cNvSpPr>
            <p:nvPr/>
          </p:nvSpPr>
          <p:spPr bwMode="auto">
            <a:xfrm>
              <a:off x="3072" y="3120"/>
              <a:ext cx="96" cy="96"/>
            </a:xfrm>
            <a:prstGeom prst="ellipse">
              <a:avLst/>
            </a:prstGeom>
            <a:solidFill>
              <a:srgbClr val="FFFF99"/>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4430" name="Line 143"/>
            <p:cNvSpPr>
              <a:spLocks noChangeShapeType="1"/>
            </p:cNvSpPr>
            <p:nvPr/>
          </p:nvSpPr>
          <p:spPr bwMode="auto">
            <a:xfrm>
              <a:off x="3088" y="3168"/>
              <a:ext cx="6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9968" name="Group 144"/>
          <p:cNvGrpSpPr>
            <a:grpSpLocks/>
          </p:cNvGrpSpPr>
          <p:nvPr/>
        </p:nvGrpSpPr>
        <p:grpSpPr bwMode="auto">
          <a:xfrm>
            <a:off x="6934200" y="3581400"/>
            <a:ext cx="152400" cy="152400"/>
            <a:chOff x="3072" y="3120"/>
            <a:chExt cx="96" cy="96"/>
          </a:xfrm>
        </p:grpSpPr>
        <p:sp>
          <p:nvSpPr>
            <p:cNvPr id="14427" name="Oval 145"/>
            <p:cNvSpPr>
              <a:spLocks noChangeArrowheads="1"/>
            </p:cNvSpPr>
            <p:nvPr/>
          </p:nvSpPr>
          <p:spPr bwMode="auto">
            <a:xfrm>
              <a:off x="3072" y="3120"/>
              <a:ext cx="96" cy="96"/>
            </a:xfrm>
            <a:prstGeom prst="ellipse">
              <a:avLst/>
            </a:prstGeom>
            <a:solidFill>
              <a:srgbClr val="FFFF99"/>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4428" name="Line 146"/>
            <p:cNvSpPr>
              <a:spLocks noChangeShapeType="1"/>
            </p:cNvSpPr>
            <p:nvPr/>
          </p:nvSpPr>
          <p:spPr bwMode="auto">
            <a:xfrm>
              <a:off x="3088" y="3168"/>
              <a:ext cx="6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9971" name="Group 147"/>
          <p:cNvGrpSpPr>
            <a:grpSpLocks/>
          </p:cNvGrpSpPr>
          <p:nvPr/>
        </p:nvGrpSpPr>
        <p:grpSpPr bwMode="auto">
          <a:xfrm>
            <a:off x="7162800" y="3581400"/>
            <a:ext cx="152400" cy="152400"/>
            <a:chOff x="3072" y="3120"/>
            <a:chExt cx="96" cy="96"/>
          </a:xfrm>
        </p:grpSpPr>
        <p:sp>
          <p:nvSpPr>
            <p:cNvPr id="14425" name="Oval 148"/>
            <p:cNvSpPr>
              <a:spLocks noChangeArrowheads="1"/>
            </p:cNvSpPr>
            <p:nvPr/>
          </p:nvSpPr>
          <p:spPr bwMode="auto">
            <a:xfrm>
              <a:off x="3072" y="3120"/>
              <a:ext cx="96" cy="96"/>
            </a:xfrm>
            <a:prstGeom prst="ellipse">
              <a:avLst/>
            </a:prstGeom>
            <a:solidFill>
              <a:srgbClr val="FFFF99"/>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4426" name="Line 149"/>
            <p:cNvSpPr>
              <a:spLocks noChangeShapeType="1"/>
            </p:cNvSpPr>
            <p:nvPr/>
          </p:nvSpPr>
          <p:spPr bwMode="auto">
            <a:xfrm>
              <a:off x="3088" y="3168"/>
              <a:ext cx="6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9974" name="Group 150"/>
          <p:cNvGrpSpPr>
            <a:grpSpLocks/>
          </p:cNvGrpSpPr>
          <p:nvPr/>
        </p:nvGrpSpPr>
        <p:grpSpPr bwMode="auto">
          <a:xfrm>
            <a:off x="7391400" y="3581400"/>
            <a:ext cx="152400" cy="152400"/>
            <a:chOff x="3072" y="3120"/>
            <a:chExt cx="96" cy="96"/>
          </a:xfrm>
        </p:grpSpPr>
        <p:sp>
          <p:nvSpPr>
            <p:cNvPr id="14423" name="Oval 151"/>
            <p:cNvSpPr>
              <a:spLocks noChangeArrowheads="1"/>
            </p:cNvSpPr>
            <p:nvPr/>
          </p:nvSpPr>
          <p:spPr bwMode="auto">
            <a:xfrm>
              <a:off x="3072" y="3120"/>
              <a:ext cx="96" cy="96"/>
            </a:xfrm>
            <a:prstGeom prst="ellipse">
              <a:avLst/>
            </a:prstGeom>
            <a:solidFill>
              <a:srgbClr val="FFFF99"/>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4424" name="Line 152"/>
            <p:cNvSpPr>
              <a:spLocks noChangeShapeType="1"/>
            </p:cNvSpPr>
            <p:nvPr/>
          </p:nvSpPr>
          <p:spPr bwMode="auto">
            <a:xfrm>
              <a:off x="3088" y="3168"/>
              <a:ext cx="6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9977" name="Group 153"/>
          <p:cNvGrpSpPr>
            <a:grpSpLocks/>
          </p:cNvGrpSpPr>
          <p:nvPr/>
        </p:nvGrpSpPr>
        <p:grpSpPr bwMode="auto">
          <a:xfrm>
            <a:off x="7543800" y="3733800"/>
            <a:ext cx="152400" cy="152400"/>
            <a:chOff x="3072" y="3120"/>
            <a:chExt cx="96" cy="96"/>
          </a:xfrm>
        </p:grpSpPr>
        <p:sp>
          <p:nvSpPr>
            <p:cNvPr id="14421" name="Oval 154"/>
            <p:cNvSpPr>
              <a:spLocks noChangeArrowheads="1"/>
            </p:cNvSpPr>
            <p:nvPr/>
          </p:nvSpPr>
          <p:spPr bwMode="auto">
            <a:xfrm>
              <a:off x="3072" y="3120"/>
              <a:ext cx="96" cy="96"/>
            </a:xfrm>
            <a:prstGeom prst="ellipse">
              <a:avLst/>
            </a:prstGeom>
            <a:solidFill>
              <a:srgbClr val="FFFF99"/>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4422" name="Line 155"/>
            <p:cNvSpPr>
              <a:spLocks noChangeShapeType="1"/>
            </p:cNvSpPr>
            <p:nvPr/>
          </p:nvSpPr>
          <p:spPr bwMode="auto">
            <a:xfrm>
              <a:off x="3088" y="3168"/>
              <a:ext cx="6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9980" name="Group 156"/>
          <p:cNvGrpSpPr>
            <a:grpSpLocks/>
          </p:cNvGrpSpPr>
          <p:nvPr/>
        </p:nvGrpSpPr>
        <p:grpSpPr bwMode="auto">
          <a:xfrm>
            <a:off x="7696200" y="3810000"/>
            <a:ext cx="152400" cy="152400"/>
            <a:chOff x="3072" y="3120"/>
            <a:chExt cx="96" cy="96"/>
          </a:xfrm>
        </p:grpSpPr>
        <p:sp>
          <p:nvSpPr>
            <p:cNvPr id="14419" name="Oval 157"/>
            <p:cNvSpPr>
              <a:spLocks noChangeArrowheads="1"/>
            </p:cNvSpPr>
            <p:nvPr/>
          </p:nvSpPr>
          <p:spPr bwMode="auto">
            <a:xfrm>
              <a:off x="3072" y="3120"/>
              <a:ext cx="96" cy="96"/>
            </a:xfrm>
            <a:prstGeom prst="ellipse">
              <a:avLst/>
            </a:prstGeom>
            <a:solidFill>
              <a:srgbClr val="FFFF99"/>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4420" name="Line 158"/>
            <p:cNvSpPr>
              <a:spLocks noChangeShapeType="1"/>
            </p:cNvSpPr>
            <p:nvPr/>
          </p:nvSpPr>
          <p:spPr bwMode="auto">
            <a:xfrm>
              <a:off x="3088" y="3168"/>
              <a:ext cx="6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9983" name="Group 159"/>
          <p:cNvGrpSpPr>
            <a:grpSpLocks/>
          </p:cNvGrpSpPr>
          <p:nvPr/>
        </p:nvGrpSpPr>
        <p:grpSpPr bwMode="auto">
          <a:xfrm>
            <a:off x="7924800" y="3886200"/>
            <a:ext cx="152400" cy="152400"/>
            <a:chOff x="3072" y="3120"/>
            <a:chExt cx="96" cy="96"/>
          </a:xfrm>
        </p:grpSpPr>
        <p:sp>
          <p:nvSpPr>
            <p:cNvPr id="14417" name="Oval 160"/>
            <p:cNvSpPr>
              <a:spLocks noChangeArrowheads="1"/>
            </p:cNvSpPr>
            <p:nvPr/>
          </p:nvSpPr>
          <p:spPr bwMode="auto">
            <a:xfrm>
              <a:off x="3072" y="3120"/>
              <a:ext cx="96" cy="96"/>
            </a:xfrm>
            <a:prstGeom prst="ellipse">
              <a:avLst/>
            </a:prstGeom>
            <a:solidFill>
              <a:srgbClr val="FFFF99"/>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4418" name="Line 161"/>
            <p:cNvSpPr>
              <a:spLocks noChangeShapeType="1"/>
            </p:cNvSpPr>
            <p:nvPr/>
          </p:nvSpPr>
          <p:spPr bwMode="auto">
            <a:xfrm>
              <a:off x="3088" y="3168"/>
              <a:ext cx="6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9986" name="Group 162"/>
          <p:cNvGrpSpPr>
            <a:grpSpLocks/>
          </p:cNvGrpSpPr>
          <p:nvPr/>
        </p:nvGrpSpPr>
        <p:grpSpPr bwMode="auto">
          <a:xfrm>
            <a:off x="8153400" y="3810000"/>
            <a:ext cx="152400" cy="152400"/>
            <a:chOff x="3072" y="3120"/>
            <a:chExt cx="96" cy="96"/>
          </a:xfrm>
        </p:grpSpPr>
        <p:sp>
          <p:nvSpPr>
            <p:cNvPr id="14415" name="Oval 163"/>
            <p:cNvSpPr>
              <a:spLocks noChangeArrowheads="1"/>
            </p:cNvSpPr>
            <p:nvPr/>
          </p:nvSpPr>
          <p:spPr bwMode="auto">
            <a:xfrm>
              <a:off x="3072" y="3120"/>
              <a:ext cx="96" cy="96"/>
            </a:xfrm>
            <a:prstGeom prst="ellipse">
              <a:avLst/>
            </a:prstGeom>
            <a:solidFill>
              <a:srgbClr val="FFFF99"/>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4416" name="Line 164"/>
            <p:cNvSpPr>
              <a:spLocks noChangeShapeType="1"/>
            </p:cNvSpPr>
            <p:nvPr/>
          </p:nvSpPr>
          <p:spPr bwMode="auto">
            <a:xfrm>
              <a:off x="3088" y="3168"/>
              <a:ext cx="6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9989" name="Group 165"/>
          <p:cNvGrpSpPr>
            <a:grpSpLocks/>
          </p:cNvGrpSpPr>
          <p:nvPr/>
        </p:nvGrpSpPr>
        <p:grpSpPr bwMode="auto">
          <a:xfrm>
            <a:off x="8382000" y="3810000"/>
            <a:ext cx="152400" cy="152400"/>
            <a:chOff x="3072" y="3120"/>
            <a:chExt cx="96" cy="96"/>
          </a:xfrm>
        </p:grpSpPr>
        <p:sp>
          <p:nvSpPr>
            <p:cNvPr id="14413" name="Oval 166"/>
            <p:cNvSpPr>
              <a:spLocks noChangeArrowheads="1"/>
            </p:cNvSpPr>
            <p:nvPr/>
          </p:nvSpPr>
          <p:spPr bwMode="auto">
            <a:xfrm>
              <a:off x="3072" y="3120"/>
              <a:ext cx="96" cy="96"/>
            </a:xfrm>
            <a:prstGeom prst="ellipse">
              <a:avLst/>
            </a:prstGeom>
            <a:solidFill>
              <a:srgbClr val="FFFF99"/>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4414" name="Line 167"/>
            <p:cNvSpPr>
              <a:spLocks noChangeShapeType="1"/>
            </p:cNvSpPr>
            <p:nvPr/>
          </p:nvSpPr>
          <p:spPr bwMode="auto">
            <a:xfrm>
              <a:off x="3088" y="3168"/>
              <a:ext cx="6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9992" name="Group 168"/>
          <p:cNvGrpSpPr>
            <a:grpSpLocks/>
          </p:cNvGrpSpPr>
          <p:nvPr/>
        </p:nvGrpSpPr>
        <p:grpSpPr bwMode="auto">
          <a:xfrm>
            <a:off x="8610600" y="3810000"/>
            <a:ext cx="152400" cy="152400"/>
            <a:chOff x="3072" y="3120"/>
            <a:chExt cx="96" cy="96"/>
          </a:xfrm>
        </p:grpSpPr>
        <p:sp>
          <p:nvSpPr>
            <p:cNvPr id="14411" name="Oval 169"/>
            <p:cNvSpPr>
              <a:spLocks noChangeArrowheads="1"/>
            </p:cNvSpPr>
            <p:nvPr/>
          </p:nvSpPr>
          <p:spPr bwMode="auto">
            <a:xfrm>
              <a:off x="3072" y="3120"/>
              <a:ext cx="96" cy="96"/>
            </a:xfrm>
            <a:prstGeom prst="ellipse">
              <a:avLst/>
            </a:prstGeom>
            <a:solidFill>
              <a:srgbClr val="FFFF99"/>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4412" name="Line 170"/>
            <p:cNvSpPr>
              <a:spLocks noChangeShapeType="1"/>
            </p:cNvSpPr>
            <p:nvPr/>
          </p:nvSpPr>
          <p:spPr bwMode="auto">
            <a:xfrm>
              <a:off x="3088" y="3168"/>
              <a:ext cx="6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9996" name="Group 172"/>
          <p:cNvGrpSpPr>
            <a:grpSpLocks/>
          </p:cNvGrpSpPr>
          <p:nvPr/>
        </p:nvGrpSpPr>
        <p:grpSpPr bwMode="auto">
          <a:xfrm>
            <a:off x="5867400" y="3352800"/>
            <a:ext cx="152400" cy="152400"/>
            <a:chOff x="3072" y="3120"/>
            <a:chExt cx="96" cy="96"/>
          </a:xfrm>
        </p:grpSpPr>
        <p:sp>
          <p:nvSpPr>
            <p:cNvPr id="14409" name="Oval 173"/>
            <p:cNvSpPr>
              <a:spLocks noChangeArrowheads="1"/>
            </p:cNvSpPr>
            <p:nvPr/>
          </p:nvSpPr>
          <p:spPr bwMode="auto">
            <a:xfrm>
              <a:off x="3072" y="3120"/>
              <a:ext cx="96" cy="96"/>
            </a:xfrm>
            <a:prstGeom prst="ellipse">
              <a:avLst/>
            </a:prstGeom>
            <a:solidFill>
              <a:srgbClr val="FFFF99"/>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4410" name="Line 174"/>
            <p:cNvSpPr>
              <a:spLocks noChangeShapeType="1"/>
            </p:cNvSpPr>
            <p:nvPr/>
          </p:nvSpPr>
          <p:spPr bwMode="auto">
            <a:xfrm>
              <a:off x="3088" y="3168"/>
              <a:ext cx="6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29999" name="Group 175"/>
          <p:cNvGrpSpPr>
            <a:grpSpLocks/>
          </p:cNvGrpSpPr>
          <p:nvPr/>
        </p:nvGrpSpPr>
        <p:grpSpPr bwMode="auto">
          <a:xfrm>
            <a:off x="6172200" y="3352800"/>
            <a:ext cx="152400" cy="152400"/>
            <a:chOff x="3072" y="3120"/>
            <a:chExt cx="96" cy="96"/>
          </a:xfrm>
        </p:grpSpPr>
        <p:sp>
          <p:nvSpPr>
            <p:cNvPr id="14407" name="Oval 176"/>
            <p:cNvSpPr>
              <a:spLocks noChangeArrowheads="1"/>
            </p:cNvSpPr>
            <p:nvPr/>
          </p:nvSpPr>
          <p:spPr bwMode="auto">
            <a:xfrm>
              <a:off x="3072" y="3120"/>
              <a:ext cx="96" cy="96"/>
            </a:xfrm>
            <a:prstGeom prst="ellipse">
              <a:avLst/>
            </a:prstGeom>
            <a:solidFill>
              <a:srgbClr val="FFFF99"/>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4408" name="Line 177"/>
            <p:cNvSpPr>
              <a:spLocks noChangeShapeType="1"/>
            </p:cNvSpPr>
            <p:nvPr/>
          </p:nvSpPr>
          <p:spPr bwMode="auto">
            <a:xfrm>
              <a:off x="3088" y="3168"/>
              <a:ext cx="6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30002" name="Group 178"/>
          <p:cNvGrpSpPr>
            <a:grpSpLocks/>
          </p:cNvGrpSpPr>
          <p:nvPr/>
        </p:nvGrpSpPr>
        <p:grpSpPr bwMode="auto">
          <a:xfrm>
            <a:off x="6477000" y="3352800"/>
            <a:ext cx="152400" cy="152400"/>
            <a:chOff x="3072" y="3120"/>
            <a:chExt cx="96" cy="96"/>
          </a:xfrm>
        </p:grpSpPr>
        <p:sp>
          <p:nvSpPr>
            <p:cNvPr id="14405" name="Oval 179"/>
            <p:cNvSpPr>
              <a:spLocks noChangeArrowheads="1"/>
            </p:cNvSpPr>
            <p:nvPr/>
          </p:nvSpPr>
          <p:spPr bwMode="auto">
            <a:xfrm>
              <a:off x="3072" y="3120"/>
              <a:ext cx="96" cy="96"/>
            </a:xfrm>
            <a:prstGeom prst="ellipse">
              <a:avLst/>
            </a:prstGeom>
            <a:solidFill>
              <a:srgbClr val="FFFF99"/>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4406" name="Line 180"/>
            <p:cNvSpPr>
              <a:spLocks noChangeShapeType="1"/>
            </p:cNvSpPr>
            <p:nvPr/>
          </p:nvSpPr>
          <p:spPr bwMode="auto">
            <a:xfrm>
              <a:off x="3088" y="3168"/>
              <a:ext cx="6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30005" name="Group 181"/>
          <p:cNvGrpSpPr>
            <a:grpSpLocks/>
          </p:cNvGrpSpPr>
          <p:nvPr/>
        </p:nvGrpSpPr>
        <p:grpSpPr bwMode="auto">
          <a:xfrm>
            <a:off x="7010400" y="3352800"/>
            <a:ext cx="152400" cy="152400"/>
            <a:chOff x="3072" y="3120"/>
            <a:chExt cx="96" cy="96"/>
          </a:xfrm>
        </p:grpSpPr>
        <p:sp>
          <p:nvSpPr>
            <p:cNvPr id="14403" name="Oval 182"/>
            <p:cNvSpPr>
              <a:spLocks noChangeArrowheads="1"/>
            </p:cNvSpPr>
            <p:nvPr/>
          </p:nvSpPr>
          <p:spPr bwMode="auto">
            <a:xfrm>
              <a:off x="3072" y="3120"/>
              <a:ext cx="96" cy="96"/>
            </a:xfrm>
            <a:prstGeom prst="ellipse">
              <a:avLst/>
            </a:prstGeom>
            <a:solidFill>
              <a:srgbClr val="FFFF99"/>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4404" name="Line 183"/>
            <p:cNvSpPr>
              <a:spLocks noChangeShapeType="1"/>
            </p:cNvSpPr>
            <p:nvPr/>
          </p:nvSpPr>
          <p:spPr bwMode="auto">
            <a:xfrm>
              <a:off x="3088" y="3168"/>
              <a:ext cx="6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30008" name="Group 184"/>
          <p:cNvGrpSpPr>
            <a:grpSpLocks/>
          </p:cNvGrpSpPr>
          <p:nvPr/>
        </p:nvGrpSpPr>
        <p:grpSpPr bwMode="auto">
          <a:xfrm>
            <a:off x="7239000" y="3352800"/>
            <a:ext cx="152400" cy="152400"/>
            <a:chOff x="3072" y="3120"/>
            <a:chExt cx="96" cy="96"/>
          </a:xfrm>
        </p:grpSpPr>
        <p:sp>
          <p:nvSpPr>
            <p:cNvPr id="14401" name="Oval 185"/>
            <p:cNvSpPr>
              <a:spLocks noChangeArrowheads="1"/>
            </p:cNvSpPr>
            <p:nvPr/>
          </p:nvSpPr>
          <p:spPr bwMode="auto">
            <a:xfrm>
              <a:off x="3072" y="3120"/>
              <a:ext cx="96" cy="96"/>
            </a:xfrm>
            <a:prstGeom prst="ellipse">
              <a:avLst/>
            </a:prstGeom>
            <a:solidFill>
              <a:srgbClr val="FFFF99"/>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4402" name="Line 186"/>
            <p:cNvSpPr>
              <a:spLocks noChangeShapeType="1"/>
            </p:cNvSpPr>
            <p:nvPr/>
          </p:nvSpPr>
          <p:spPr bwMode="auto">
            <a:xfrm>
              <a:off x="3088" y="3168"/>
              <a:ext cx="6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30011" name="Group 187"/>
          <p:cNvGrpSpPr>
            <a:grpSpLocks/>
          </p:cNvGrpSpPr>
          <p:nvPr/>
        </p:nvGrpSpPr>
        <p:grpSpPr bwMode="auto">
          <a:xfrm>
            <a:off x="7543800" y="3352800"/>
            <a:ext cx="152400" cy="152400"/>
            <a:chOff x="3072" y="3120"/>
            <a:chExt cx="96" cy="96"/>
          </a:xfrm>
        </p:grpSpPr>
        <p:sp>
          <p:nvSpPr>
            <p:cNvPr id="14399" name="Oval 188"/>
            <p:cNvSpPr>
              <a:spLocks noChangeArrowheads="1"/>
            </p:cNvSpPr>
            <p:nvPr/>
          </p:nvSpPr>
          <p:spPr bwMode="auto">
            <a:xfrm>
              <a:off x="3072" y="3120"/>
              <a:ext cx="96" cy="96"/>
            </a:xfrm>
            <a:prstGeom prst="ellipse">
              <a:avLst/>
            </a:prstGeom>
            <a:solidFill>
              <a:srgbClr val="FFFF99"/>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4400" name="Line 189"/>
            <p:cNvSpPr>
              <a:spLocks noChangeShapeType="1"/>
            </p:cNvSpPr>
            <p:nvPr/>
          </p:nvSpPr>
          <p:spPr bwMode="auto">
            <a:xfrm>
              <a:off x="3088" y="3168"/>
              <a:ext cx="6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30014" name="Rectangle 190"/>
          <p:cNvSpPr>
            <a:spLocks noChangeArrowheads="1"/>
          </p:cNvSpPr>
          <p:nvPr/>
        </p:nvSpPr>
        <p:spPr bwMode="auto">
          <a:xfrm>
            <a:off x="5943600" y="3429000"/>
            <a:ext cx="1676400" cy="76200"/>
          </a:xfrm>
          <a:prstGeom prst="rect">
            <a:avLst/>
          </a:prstGeom>
          <a:solidFill>
            <a:srgbClr val="00FF00"/>
          </a:solidFill>
          <a:ln w="76200">
            <a:solidFill>
              <a:srgbClr val="96969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230015" name="Freeform 191"/>
          <p:cNvSpPr>
            <a:spLocks/>
          </p:cNvSpPr>
          <p:nvPr/>
        </p:nvSpPr>
        <p:spPr bwMode="auto">
          <a:xfrm>
            <a:off x="5410200" y="3403600"/>
            <a:ext cx="2743200" cy="177800"/>
          </a:xfrm>
          <a:custGeom>
            <a:avLst/>
            <a:gdLst>
              <a:gd name="T0" fmla="*/ 0 w 1728"/>
              <a:gd name="T1" fmla="*/ 2147483647 h 112"/>
              <a:gd name="T2" fmla="*/ 2147483647 w 1728"/>
              <a:gd name="T3" fmla="*/ 2147483647 h 112"/>
              <a:gd name="T4" fmla="*/ 2147483647 w 1728"/>
              <a:gd name="T5" fmla="*/ 2147483647 h 112"/>
              <a:gd name="T6" fmla="*/ 2147483647 w 1728"/>
              <a:gd name="T7" fmla="*/ 2147483647 h 11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28" h="112">
                <a:moveTo>
                  <a:pt x="0" y="112"/>
                </a:moveTo>
                <a:cubicBezTo>
                  <a:pt x="136" y="72"/>
                  <a:pt x="272" y="32"/>
                  <a:pt x="480" y="16"/>
                </a:cubicBezTo>
                <a:cubicBezTo>
                  <a:pt x="688" y="0"/>
                  <a:pt x="1040" y="0"/>
                  <a:pt x="1248" y="16"/>
                </a:cubicBezTo>
                <a:cubicBezTo>
                  <a:pt x="1456" y="32"/>
                  <a:pt x="1592" y="72"/>
                  <a:pt x="1728" y="112"/>
                </a:cubicBezTo>
              </a:path>
            </a:pathLst>
          </a:custGeom>
          <a:noFill/>
          <a:ln w="76200" cmpd="sng">
            <a:solidFill>
              <a:srgbClr val="FF0000"/>
            </a:solidFill>
            <a:round/>
            <a:headEnd type="arrow"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0016" name="Text Box 192"/>
          <p:cNvSpPr txBox="1">
            <a:spLocks noChangeArrowheads="1"/>
          </p:cNvSpPr>
          <p:nvPr/>
        </p:nvSpPr>
        <p:spPr bwMode="auto">
          <a:xfrm>
            <a:off x="6248400" y="152400"/>
            <a:ext cx="2743200" cy="1006475"/>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50000"/>
              </a:spcBef>
              <a:buFontTx/>
              <a:buNone/>
            </a:pPr>
            <a:r>
              <a:rPr lang="en-US" altLang="en-US" sz="2000">
                <a:solidFill>
                  <a:srgbClr val="FF0000"/>
                </a:solidFill>
              </a:rPr>
              <a:t>this induced channel is also known as an </a:t>
            </a:r>
            <a:r>
              <a:rPr lang="en-US" altLang="en-US" sz="2000" b="1">
                <a:solidFill>
                  <a:srgbClr val="3333FF"/>
                </a:solidFill>
              </a:rPr>
              <a:t>inversion layer</a:t>
            </a:r>
          </a:p>
        </p:txBody>
      </p:sp>
      <p:sp>
        <p:nvSpPr>
          <p:cNvPr id="1230017" name="Line 193"/>
          <p:cNvSpPr>
            <a:spLocks noChangeShapeType="1"/>
          </p:cNvSpPr>
          <p:nvPr/>
        </p:nvSpPr>
        <p:spPr bwMode="auto">
          <a:xfrm>
            <a:off x="7315200" y="1143000"/>
            <a:ext cx="0" cy="19050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1229827">
                                            <p:txEl>
                                              <p:pRg st="0" end="0"/>
                                            </p:txEl>
                                          </p:spTgt>
                                        </p:tgtEl>
                                        <p:attrNameLst>
                                          <p:attrName>style.visibility</p:attrName>
                                        </p:attrNameLst>
                                      </p:cBhvr>
                                      <p:to>
                                        <p:strVal val="visible"/>
                                      </p:to>
                                    </p:set>
                                    <p:animEffect transition="in" filter="fade">
                                      <p:cBhvr>
                                        <p:cTn id="7" dur="500"/>
                                        <p:tgtEl>
                                          <p:spTgt spid="1229827">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229827">
                                            <p:txEl>
                                              <p:pRg st="1" end="1"/>
                                            </p:txEl>
                                          </p:spTgt>
                                        </p:tgtEl>
                                        <p:attrNameLst>
                                          <p:attrName>style.visibility</p:attrName>
                                        </p:attrNameLst>
                                      </p:cBhvr>
                                      <p:to>
                                        <p:strVal val="visible"/>
                                      </p:to>
                                    </p:set>
                                    <p:animEffect transition="in" filter="fade">
                                      <p:cBhvr>
                                        <p:cTn id="10" dur="500"/>
                                        <p:tgtEl>
                                          <p:spTgt spid="1229827">
                                            <p:txEl>
                                              <p:pRg st="1" end="1"/>
                                            </p:txEl>
                                          </p:spTgt>
                                        </p:tgtEl>
                                      </p:cBhvr>
                                    </p:animEffect>
                                  </p:childTnLst>
                                </p:cTn>
                              </p:par>
                            </p:childTnLst>
                          </p:cTn>
                        </p:par>
                        <p:par>
                          <p:cTn id="11" fill="hold" nodeType="afterGroup">
                            <p:stCondLst>
                              <p:cond delay="500"/>
                            </p:stCondLst>
                            <p:childTnLst>
                              <p:par>
                                <p:cTn id="12" presetID="10" presetClass="exit" presetSubtype="0" fill="hold" nodeType="afterEffect">
                                  <p:stCondLst>
                                    <p:cond delay="0"/>
                                  </p:stCondLst>
                                  <p:childTnLst>
                                    <p:animEffect transition="out" filter="fade">
                                      <p:cBhvr>
                                        <p:cTn id="13" dur="500"/>
                                        <p:tgtEl>
                                          <p:spTgt spid="1229996"/>
                                        </p:tgtEl>
                                      </p:cBhvr>
                                    </p:animEffect>
                                    <p:set>
                                      <p:cBhvr>
                                        <p:cTn id="14" dur="1" fill="hold">
                                          <p:stCondLst>
                                            <p:cond delay="499"/>
                                          </p:stCondLst>
                                        </p:cTn>
                                        <p:tgtEl>
                                          <p:spTgt spid="1229996"/>
                                        </p:tgtEl>
                                        <p:attrNameLst>
                                          <p:attrName>style.visibility</p:attrName>
                                        </p:attrNameLst>
                                      </p:cBhvr>
                                      <p:to>
                                        <p:strVal val="hidden"/>
                                      </p:to>
                                    </p:set>
                                  </p:childTnLst>
                                </p:cTn>
                              </p:par>
                              <p:par>
                                <p:cTn id="15" presetID="10" presetClass="exit" presetSubtype="0" fill="hold" nodeType="withEffect">
                                  <p:stCondLst>
                                    <p:cond delay="0"/>
                                  </p:stCondLst>
                                  <p:childTnLst>
                                    <p:animEffect transition="out" filter="fade">
                                      <p:cBhvr>
                                        <p:cTn id="16" dur="500"/>
                                        <p:tgtEl>
                                          <p:spTgt spid="1229999"/>
                                        </p:tgtEl>
                                      </p:cBhvr>
                                    </p:animEffect>
                                    <p:set>
                                      <p:cBhvr>
                                        <p:cTn id="17" dur="1" fill="hold">
                                          <p:stCondLst>
                                            <p:cond delay="499"/>
                                          </p:stCondLst>
                                        </p:cTn>
                                        <p:tgtEl>
                                          <p:spTgt spid="1229999"/>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1230002"/>
                                        </p:tgtEl>
                                      </p:cBhvr>
                                    </p:animEffect>
                                    <p:set>
                                      <p:cBhvr>
                                        <p:cTn id="20" dur="1" fill="hold">
                                          <p:stCondLst>
                                            <p:cond delay="499"/>
                                          </p:stCondLst>
                                        </p:cTn>
                                        <p:tgtEl>
                                          <p:spTgt spid="1230002"/>
                                        </p:tgtEl>
                                        <p:attrNameLst>
                                          <p:attrName>style.visibility</p:attrName>
                                        </p:attrNameLst>
                                      </p:cBhvr>
                                      <p:to>
                                        <p:strVal val="hidden"/>
                                      </p:to>
                                    </p:set>
                                  </p:childTnLst>
                                </p:cTn>
                              </p:par>
                              <p:par>
                                <p:cTn id="21" presetID="10" presetClass="exit" presetSubtype="0" fill="hold" nodeType="withEffect">
                                  <p:stCondLst>
                                    <p:cond delay="0"/>
                                  </p:stCondLst>
                                  <p:childTnLst>
                                    <p:animEffect transition="out" filter="fade">
                                      <p:cBhvr>
                                        <p:cTn id="22" dur="500"/>
                                        <p:tgtEl>
                                          <p:spTgt spid="1230005"/>
                                        </p:tgtEl>
                                      </p:cBhvr>
                                    </p:animEffect>
                                    <p:set>
                                      <p:cBhvr>
                                        <p:cTn id="23" dur="1" fill="hold">
                                          <p:stCondLst>
                                            <p:cond delay="499"/>
                                          </p:stCondLst>
                                        </p:cTn>
                                        <p:tgtEl>
                                          <p:spTgt spid="1230005"/>
                                        </p:tgtEl>
                                        <p:attrNameLst>
                                          <p:attrName>style.visibility</p:attrName>
                                        </p:attrNameLst>
                                      </p:cBhvr>
                                      <p:to>
                                        <p:strVal val="hidden"/>
                                      </p:to>
                                    </p:set>
                                  </p:childTnLst>
                                </p:cTn>
                              </p:par>
                              <p:par>
                                <p:cTn id="24" presetID="10" presetClass="exit" presetSubtype="0" fill="hold" nodeType="withEffect">
                                  <p:stCondLst>
                                    <p:cond delay="0"/>
                                  </p:stCondLst>
                                  <p:childTnLst>
                                    <p:animEffect transition="out" filter="fade">
                                      <p:cBhvr>
                                        <p:cTn id="25" dur="500"/>
                                        <p:tgtEl>
                                          <p:spTgt spid="1230008"/>
                                        </p:tgtEl>
                                      </p:cBhvr>
                                    </p:animEffect>
                                    <p:set>
                                      <p:cBhvr>
                                        <p:cTn id="26" dur="1" fill="hold">
                                          <p:stCondLst>
                                            <p:cond delay="499"/>
                                          </p:stCondLst>
                                        </p:cTn>
                                        <p:tgtEl>
                                          <p:spTgt spid="1230008"/>
                                        </p:tgtEl>
                                        <p:attrNameLst>
                                          <p:attrName>style.visibility</p:attrName>
                                        </p:attrNameLst>
                                      </p:cBhvr>
                                      <p:to>
                                        <p:strVal val="hidden"/>
                                      </p:to>
                                    </p:set>
                                  </p:childTnLst>
                                </p:cTn>
                              </p:par>
                              <p:par>
                                <p:cTn id="27" presetID="10" presetClass="exit" presetSubtype="0" fill="hold" nodeType="withEffect">
                                  <p:stCondLst>
                                    <p:cond delay="0"/>
                                  </p:stCondLst>
                                  <p:childTnLst>
                                    <p:animEffect transition="out" filter="fade">
                                      <p:cBhvr>
                                        <p:cTn id="28" dur="500"/>
                                        <p:tgtEl>
                                          <p:spTgt spid="1230011"/>
                                        </p:tgtEl>
                                      </p:cBhvr>
                                    </p:animEffect>
                                    <p:set>
                                      <p:cBhvr>
                                        <p:cTn id="29" dur="1" fill="hold">
                                          <p:stCondLst>
                                            <p:cond delay="499"/>
                                          </p:stCondLst>
                                        </p:cTn>
                                        <p:tgtEl>
                                          <p:spTgt spid="1230011"/>
                                        </p:tgtEl>
                                        <p:attrNameLst>
                                          <p:attrName>style.visibility</p:attrName>
                                        </p:attrNameLst>
                                      </p:cBhvr>
                                      <p:to>
                                        <p:strVal val="hidden"/>
                                      </p:to>
                                    </p:set>
                                  </p:childTnLst>
                                </p:cTn>
                              </p:par>
                              <p:par>
                                <p:cTn id="30" presetID="10" presetClass="entr" presetSubtype="0" fill="hold" grpId="0" nodeType="withEffect">
                                  <p:stCondLst>
                                    <p:cond delay="0"/>
                                  </p:stCondLst>
                                  <p:childTnLst>
                                    <p:set>
                                      <p:cBhvr>
                                        <p:cTn id="31" dur="1" fill="hold">
                                          <p:stCondLst>
                                            <p:cond delay="0"/>
                                          </p:stCondLst>
                                        </p:cTn>
                                        <p:tgtEl>
                                          <p:spTgt spid="1230014"/>
                                        </p:tgtEl>
                                        <p:attrNameLst>
                                          <p:attrName>style.visibility</p:attrName>
                                        </p:attrNameLst>
                                      </p:cBhvr>
                                      <p:to>
                                        <p:strVal val="visible"/>
                                      </p:to>
                                    </p:set>
                                    <p:animEffect transition="in" filter="fade">
                                      <p:cBhvr>
                                        <p:cTn id="32" dur="500"/>
                                        <p:tgtEl>
                                          <p:spTgt spid="1230014"/>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nodeType="clickEffect">
                                  <p:stCondLst>
                                    <p:cond delay="0"/>
                                  </p:stCondLst>
                                  <p:childTnLst>
                                    <p:set>
                                      <p:cBhvr>
                                        <p:cTn id="36" dur="1" fill="hold">
                                          <p:stCondLst>
                                            <p:cond delay="0"/>
                                          </p:stCondLst>
                                        </p:cTn>
                                        <p:tgtEl>
                                          <p:spTgt spid="1229827">
                                            <p:txEl>
                                              <p:pRg st="2" end="2"/>
                                            </p:txEl>
                                          </p:spTgt>
                                        </p:tgtEl>
                                        <p:attrNameLst>
                                          <p:attrName>style.visibility</p:attrName>
                                        </p:attrNameLst>
                                      </p:cBhvr>
                                      <p:to>
                                        <p:strVal val="visible"/>
                                      </p:to>
                                    </p:set>
                                    <p:animEffect transition="in" filter="fade">
                                      <p:cBhvr>
                                        <p:cTn id="37" dur="500"/>
                                        <p:tgtEl>
                                          <p:spTgt spid="1229827">
                                            <p:txEl>
                                              <p:pRg st="2" end="2"/>
                                            </p:txEl>
                                          </p:spTgt>
                                        </p:tgtEl>
                                      </p:cBhvr>
                                    </p:animEffect>
                                  </p:childTnLst>
                                </p:cTn>
                              </p:par>
                              <p:par>
                                <p:cTn id="38" presetID="10" presetClass="exit" presetSubtype="0" fill="hold" nodeType="withEffect">
                                  <p:stCondLst>
                                    <p:cond delay="0"/>
                                  </p:stCondLst>
                                  <p:childTnLst>
                                    <p:animEffect transition="out" filter="fade">
                                      <p:cBhvr>
                                        <p:cTn id="39" dur="1000"/>
                                        <p:tgtEl>
                                          <p:spTgt spid="1229830"/>
                                        </p:tgtEl>
                                      </p:cBhvr>
                                    </p:animEffect>
                                    <p:set>
                                      <p:cBhvr>
                                        <p:cTn id="40" dur="1" fill="hold">
                                          <p:stCondLst>
                                            <p:cond delay="999"/>
                                          </p:stCondLst>
                                        </p:cTn>
                                        <p:tgtEl>
                                          <p:spTgt spid="1229830"/>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1000"/>
                                        <p:tgtEl>
                                          <p:spTgt spid="1229834"/>
                                        </p:tgtEl>
                                      </p:cBhvr>
                                    </p:animEffect>
                                    <p:set>
                                      <p:cBhvr>
                                        <p:cTn id="43" dur="1" fill="hold">
                                          <p:stCondLst>
                                            <p:cond delay="999"/>
                                          </p:stCondLst>
                                        </p:cTn>
                                        <p:tgtEl>
                                          <p:spTgt spid="1229834"/>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1000"/>
                                        <p:tgtEl>
                                          <p:spTgt spid="1229838"/>
                                        </p:tgtEl>
                                      </p:cBhvr>
                                    </p:animEffect>
                                    <p:set>
                                      <p:cBhvr>
                                        <p:cTn id="46" dur="1" fill="hold">
                                          <p:stCondLst>
                                            <p:cond delay="999"/>
                                          </p:stCondLst>
                                        </p:cTn>
                                        <p:tgtEl>
                                          <p:spTgt spid="1229838"/>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1000"/>
                                        <p:tgtEl>
                                          <p:spTgt spid="1229842"/>
                                        </p:tgtEl>
                                      </p:cBhvr>
                                    </p:animEffect>
                                    <p:set>
                                      <p:cBhvr>
                                        <p:cTn id="49" dur="1" fill="hold">
                                          <p:stCondLst>
                                            <p:cond delay="999"/>
                                          </p:stCondLst>
                                        </p:cTn>
                                        <p:tgtEl>
                                          <p:spTgt spid="1229842"/>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1000"/>
                                        <p:tgtEl>
                                          <p:spTgt spid="1229846"/>
                                        </p:tgtEl>
                                      </p:cBhvr>
                                    </p:animEffect>
                                    <p:set>
                                      <p:cBhvr>
                                        <p:cTn id="52" dur="1" fill="hold">
                                          <p:stCondLst>
                                            <p:cond delay="999"/>
                                          </p:stCondLst>
                                        </p:cTn>
                                        <p:tgtEl>
                                          <p:spTgt spid="1229846"/>
                                        </p:tgtEl>
                                        <p:attrNameLst>
                                          <p:attrName>style.visibility</p:attrName>
                                        </p:attrNameLst>
                                      </p:cBhvr>
                                      <p:to>
                                        <p:strVal val="hidden"/>
                                      </p:to>
                                    </p:set>
                                  </p:childTnLst>
                                </p:cTn>
                              </p:par>
                              <p:par>
                                <p:cTn id="53" presetID="10" presetClass="exit" presetSubtype="0" fill="hold" nodeType="withEffect">
                                  <p:stCondLst>
                                    <p:cond delay="0"/>
                                  </p:stCondLst>
                                  <p:childTnLst>
                                    <p:animEffect transition="out" filter="fade">
                                      <p:cBhvr>
                                        <p:cTn id="54" dur="1000"/>
                                        <p:tgtEl>
                                          <p:spTgt spid="1229850"/>
                                        </p:tgtEl>
                                      </p:cBhvr>
                                    </p:animEffect>
                                    <p:set>
                                      <p:cBhvr>
                                        <p:cTn id="55" dur="1" fill="hold">
                                          <p:stCondLst>
                                            <p:cond delay="999"/>
                                          </p:stCondLst>
                                        </p:cTn>
                                        <p:tgtEl>
                                          <p:spTgt spid="1229850"/>
                                        </p:tgtEl>
                                        <p:attrNameLst>
                                          <p:attrName>style.visibility</p:attrName>
                                        </p:attrNameLst>
                                      </p:cBhvr>
                                      <p:to>
                                        <p:strVal val="hidden"/>
                                      </p:to>
                                    </p:set>
                                  </p:childTnLst>
                                </p:cTn>
                              </p:par>
                              <p:par>
                                <p:cTn id="56" presetID="10" presetClass="exit" presetSubtype="0" fill="hold" nodeType="withEffect">
                                  <p:stCondLst>
                                    <p:cond delay="0"/>
                                  </p:stCondLst>
                                  <p:childTnLst>
                                    <p:animEffect transition="out" filter="fade">
                                      <p:cBhvr>
                                        <p:cTn id="57" dur="1000"/>
                                        <p:tgtEl>
                                          <p:spTgt spid="1229854"/>
                                        </p:tgtEl>
                                      </p:cBhvr>
                                    </p:animEffect>
                                    <p:set>
                                      <p:cBhvr>
                                        <p:cTn id="58" dur="1" fill="hold">
                                          <p:stCondLst>
                                            <p:cond delay="999"/>
                                          </p:stCondLst>
                                        </p:cTn>
                                        <p:tgtEl>
                                          <p:spTgt spid="1229854"/>
                                        </p:tgtEl>
                                        <p:attrNameLst>
                                          <p:attrName>style.visibility</p:attrName>
                                        </p:attrNameLst>
                                      </p:cBhvr>
                                      <p:to>
                                        <p:strVal val="hidden"/>
                                      </p:to>
                                    </p:set>
                                  </p:childTnLst>
                                </p:cTn>
                              </p:par>
                              <p:par>
                                <p:cTn id="59" presetID="10" presetClass="exit" presetSubtype="0" fill="hold" nodeType="withEffect">
                                  <p:stCondLst>
                                    <p:cond delay="0"/>
                                  </p:stCondLst>
                                  <p:childTnLst>
                                    <p:animEffect transition="out" filter="fade">
                                      <p:cBhvr>
                                        <p:cTn id="60" dur="1000"/>
                                        <p:tgtEl>
                                          <p:spTgt spid="1229858"/>
                                        </p:tgtEl>
                                      </p:cBhvr>
                                    </p:animEffect>
                                    <p:set>
                                      <p:cBhvr>
                                        <p:cTn id="61" dur="1" fill="hold">
                                          <p:stCondLst>
                                            <p:cond delay="999"/>
                                          </p:stCondLst>
                                        </p:cTn>
                                        <p:tgtEl>
                                          <p:spTgt spid="1229858"/>
                                        </p:tgtEl>
                                        <p:attrNameLst>
                                          <p:attrName>style.visibility</p:attrName>
                                        </p:attrNameLst>
                                      </p:cBhvr>
                                      <p:to>
                                        <p:strVal val="hidden"/>
                                      </p:to>
                                    </p:set>
                                  </p:childTnLst>
                                </p:cTn>
                              </p:par>
                              <p:par>
                                <p:cTn id="62" presetID="10" presetClass="exit" presetSubtype="0" fill="hold" nodeType="withEffect">
                                  <p:stCondLst>
                                    <p:cond delay="0"/>
                                  </p:stCondLst>
                                  <p:childTnLst>
                                    <p:animEffect transition="out" filter="fade">
                                      <p:cBhvr>
                                        <p:cTn id="63" dur="1000"/>
                                        <p:tgtEl>
                                          <p:spTgt spid="1229862"/>
                                        </p:tgtEl>
                                      </p:cBhvr>
                                    </p:animEffect>
                                    <p:set>
                                      <p:cBhvr>
                                        <p:cTn id="64" dur="1" fill="hold">
                                          <p:stCondLst>
                                            <p:cond delay="999"/>
                                          </p:stCondLst>
                                        </p:cTn>
                                        <p:tgtEl>
                                          <p:spTgt spid="1229862"/>
                                        </p:tgtEl>
                                        <p:attrNameLst>
                                          <p:attrName>style.visibility</p:attrName>
                                        </p:attrNameLst>
                                      </p:cBhvr>
                                      <p:to>
                                        <p:strVal val="hidden"/>
                                      </p:to>
                                    </p:set>
                                  </p:childTnLst>
                                </p:cTn>
                              </p:par>
                              <p:par>
                                <p:cTn id="65" presetID="10" presetClass="exit" presetSubtype="0" fill="hold" nodeType="withEffect">
                                  <p:stCondLst>
                                    <p:cond delay="0"/>
                                  </p:stCondLst>
                                  <p:childTnLst>
                                    <p:animEffect transition="out" filter="fade">
                                      <p:cBhvr>
                                        <p:cTn id="66" dur="1000"/>
                                        <p:tgtEl>
                                          <p:spTgt spid="1229866"/>
                                        </p:tgtEl>
                                      </p:cBhvr>
                                    </p:animEffect>
                                    <p:set>
                                      <p:cBhvr>
                                        <p:cTn id="67" dur="1" fill="hold">
                                          <p:stCondLst>
                                            <p:cond delay="999"/>
                                          </p:stCondLst>
                                        </p:cTn>
                                        <p:tgtEl>
                                          <p:spTgt spid="1229866"/>
                                        </p:tgtEl>
                                        <p:attrNameLst>
                                          <p:attrName>style.visibility</p:attrName>
                                        </p:attrNameLst>
                                      </p:cBhvr>
                                      <p:to>
                                        <p:strVal val="hidden"/>
                                      </p:to>
                                    </p:set>
                                  </p:childTnLst>
                                </p:cTn>
                              </p:par>
                              <p:par>
                                <p:cTn id="68" presetID="10" presetClass="exit" presetSubtype="0" fill="hold" nodeType="withEffect">
                                  <p:stCondLst>
                                    <p:cond delay="0"/>
                                  </p:stCondLst>
                                  <p:childTnLst>
                                    <p:animEffect transition="out" filter="fade">
                                      <p:cBhvr>
                                        <p:cTn id="69" dur="1000"/>
                                        <p:tgtEl>
                                          <p:spTgt spid="1229870"/>
                                        </p:tgtEl>
                                      </p:cBhvr>
                                    </p:animEffect>
                                    <p:set>
                                      <p:cBhvr>
                                        <p:cTn id="70" dur="1" fill="hold">
                                          <p:stCondLst>
                                            <p:cond delay="999"/>
                                          </p:stCondLst>
                                        </p:cTn>
                                        <p:tgtEl>
                                          <p:spTgt spid="1229870"/>
                                        </p:tgtEl>
                                        <p:attrNameLst>
                                          <p:attrName>style.visibility</p:attrName>
                                        </p:attrNameLst>
                                      </p:cBhvr>
                                      <p:to>
                                        <p:strVal val="hidden"/>
                                      </p:to>
                                    </p:set>
                                  </p:childTnLst>
                                </p:cTn>
                              </p:par>
                              <p:par>
                                <p:cTn id="71" presetID="10" presetClass="exit" presetSubtype="0" fill="hold" nodeType="withEffect">
                                  <p:stCondLst>
                                    <p:cond delay="0"/>
                                  </p:stCondLst>
                                  <p:childTnLst>
                                    <p:animEffect transition="out" filter="fade">
                                      <p:cBhvr>
                                        <p:cTn id="72" dur="1000"/>
                                        <p:tgtEl>
                                          <p:spTgt spid="1229874"/>
                                        </p:tgtEl>
                                      </p:cBhvr>
                                    </p:animEffect>
                                    <p:set>
                                      <p:cBhvr>
                                        <p:cTn id="73" dur="1" fill="hold">
                                          <p:stCondLst>
                                            <p:cond delay="999"/>
                                          </p:stCondLst>
                                        </p:cTn>
                                        <p:tgtEl>
                                          <p:spTgt spid="1229874"/>
                                        </p:tgtEl>
                                        <p:attrNameLst>
                                          <p:attrName>style.visibility</p:attrName>
                                        </p:attrNameLst>
                                      </p:cBhvr>
                                      <p:to>
                                        <p:strVal val="hidden"/>
                                      </p:to>
                                    </p:set>
                                  </p:childTnLst>
                                </p:cTn>
                              </p:par>
                              <p:par>
                                <p:cTn id="74" presetID="10" presetClass="exit" presetSubtype="0" fill="hold" nodeType="withEffect">
                                  <p:stCondLst>
                                    <p:cond delay="0"/>
                                  </p:stCondLst>
                                  <p:childTnLst>
                                    <p:animEffect transition="out" filter="fade">
                                      <p:cBhvr>
                                        <p:cTn id="75" dur="1000"/>
                                        <p:tgtEl>
                                          <p:spTgt spid="1229878"/>
                                        </p:tgtEl>
                                      </p:cBhvr>
                                    </p:animEffect>
                                    <p:set>
                                      <p:cBhvr>
                                        <p:cTn id="76" dur="1" fill="hold">
                                          <p:stCondLst>
                                            <p:cond delay="999"/>
                                          </p:stCondLst>
                                        </p:cTn>
                                        <p:tgtEl>
                                          <p:spTgt spid="1229878"/>
                                        </p:tgtEl>
                                        <p:attrNameLst>
                                          <p:attrName>style.visibility</p:attrName>
                                        </p:attrNameLst>
                                      </p:cBhvr>
                                      <p:to>
                                        <p:strVal val="hidden"/>
                                      </p:to>
                                    </p:set>
                                  </p:childTnLst>
                                </p:cTn>
                              </p:par>
                              <p:par>
                                <p:cTn id="77" presetID="10" presetClass="exit" presetSubtype="0" fill="hold" nodeType="withEffect">
                                  <p:stCondLst>
                                    <p:cond delay="0"/>
                                  </p:stCondLst>
                                  <p:childTnLst>
                                    <p:animEffect transition="out" filter="fade">
                                      <p:cBhvr>
                                        <p:cTn id="78" dur="1000"/>
                                        <p:tgtEl>
                                          <p:spTgt spid="1229882"/>
                                        </p:tgtEl>
                                      </p:cBhvr>
                                    </p:animEffect>
                                    <p:set>
                                      <p:cBhvr>
                                        <p:cTn id="79" dur="1" fill="hold">
                                          <p:stCondLst>
                                            <p:cond delay="999"/>
                                          </p:stCondLst>
                                        </p:cTn>
                                        <p:tgtEl>
                                          <p:spTgt spid="1229882"/>
                                        </p:tgtEl>
                                        <p:attrNameLst>
                                          <p:attrName>style.visibility</p:attrName>
                                        </p:attrNameLst>
                                      </p:cBhvr>
                                      <p:to>
                                        <p:strVal val="hidden"/>
                                      </p:to>
                                    </p:set>
                                  </p:childTnLst>
                                </p:cTn>
                              </p:par>
                              <p:par>
                                <p:cTn id="80" presetID="10" presetClass="exit" presetSubtype="0" fill="hold" nodeType="withEffect">
                                  <p:stCondLst>
                                    <p:cond delay="0"/>
                                  </p:stCondLst>
                                  <p:childTnLst>
                                    <p:animEffect transition="out" filter="fade">
                                      <p:cBhvr>
                                        <p:cTn id="81" dur="1000"/>
                                        <p:tgtEl>
                                          <p:spTgt spid="1229886"/>
                                        </p:tgtEl>
                                      </p:cBhvr>
                                    </p:animEffect>
                                    <p:set>
                                      <p:cBhvr>
                                        <p:cTn id="82" dur="1" fill="hold">
                                          <p:stCondLst>
                                            <p:cond delay="999"/>
                                          </p:stCondLst>
                                        </p:cTn>
                                        <p:tgtEl>
                                          <p:spTgt spid="1229886"/>
                                        </p:tgtEl>
                                        <p:attrNameLst>
                                          <p:attrName>style.visibility</p:attrName>
                                        </p:attrNameLst>
                                      </p:cBhvr>
                                      <p:to>
                                        <p:strVal val="hidden"/>
                                      </p:to>
                                    </p:set>
                                  </p:childTnLst>
                                </p:cTn>
                              </p:par>
                              <p:par>
                                <p:cTn id="83" presetID="10" presetClass="exit" presetSubtype="0" fill="hold" nodeType="withEffect">
                                  <p:stCondLst>
                                    <p:cond delay="0"/>
                                  </p:stCondLst>
                                  <p:childTnLst>
                                    <p:animEffect transition="out" filter="fade">
                                      <p:cBhvr>
                                        <p:cTn id="84" dur="1000"/>
                                        <p:tgtEl>
                                          <p:spTgt spid="1229890"/>
                                        </p:tgtEl>
                                      </p:cBhvr>
                                    </p:animEffect>
                                    <p:set>
                                      <p:cBhvr>
                                        <p:cTn id="85" dur="1" fill="hold">
                                          <p:stCondLst>
                                            <p:cond delay="999"/>
                                          </p:stCondLst>
                                        </p:cTn>
                                        <p:tgtEl>
                                          <p:spTgt spid="1229890"/>
                                        </p:tgtEl>
                                        <p:attrNameLst>
                                          <p:attrName>style.visibility</p:attrName>
                                        </p:attrNameLst>
                                      </p:cBhvr>
                                      <p:to>
                                        <p:strVal val="hidden"/>
                                      </p:to>
                                    </p:set>
                                  </p:childTnLst>
                                </p:cTn>
                              </p:par>
                              <p:par>
                                <p:cTn id="86" presetID="10" presetClass="exit" presetSubtype="0" fill="hold" nodeType="withEffect">
                                  <p:stCondLst>
                                    <p:cond delay="0"/>
                                  </p:stCondLst>
                                  <p:childTnLst>
                                    <p:animEffect transition="out" filter="fade">
                                      <p:cBhvr>
                                        <p:cTn id="87" dur="1000"/>
                                        <p:tgtEl>
                                          <p:spTgt spid="1229894"/>
                                        </p:tgtEl>
                                      </p:cBhvr>
                                    </p:animEffect>
                                    <p:set>
                                      <p:cBhvr>
                                        <p:cTn id="88" dur="1" fill="hold">
                                          <p:stCondLst>
                                            <p:cond delay="999"/>
                                          </p:stCondLst>
                                        </p:cTn>
                                        <p:tgtEl>
                                          <p:spTgt spid="1229894"/>
                                        </p:tgtEl>
                                        <p:attrNameLst>
                                          <p:attrName>style.visibility</p:attrName>
                                        </p:attrNameLst>
                                      </p:cBhvr>
                                      <p:to>
                                        <p:strVal val="hidden"/>
                                      </p:to>
                                    </p:set>
                                  </p:childTnLst>
                                </p:cTn>
                              </p:par>
                              <p:par>
                                <p:cTn id="89" presetID="10" presetClass="exit" presetSubtype="0" fill="hold" nodeType="withEffect">
                                  <p:stCondLst>
                                    <p:cond delay="0"/>
                                  </p:stCondLst>
                                  <p:childTnLst>
                                    <p:animEffect transition="out" filter="fade">
                                      <p:cBhvr>
                                        <p:cTn id="90" dur="1000"/>
                                        <p:tgtEl>
                                          <p:spTgt spid="1229898"/>
                                        </p:tgtEl>
                                      </p:cBhvr>
                                    </p:animEffect>
                                    <p:set>
                                      <p:cBhvr>
                                        <p:cTn id="91" dur="1" fill="hold">
                                          <p:stCondLst>
                                            <p:cond delay="999"/>
                                          </p:stCondLst>
                                        </p:cTn>
                                        <p:tgtEl>
                                          <p:spTgt spid="1229898"/>
                                        </p:tgtEl>
                                        <p:attrNameLst>
                                          <p:attrName>style.visibility</p:attrName>
                                        </p:attrNameLst>
                                      </p:cBhvr>
                                      <p:to>
                                        <p:strVal val="hidden"/>
                                      </p:to>
                                    </p:set>
                                  </p:childTnLst>
                                </p:cTn>
                              </p:par>
                              <p:par>
                                <p:cTn id="92" presetID="10" presetClass="exit" presetSubtype="0" fill="hold" nodeType="withEffect">
                                  <p:stCondLst>
                                    <p:cond delay="0"/>
                                  </p:stCondLst>
                                  <p:childTnLst>
                                    <p:animEffect transition="out" filter="fade">
                                      <p:cBhvr>
                                        <p:cTn id="93" dur="1000"/>
                                        <p:tgtEl>
                                          <p:spTgt spid="1229902"/>
                                        </p:tgtEl>
                                      </p:cBhvr>
                                    </p:animEffect>
                                    <p:set>
                                      <p:cBhvr>
                                        <p:cTn id="94" dur="1" fill="hold">
                                          <p:stCondLst>
                                            <p:cond delay="999"/>
                                          </p:stCondLst>
                                        </p:cTn>
                                        <p:tgtEl>
                                          <p:spTgt spid="1229902"/>
                                        </p:tgtEl>
                                        <p:attrNameLst>
                                          <p:attrName>style.visibility</p:attrName>
                                        </p:attrNameLst>
                                      </p:cBhvr>
                                      <p:to>
                                        <p:strVal val="hidden"/>
                                      </p:to>
                                    </p:set>
                                  </p:childTnLst>
                                </p:cTn>
                              </p:par>
                              <p:par>
                                <p:cTn id="95" presetID="10" presetClass="exit" presetSubtype="0" fill="hold" nodeType="withEffect">
                                  <p:stCondLst>
                                    <p:cond delay="0"/>
                                  </p:stCondLst>
                                  <p:childTnLst>
                                    <p:animEffect transition="out" filter="fade">
                                      <p:cBhvr>
                                        <p:cTn id="96" dur="1000"/>
                                        <p:tgtEl>
                                          <p:spTgt spid="1229906"/>
                                        </p:tgtEl>
                                      </p:cBhvr>
                                    </p:animEffect>
                                    <p:set>
                                      <p:cBhvr>
                                        <p:cTn id="97" dur="1" fill="hold">
                                          <p:stCondLst>
                                            <p:cond delay="999"/>
                                          </p:stCondLst>
                                        </p:cTn>
                                        <p:tgtEl>
                                          <p:spTgt spid="1229906"/>
                                        </p:tgtEl>
                                        <p:attrNameLst>
                                          <p:attrName>style.visibility</p:attrName>
                                        </p:attrNameLst>
                                      </p:cBhvr>
                                      <p:to>
                                        <p:strVal val="hidden"/>
                                      </p:to>
                                    </p:set>
                                  </p:childTnLst>
                                </p:cTn>
                              </p:par>
                              <p:par>
                                <p:cTn id="98" presetID="10" presetClass="exit" presetSubtype="0" fill="hold" nodeType="withEffect">
                                  <p:stCondLst>
                                    <p:cond delay="0"/>
                                  </p:stCondLst>
                                  <p:childTnLst>
                                    <p:animEffect transition="out" filter="fade">
                                      <p:cBhvr>
                                        <p:cTn id="99" dur="1000"/>
                                        <p:tgtEl>
                                          <p:spTgt spid="1229938"/>
                                        </p:tgtEl>
                                      </p:cBhvr>
                                    </p:animEffect>
                                    <p:set>
                                      <p:cBhvr>
                                        <p:cTn id="100" dur="1" fill="hold">
                                          <p:stCondLst>
                                            <p:cond delay="999"/>
                                          </p:stCondLst>
                                        </p:cTn>
                                        <p:tgtEl>
                                          <p:spTgt spid="1229938"/>
                                        </p:tgtEl>
                                        <p:attrNameLst>
                                          <p:attrName>style.visibility</p:attrName>
                                        </p:attrNameLst>
                                      </p:cBhvr>
                                      <p:to>
                                        <p:strVal val="hidden"/>
                                      </p:to>
                                    </p:set>
                                  </p:childTnLst>
                                </p:cTn>
                              </p:par>
                              <p:par>
                                <p:cTn id="101" presetID="10" presetClass="exit" presetSubtype="0" fill="hold" nodeType="withEffect">
                                  <p:stCondLst>
                                    <p:cond delay="0"/>
                                  </p:stCondLst>
                                  <p:childTnLst>
                                    <p:animEffect transition="out" filter="fade">
                                      <p:cBhvr>
                                        <p:cTn id="102" dur="1000"/>
                                        <p:tgtEl>
                                          <p:spTgt spid="1229941"/>
                                        </p:tgtEl>
                                      </p:cBhvr>
                                    </p:animEffect>
                                    <p:set>
                                      <p:cBhvr>
                                        <p:cTn id="103" dur="1" fill="hold">
                                          <p:stCondLst>
                                            <p:cond delay="999"/>
                                          </p:stCondLst>
                                        </p:cTn>
                                        <p:tgtEl>
                                          <p:spTgt spid="1229941"/>
                                        </p:tgtEl>
                                        <p:attrNameLst>
                                          <p:attrName>style.visibility</p:attrName>
                                        </p:attrNameLst>
                                      </p:cBhvr>
                                      <p:to>
                                        <p:strVal val="hidden"/>
                                      </p:to>
                                    </p:set>
                                  </p:childTnLst>
                                </p:cTn>
                              </p:par>
                              <p:par>
                                <p:cTn id="104" presetID="10" presetClass="exit" presetSubtype="0" fill="hold" nodeType="withEffect">
                                  <p:stCondLst>
                                    <p:cond delay="0"/>
                                  </p:stCondLst>
                                  <p:childTnLst>
                                    <p:animEffect transition="out" filter="fade">
                                      <p:cBhvr>
                                        <p:cTn id="105" dur="1000"/>
                                        <p:tgtEl>
                                          <p:spTgt spid="1229944"/>
                                        </p:tgtEl>
                                      </p:cBhvr>
                                    </p:animEffect>
                                    <p:set>
                                      <p:cBhvr>
                                        <p:cTn id="106" dur="1" fill="hold">
                                          <p:stCondLst>
                                            <p:cond delay="999"/>
                                          </p:stCondLst>
                                        </p:cTn>
                                        <p:tgtEl>
                                          <p:spTgt spid="1229944"/>
                                        </p:tgtEl>
                                        <p:attrNameLst>
                                          <p:attrName>style.visibility</p:attrName>
                                        </p:attrNameLst>
                                      </p:cBhvr>
                                      <p:to>
                                        <p:strVal val="hidden"/>
                                      </p:to>
                                    </p:set>
                                  </p:childTnLst>
                                </p:cTn>
                              </p:par>
                              <p:par>
                                <p:cTn id="107" presetID="10" presetClass="exit" presetSubtype="0" fill="hold" nodeType="withEffect">
                                  <p:stCondLst>
                                    <p:cond delay="0"/>
                                  </p:stCondLst>
                                  <p:childTnLst>
                                    <p:animEffect transition="out" filter="fade">
                                      <p:cBhvr>
                                        <p:cTn id="108" dur="1000"/>
                                        <p:tgtEl>
                                          <p:spTgt spid="1229947"/>
                                        </p:tgtEl>
                                      </p:cBhvr>
                                    </p:animEffect>
                                    <p:set>
                                      <p:cBhvr>
                                        <p:cTn id="109" dur="1" fill="hold">
                                          <p:stCondLst>
                                            <p:cond delay="999"/>
                                          </p:stCondLst>
                                        </p:cTn>
                                        <p:tgtEl>
                                          <p:spTgt spid="1229947"/>
                                        </p:tgtEl>
                                        <p:attrNameLst>
                                          <p:attrName>style.visibility</p:attrName>
                                        </p:attrNameLst>
                                      </p:cBhvr>
                                      <p:to>
                                        <p:strVal val="hidden"/>
                                      </p:to>
                                    </p:set>
                                  </p:childTnLst>
                                </p:cTn>
                              </p:par>
                              <p:par>
                                <p:cTn id="110" presetID="10" presetClass="exit" presetSubtype="0" fill="hold" nodeType="withEffect">
                                  <p:stCondLst>
                                    <p:cond delay="0"/>
                                  </p:stCondLst>
                                  <p:childTnLst>
                                    <p:animEffect transition="out" filter="fade">
                                      <p:cBhvr>
                                        <p:cTn id="111" dur="1000"/>
                                        <p:tgtEl>
                                          <p:spTgt spid="1229950"/>
                                        </p:tgtEl>
                                      </p:cBhvr>
                                    </p:animEffect>
                                    <p:set>
                                      <p:cBhvr>
                                        <p:cTn id="112" dur="1" fill="hold">
                                          <p:stCondLst>
                                            <p:cond delay="999"/>
                                          </p:stCondLst>
                                        </p:cTn>
                                        <p:tgtEl>
                                          <p:spTgt spid="1229950"/>
                                        </p:tgtEl>
                                        <p:attrNameLst>
                                          <p:attrName>style.visibility</p:attrName>
                                        </p:attrNameLst>
                                      </p:cBhvr>
                                      <p:to>
                                        <p:strVal val="hidden"/>
                                      </p:to>
                                    </p:set>
                                  </p:childTnLst>
                                </p:cTn>
                              </p:par>
                              <p:par>
                                <p:cTn id="113" presetID="10" presetClass="exit" presetSubtype="0" fill="hold" nodeType="withEffect">
                                  <p:stCondLst>
                                    <p:cond delay="0"/>
                                  </p:stCondLst>
                                  <p:childTnLst>
                                    <p:animEffect transition="out" filter="fade">
                                      <p:cBhvr>
                                        <p:cTn id="114" dur="1000"/>
                                        <p:tgtEl>
                                          <p:spTgt spid="1229953"/>
                                        </p:tgtEl>
                                      </p:cBhvr>
                                    </p:animEffect>
                                    <p:set>
                                      <p:cBhvr>
                                        <p:cTn id="115" dur="1" fill="hold">
                                          <p:stCondLst>
                                            <p:cond delay="999"/>
                                          </p:stCondLst>
                                        </p:cTn>
                                        <p:tgtEl>
                                          <p:spTgt spid="1229953"/>
                                        </p:tgtEl>
                                        <p:attrNameLst>
                                          <p:attrName>style.visibility</p:attrName>
                                        </p:attrNameLst>
                                      </p:cBhvr>
                                      <p:to>
                                        <p:strVal val="hidden"/>
                                      </p:to>
                                    </p:set>
                                  </p:childTnLst>
                                </p:cTn>
                              </p:par>
                              <p:par>
                                <p:cTn id="116" presetID="10" presetClass="exit" presetSubtype="0" fill="hold" nodeType="withEffect">
                                  <p:stCondLst>
                                    <p:cond delay="0"/>
                                  </p:stCondLst>
                                  <p:childTnLst>
                                    <p:animEffect transition="out" filter="fade">
                                      <p:cBhvr>
                                        <p:cTn id="117" dur="1000"/>
                                        <p:tgtEl>
                                          <p:spTgt spid="1229956"/>
                                        </p:tgtEl>
                                      </p:cBhvr>
                                    </p:animEffect>
                                    <p:set>
                                      <p:cBhvr>
                                        <p:cTn id="118" dur="1" fill="hold">
                                          <p:stCondLst>
                                            <p:cond delay="999"/>
                                          </p:stCondLst>
                                        </p:cTn>
                                        <p:tgtEl>
                                          <p:spTgt spid="1229956"/>
                                        </p:tgtEl>
                                        <p:attrNameLst>
                                          <p:attrName>style.visibility</p:attrName>
                                        </p:attrNameLst>
                                      </p:cBhvr>
                                      <p:to>
                                        <p:strVal val="hidden"/>
                                      </p:to>
                                    </p:set>
                                  </p:childTnLst>
                                </p:cTn>
                              </p:par>
                              <p:par>
                                <p:cTn id="119" presetID="10" presetClass="exit" presetSubtype="0" fill="hold" nodeType="withEffect">
                                  <p:stCondLst>
                                    <p:cond delay="0"/>
                                  </p:stCondLst>
                                  <p:childTnLst>
                                    <p:animEffect transition="out" filter="fade">
                                      <p:cBhvr>
                                        <p:cTn id="120" dur="1000"/>
                                        <p:tgtEl>
                                          <p:spTgt spid="1229959"/>
                                        </p:tgtEl>
                                      </p:cBhvr>
                                    </p:animEffect>
                                    <p:set>
                                      <p:cBhvr>
                                        <p:cTn id="121" dur="1" fill="hold">
                                          <p:stCondLst>
                                            <p:cond delay="999"/>
                                          </p:stCondLst>
                                        </p:cTn>
                                        <p:tgtEl>
                                          <p:spTgt spid="1229959"/>
                                        </p:tgtEl>
                                        <p:attrNameLst>
                                          <p:attrName>style.visibility</p:attrName>
                                        </p:attrNameLst>
                                      </p:cBhvr>
                                      <p:to>
                                        <p:strVal val="hidden"/>
                                      </p:to>
                                    </p:set>
                                  </p:childTnLst>
                                </p:cTn>
                              </p:par>
                              <p:par>
                                <p:cTn id="122" presetID="10" presetClass="exit" presetSubtype="0" fill="hold" nodeType="withEffect">
                                  <p:stCondLst>
                                    <p:cond delay="0"/>
                                  </p:stCondLst>
                                  <p:childTnLst>
                                    <p:animEffect transition="out" filter="fade">
                                      <p:cBhvr>
                                        <p:cTn id="123" dur="1000"/>
                                        <p:tgtEl>
                                          <p:spTgt spid="1229962"/>
                                        </p:tgtEl>
                                      </p:cBhvr>
                                    </p:animEffect>
                                    <p:set>
                                      <p:cBhvr>
                                        <p:cTn id="124" dur="1" fill="hold">
                                          <p:stCondLst>
                                            <p:cond delay="999"/>
                                          </p:stCondLst>
                                        </p:cTn>
                                        <p:tgtEl>
                                          <p:spTgt spid="1229962"/>
                                        </p:tgtEl>
                                        <p:attrNameLst>
                                          <p:attrName>style.visibility</p:attrName>
                                        </p:attrNameLst>
                                      </p:cBhvr>
                                      <p:to>
                                        <p:strVal val="hidden"/>
                                      </p:to>
                                    </p:set>
                                  </p:childTnLst>
                                </p:cTn>
                              </p:par>
                              <p:par>
                                <p:cTn id="125" presetID="10" presetClass="exit" presetSubtype="0" fill="hold" nodeType="withEffect">
                                  <p:stCondLst>
                                    <p:cond delay="0"/>
                                  </p:stCondLst>
                                  <p:childTnLst>
                                    <p:animEffect transition="out" filter="fade">
                                      <p:cBhvr>
                                        <p:cTn id="126" dur="1000"/>
                                        <p:tgtEl>
                                          <p:spTgt spid="1229965"/>
                                        </p:tgtEl>
                                      </p:cBhvr>
                                    </p:animEffect>
                                    <p:set>
                                      <p:cBhvr>
                                        <p:cTn id="127" dur="1" fill="hold">
                                          <p:stCondLst>
                                            <p:cond delay="999"/>
                                          </p:stCondLst>
                                        </p:cTn>
                                        <p:tgtEl>
                                          <p:spTgt spid="1229965"/>
                                        </p:tgtEl>
                                        <p:attrNameLst>
                                          <p:attrName>style.visibility</p:attrName>
                                        </p:attrNameLst>
                                      </p:cBhvr>
                                      <p:to>
                                        <p:strVal val="hidden"/>
                                      </p:to>
                                    </p:set>
                                  </p:childTnLst>
                                </p:cTn>
                              </p:par>
                              <p:par>
                                <p:cTn id="128" presetID="10" presetClass="exit" presetSubtype="0" fill="hold" nodeType="withEffect">
                                  <p:stCondLst>
                                    <p:cond delay="0"/>
                                  </p:stCondLst>
                                  <p:childTnLst>
                                    <p:animEffect transition="out" filter="fade">
                                      <p:cBhvr>
                                        <p:cTn id="129" dur="1000"/>
                                        <p:tgtEl>
                                          <p:spTgt spid="1229968"/>
                                        </p:tgtEl>
                                      </p:cBhvr>
                                    </p:animEffect>
                                    <p:set>
                                      <p:cBhvr>
                                        <p:cTn id="130" dur="1" fill="hold">
                                          <p:stCondLst>
                                            <p:cond delay="999"/>
                                          </p:stCondLst>
                                        </p:cTn>
                                        <p:tgtEl>
                                          <p:spTgt spid="1229968"/>
                                        </p:tgtEl>
                                        <p:attrNameLst>
                                          <p:attrName>style.visibility</p:attrName>
                                        </p:attrNameLst>
                                      </p:cBhvr>
                                      <p:to>
                                        <p:strVal val="hidden"/>
                                      </p:to>
                                    </p:set>
                                  </p:childTnLst>
                                </p:cTn>
                              </p:par>
                              <p:par>
                                <p:cTn id="131" presetID="10" presetClass="exit" presetSubtype="0" fill="hold" nodeType="withEffect">
                                  <p:stCondLst>
                                    <p:cond delay="0"/>
                                  </p:stCondLst>
                                  <p:childTnLst>
                                    <p:animEffect transition="out" filter="fade">
                                      <p:cBhvr>
                                        <p:cTn id="132" dur="1000"/>
                                        <p:tgtEl>
                                          <p:spTgt spid="1229971"/>
                                        </p:tgtEl>
                                      </p:cBhvr>
                                    </p:animEffect>
                                    <p:set>
                                      <p:cBhvr>
                                        <p:cTn id="133" dur="1" fill="hold">
                                          <p:stCondLst>
                                            <p:cond delay="999"/>
                                          </p:stCondLst>
                                        </p:cTn>
                                        <p:tgtEl>
                                          <p:spTgt spid="1229971"/>
                                        </p:tgtEl>
                                        <p:attrNameLst>
                                          <p:attrName>style.visibility</p:attrName>
                                        </p:attrNameLst>
                                      </p:cBhvr>
                                      <p:to>
                                        <p:strVal val="hidden"/>
                                      </p:to>
                                    </p:set>
                                  </p:childTnLst>
                                </p:cTn>
                              </p:par>
                              <p:par>
                                <p:cTn id="134" presetID="10" presetClass="exit" presetSubtype="0" fill="hold" nodeType="withEffect">
                                  <p:stCondLst>
                                    <p:cond delay="0"/>
                                  </p:stCondLst>
                                  <p:childTnLst>
                                    <p:animEffect transition="out" filter="fade">
                                      <p:cBhvr>
                                        <p:cTn id="135" dur="1000"/>
                                        <p:tgtEl>
                                          <p:spTgt spid="1229974"/>
                                        </p:tgtEl>
                                      </p:cBhvr>
                                    </p:animEffect>
                                    <p:set>
                                      <p:cBhvr>
                                        <p:cTn id="136" dur="1" fill="hold">
                                          <p:stCondLst>
                                            <p:cond delay="999"/>
                                          </p:stCondLst>
                                        </p:cTn>
                                        <p:tgtEl>
                                          <p:spTgt spid="1229974"/>
                                        </p:tgtEl>
                                        <p:attrNameLst>
                                          <p:attrName>style.visibility</p:attrName>
                                        </p:attrNameLst>
                                      </p:cBhvr>
                                      <p:to>
                                        <p:strVal val="hidden"/>
                                      </p:to>
                                    </p:set>
                                  </p:childTnLst>
                                </p:cTn>
                              </p:par>
                              <p:par>
                                <p:cTn id="137" presetID="10" presetClass="exit" presetSubtype="0" fill="hold" nodeType="withEffect">
                                  <p:stCondLst>
                                    <p:cond delay="0"/>
                                  </p:stCondLst>
                                  <p:childTnLst>
                                    <p:animEffect transition="out" filter="fade">
                                      <p:cBhvr>
                                        <p:cTn id="138" dur="1000"/>
                                        <p:tgtEl>
                                          <p:spTgt spid="1229977"/>
                                        </p:tgtEl>
                                      </p:cBhvr>
                                    </p:animEffect>
                                    <p:set>
                                      <p:cBhvr>
                                        <p:cTn id="139" dur="1" fill="hold">
                                          <p:stCondLst>
                                            <p:cond delay="999"/>
                                          </p:stCondLst>
                                        </p:cTn>
                                        <p:tgtEl>
                                          <p:spTgt spid="1229977"/>
                                        </p:tgtEl>
                                        <p:attrNameLst>
                                          <p:attrName>style.visibility</p:attrName>
                                        </p:attrNameLst>
                                      </p:cBhvr>
                                      <p:to>
                                        <p:strVal val="hidden"/>
                                      </p:to>
                                    </p:set>
                                  </p:childTnLst>
                                </p:cTn>
                              </p:par>
                              <p:par>
                                <p:cTn id="140" presetID="10" presetClass="exit" presetSubtype="0" fill="hold" nodeType="withEffect">
                                  <p:stCondLst>
                                    <p:cond delay="0"/>
                                  </p:stCondLst>
                                  <p:childTnLst>
                                    <p:animEffect transition="out" filter="fade">
                                      <p:cBhvr>
                                        <p:cTn id="141" dur="1000"/>
                                        <p:tgtEl>
                                          <p:spTgt spid="1229980"/>
                                        </p:tgtEl>
                                      </p:cBhvr>
                                    </p:animEffect>
                                    <p:set>
                                      <p:cBhvr>
                                        <p:cTn id="142" dur="1" fill="hold">
                                          <p:stCondLst>
                                            <p:cond delay="999"/>
                                          </p:stCondLst>
                                        </p:cTn>
                                        <p:tgtEl>
                                          <p:spTgt spid="1229980"/>
                                        </p:tgtEl>
                                        <p:attrNameLst>
                                          <p:attrName>style.visibility</p:attrName>
                                        </p:attrNameLst>
                                      </p:cBhvr>
                                      <p:to>
                                        <p:strVal val="hidden"/>
                                      </p:to>
                                    </p:set>
                                  </p:childTnLst>
                                </p:cTn>
                              </p:par>
                              <p:par>
                                <p:cTn id="143" presetID="10" presetClass="exit" presetSubtype="0" fill="hold" nodeType="withEffect">
                                  <p:stCondLst>
                                    <p:cond delay="0"/>
                                  </p:stCondLst>
                                  <p:childTnLst>
                                    <p:animEffect transition="out" filter="fade">
                                      <p:cBhvr>
                                        <p:cTn id="144" dur="1000"/>
                                        <p:tgtEl>
                                          <p:spTgt spid="1229983"/>
                                        </p:tgtEl>
                                      </p:cBhvr>
                                    </p:animEffect>
                                    <p:set>
                                      <p:cBhvr>
                                        <p:cTn id="145" dur="1" fill="hold">
                                          <p:stCondLst>
                                            <p:cond delay="999"/>
                                          </p:stCondLst>
                                        </p:cTn>
                                        <p:tgtEl>
                                          <p:spTgt spid="1229983"/>
                                        </p:tgtEl>
                                        <p:attrNameLst>
                                          <p:attrName>style.visibility</p:attrName>
                                        </p:attrNameLst>
                                      </p:cBhvr>
                                      <p:to>
                                        <p:strVal val="hidden"/>
                                      </p:to>
                                    </p:set>
                                  </p:childTnLst>
                                </p:cTn>
                              </p:par>
                              <p:par>
                                <p:cTn id="146" presetID="10" presetClass="exit" presetSubtype="0" fill="hold" nodeType="withEffect">
                                  <p:stCondLst>
                                    <p:cond delay="0"/>
                                  </p:stCondLst>
                                  <p:childTnLst>
                                    <p:animEffect transition="out" filter="fade">
                                      <p:cBhvr>
                                        <p:cTn id="147" dur="1000"/>
                                        <p:tgtEl>
                                          <p:spTgt spid="1229986"/>
                                        </p:tgtEl>
                                      </p:cBhvr>
                                    </p:animEffect>
                                    <p:set>
                                      <p:cBhvr>
                                        <p:cTn id="148" dur="1" fill="hold">
                                          <p:stCondLst>
                                            <p:cond delay="999"/>
                                          </p:stCondLst>
                                        </p:cTn>
                                        <p:tgtEl>
                                          <p:spTgt spid="1229986"/>
                                        </p:tgtEl>
                                        <p:attrNameLst>
                                          <p:attrName>style.visibility</p:attrName>
                                        </p:attrNameLst>
                                      </p:cBhvr>
                                      <p:to>
                                        <p:strVal val="hidden"/>
                                      </p:to>
                                    </p:set>
                                  </p:childTnLst>
                                </p:cTn>
                              </p:par>
                              <p:par>
                                <p:cTn id="149" presetID="10" presetClass="exit" presetSubtype="0" fill="hold" nodeType="withEffect">
                                  <p:stCondLst>
                                    <p:cond delay="0"/>
                                  </p:stCondLst>
                                  <p:childTnLst>
                                    <p:animEffect transition="out" filter="fade">
                                      <p:cBhvr>
                                        <p:cTn id="150" dur="1000"/>
                                        <p:tgtEl>
                                          <p:spTgt spid="1229989"/>
                                        </p:tgtEl>
                                      </p:cBhvr>
                                    </p:animEffect>
                                    <p:set>
                                      <p:cBhvr>
                                        <p:cTn id="151" dur="1" fill="hold">
                                          <p:stCondLst>
                                            <p:cond delay="999"/>
                                          </p:stCondLst>
                                        </p:cTn>
                                        <p:tgtEl>
                                          <p:spTgt spid="1229989"/>
                                        </p:tgtEl>
                                        <p:attrNameLst>
                                          <p:attrName>style.visibility</p:attrName>
                                        </p:attrNameLst>
                                      </p:cBhvr>
                                      <p:to>
                                        <p:strVal val="hidden"/>
                                      </p:to>
                                    </p:set>
                                  </p:childTnLst>
                                </p:cTn>
                              </p:par>
                              <p:par>
                                <p:cTn id="152" presetID="10" presetClass="exit" presetSubtype="0" fill="hold" nodeType="withEffect">
                                  <p:stCondLst>
                                    <p:cond delay="0"/>
                                  </p:stCondLst>
                                  <p:childTnLst>
                                    <p:animEffect transition="out" filter="fade">
                                      <p:cBhvr>
                                        <p:cTn id="153" dur="1000"/>
                                        <p:tgtEl>
                                          <p:spTgt spid="1229992"/>
                                        </p:tgtEl>
                                      </p:cBhvr>
                                    </p:animEffect>
                                    <p:set>
                                      <p:cBhvr>
                                        <p:cTn id="154" dur="1" fill="hold">
                                          <p:stCondLst>
                                            <p:cond delay="999"/>
                                          </p:stCondLst>
                                        </p:cTn>
                                        <p:tgtEl>
                                          <p:spTgt spid="1229992"/>
                                        </p:tgtEl>
                                        <p:attrNameLst>
                                          <p:attrName>style.visibility</p:attrName>
                                        </p:attrNameLst>
                                      </p:cBhvr>
                                      <p:to>
                                        <p:strVal val="hidden"/>
                                      </p:to>
                                    </p:set>
                                  </p:childTnLst>
                                </p:cTn>
                              </p:par>
                              <p:par>
                                <p:cTn id="155" presetID="10" presetClass="exit" presetSubtype="0" fill="hold" nodeType="withEffect">
                                  <p:stCondLst>
                                    <p:cond delay="0"/>
                                  </p:stCondLst>
                                  <p:childTnLst>
                                    <p:animEffect transition="out" filter="fade">
                                      <p:cBhvr>
                                        <p:cTn id="156" dur="1000"/>
                                        <p:tgtEl>
                                          <p:spTgt spid="1229910"/>
                                        </p:tgtEl>
                                      </p:cBhvr>
                                    </p:animEffect>
                                    <p:set>
                                      <p:cBhvr>
                                        <p:cTn id="157" dur="1" fill="hold">
                                          <p:stCondLst>
                                            <p:cond delay="999"/>
                                          </p:stCondLst>
                                        </p:cTn>
                                        <p:tgtEl>
                                          <p:spTgt spid="1229910"/>
                                        </p:tgtEl>
                                        <p:attrNameLst>
                                          <p:attrName>style.visibility</p:attrName>
                                        </p:attrNameLst>
                                      </p:cBhvr>
                                      <p:to>
                                        <p:strVal val="hidden"/>
                                      </p:to>
                                    </p:set>
                                  </p:childTnLst>
                                </p:cTn>
                              </p:par>
                              <p:par>
                                <p:cTn id="158" presetID="10" presetClass="exit" presetSubtype="0" fill="hold" nodeType="withEffect">
                                  <p:stCondLst>
                                    <p:cond delay="0"/>
                                  </p:stCondLst>
                                  <p:childTnLst>
                                    <p:animEffect transition="out" filter="fade">
                                      <p:cBhvr>
                                        <p:cTn id="159" dur="1000"/>
                                        <p:tgtEl>
                                          <p:spTgt spid="1229914"/>
                                        </p:tgtEl>
                                      </p:cBhvr>
                                    </p:animEffect>
                                    <p:set>
                                      <p:cBhvr>
                                        <p:cTn id="160" dur="1" fill="hold">
                                          <p:stCondLst>
                                            <p:cond delay="999"/>
                                          </p:stCondLst>
                                        </p:cTn>
                                        <p:tgtEl>
                                          <p:spTgt spid="1229914"/>
                                        </p:tgtEl>
                                        <p:attrNameLst>
                                          <p:attrName>style.visibility</p:attrName>
                                        </p:attrNameLst>
                                      </p:cBhvr>
                                      <p:to>
                                        <p:strVal val="hidden"/>
                                      </p:to>
                                    </p:set>
                                  </p:childTnLst>
                                </p:cTn>
                              </p:par>
                              <p:par>
                                <p:cTn id="161" presetID="10" presetClass="exit" presetSubtype="0" fill="hold" nodeType="withEffect">
                                  <p:stCondLst>
                                    <p:cond delay="0"/>
                                  </p:stCondLst>
                                  <p:childTnLst>
                                    <p:animEffect transition="out" filter="fade">
                                      <p:cBhvr>
                                        <p:cTn id="162" dur="1000"/>
                                        <p:tgtEl>
                                          <p:spTgt spid="1229918"/>
                                        </p:tgtEl>
                                      </p:cBhvr>
                                    </p:animEffect>
                                    <p:set>
                                      <p:cBhvr>
                                        <p:cTn id="163" dur="1" fill="hold">
                                          <p:stCondLst>
                                            <p:cond delay="999"/>
                                          </p:stCondLst>
                                        </p:cTn>
                                        <p:tgtEl>
                                          <p:spTgt spid="1229918"/>
                                        </p:tgtEl>
                                        <p:attrNameLst>
                                          <p:attrName>style.visibility</p:attrName>
                                        </p:attrNameLst>
                                      </p:cBhvr>
                                      <p:to>
                                        <p:strVal val="hidden"/>
                                      </p:to>
                                    </p:set>
                                  </p:childTnLst>
                                </p:cTn>
                              </p:par>
                              <p:par>
                                <p:cTn id="164" presetID="10" presetClass="exit" presetSubtype="0" fill="hold" nodeType="withEffect">
                                  <p:stCondLst>
                                    <p:cond delay="0"/>
                                  </p:stCondLst>
                                  <p:childTnLst>
                                    <p:animEffect transition="out" filter="fade">
                                      <p:cBhvr>
                                        <p:cTn id="165" dur="1000"/>
                                        <p:tgtEl>
                                          <p:spTgt spid="1229922"/>
                                        </p:tgtEl>
                                      </p:cBhvr>
                                    </p:animEffect>
                                    <p:set>
                                      <p:cBhvr>
                                        <p:cTn id="166" dur="1" fill="hold">
                                          <p:stCondLst>
                                            <p:cond delay="999"/>
                                          </p:stCondLst>
                                        </p:cTn>
                                        <p:tgtEl>
                                          <p:spTgt spid="1229922"/>
                                        </p:tgtEl>
                                        <p:attrNameLst>
                                          <p:attrName>style.visibility</p:attrName>
                                        </p:attrNameLst>
                                      </p:cBhvr>
                                      <p:to>
                                        <p:strVal val="hidden"/>
                                      </p:to>
                                    </p:set>
                                  </p:childTnLst>
                                </p:cTn>
                              </p:par>
                              <p:par>
                                <p:cTn id="167" presetID="10" presetClass="exit" presetSubtype="0" fill="hold" nodeType="withEffect">
                                  <p:stCondLst>
                                    <p:cond delay="0"/>
                                  </p:stCondLst>
                                  <p:childTnLst>
                                    <p:animEffect transition="out" filter="fade">
                                      <p:cBhvr>
                                        <p:cTn id="168" dur="1000"/>
                                        <p:tgtEl>
                                          <p:spTgt spid="1229926"/>
                                        </p:tgtEl>
                                      </p:cBhvr>
                                    </p:animEffect>
                                    <p:set>
                                      <p:cBhvr>
                                        <p:cTn id="169" dur="1" fill="hold">
                                          <p:stCondLst>
                                            <p:cond delay="999"/>
                                          </p:stCondLst>
                                        </p:cTn>
                                        <p:tgtEl>
                                          <p:spTgt spid="1229926"/>
                                        </p:tgtEl>
                                        <p:attrNameLst>
                                          <p:attrName>style.visibility</p:attrName>
                                        </p:attrNameLst>
                                      </p:cBhvr>
                                      <p:to>
                                        <p:strVal val="hidden"/>
                                      </p:to>
                                    </p:set>
                                  </p:childTnLst>
                                </p:cTn>
                              </p:par>
                              <p:par>
                                <p:cTn id="170" presetID="10" presetClass="exit" presetSubtype="0" fill="hold" nodeType="withEffect">
                                  <p:stCondLst>
                                    <p:cond delay="0"/>
                                  </p:stCondLst>
                                  <p:childTnLst>
                                    <p:animEffect transition="out" filter="fade">
                                      <p:cBhvr>
                                        <p:cTn id="171" dur="1000"/>
                                        <p:tgtEl>
                                          <p:spTgt spid="1229930"/>
                                        </p:tgtEl>
                                      </p:cBhvr>
                                    </p:animEffect>
                                    <p:set>
                                      <p:cBhvr>
                                        <p:cTn id="172" dur="1" fill="hold">
                                          <p:stCondLst>
                                            <p:cond delay="999"/>
                                          </p:stCondLst>
                                        </p:cTn>
                                        <p:tgtEl>
                                          <p:spTgt spid="1229930"/>
                                        </p:tgtEl>
                                        <p:attrNameLst>
                                          <p:attrName>style.visibility</p:attrName>
                                        </p:attrNameLst>
                                      </p:cBhvr>
                                      <p:to>
                                        <p:strVal val="hidden"/>
                                      </p:to>
                                    </p:set>
                                  </p:childTnLst>
                                </p:cTn>
                              </p:par>
                              <p:par>
                                <p:cTn id="173" presetID="10" presetClass="exit" presetSubtype="0" fill="hold" nodeType="withEffect">
                                  <p:stCondLst>
                                    <p:cond delay="0"/>
                                  </p:stCondLst>
                                  <p:childTnLst>
                                    <p:animEffect transition="out" filter="fade">
                                      <p:cBhvr>
                                        <p:cTn id="174" dur="1000"/>
                                        <p:tgtEl>
                                          <p:spTgt spid="1229934"/>
                                        </p:tgtEl>
                                      </p:cBhvr>
                                    </p:animEffect>
                                    <p:set>
                                      <p:cBhvr>
                                        <p:cTn id="175" dur="1" fill="hold">
                                          <p:stCondLst>
                                            <p:cond delay="999"/>
                                          </p:stCondLst>
                                        </p:cTn>
                                        <p:tgtEl>
                                          <p:spTgt spid="1229934"/>
                                        </p:tgtEl>
                                        <p:attrNameLst>
                                          <p:attrName>style.visibility</p:attrName>
                                        </p:attrNameLst>
                                      </p:cBhvr>
                                      <p:to>
                                        <p:strVal val="hidden"/>
                                      </p:to>
                                    </p:set>
                                  </p:childTnLst>
                                </p:cTn>
                              </p:par>
                            </p:childTnLst>
                          </p:cTn>
                        </p:par>
                        <p:par>
                          <p:cTn id="176" fill="hold" nodeType="afterGroup">
                            <p:stCondLst>
                              <p:cond delay="1000"/>
                            </p:stCondLst>
                            <p:childTnLst>
                              <p:par>
                                <p:cTn id="177" presetID="10" presetClass="entr" presetSubtype="0" fill="hold" grpId="0" nodeType="afterEffect">
                                  <p:stCondLst>
                                    <p:cond delay="0"/>
                                  </p:stCondLst>
                                  <p:childTnLst>
                                    <p:set>
                                      <p:cBhvr>
                                        <p:cTn id="178" dur="1" fill="hold">
                                          <p:stCondLst>
                                            <p:cond delay="0"/>
                                          </p:stCondLst>
                                        </p:cTn>
                                        <p:tgtEl>
                                          <p:spTgt spid="1230015"/>
                                        </p:tgtEl>
                                        <p:attrNameLst>
                                          <p:attrName>style.visibility</p:attrName>
                                        </p:attrNameLst>
                                      </p:cBhvr>
                                      <p:to>
                                        <p:strVal val="visible"/>
                                      </p:to>
                                    </p:set>
                                    <p:animEffect transition="in" filter="fade">
                                      <p:cBhvr>
                                        <p:cTn id="179" dur="500"/>
                                        <p:tgtEl>
                                          <p:spTgt spid="1230015"/>
                                        </p:tgtEl>
                                      </p:cBhvr>
                                    </p:animEffect>
                                  </p:childTnLst>
                                </p:cTn>
                              </p:par>
                              <p:par>
                                <p:cTn id="180" presetID="10" presetClass="entr" presetSubtype="0" fill="hold" grpId="0" nodeType="withEffect">
                                  <p:stCondLst>
                                    <p:cond delay="0"/>
                                  </p:stCondLst>
                                  <p:childTnLst>
                                    <p:set>
                                      <p:cBhvr>
                                        <p:cTn id="181" dur="1" fill="hold">
                                          <p:stCondLst>
                                            <p:cond delay="0"/>
                                          </p:stCondLst>
                                        </p:cTn>
                                        <p:tgtEl>
                                          <p:spTgt spid="1230016"/>
                                        </p:tgtEl>
                                        <p:attrNameLst>
                                          <p:attrName>style.visibility</p:attrName>
                                        </p:attrNameLst>
                                      </p:cBhvr>
                                      <p:to>
                                        <p:strVal val="visible"/>
                                      </p:to>
                                    </p:set>
                                    <p:animEffect transition="in" filter="fade">
                                      <p:cBhvr>
                                        <p:cTn id="182" dur="500"/>
                                        <p:tgtEl>
                                          <p:spTgt spid="1230016"/>
                                        </p:tgtEl>
                                      </p:cBhvr>
                                    </p:animEffect>
                                  </p:childTnLst>
                                </p:cTn>
                              </p:par>
                              <p:par>
                                <p:cTn id="183" presetID="10" presetClass="entr" presetSubtype="0" fill="hold" grpId="0" nodeType="withEffect">
                                  <p:stCondLst>
                                    <p:cond delay="0"/>
                                  </p:stCondLst>
                                  <p:childTnLst>
                                    <p:set>
                                      <p:cBhvr>
                                        <p:cTn id="184" dur="1" fill="hold">
                                          <p:stCondLst>
                                            <p:cond delay="0"/>
                                          </p:stCondLst>
                                        </p:cTn>
                                        <p:tgtEl>
                                          <p:spTgt spid="1230017"/>
                                        </p:tgtEl>
                                        <p:attrNameLst>
                                          <p:attrName>style.visibility</p:attrName>
                                        </p:attrNameLst>
                                      </p:cBhvr>
                                      <p:to>
                                        <p:strVal val="visible"/>
                                      </p:to>
                                    </p:set>
                                    <p:animEffect transition="in" filter="fade">
                                      <p:cBhvr>
                                        <p:cTn id="185" dur="500"/>
                                        <p:tgtEl>
                                          <p:spTgt spid="1230017"/>
                                        </p:tgtEl>
                                      </p:cBhvr>
                                    </p:animEffect>
                                  </p:childTnLst>
                                </p:cTn>
                              </p:par>
                            </p:childTnLst>
                          </p:cTn>
                        </p:par>
                        <p:par>
                          <p:cTn id="186" fill="hold" nodeType="afterGroup">
                            <p:stCondLst>
                              <p:cond delay="1500"/>
                            </p:stCondLst>
                            <p:childTnLst>
                              <p:par>
                                <p:cTn id="187" presetID="35" presetClass="emph" presetSubtype="0" repeatCount="indefinite" fill="hold" grpId="1" nodeType="afterEffect">
                                  <p:stCondLst>
                                    <p:cond delay="1000"/>
                                  </p:stCondLst>
                                  <p:childTnLst>
                                    <p:anim calcmode="discrete" valueType="str">
                                      <p:cBhvr>
                                        <p:cTn id="188" dur="2000" fill="hold"/>
                                        <p:tgtEl>
                                          <p:spTgt spid="1230015"/>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0014" grpId="0" animBg="1"/>
      <p:bldP spid="1230015" grpId="0" animBg="1"/>
      <p:bldP spid="1230015" grpId="1" animBg="1"/>
      <p:bldP spid="1230016" grpId="0" animBg="1"/>
      <p:bldP spid="123001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15363" name="Rectangle 4"/>
          <p:cNvSpPr>
            <a:spLocks noGrp="1" noChangeArrowheads="1"/>
          </p:cNvSpPr>
          <p:nvPr>
            <p:ph type="title"/>
          </p:nvPr>
        </p:nvSpPr>
        <p:spPr/>
        <p:txBody>
          <a:bodyPr/>
          <a:lstStyle/>
          <a:p>
            <a:pPr eaLnBrk="1" hangingPunct="1"/>
            <a:r>
              <a:rPr lang="en-US" altLang="en-US" b="0" smtClean="0"/>
              <a:t>5.1.3.</a:t>
            </a:r>
            <a:r>
              <a:rPr lang="en-US" altLang="en-US" smtClean="0"/>
              <a:t> Creating a Channel for</a:t>
            </a:r>
            <a:br>
              <a:rPr lang="en-US" altLang="en-US" smtClean="0"/>
            </a:br>
            <a:r>
              <a:rPr lang="en-US" altLang="en-US" smtClean="0"/>
              <a:t>Current Flow</a:t>
            </a:r>
          </a:p>
        </p:txBody>
      </p:sp>
      <p:sp>
        <p:nvSpPr>
          <p:cNvPr id="15364" name="Rectangle 5"/>
          <p:cNvSpPr>
            <a:spLocks noGrp="1" noChangeArrowheads="1"/>
          </p:cNvSpPr>
          <p:nvPr>
            <p:ph type="body" sz="half" idx="1"/>
          </p:nvPr>
        </p:nvSpPr>
        <p:spPr/>
        <p:txBody>
          <a:bodyPr/>
          <a:lstStyle/>
          <a:p>
            <a:pPr eaLnBrk="1" hangingPunct="1"/>
            <a:r>
              <a:rPr lang="en-US" altLang="en-US" sz="2000" b="1" smtClean="0">
                <a:solidFill>
                  <a:srgbClr val="3333FF"/>
                </a:solidFill>
              </a:rPr>
              <a:t>threshold voltage </a:t>
            </a:r>
            <a:r>
              <a:rPr lang="en-US" altLang="en-US" sz="2000" smtClean="0"/>
              <a:t>(</a:t>
            </a:r>
            <a:r>
              <a:rPr lang="en-US" altLang="en-US" sz="2000" i="1" smtClean="0"/>
              <a:t>V</a:t>
            </a:r>
            <a:r>
              <a:rPr lang="en-US" altLang="en-US" sz="2000" i="1" baseline="-25000" smtClean="0"/>
              <a:t>t</a:t>
            </a:r>
            <a:r>
              <a:rPr lang="en-US" altLang="en-US" sz="2000" smtClean="0"/>
              <a:t>) – is the </a:t>
            </a:r>
            <a:r>
              <a:rPr lang="en-US" altLang="en-US" sz="2000" smtClean="0">
                <a:solidFill>
                  <a:srgbClr val="FF0000"/>
                </a:solidFill>
              </a:rPr>
              <a:t>minimum value of </a:t>
            </a:r>
            <a:r>
              <a:rPr lang="en-US" altLang="en-US" sz="2000" i="1" smtClean="0">
                <a:solidFill>
                  <a:srgbClr val="FF0000"/>
                </a:solidFill>
              </a:rPr>
              <a:t>v</a:t>
            </a:r>
            <a:r>
              <a:rPr lang="en-US" altLang="en-US" sz="2000" i="1" baseline="-25000" smtClean="0">
                <a:solidFill>
                  <a:srgbClr val="FF0000"/>
                </a:solidFill>
              </a:rPr>
              <a:t>GS</a:t>
            </a:r>
            <a:r>
              <a:rPr lang="en-US" altLang="en-US" sz="2000" smtClean="0"/>
              <a:t> required to form a conducting channel between drain and source</a:t>
            </a:r>
          </a:p>
          <a:p>
            <a:pPr lvl="1" eaLnBrk="1" hangingPunct="1"/>
            <a:r>
              <a:rPr lang="en-US" altLang="en-US" sz="2000" smtClean="0"/>
              <a:t>typically between 0.3 and 0.6</a:t>
            </a:r>
            <a:r>
              <a:rPr lang="en-US" altLang="en-US" sz="2000" i="1" smtClean="0"/>
              <a:t>V</a:t>
            </a:r>
            <a:r>
              <a:rPr lang="en-US" altLang="en-US" sz="2000" i="1" baseline="-25000" smtClean="0"/>
              <a:t>dc</a:t>
            </a:r>
          </a:p>
          <a:p>
            <a:pPr eaLnBrk="1" hangingPunct="1"/>
            <a:r>
              <a:rPr lang="en-US" altLang="en-US" sz="2000" b="1" smtClean="0">
                <a:solidFill>
                  <a:srgbClr val="3333FF"/>
                </a:solidFill>
              </a:rPr>
              <a:t>field-effect</a:t>
            </a:r>
            <a:r>
              <a:rPr lang="en-US" altLang="en-US" sz="2000" smtClean="0"/>
              <a:t> – when positive </a:t>
            </a:r>
            <a:r>
              <a:rPr lang="en-US" altLang="en-US" sz="2000" i="1" smtClean="0"/>
              <a:t>v</a:t>
            </a:r>
            <a:r>
              <a:rPr lang="en-US" altLang="en-US" sz="2000" i="1" baseline="-25000" smtClean="0"/>
              <a:t>GS</a:t>
            </a:r>
            <a:r>
              <a:rPr lang="en-US" altLang="en-US" sz="2000" smtClean="0"/>
              <a:t> is applied, an </a:t>
            </a:r>
            <a:r>
              <a:rPr lang="en-US" altLang="en-US" sz="2000" smtClean="0">
                <a:solidFill>
                  <a:srgbClr val="FF0000"/>
                </a:solidFill>
              </a:rPr>
              <a:t>electric field</a:t>
            </a:r>
            <a:r>
              <a:rPr lang="en-US" altLang="en-US" sz="2000" smtClean="0"/>
              <a:t> develops between the gate electrode and induced </a:t>
            </a:r>
            <a:r>
              <a:rPr lang="en-US" altLang="en-US" sz="2000" i="1" smtClean="0"/>
              <a:t>n</a:t>
            </a:r>
            <a:r>
              <a:rPr lang="en-US" altLang="en-US" sz="2000" smtClean="0"/>
              <a:t>-channel – the conductivity of this channel is </a:t>
            </a:r>
            <a:r>
              <a:rPr lang="en-US" altLang="en-US" sz="2000" smtClean="0">
                <a:solidFill>
                  <a:srgbClr val="FF0000"/>
                </a:solidFill>
              </a:rPr>
              <a:t>affected</a:t>
            </a:r>
            <a:r>
              <a:rPr lang="en-US" altLang="en-US" sz="2000" smtClean="0"/>
              <a:t> by the strength of field</a:t>
            </a:r>
          </a:p>
          <a:p>
            <a:pPr lvl="1" eaLnBrk="1" hangingPunct="1"/>
            <a:r>
              <a:rPr lang="en-US" altLang="en-US" sz="2000" smtClean="0"/>
              <a:t>SiO</a:t>
            </a:r>
            <a:r>
              <a:rPr lang="en-US" altLang="en-US" sz="2000" baseline="-25000" smtClean="0"/>
              <a:t>2</a:t>
            </a:r>
            <a:r>
              <a:rPr lang="en-US" altLang="en-US" sz="2000" smtClean="0"/>
              <a:t> layer acts as dielectric</a:t>
            </a:r>
          </a:p>
        </p:txBody>
      </p:sp>
      <p:sp>
        <p:nvSpPr>
          <p:cNvPr id="15365" name="Rectangle 6"/>
          <p:cNvSpPr>
            <a:spLocks noGrp="1" noChangeArrowheads="1"/>
          </p:cNvSpPr>
          <p:nvPr>
            <p:ph type="body" sz="half" idx="2"/>
          </p:nvPr>
        </p:nvSpPr>
        <p:spPr/>
        <p:txBody>
          <a:bodyPr/>
          <a:lstStyle/>
          <a:p>
            <a:pPr eaLnBrk="1" hangingPunct="1"/>
            <a:r>
              <a:rPr lang="en-US" altLang="en-US" sz="2000" b="1" smtClean="0">
                <a:solidFill>
                  <a:srgbClr val="3333FF"/>
                </a:solidFill>
              </a:rPr>
              <a:t>effective / overdrive voltage</a:t>
            </a:r>
            <a:r>
              <a:rPr lang="en-US" altLang="en-US" sz="2000" smtClean="0"/>
              <a:t> – is the </a:t>
            </a:r>
            <a:r>
              <a:rPr lang="en-US" altLang="en-US" sz="2000" smtClean="0">
                <a:solidFill>
                  <a:srgbClr val="FF0000"/>
                </a:solidFill>
              </a:rPr>
              <a:t>difference between </a:t>
            </a:r>
            <a:r>
              <a:rPr lang="en-US" altLang="en-US" sz="2000" i="1" smtClean="0">
                <a:solidFill>
                  <a:srgbClr val="FF0000"/>
                </a:solidFill>
              </a:rPr>
              <a:t>v</a:t>
            </a:r>
            <a:r>
              <a:rPr lang="en-US" altLang="en-US" sz="2000" i="1" baseline="-25000" smtClean="0">
                <a:solidFill>
                  <a:srgbClr val="FF0000"/>
                </a:solidFill>
              </a:rPr>
              <a:t>GS</a:t>
            </a:r>
            <a:r>
              <a:rPr lang="en-US" altLang="en-US" sz="2000" smtClean="0">
                <a:solidFill>
                  <a:srgbClr val="FF0000"/>
                </a:solidFill>
              </a:rPr>
              <a:t> applied and </a:t>
            </a:r>
            <a:r>
              <a:rPr lang="en-US" altLang="en-US" sz="2000" i="1" smtClean="0">
                <a:solidFill>
                  <a:srgbClr val="FF0000"/>
                </a:solidFill>
              </a:rPr>
              <a:t>V</a:t>
            </a:r>
            <a:r>
              <a:rPr lang="en-US" altLang="en-US" sz="2000" i="1" baseline="-25000" smtClean="0">
                <a:solidFill>
                  <a:srgbClr val="FF0000"/>
                </a:solidFill>
              </a:rPr>
              <a:t>t</a:t>
            </a:r>
            <a:r>
              <a:rPr lang="en-US" altLang="en-US" sz="2000" i="1" smtClean="0">
                <a:solidFill>
                  <a:srgbClr val="FF0000"/>
                </a:solidFill>
              </a:rPr>
              <a:t>.</a:t>
            </a:r>
          </a:p>
          <a:p>
            <a:pPr eaLnBrk="1" hangingPunct="1"/>
            <a:endParaRPr lang="en-US" altLang="en-US" sz="2000" i="1" baseline="-25000" smtClean="0">
              <a:solidFill>
                <a:srgbClr val="FF0000"/>
              </a:solidFill>
            </a:endParaRPr>
          </a:p>
          <a:p>
            <a:pPr eaLnBrk="1" hangingPunct="1"/>
            <a:endParaRPr lang="en-US" altLang="en-US" sz="2000" i="1" baseline="-25000" smtClean="0"/>
          </a:p>
          <a:p>
            <a:pPr eaLnBrk="1" hangingPunct="1"/>
            <a:endParaRPr lang="en-US" altLang="en-US" sz="2000" i="1" baseline="-25000" smtClean="0">
              <a:solidFill>
                <a:srgbClr val="3333FF"/>
              </a:solidFill>
            </a:endParaRPr>
          </a:p>
          <a:p>
            <a:pPr eaLnBrk="1" hangingPunct="1"/>
            <a:r>
              <a:rPr lang="en-US" altLang="en-US" sz="2000" b="1" smtClean="0">
                <a:solidFill>
                  <a:srgbClr val="3333FF"/>
                </a:solidFill>
              </a:rPr>
              <a:t>oxide capacitance</a:t>
            </a:r>
            <a:r>
              <a:rPr lang="en-US" altLang="en-US" sz="2000" smtClean="0"/>
              <a:t> (</a:t>
            </a:r>
            <a:r>
              <a:rPr lang="en-US" altLang="en-US" sz="2000" i="1" smtClean="0"/>
              <a:t>C</a:t>
            </a:r>
            <a:r>
              <a:rPr lang="en-US" altLang="en-US" sz="2000" i="1" baseline="-25000" smtClean="0"/>
              <a:t>ox</a:t>
            </a:r>
            <a:r>
              <a:rPr lang="en-US" altLang="en-US" sz="2000" smtClean="0"/>
              <a:t>) – is the </a:t>
            </a:r>
            <a:r>
              <a:rPr lang="en-US" altLang="en-US" sz="2000" smtClean="0">
                <a:solidFill>
                  <a:srgbClr val="FF0000"/>
                </a:solidFill>
              </a:rPr>
              <a:t>capacitance of the parallel plate capacitor</a:t>
            </a:r>
            <a:r>
              <a:rPr lang="en-US" altLang="en-US" sz="2000" smtClean="0"/>
              <a:t> per unit gate area (</a:t>
            </a:r>
            <a:r>
              <a:rPr lang="en-US" altLang="en-US" sz="2000" i="1" smtClean="0"/>
              <a:t>F</a:t>
            </a:r>
            <a:r>
              <a:rPr lang="en-US" altLang="en-US" sz="2000" smtClean="0"/>
              <a:t>/</a:t>
            </a:r>
            <a:r>
              <a:rPr lang="en-US" altLang="en-US" sz="2000" i="1" smtClean="0"/>
              <a:t>m</a:t>
            </a:r>
            <a:r>
              <a:rPr lang="en-US" altLang="en-US" sz="2000" baseline="30000" smtClean="0"/>
              <a:t>2</a:t>
            </a:r>
            <a:r>
              <a:rPr lang="en-US" altLang="en-US" sz="2000" smtClean="0"/>
              <a:t>)</a:t>
            </a:r>
            <a:endParaRPr lang="en-US" altLang="en-US" sz="2000" i="1" baseline="-25000" smtClean="0">
              <a:solidFill>
                <a:srgbClr val="3333FF"/>
              </a:solidFill>
            </a:endParaRPr>
          </a:p>
        </p:txBody>
      </p:sp>
      <p:graphicFrame>
        <p:nvGraphicFramePr>
          <p:cNvPr id="15366" name="Object 7"/>
          <p:cNvGraphicFramePr>
            <a:graphicFrameLocks noChangeAspect="1"/>
          </p:cNvGraphicFramePr>
          <p:nvPr/>
        </p:nvGraphicFramePr>
        <p:xfrm>
          <a:off x="5724525" y="3124200"/>
          <a:ext cx="2212975" cy="381000"/>
        </p:xfrm>
        <a:graphic>
          <a:graphicData uri="http://schemas.openxmlformats.org/presentationml/2006/ole">
            <mc:AlternateContent xmlns:mc="http://schemas.openxmlformats.org/markup-compatibility/2006">
              <mc:Choice xmlns:v="urn:schemas-microsoft-com:vml" Requires="v">
                <p:oleObj spid="_x0000_s15422" name="Equation" r:id="rId6" imgW="1104900" imgH="190500" progId="Equation.DSMT4">
                  <p:embed/>
                </p:oleObj>
              </mc:Choice>
              <mc:Fallback>
                <p:oleObj name="Equation" r:id="rId6" imgW="1104900" imgH="190500" progId="Equation.DSMT4">
                  <p:embed/>
                  <p:pic>
                    <p:nvPicPr>
                      <p:cNvPr id="0" name="Object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24525" y="3124200"/>
                        <a:ext cx="2212975" cy="381000"/>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5367" name="Object 8"/>
          <p:cNvGraphicFramePr>
            <a:graphicFrameLocks noChangeAspect="1"/>
          </p:cNvGraphicFramePr>
          <p:nvPr/>
        </p:nvGraphicFramePr>
        <p:xfrm>
          <a:off x="5203825" y="5019675"/>
          <a:ext cx="3254375" cy="1457325"/>
        </p:xfrm>
        <a:graphic>
          <a:graphicData uri="http://schemas.openxmlformats.org/presentationml/2006/ole">
            <mc:AlternateContent xmlns:mc="http://schemas.openxmlformats.org/markup-compatibility/2006">
              <mc:Choice xmlns:v="urn:schemas-microsoft-com:vml" Requires="v">
                <p:oleObj spid="_x0000_s15423" name="Equation" r:id="rId8" imgW="1358900" imgH="609600" progId="Equation.DSMT4">
                  <p:embed/>
                </p:oleObj>
              </mc:Choice>
              <mc:Fallback>
                <p:oleObj name="Equation" r:id="rId8" imgW="1358900" imgH="609600" progId="Equation.DSMT4">
                  <p:embed/>
                  <p:pic>
                    <p:nvPicPr>
                      <p:cNvPr id="0" name="Object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203825" y="5019675"/>
                        <a:ext cx="3254375" cy="1457325"/>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5368" name="Text Box 9"/>
          <p:cNvSpPr txBox="1">
            <a:spLocks noChangeArrowheads="1"/>
          </p:cNvSpPr>
          <p:nvPr/>
        </p:nvSpPr>
        <p:spPr bwMode="auto">
          <a:xfrm>
            <a:off x="4038600" y="176211"/>
            <a:ext cx="2362200" cy="1006475"/>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50000"/>
              </a:spcBef>
              <a:buFontTx/>
              <a:buNone/>
            </a:pPr>
            <a:r>
              <a:rPr lang="en-US" altLang="en-US" sz="2000" i="1" dirty="0" err="1">
                <a:solidFill>
                  <a:srgbClr val="FF0000"/>
                </a:solidFill>
              </a:rPr>
              <a:t>V</a:t>
            </a:r>
            <a:r>
              <a:rPr lang="en-US" altLang="en-US" sz="2000" i="1" baseline="-25000" dirty="0" err="1">
                <a:solidFill>
                  <a:srgbClr val="FF0000"/>
                </a:solidFill>
              </a:rPr>
              <a:t>tn</a:t>
            </a:r>
            <a:r>
              <a:rPr lang="en-US" altLang="en-US" sz="2000" dirty="0">
                <a:solidFill>
                  <a:srgbClr val="FF0000"/>
                </a:solidFill>
              </a:rPr>
              <a:t> is used for </a:t>
            </a:r>
            <a:r>
              <a:rPr lang="en-US" altLang="en-US" sz="2000" i="1" dirty="0">
                <a:solidFill>
                  <a:srgbClr val="FF0000"/>
                </a:solidFill>
              </a:rPr>
              <a:t>n</a:t>
            </a:r>
            <a:r>
              <a:rPr lang="en-US" altLang="en-US" sz="2000" dirty="0">
                <a:solidFill>
                  <a:srgbClr val="FF0000"/>
                </a:solidFill>
              </a:rPr>
              <a:t>-type MOSFET, </a:t>
            </a:r>
            <a:r>
              <a:rPr lang="en-US" altLang="en-US" sz="2000" i="1" dirty="0" err="1">
                <a:solidFill>
                  <a:srgbClr val="FF0000"/>
                </a:solidFill>
              </a:rPr>
              <a:t>V</a:t>
            </a:r>
            <a:r>
              <a:rPr lang="en-US" altLang="en-US" sz="2000" i="1" baseline="-25000" dirty="0" err="1">
                <a:solidFill>
                  <a:srgbClr val="FF0000"/>
                </a:solidFill>
              </a:rPr>
              <a:t>tp</a:t>
            </a:r>
            <a:r>
              <a:rPr lang="en-US" altLang="en-US" sz="2000" dirty="0">
                <a:solidFill>
                  <a:srgbClr val="FF0000"/>
                </a:solidFill>
              </a:rPr>
              <a:t> is used for </a:t>
            </a:r>
            <a:r>
              <a:rPr lang="en-US" altLang="en-US" sz="2000" i="1" dirty="0">
                <a:solidFill>
                  <a:srgbClr val="FF0000"/>
                </a:solidFill>
              </a:rPr>
              <a:t>p</a:t>
            </a:r>
            <a:r>
              <a:rPr lang="en-US" altLang="en-US" sz="2000" dirty="0">
                <a:solidFill>
                  <a:srgbClr val="FF0000"/>
                </a:solidFill>
              </a:rPr>
              <a:t>-channel</a:t>
            </a:r>
          </a:p>
        </p:txBody>
      </p:sp>
      <p:sp>
        <p:nvSpPr>
          <p:cNvPr id="15369" name="Line 10"/>
          <p:cNvSpPr>
            <a:spLocks noChangeShapeType="1"/>
          </p:cNvSpPr>
          <p:nvPr/>
        </p:nvSpPr>
        <p:spPr bwMode="auto">
          <a:xfrm flipH="1">
            <a:off x="2895600" y="1168400"/>
            <a:ext cx="2286000" cy="9652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2" name="Recorded Sound">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10"/>
          <a:stretch>
            <a:fillRect/>
          </a:stretch>
        </p:blipFill>
        <p:spPr>
          <a:xfrm>
            <a:off x="6781800" y="363536"/>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89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16387" name="Rectangle 2"/>
          <p:cNvSpPr>
            <a:spLocks noGrp="1" noChangeArrowheads="1"/>
          </p:cNvSpPr>
          <p:nvPr>
            <p:ph type="title"/>
          </p:nvPr>
        </p:nvSpPr>
        <p:spPr/>
        <p:txBody>
          <a:bodyPr/>
          <a:lstStyle/>
          <a:p>
            <a:pPr eaLnBrk="1" hangingPunct="1"/>
            <a:r>
              <a:rPr lang="en-US" altLang="en-US" b="0" smtClean="0"/>
              <a:t>5.1.3.</a:t>
            </a:r>
            <a:r>
              <a:rPr lang="en-US" altLang="en-US" smtClean="0"/>
              <a:t> Creating a Channel for</a:t>
            </a:r>
            <a:br>
              <a:rPr lang="en-US" altLang="en-US" smtClean="0"/>
            </a:br>
            <a:r>
              <a:rPr lang="en-US" altLang="en-US" smtClean="0"/>
              <a:t>Current Flow</a:t>
            </a:r>
          </a:p>
        </p:txBody>
      </p:sp>
      <p:sp>
        <p:nvSpPr>
          <p:cNvPr id="16388" name="Rectangle 3"/>
          <p:cNvSpPr>
            <a:spLocks noGrp="1" noChangeArrowheads="1"/>
          </p:cNvSpPr>
          <p:nvPr>
            <p:ph type="body" sz="half" idx="1"/>
          </p:nvPr>
        </p:nvSpPr>
        <p:spPr/>
        <p:txBody>
          <a:bodyPr/>
          <a:lstStyle/>
          <a:p>
            <a:pPr eaLnBrk="1" hangingPunct="1"/>
            <a:r>
              <a:rPr lang="en-US" altLang="en-US" sz="2000" b="1" smtClean="0">
                <a:solidFill>
                  <a:srgbClr val="FF0000"/>
                </a:solidFill>
              </a:rPr>
              <a:t>Q:</a:t>
            </a:r>
            <a:r>
              <a:rPr lang="en-US" altLang="en-US" sz="2000" smtClean="0">
                <a:solidFill>
                  <a:srgbClr val="FF0000"/>
                </a:solidFill>
              </a:rPr>
              <a:t> </a:t>
            </a:r>
            <a:r>
              <a:rPr lang="en-US" altLang="en-US" sz="2000" smtClean="0"/>
              <a:t>What is </a:t>
            </a:r>
            <a:r>
              <a:rPr lang="en-US" altLang="en-US" sz="2000" smtClean="0">
                <a:solidFill>
                  <a:srgbClr val="FF0000"/>
                </a:solidFill>
              </a:rPr>
              <a:t>main requirement</a:t>
            </a:r>
            <a:r>
              <a:rPr lang="en-US" altLang="en-US" sz="2000" smtClean="0"/>
              <a:t> for </a:t>
            </a:r>
            <a:r>
              <a:rPr lang="en-US" altLang="en-US" sz="2000" i="1" smtClean="0"/>
              <a:t>n</a:t>
            </a:r>
            <a:r>
              <a:rPr lang="en-US" altLang="en-US" sz="2000" smtClean="0"/>
              <a:t>-channel to form?</a:t>
            </a:r>
          </a:p>
          <a:p>
            <a:pPr lvl="1" eaLnBrk="1" hangingPunct="1"/>
            <a:r>
              <a:rPr lang="en-US" altLang="en-US" sz="2000" b="1" smtClean="0">
                <a:solidFill>
                  <a:srgbClr val="008000"/>
                </a:solidFill>
              </a:rPr>
              <a:t>A:</a:t>
            </a:r>
            <a:r>
              <a:rPr lang="en-US" altLang="en-US" sz="2000" smtClean="0">
                <a:solidFill>
                  <a:srgbClr val="008000"/>
                </a:solidFill>
              </a:rPr>
              <a:t> </a:t>
            </a:r>
            <a:r>
              <a:rPr lang="en-US" altLang="en-US" sz="2000" smtClean="0"/>
              <a:t>The </a:t>
            </a:r>
            <a:r>
              <a:rPr lang="en-US" altLang="en-US" sz="2000" smtClean="0">
                <a:solidFill>
                  <a:srgbClr val="FF0000"/>
                </a:solidFill>
              </a:rPr>
              <a:t>voltage across the “oxide” layer</a:t>
            </a:r>
            <a:r>
              <a:rPr lang="en-US" altLang="en-US" sz="2000" smtClean="0"/>
              <a:t> must exceed </a:t>
            </a:r>
            <a:r>
              <a:rPr lang="en-US" altLang="en-US" sz="2000" i="1" smtClean="0"/>
              <a:t>V</a:t>
            </a:r>
            <a:r>
              <a:rPr lang="en-US" altLang="en-US" sz="2000" i="1" baseline="-25000" smtClean="0"/>
              <a:t>t</a:t>
            </a:r>
            <a:r>
              <a:rPr lang="en-US" altLang="en-US" sz="2000" i="1" smtClean="0"/>
              <a:t>.</a:t>
            </a:r>
          </a:p>
          <a:p>
            <a:pPr eaLnBrk="1" hangingPunct="1"/>
            <a:r>
              <a:rPr lang="en-US" altLang="en-US" sz="2000" smtClean="0"/>
              <a:t>For example, when </a:t>
            </a:r>
            <a:r>
              <a:rPr lang="en-US" altLang="en-US" sz="2000" i="1" smtClean="0"/>
              <a:t>v</a:t>
            </a:r>
            <a:r>
              <a:rPr lang="en-US" altLang="en-US" sz="2000" i="1" baseline="-25000" smtClean="0"/>
              <a:t>DS</a:t>
            </a:r>
            <a:r>
              <a:rPr lang="en-US" altLang="en-US" sz="2000" smtClean="0"/>
              <a:t> = 0…</a:t>
            </a:r>
          </a:p>
          <a:p>
            <a:pPr lvl="1" eaLnBrk="1" hangingPunct="1"/>
            <a:r>
              <a:rPr lang="en-US" altLang="en-US" sz="2000" smtClean="0"/>
              <a:t>the voltage at every point along channel is zero</a:t>
            </a:r>
          </a:p>
          <a:p>
            <a:pPr lvl="1" eaLnBrk="1" hangingPunct="1"/>
            <a:r>
              <a:rPr lang="en-US" altLang="en-US" sz="2000" smtClean="0"/>
              <a:t>the voltage across the oxide layer is uniform and equal to </a:t>
            </a:r>
            <a:r>
              <a:rPr lang="en-US" altLang="en-US" sz="2000" i="1" smtClean="0"/>
              <a:t>v</a:t>
            </a:r>
            <a:r>
              <a:rPr lang="en-US" altLang="en-US" sz="2000" i="1" baseline="-25000" smtClean="0"/>
              <a:t>GS</a:t>
            </a:r>
          </a:p>
        </p:txBody>
      </p:sp>
      <p:sp>
        <p:nvSpPr>
          <p:cNvPr id="16389" name="Rectangle 4"/>
          <p:cNvSpPr>
            <a:spLocks noGrp="1" noChangeArrowheads="1"/>
          </p:cNvSpPr>
          <p:nvPr>
            <p:ph type="body" sz="half" idx="2"/>
          </p:nvPr>
        </p:nvSpPr>
        <p:spPr>
          <a:xfrm>
            <a:off x="4610100" y="2057400"/>
            <a:ext cx="4305300" cy="4572000"/>
          </a:xfrm>
        </p:spPr>
        <p:txBody>
          <a:bodyPr/>
          <a:lstStyle/>
          <a:p>
            <a:pPr eaLnBrk="1" hangingPunct="1"/>
            <a:r>
              <a:rPr lang="en-US" altLang="en-US" sz="2000" b="1" smtClean="0">
                <a:solidFill>
                  <a:srgbClr val="FF0000"/>
                </a:solidFill>
              </a:rPr>
              <a:t>Q:</a:t>
            </a:r>
            <a:r>
              <a:rPr lang="en-US" altLang="en-US" sz="2000" smtClean="0">
                <a:solidFill>
                  <a:srgbClr val="FF0000"/>
                </a:solidFill>
              </a:rPr>
              <a:t> </a:t>
            </a:r>
            <a:r>
              <a:rPr lang="en-US" altLang="en-US" sz="2000" smtClean="0"/>
              <a:t>How can one express the </a:t>
            </a:r>
            <a:r>
              <a:rPr lang="en-US" altLang="en-US" sz="2000" smtClean="0">
                <a:solidFill>
                  <a:srgbClr val="FF0000"/>
                </a:solidFill>
              </a:rPr>
              <a:t>magnitude of electron charge</a:t>
            </a:r>
            <a:r>
              <a:rPr lang="en-US" altLang="en-US" sz="2000" smtClean="0"/>
              <a:t> contained in the channel?</a:t>
            </a:r>
          </a:p>
          <a:p>
            <a:pPr lvl="1" eaLnBrk="1" hangingPunct="1"/>
            <a:r>
              <a:rPr lang="en-US" altLang="en-US" sz="2000" b="1" smtClean="0">
                <a:solidFill>
                  <a:srgbClr val="008000"/>
                </a:solidFill>
              </a:rPr>
              <a:t>A:</a:t>
            </a:r>
            <a:r>
              <a:rPr lang="en-US" altLang="en-US" sz="2000" smtClean="0">
                <a:solidFill>
                  <a:srgbClr val="008000"/>
                </a:solidFill>
              </a:rPr>
              <a:t> </a:t>
            </a:r>
            <a:r>
              <a:rPr lang="en-US" altLang="en-US" sz="2000" smtClean="0"/>
              <a:t>See below…</a:t>
            </a:r>
            <a:endParaRPr lang="en-US" altLang="en-US" sz="2000" i="1" baseline="-25000" smtClean="0"/>
          </a:p>
          <a:p>
            <a:pPr eaLnBrk="1" hangingPunct="1"/>
            <a:endParaRPr lang="en-US" altLang="en-US" sz="2000" b="1" smtClean="0"/>
          </a:p>
          <a:p>
            <a:pPr eaLnBrk="1" hangingPunct="1"/>
            <a:endParaRPr lang="en-US" altLang="en-US" sz="2000" b="1" smtClean="0">
              <a:solidFill>
                <a:srgbClr val="FF0000"/>
              </a:solidFill>
            </a:endParaRPr>
          </a:p>
          <a:p>
            <a:pPr eaLnBrk="1" hangingPunct="1"/>
            <a:endParaRPr lang="en-US" altLang="en-US" sz="2000" b="1" smtClean="0">
              <a:solidFill>
                <a:srgbClr val="FF0000"/>
              </a:solidFill>
            </a:endParaRPr>
          </a:p>
          <a:p>
            <a:pPr eaLnBrk="1" hangingPunct="1"/>
            <a:r>
              <a:rPr lang="en-US" altLang="en-US" sz="2000" b="1" smtClean="0">
                <a:solidFill>
                  <a:srgbClr val="FF0000"/>
                </a:solidFill>
              </a:rPr>
              <a:t>Q:</a:t>
            </a:r>
            <a:r>
              <a:rPr lang="en-US" altLang="en-US" sz="2000" smtClean="0">
                <a:solidFill>
                  <a:srgbClr val="FF0000"/>
                </a:solidFill>
              </a:rPr>
              <a:t> </a:t>
            </a:r>
            <a:r>
              <a:rPr lang="en-US" altLang="en-US" sz="2000" smtClean="0"/>
              <a:t>What is </a:t>
            </a:r>
            <a:r>
              <a:rPr lang="en-US" altLang="en-US" sz="2000" smtClean="0">
                <a:solidFill>
                  <a:srgbClr val="FF0000"/>
                </a:solidFill>
              </a:rPr>
              <a:t>effect of </a:t>
            </a:r>
            <a:r>
              <a:rPr lang="en-US" altLang="en-US" sz="2000" i="1" smtClean="0">
                <a:solidFill>
                  <a:srgbClr val="FF0000"/>
                </a:solidFill>
              </a:rPr>
              <a:t>v</a:t>
            </a:r>
            <a:r>
              <a:rPr lang="en-US" altLang="en-US" sz="2000" i="1" baseline="-25000" smtClean="0">
                <a:solidFill>
                  <a:srgbClr val="FF0000"/>
                </a:solidFill>
              </a:rPr>
              <a:t>OV</a:t>
            </a:r>
            <a:r>
              <a:rPr lang="en-US" altLang="en-US" sz="2000" smtClean="0">
                <a:solidFill>
                  <a:srgbClr val="FF0000"/>
                </a:solidFill>
              </a:rPr>
              <a:t> </a:t>
            </a:r>
            <a:r>
              <a:rPr lang="en-US" altLang="en-US" sz="2000" smtClean="0"/>
              <a:t>on </a:t>
            </a:r>
            <a:r>
              <a:rPr lang="en-US" altLang="en-US" sz="2000" i="1" smtClean="0"/>
              <a:t>n</a:t>
            </a:r>
            <a:r>
              <a:rPr lang="en-US" altLang="en-US" sz="2000" smtClean="0"/>
              <a:t>-channel?</a:t>
            </a:r>
          </a:p>
          <a:p>
            <a:pPr lvl="1" eaLnBrk="1" hangingPunct="1"/>
            <a:r>
              <a:rPr lang="en-US" altLang="en-US" sz="2000" b="1" smtClean="0">
                <a:solidFill>
                  <a:srgbClr val="008000"/>
                </a:solidFill>
              </a:rPr>
              <a:t>A:</a:t>
            </a:r>
            <a:r>
              <a:rPr lang="en-US" altLang="en-US" sz="2000" smtClean="0">
                <a:solidFill>
                  <a:srgbClr val="008000"/>
                </a:solidFill>
              </a:rPr>
              <a:t> </a:t>
            </a:r>
            <a:r>
              <a:rPr lang="en-US" altLang="en-US" sz="2000" smtClean="0"/>
              <a:t>As </a:t>
            </a:r>
            <a:r>
              <a:rPr lang="en-US" altLang="en-US" sz="2000" i="1" smtClean="0"/>
              <a:t>v</a:t>
            </a:r>
            <a:r>
              <a:rPr lang="en-US" altLang="en-US" sz="2000" i="1" baseline="-25000" smtClean="0"/>
              <a:t>OV</a:t>
            </a:r>
            <a:r>
              <a:rPr lang="en-US" altLang="en-US" sz="2000" smtClean="0"/>
              <a:t> grows, so does the </a:t>
            </a:r>
            <a:r>
              <a:rPr lang="en-US" altLang="en-US" sz="2000" smtClean="0">
                <a:solidFill>
                  <a:srgbClr val="FF0000"/>
                </a:solidFill>
              </a:rPr>
              <a:t>depth of the </a:t>
            </a:r>
            <a:r>
              <a:rPr lang="en-US" altLang="en-US" sz="2000" i="1" smtClean="0">
                <a:solidFill>
                  <a:srgbClr val="FF0000"/>
                </a:solidFill>
              </a:rPr>
              <a:t>n</a:t>
            </a:r>
            <a:r>
              <a:rPr lang="en-US" altLang="en-US" sz="2000" smtClean="0">
                <a:solidFill>
                  <a:srgbClr val="FF0000"/>
                </a:solidFill>
              </a:rPr>
              <a:t>-channel</a:t>
            </a:r>
            <a:r>
              <a:rPr lang="en-US" altLang="en-US" sz="2000" smtClean="0"/>
              <a:t> as well as its conductivity.</a:t>
            </a:r>
            <a:endParaRPr lang="en-US" altLang="en-US" sz="2000" i="1" baseline="-25000" smtClean="0"/>
          </a:p>
          <a:p>
            <a:pPr eaLnBrk="1" hangingPunct="1"/>
            <a:endParaRPr lang="en-US" altLang="en-US" sz="2000" i="1" baseline="-25000" smtClean="0"/>
          </a:p>
        </p:txBody>
      </p:sp>
      <p:graphicFrame>
        <p:nvGraphicFramePr>
          <p:cNvPr id="16390" name="Object 5"/>
          <p:cNvGraphicFramePr>
            <a:graphicFrameLocks noChangeAspect="1"/>
          </p:cNvGraphicFramePr>
          <p:nvPr/>
        </p:nvGraphicFramePr>
        <p:xfrm>
          <a:off x="4997450" y="3556000"/>
          <a:ext cx="3689350" cy="711200"/>
        </p:xfrm>
        <a:graphic>
          <a:graphicData uri="http://schemas.openxmlformats.org/presentationml/2006/ole">
            <mc:AlternateContent xmlns:mc="http://schemas.openxmlformats.org/markup-compatibility/2006">
              <mc:Choice xmlns:v="urn:schemas-microsoft-com:vml" Requires="v">
                <p:oleObj spid="_x0000_s16417" name="Equation" r:id="rId6" imgW="1841500" imgH="355600" progId="Equation.DSMT4">
                  <p:embed/>
                </p:oleObj>
              </mc:Choice>
              <mc:Fallback>
                <p:oleObj name="Equation" r:id="rId6" imgW="1841500" imgH="355600" progId="Equation.DSMT4">
                  <p:embed/>
                  <p:pic>
                    <p:nvPicPr>
                      <p:cNvPr id="0"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97450" y="3556000"/>
                        <a:ext cx="3689350" cy="711200"/>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2" name="Recorded Sound">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6172200" y="309562"/>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28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17411" name="Rectangle 2"/>
          <p:cNvSpPr>
            <a:spLocks noGrp="1" noChangeArrowheads="1"/>
          </p:cNvSpPr>
          <p:nvPr>
            <p:ph type="title"/>
          </p:nvPr>
        </p:nvSpPr>
        <p:spPr/>
        <p:txBody>
          <a:bodyPr/>
          <a:lstStyle/>
          <a:p>
            <a:pPr eaLnBrk="1" hangingPunct="1"/>
            <a:r>
              <a:rPr lang="en-US" altLang="en-US" sz="3200" b="0" smtClean="0"/>
              <a:t>5.1.4.</a:t>
            </a:r>
            <a:r>
              <a:rPr lang="en-US" altLang="en-US" sz="3200" smtClean="0"/>
              <a:t> Applying a</a:t>
            </a:r>
            <a:br>
              <a:rPr lang="en-US" altLang="en-US" sz="3200" smtClean="0"/>
            </a:br>
            <a:r>
              <a:rPr lang="en-US" altLang="en-US" sz="3200" smtClean="0"/>
              <a:t>Small </a:t>
            </a:r>
            <a:r>
              <a:rPr lang="en-US" altLang="en-US" sz="3200" b="0" i="1" smtClean="0"/>
              <a:t>v</a:t>
            </a:r>
            <a:r>
              <a:rPr lang="en-US" altLang="en-US" sz="3200" b="0" i="1" baseline="-25000" smtClean="0"/>
              <a:t>DS</a:t>
            </a:r>
          </a:p>
        </p:txBody>
      </p:sp>
      <p:sp>
        <p:nvSpPr>
          <p:cNvPr id="17412" name="Rectangle 5"/>
          <p:cNvSpPr>
            <a:spLocks noGrp="1" noChangeArrowheads="1"/>
          </p:cNvSpPr>
          <p:nvPr>
            <p:ph type="body" sz="half" idx="2"/>
          </p:nvPr>
        </p:nvSpPr>
        <p:spPr>
          <a:xfrm>
            <a:off x="228600" y="2057400"/>
            <a:ext cx="8686800" cy="4038600"/>
          </a:xfrm>
        </p:spPr>
        <p:txBody>
          <a:bodyPr/>
          <a:lstStyle/>
          <a:p>
            <a:pPr eaLnBrk="1" hangingPunct="1"/>
            <a:r>
              <a:rPr lang="en-US" altLang="en-US" b="1" smtClean="0">
                <a:solidFill>
                  <a:srgbClr val="FF0000"/>
                </a:solidFill>
              </a:rPr>
              <a:t>Q:</a:t>
            </a:r>
            <a:r>
              <a:rPr lang="en-US" altLang="en-US" smtClean="0">
                <a:solidFill>
                  <a:srgbClr val="FF0000"/>
                </a:solidFill>
              </a:rPr>
              <a:t> </a:t>
            </a:r>
            <a:r>
              <a:rPr lang="en-US" altLang="en-US" smtClean="0"/>
              <a:t>For small values of </a:t>
            </a:r>
            <a:r>
              <a:rPr lang="en-US" altLang="en-US" i="1" smtClean="0"/>
              <a:t>v</a:t>
            </a:r>
            <a:r>
              <a:rPr lang="en-US" altLang="en-US" i="1" baseline="-25000" smtClean="0"/>
              <a:t>DS</a:t>
            </a:r>
            <a:r>
              <a:rPr lang="en-US" altLang="en-US" smtClean="0"/>
              <a:t>, how does one </a:t>
            </a:r>
            <a:r>
              <a:rPr lang="en-US" altLang="en-US" smtClean="0">
                <a:solidFill>
                  <a:srgbClr val="FF0000"/>
                </a:solidFill>
              </a:rPr>
              <a:t>calculate </a:t>
            </a:r>
            <a:r>
              <a:rPr lang="en-US" altLang="en-US" i="1" smtClean="0">
                <a:solidFill>
                  <a:srgbClr val="FF0000"/>
                </a:solidFill>
              </a:rPr>
              <a:t>i</a:t>
            </a:r>
            <a:r>
              <a:rPr lang="en-US" altLang="en-US" i="1" baseline="-25000" smtClean="0">
                <a:solidFill>
                  <a:srgbClr val="FF0000"/>
                </a:solidFill>
              </a:rPr>
              <a:t>DS</a:t>
            </a:r>
            <a:r>
              <a:rPr lang="en-US" altLang="en-US" smtClean="0"/>
              <a:t> (aka. </a:t>
            </a:r>
            <a:r>
              <a:rPr lang="en-US" altLang="en-US" i="1" smtClean="0"/>
              <a:t>i</a:t>
            </a:r>
            <a:r>
              <a:rPr lang="en-US" altLang="en-US" i="1" baseline="-25000" smtClean="0"/>
              <a:t>D</a:t>
            </a:r>
            <a:r>
              <a:rPr lang="en-US" altLang="en-US" smtClean="0"/>
              <a:t>)?  </a:t>
            </a:r>
            <a:r>
              <a:rPr lang="en-US" altLang="en-US" b="1" smtClean="0">
                <a:solidFill>
                  <a:srgbClr val="008000"/>
                </a:solidFill>
              </a:rPr>
              <a:t>A:</a:t>
            </a:r>
            <a:r>
              <a:rPr lang="en-US" altLang="en-US" smtClean="0">
                <a:solidFill>
                  <a:srgbClr val="008000"/>
                </a:solidFill>
              </a:rPr>
              <a:t> </a:t>
            </a:r>
            <a:r>
              <a:rPr lang="en-US" altLang="en-US" smtClean="0"/>
              <a:t>Equation (5.7)…</a:t>
            </a:r>
            <a:endParaRPr lang="en-US" altLang="en-US" b="1" smtClean="0"/>
          </a:p>
          <a:p>
            <a:pPr eaLnBrk="1" hangingPunct="1"/>
            <a:r>
              <a:rPr lang="en-US" altLang="en-US" b="1" smtClean="0">
                <a:solidFill>
                  <a:srgbClr val="FF0000"/>
                </a:solidFill>
              </a:rPr>
              <a:t>Q:</a:t>
            </a:r>
            <a:r>
              <a:rPr lang="en-US" altLang="en-US" smtClean="0">
                <a:solidFill>
                  <a:srgbClr val="FF0000"/>
                </a:solidFill>
              </a:rPr>
              <a:t> </a:t>
            </a:r>
            <a:r>
              <a:rPr lang="en-US" altLang="en-US" smtClean="0"/>
              <a:t>What is the </a:t>
            </a:r>
            <a:r>
              <a:rPr lang="en-US" altLang="en-US" smtClean="0">
                <a:solidFill>
                  <a:srgbClr val="FF0000"/>
                </a:solidFill>
              </a:rPr>
              <a:t>origin</a:t>
            </a:r>
            <a:r>
              <a:rPr lang="en-US" altLang="en-US" smtClean="0"/>
              <a:t> of this equation?</a:t>
            </a:r>
          </a:p>
          <a:p>
            <a:pPr lvl="1" eaLnBrk="1" hangingPunct="1"/>
            <a:r>
              <a:rPr lang="en-US" altLang="en-US" sz="2800" b="1" smtClean="0">
                <a:solidFill>
                  <a:srgbClr val="008000"/>
                </a:solidFill>
              </a:rPr>
              <a:t>A: </a:t>
            </a:r>
            <a:r>
              <a:rPr lang="en-US" altLang="en-US" sz="2800" smtClean="0"/>
              <a:t>Current is defined in terms of </a:t>
            </a:r>
            <a:r>
              <a:rPr lang="en-US" altLang="en-US" sz="2800" b="1" smtClean="0">
                <a:solidFill>
                  <a:srgbClr val="3333FF"/>
                </a:solidFill>
              </a:rPr>
              <a:t>charge per unit length of </a:t>
            </a:r>
            <a:r>
              <a:rPr lang="en-US" altLang="en-US" sz="2800" b="1" i="1" smtClean="0">
                <a:solidFill>
                  <a:srgbClr val="3333FF"/>
                </a:solidFill>
              </a:rPr>
              <a:t>n</a:t>
            </a:r>
            <a:r>
              <a:rPr lang="en-US" altLang="en-US" sz="2800" b="1" smtClean="0">
                <a:solidFill>
                  <a:srgbClr val="3333FF"/>
                </a:solidFill>
              </a:rPr>
              <a:t>-channel</a:t>
            </a:r>
            <a:r>
              <a:rPr lang="en-US" altLang="en-US" sz="2800" smtClean="0"/>
              <a:t> as well as </a:t>
            </a:r>
            <a:r>
              <a:rPr lang="en-US" altLang="en-US" sz="2800" b="1" smtClean="0">
                <a:solidFill>
                  <a:srgbClr val="3333FF"/>
                </a:solidFill>
              </a:rPr>
              <a:t>electron drift velocity.</a:t>
            </a:r>
          </a:p>
        </p:txBody>
      </p:sp>
      <p:sp>
        <p:nvSpPr>
          <p:cNvPr id="17413" name="Rectangle 10"/>
          <p:cNvSpPr>
            <a:spLocks noChangeArrowheads="1"/>
          </p:cNvSpPr>
          <p:nvPr/>
        </p:nvSpPr>
        <p:spPr bwMode="auto">
          <a:xfrm>
            <a:off x="0" y="6172200"/>
            <a:ext cx="9144000" cy="6858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graphicFrame>
        <p:nvGraphicFramePr>
          <p:cNvPr id="17414" name="Object 6"/>
          <p:cNvGraphicFramePr>
            <a:graphicFrameLocks noChangeAspect="1"/>
          </p:cNvGraphicFramePr>
          <p:nvPr/>
        </p:nvGraphicFramePr>
        <p:xfrm>
          <a:off x="2362200" y="4495800"/>
          <a:ext cx="4378325" cy="2216150"/>
        </p:xfrm>
        <a:graphic>
          <a:graphicData uri="http://schemas.openxmlformats.org/presentationml/2006/ole">
            <mc:AlternateContent xmlns:mc="http://schemas.openxmlformats.org/markup-compatibility/2006">
              <mc:Choice xmlns:v="urn:schemas-microsoft-com:vml" Requires="v">
                <p:oleObj spid="_x0000_s17441" name="Equation" r:id="rId6" imgW="1828800" imgH="927100" progId="Equation.DSMT4">
                  <p:embed/>
                </p:oleObj>
              </mc:Choice>
              <mc:Fallback>
                <p:oleObj name="Equation" r:id="rId6" imgW="1828800" imgH="927100" progId="Equation.DSMT4">
                  <p:embed/>
                  <p:pic>
                    <p:nvPicPr>
                      <p:cNvPr id="0" name="Object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62200" y="4495800"/>
                        <a:ext cx="4378325" cy="2216150"/>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2" name="Recorded Sound">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6096000" y="152400"/>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7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18435" name="Rectangle 2"/>
          <p:cNvSpPr>
            <a:spLocks noGrp="1" noChangeArrowheads="1"/>
          </p:cNvSpPr>
          <p:nvPr>
            <p:ph type="title"/>
          </p:nvPr>
        </p:nvSpPr>
        <p:spPr/>
        <p:txBody>
          <a:bodyPr/>
          <a:lstStyle/>
          <a:p>
            <a:pPr eaLnBrk="1" hangingPunct="1"/>
            <a:r>
              <a:rPr lang="en-US" altLang="en-US" sz="3200" b="0" smtClean="0"/>
              <a:t>5.1.4.</a:t>
            </a:r>
            <a:r>
              <a:rPr lang="en-US" altLang="en-US" sz="3200" smtClean="0"/>
              <a:t> Applying</a:t>
            </a:r>
            <a:br>
              <a:rPr lang="en-US" altLang="en-US" sz="3200" smtClean="0"/>
            </a:br>
            <a:r>
              <a:rPr lang="en-US" altLang="en-US" sz="3200" smtClean="0"/>
              <a:t>a Small </a:t>
            </a:r>
            <a:r>
              <a:rPr lang="en-US" altLang="en-US" sz="3200" b="0" i="1" smtClean="0"/>
              <a:t>v</a:t>
            </a:r>
            <a:r>
              <a:rPr lang="en-US" altLang="en-US" sz="3200" b="0" i="1" baseline="-25000" smtClean="0"/>
              <a:t>DS</a:t>
            </a:r>
          </a:p>
        </p:txBody>
      </p:sp>
      <p:sp>
        <p:nvSpPr>
          <p:cNvPr id="18436" name="Rectangle 3"/>
          <p:cNvSpPr>
            <a:spLocks noGrp="1" noChangeArrowheads="1"/>
          </p:cNvSpPr>
          <p:nvPr>
            <p:ph type="body" sz="half" idx="1"/>
          </p:nvPr>
        </p:nvSpPr>
        <p:spPr>
          <a:xfrm>
            <a:off x="152400" y="2057400"/>
            <a:ext cx="8763000" cy="4038600"/>
          </a:xfrm>
        </p:spPr>
        <p:txBody>
          <a:bodyPr/>
          <a:lstStyle/>
          <a:p>
            <a:pPr eaLnBrk="1" hangingPunct="1"/>
            <a:r>
              <a:rPr lang="en-US" altLang="en-US" b="1" smtClean="0">
                <a:solidFill>
                  <a:srgbClr val="FF0000"/>
                </a:solidFill>
              </a:rPr>
              <a:t>Q:</a:t>
            </a:r>
            <a:r>
              <a:rPr lang="en-US" altLang="en-US" smtClean="0">
                <a:solidFill>
                  <a:srgbClr val="FF0000"/>
                </a:solidFill>
              </a:rPr>
              <a:t> </a:t>
            </a:r>
            <a:r>
              <a:rPr lang="en-US" altLang="en-US" smtClean="0"/>
              <a:t>How does one calculate </a:t>
            </a:r>
            <a:r>
              <a:rPr lang="en-US" altLang="en-US" smtClean="0">
                <a:solidFill>
                  <a:srgbClr val="FF0000"/>
                </a:solidFill>
              </a:rPr>
              <a:t>charge per unit length</a:t>
            </a:r>
            <a:r>
              <a:rPr lang="en-US" altLang="en-US" smtClean="0"/>
              <a:t> of </a:t>
            </a:r>
            <a:r>
              <a:rPr lang="en-US" altLang="en-US" i="1" smtClean="0"/>
              <a:t>n</a:t>
            </a:r>
            <a:r>
              <a:rPr lang="en-US" altLang="en-US" smtClean="0"/>
              <a:t>-channel (</a:t>
            </a:r>
            <a:r>
              <a:rPr lang="en-US" altLang="en-US" i="1" smtClean="0"/>
              <a:t>Q</a:t>
            </a:r>
            <a:r>
              <a:rPr lang="en-US" altLang="en-US" smtClean="0"/>
              <a:t>/</a:t>
            </a:r>
            <a:r>
              <a:rPr lang="en-US" altLang="en-US" i="1" smtClean="0"/>
              <a:t>uL</a:t>
            </a:r>
            <a:r>
              <a:rPr lang="en-US" altLang="en-US" smtClean="0"/>
              <a:t>)?</a:t>
            </a:r>
          </a:p>
          <a:p>
            <a:pPr lvl="1" eaLnBrk="1" hangingPunct="1"/>
            <a:r>
              <a:rPr lang="en-US" altLang="en-US" sz="2800" b="1" smtClean="0">
                <a:solidFill>
                  <a:srgbClr val="008000"/>
                </a:solidFill>
              </a:rPr>
              <a:t>A: </a:t>
            </a:r>
            <a:r>
              <a:rPr lang="en-US" altLang="en-US" sz="2800" smtClean="0"/>
              <a:t>For small values of </a:t>
            </a:r>
            <a:r>
              <a:rPr lang="en-US" altLang="en-US" sz="2800" i="1" smtClean="0"/>
              <a:t>v</a:t>
            </a:r>
            <a:r>
              <a:rPr lang="en-US" altLang="en-US" sz="2800" i="1" baseline="-25000" smtClean="0"/>
              <a:t>DS</a:t>
            </a:r>
            <a:r>
              <a:rPr lang="en-US" altLang="en-US" sz="2800" smtClean="0"/>
              <a:t>, one can still </a:t>
            </a:r>
            <a:r>
              <a:rPr lang="en-US" altLang="en-US" sz="2800" smtClean="0">
                <a:solidFill>
                  <a:srgbClr val="FF0000"/>
                </a:solidFill>
              </a:rPr>
              <a:t>assume that voltage between gate and </a:t>
            </a:r>
            <a:r>
              <a:rPr lang="en-US" altLang="en-US" sz="2800" i="1" smtClean="0">
                <a:solidFill>
                  <a:srgbClr val="FF0000"/>
                </a:solidFill>
              </a:rPr>
              <a:t>n</a:t>
            </a:r>
            <a:r>
              <a:rPr lang="en-US" altLang="en-US" sz="2800" smtClean="0">
                <a:solidFill>
                  <a:srgbClr val="FF0000"/>
                </a:solidFill>
              </a:rPr>
              <a:t>-channel is constant</a:t>
            </a:r>
            <a:r>
              <a:rPr lang="en-US" altLang="en-US" sz="2800" smtClean="0"/>
              <a:t> (along its length) – and equal to </a:t>
            </a:r>
            <a:r>
              <a:rPr lang="en-US" altLang="en-US" sz="2800" i="1" smtClean="0"/>
              <a:t>v</a:t>
            </a:r>
            <a:r>
              <a:rPr lang="en-US" altLang="en-US" sz="2800" i="1" baseline="-25000" smtClean="0"/>
              <a:t>GS</a:t>
            </a:r>
            <a:r>
              <a:rPr lang="en-US" altLang="en-US" sz="2800" i="1" smtClean="0"/>
              <a:t>.</a:t>
            </a:r>
          </a:p>
          <a:p>
            <a:pPr lvl="1" eaLnBrk="1" hangingPunct="1"/>
            <a:r>
              <a:rPr lang="en-US" altLang="en-US" sz="2800" b="1" smtClean="0">
                <a:solidFill>
                  <a:srgbClr val="008000"/>
                </a:solidFill>
              </a:rPr>
              <a:t>A:</a:t>
            </a:r>
            <a:r>
              <a:rPr lang="en-US" altLang="en-US" sz="2800" b="1" smtClean="0"/>
              <a:t> </a:t>
            </a:r>
            <a:r>
              <a:rPr lang="en-US" altLang="en-US" sz="2800" smtClean="0"/>
              <a:t>Therefore, </a:t>
            </a:r>
            <a:r>
              <a:rPr lang="en-US" altLang="en-US" sz="2800" smtClean="0">
                <a:solidFill>
                  <a:srgbClr val="FF0000"/>
                </a:solidFill>
              </a:rPr>
              <a:t>effective voltage</a:t>
            </a:r>
            <a:r>
              <a:rPr lang="en-US" altLang="en-US" sz="2800" smtClean="0"/>
              <a:t> between gate and </a:t>
            </a:r>
            <a:r>
              <a:rPr lang="en-US" altLang="en-US" sz="2800" i="1" smtClean="0"/>
              <a:t>n</a:t>
            </a:r>
            <a:r>
              <a:rPr lang="en-US" altLang="en-US" sz="2800" smtClean="0"/>
              <a:t>-channel remains equal to </a:t>
            </a:r>
            <a:r>
              <a:rPr lang="en-US" altLang="en-US" sz="2800" i="1" smtClean="0"/>
              <a:t>v</a:t>
            </a:r>
            <a:r>
              <a:rPr lang="en-US" altLang="en-US" sz="2800" i="1" baseline="-25000" smtClean="0"/>
              <a:t>OV</a:t>
            </a:r>
            <a:r>
              <a:rPr lang="en-US" altLang="en-US" sz="2800" i="1" smtClean="0"/>
              <a:t>.</a:t>
            </a:r>
          </a:p>
          <a:p>
            <a:pPr lvl="1" eaLnBrk="1" hangingPunct="1"/>
            <a:r>
              <a:rPr lang="en-US" altLang="en-US" sz="2800" b="1" smtClean="0">
                <a:solidFill>
                  <a:srgbClr val="008000"/>
                </a:solidFill>
              </a:rPr>
              <a:t>A:</a:t>
            </a:r>
            <a:r>
              <a:rPr lang="en-US" altLang="en-US" sz="2800" smtClean="0"/>
              <a:t> Therefore, </a:t>
            </a:r>
            <a:r>
              <a:rPr lang="en-US" altLang="en-US" sz="2800" smtClean="0">
                <a:solidFill>
                  <a:srgbClr val="FF0000"/>
                </a:solidFill>
              </a:rPr>
              <a:t>(5.2)</a:t>
            </a:r>
            <a:r>
              <a:rPr lang="en-US" altLang="en-US" sz="2800" smtClean="0"/>
              <a:t> from two slides back applies.</a:t>
            </a:r>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19459" name="Rectangle 2"/>
          <p:cNvSpPr>
            <a:spLocks noGrp="1" noChangeArrowheads="1"/>
          </p:cNvSpPr>
          <p:nvPr>
            <p:ph type="title"/>
          </p:nvPr>
        </p:nvSpPr>
        <p:spPr/>
        <p:txBody>
          <a:bodyPr/>
          <a:lstStyle/>
          <a:p>
            <a:pPr eaLnBrk="1" hangingPunct="1"/>
            <a:r>
              <a:rPr lang="en-US" altLang="en-US" sz="3200" b="0" smtClean="0"/>
              <a:t>5.1.4.</a:t>
            </a:r>
            <a:r>
              <a:rPr lang="en-US" altLang="en-US" sz="3200" smtClean="0"/>
              <a:t> Applying a</a:t>
            </a:r>
            <a:br>
              <a:rPr lang="en-US" altLang="en-US" sz="3200" smtClean="0"/>
            </a:br>
            <a:r>
              <a:rPr lang="en-US" altLang="en-US" sz="3200" smtClean="0"/>
              <a:t>Small </a:t>
            </a:r>
            <a:r>
              <a:rPr lang="en-US" altLang="en-US" sz="3200" b="0" i="1" smtClean="0"/>
              <a:t>v</a:t>
            </a:r>
            <a:r>
              <a:rPr lang="en-US" altLang="en-US" sz="3200" b="0" i="1" baseline="-25000" smtClean="0"/>
              <a:t>DS</a:t>
            </a:r>
          </a:p>
        </p:txBody>
      </p:sp>
      <p:sp>
        <p:nvSpPr>
          <p:cNvPr id="19460" name="Rectangle 4"/>
          <p:cNvSpPr>
            <a:spLocks noGrp="1" noChangeArrowheads="1"/>
          </p:cNvSpPr>
          <p:nvPr>
            <p:ph type="body" sz="half" idx="2"/>
          </p:nvPr>
        </p:nvSpPr>
        <p:spPr>
          <a:xfrm>
            <a:off x="228600" y="2057400"/>
            <a:ext cx="4648200" cy="4800600"/>
          </a:xfrm>
          <a:solidFill>
            <a:schemeClr val="bg1"/>
          </a:solidFill>
        </p:spPr>
        <p:txBody>
          <a:bodyPr/>
          <a:lstStyle/>
          <a:p>
            <a:pPr eaLnBrk="1" hangingPunct="1"/>
            <a:r>
              <a:rPr lang="en-US" altLang="en-US" sz="2400" b="1" smtClean="0">
                <a:solidFill>
                  <a:srgbClr val="FF0000"/>
                </a:solidFill>
              </a:rPr>
              <a:t>Q:</a:t>
            </a:r>
            <a:r>
              <a:rPr lang="en-US" altLang="en-US" sz="2400" smtClean="0">
                <a:solidFill>
                  <a:srgbClr val="FF0000"/>
                </a:solidFill>
              </a:rPr>
              <a:t> </a:t>
            </a:r>
            <a:r>
              <a:rPr lang="en-US" altLang="en-US" sz="2400" smtClean="0"/>
              <a:t>How does one calculate </a:t>
            </a:r>
            <a:r>
              <a:rPr lang="en-US" altLang="en-US" sz="2400" smtClean="0">
                <a:solidFill>
                  <a:srgbClr val="FF0000"/>
                </a:solidFill>
              </a:rPr>
              <a:t>charge per unit length</a:t>
            </a:r>
            <a:r>
              <a:rPr lang="en-US" altLang="en-US" sz="2400" smtClean="0"/>
              <a:t> of </a:t>
            </a:r>
            <a:r>
              <a:rPr lang="en-US" altLang="en-US" sz="2400" i="1" smtClean="0"/>
              <a:t>n</a:t>
            </a:r>
            <a:r>
              <a:rPr lang="en-US" altLang="en-US" sz="2400" smtClean="0"/>
              <a:t>-channel (</a:t>
            </a:r>
            <a:r>
              <a:rPr lang="en-US" altLang="en-US" sz="2400" i="1" smtClean="0"/>
              <a:t>Q</a:t>
            </a:r>
            <a:r>
              <a:rPr lang="en-US" altLang="en-US" sz="2400" smtClean="0"/>
              <a:t>/</a:t>
            </a:r>
            <a:r>
              <a:rPr lang="en-US" altLang="en-US" sz="2400" i="1" smtClean="0"/>
              <a:t>uL</a:t>
            </a:r>
            <a:r>
              <a:rPr lang="en-US" altLang="en-US" sz="2400" smtClean="0"/>
              <a:t>)?</a:t>
            </a:r>
            <a:endParaRPr lang="en-US" altLang="en-US" sz="2400" b="1" smtClean="0">
              <a:solidFill>
                <a:srgbClr val="008000"/>
              </a:solidFill>
            </a:endParaRPr>
          </a:p>
          <a:p>
            <a:pPr lvl="1" eaLnBrk="1" hangingPunct="1"/>
            <a:r>
              <a:rPr lang="en-US" altLang="en-US" b="1" smtClean="0">
                <a:solidFill>
                  <a:srgbClr val="008000"/>
                </a:solidFill>
              </a:rPr>
              <a:t>A:</a:t>
            </a:r>
            <a:r>
              <a:rPr lang="en-US" altLang="en-US" smtClean="0">
                <a:solidFill>
                  <a:srgbClr val="008000"/>
                </a:solidFill>
              </a:rPr>
              <a:t> </a:t>
            </a:r>
            <a:r>
              <a:rPr lang="en-US" altLang="en-US" smtClean="0"/>
              <a:t>Use </a:t>
            </a:r>
            <a:r>
              <a:rPr lang="en-US" altLang="en-US" smtClean="0">
                <a:solidFill>
                  <a:srgbClr val="FF0000"/>
                </a:solidFill>
              </a:rPr>
              <a:t>(5.2)</a:t>
            </a:r>
            <a:r>
              <a:rPr lang="en-US" altLang="en-US" smtClean="0"/>
              <a:t> to calculate charge per unit </a:t>
            </a:r>
            <a:r>
              <a:rPr lang="en-US" altLang="en-US" i="1" smtClean="0"/>
              <a:t>L</a:t>
            </a:r>
            <a:r>
              <a:rPr lang="en-US" altLang="en-US" smtClean="0"/>
              <a:t> of channel.</a:t>
            </a:r>
          </a:p>
          <a:p>
            <a:pPr eaLnBrk="1" hangingPunct="1"/>
            <a:r>
              <a:rPr lang="en-US" altLang="en-US" sz="2400" b="1" smtClean="0">
                <a:solidFill>
                  <a:srgbClr val="FF0000"/>
                </a:solidFill>
              </a:rPr>
              <a:t>Q:</a:t>
            </a:r>
            <a:r>
              <a:rPr lang="en-US" altLang="en-US" sz="2400" smtClean="0">
                <a:solidFill>
                  <a:srgbClr val="FF0000"/>
                </a:solidFill>
              </a:rPr>
              <a:t> </a:t>
            </a:r>
            <a:r>
              <a:rPr lang="en-US" altLang="en-US" sz="2400" smtClean="0"/>
              <a:t>How does one calculate </a:t>
            </a:r>
            <a:r>
              <a:rPr lang="en-US" altLang="en-US" sz="2400" smtClean="0">
                <a:solidFill>
                  <a:srgbClr val="FF0000"/>
                </a:solidFill>
              </a:rPr>
              <a:t>electron drift velocity?</a:t>
            </a:r>
          </a:p>
          <a:p>
            <a:pPr lvl="1" eaLnBrk="1" hangingPunct="1"/>
            <a:r>
              <a:rPr lang="en-US" altLang="en-US" b="1" smtClean="0">
                <a:solidFill>
                  <a:srgbClr val="008000"/>
                </a:solidFill>
              </a:rPr>
              <a:t>A: </a:t>
            </a:r>
            <a:r>
              <a:rPr lang="en-US" altLang="en-US" smtClean="0"/>
              <a:t>Note that </a:t>
            </a:r>
            <a:r>
              <a:rPr lang="en-US" altLang="en-US" i="1" smtClean="0">
                <a:solidFill>
                  <a:srgbClr val="FF0000"/>
                </a:solidFill>
              </a:rPr>
              <a:t>v</a:t>
            </a:r>
            <a:r>
              <a:rPr lang="en-US" altLang="en-US" i="1" baseline="-25000" smtClean="0">
                <a:solidFill>
                  <a:srgbClr val="FF0000"/>
                </a:solidFill>
              </a:rPr>
              <a:t>DS</a:t>
            </a:r>
            <a:r>
              <a:rPr lang="en-US" altLang="en-US" smtClean="0">
                <a:solidFill>
                  <a:srgbClr val="FF0000"/>
                </a:solidFill>
              </a:rPr>
              <a:t> establishes an electric field </a:t>
            </a:r>
            <a:r>
              <a:rPr lang="en-US" altLang="en-US" i="1" smtClean="0">
                <a:solidFill>
                  <a:srgbClr val="FF0000"/>
                </a:solidFill>
              </a:rPr>
              <a:t>E</a:t>
            </a:r>
            <a:r>
              <a:rPr lang="en-US" altLang="en-US" smtClean="0">
                <a:solidFill>
                  <a:srgbClr val="FF0000"/>
                </a:solidFill>
              </a:rPr>
              <a:t> </a:t>
            </a:r>
            <a:r>
              <a:rPr lang="en-US" altLang="en-US" smtClean="0"/>
              <a:t>across length of </a:t>
            </a:r>
            <a:r>
              <a:rPr lang="en-US" altLang="en-US" i="1" smtClean="0"/>
              <a:t>n</a:t>
            </a:r>
            <a:r>
              <a:rPr lang="en-US" altLang="en-US" smtClean="0"/>
              <a:t>-channel, this may calculate e-drift velocity.</a:t>
            </a:r>
          </a:p>
        </p:txBody>
      </p:sp>
      <p:graphicFrame>
        <p:nvGraphicFramePr>
          <p:cNvPr id="19461" name="Object 5"/>
          <p:cNvGraphicFramePr>
            <a:graphicFrameLocks noChangeAspect="1"/>
          </p:cNvGraphicFramePr>
          <p:nvPr/>
        </p:nvGraphicFramePr>
        <p:xfrm>
          <a:off x="4953000" y="2057400"/>
          <a:ext cx="3784600" cy="4295775"/>
        </p:xfrm>
        <a:graphic>
          <a:graphicData uri="http://schemas.openxmlformats.org/presentationml/2006/ole">
            <mc:AlternateContent xmlns:mc="http://schemas.openxmlformats.org/markup-compatibility/2006">
              <mc:Choice xmlns:v="urn:schemas-microsoft-com:vml" Requires="v">
                <p:oleObj spid="_x0000_s19488" name="Equation" r:id="rId3" imgW="1574800" imgH="1790700" progId="Equation.DSMT4">
                  <p:embed/>
                </p:oleObj>
              </mc:Choice>
              <mc:Fallback>
                <p:oleObj name="Equation" r:id="rId3" imgW="1574800" imgH="1790700" progId="Equation.DSMT4">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53000" y="2057400"/>
                        <a:ext cx="3784600" cy="4295775"/>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9462" name="Rectangle 6"/>
          <p:cNvSpPr>
            <a:spLocks noChangeArrowheads="1"/>
          </p:cNvSpPr>
          <p:nvPr/>
        </p:nvSpPr>
        <p:spPr bwMode="auto">
          <a:xfrm>
            <a:off x="4953000" y="2085975"/>
            <a:ext cx="3810000" cy="838200"/>
          </a:xfrm>
          <a:prstGeom prst="rect">
            <a:avLst/>
          </a:prstGeom>
          <a:solidFill>
            <a:schemeClr val="bg1">
              <a:alpha val="79999"/>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20483" name="Rectangle 2"/>
          <p:cNvSpPr>
            <a:spLocks noGrp="1" noChangeArrowheads="1"/>
          </p:cNvSpPr>
          <p:nvPr>
            <p:ph type="title"/>
          </p:nvPr>
        </p:nvSpPr>
        <p:spPr/>
        <p:txBody>
          <a:bodyPr/>
          <a:lstStyle/>
          <a:p>
            <a:pPr eaLnBrk="1" hangingPunct="1"/>
            <a:r>
              <a:rPr lang="en-US" altLang="en-US" sz="3200" b="0" smtClean="0"/>
              <a:t>5.1.4.</a:t>
            </a:r>
            <a:r>
              <a:rPr lang="en-US" altLang="en-US" sz="3200" smtClean="0"/>
              <a:t> Applying a</a:t>
            </a:r>
            <a:br>
              <a:rPr lang="en-US" altLang="en-US" sz="3200" smtClean="0"/>
            </a:br>
            <a:r>
              <a:rPr lang="en-US" altLang="en-US" sz="3200" smtClean="0"/>
              <a:t>Small </a:t>
            </a:r>
            <a:r>
              <a:rPr lang="en-US" altLang="en-US" sz="3200" b="0" i="1" smtClean="0"/>
              <a:t>v</a:t>
            </a:r>
            <a:r>
              <a:rPr lang="en-US" altLang="en-US" sz="3200" b="0" i="1" baseline="-25000" smtClean="0"/>
              <a:t>DS</a:t>
            </a:r>
          </a:p>
        </p:txBody>
      </p:sp>
      <p:sp>
        <p:nvSpPr>
          <p:cNvPr id="20484" name="Rectangle 3"/>
          <p:cNvSpPr>
            <a:spLocks noGrp="1" noChangeArrowheads="1"/>
          </p:cNvSpPr>
          <p:nvPr>
            <p:ph type="body" sz="half" idx="2"/>
          </p:nvPr>
        </p:nvSpPr>
        <p:spPr>
          <a:xfrm>
            <a:off x="228600" y="2057400"/>
            <a:ext cx="4648200" cy="4800600"/>
          </a:xfrm>
          <a:solidFill>
            <a:schemeClr val="bg1"/>
          </a:solidFill>
        </p:spPr>
        <p:txBody>
          <a:bodyPr/>
          <a:lstStyle/>
          <a:p>
            <a:pPr eaLnBrk="1" hangingPunct="1"/>
            <a:r>
              <a:rPr lang="en-US" altLang="en-US" sz="2400" b="1" smtClean="0">
                <a:solidFill>
                  <a:srgbClr val="FF0000"/>
                </a:solidFill>
              </a:rPr>
              <a:t>Q:</a:t>
            </a:r>
            <a:r>
              <a:rPr lang="en-US" altLang="en-US" sz="2400" smtClean="0">
                <a:solidFill>
                  <a:srgbClr val="FF0000"/>
                </a:solidFill>
              </a:rPr>
              <a:t> </a:t>
            </a:r>
            <a:r>
              <a:rPr lang="en-US" altLang="en-US" sz="2400" smtClean="0"/>
              <a:t>How does one calculate </a:t>
            </a:r>
            <a:r>
              <a:rPr lang="en-US" altLang="en-US" sz="2400" smtClean="0">
                <a:solidFill>
                  <a:srgbClr val="FF0000"/>
                </a:solidFill>
              </a:rPr>
              <a:t>charge per unit length</a:t>
            </a:r>
            <a:r>
              <a:rPr lang="en-US" altLang="en-US" sz="2400" smtClean="0"/>
              <a:t> of </a:t>
            </a:r>
            <a:r>
              <a:rPr lang="en-US" altLang="en-US" sz="2400" i="1" smtClean="0"/>
              <a:t>n</a:t>
            </a:r>
            <a:r>
              <a:rPr lang="en-US" altLang="en-US" sz="2400" smtClean="0"/>
              <a:t>-channel (</a:t>
            </a:r>
            <a:r>
              <a:rPr lang="en-US" altLang="en-US" sz="2400" i="1" smtClean="0"/>
              <a:t>Q</a:t>
            </a:r>
            <a:r>
              <a:rPr lang="en-US" altLang="en-US" sz="2400" smtClean="0"/>
              <a:t>/</a:t>
            </a:r>
            <a:r>
              <a:rPr lang="en-US" altLang="en-US" sz="2400" i="1" smtClean="0"/>
              <a:t>uL</a:t>
            </a:r>
            <a:r>
              <a:rPr lang="en-US" altLang="en-US" sz="2400" smtClean="0"/>
              <a:t>)?</a:t>
            </a:r>
            <a:endParaRPr lang="en-US" altLang="en-US" sz="2400" b="1" smtClean="0">
              <a:solidFill>
                <a:srgbClr val="008000"/>
              </a:solidFill>
            </a:endParaRPr>
          </a:p>
          <a:p>
            <a:pPr lvl="1" eaLnBrk="1" hangingPunct="1"/>
            <a:r>
              <a:rPr lang="en-US" altLang="en-US" b="1" smtClean="0">
                <a:solidFill>
                  <a:srgbClr val="008000"/>
                </a:solidFill>
              </a:rPr>
              <a:t>A:</a:t>
            </a:r>
            <a:r>
              <a:rPr lang="en-US" altLang="en-US" smtClean="0">
                <a:solidFill>
                  <a:srgbClr val="008000"/>
                </a:solidFill>
              </a:rPr>
              <a:t> </a:t>
            </a:r>
            <a:r>
              <a:rPr lang="en-US" altLang="en-US" smtClean="0"/>
              <a:t>Use </a:t>
            </a:r>
            <a:r>
              <a:rPr lang="en-US" altLang="en-US" smtClean="0">
                <a:solidFill>
                  <a:srgbClr val="FF0000"/>
                </a:solidFill>
              </a:rPr>
              <a:t>(5.2)</a:t>
            </a:r>
            <a:r>
              <a:rPr lang="en-US" altLang="en-US" smtClean="0"/>
              <a:t> to calculate charge per unit </a:t>
            </a:r>
            <a:r>
              <a:rPr lang="en-US" altLang="en-US" i="1" smtClean="0"/>
              <a:t>L</a:t>
            </a:r>
            <a:r>
              <a:rPr lang="en-US" altLang="en-US" smtClean="0"/>
              <a:t> of channel.</a:t>
            </a:r>
          </a:p>
          <a:p>
            <a:pPr eaLnBrk="1" hangingPunct="1"/>
            <a:r>
              <a:rPr lang="en-US" altLang="en-US" sz="2400" b="1" smtClean="0">
                <a:solidFill>
                  <a:srgbClr val="FF0000"/>
                </a:solidFill>
              </a:rPr>
              <a:t>Q:</a:t>
            </a:r>
            <a:r>
              <a:rPr lang="en-US" altLang="en-US" sz="2400" smtClean="0">
                <a:solidFill>
                  <a:srgbClr val="FF0000"/>
                </a:solidFill>
              </a:rPr>
              <a:t> </a:t>
            </a:r>
            <a:r>
              <a:rPr lang="en-US" altLang="en-US" sz="2400" smtClean="0"/>
              <a:t>How does one calculate </a:t>
            </a:r>
            <a:r>
              <a:rPr lang="en-US" altLang="en-US" sz="2400" smtClean="0">
                <a:solidFill>
                  <a:srgbClr val="FF0000"/>
                </a:solidFill>
              </a:rPr>
              <a:t>electron drift velocity?</a:t>
            </a:r>
          </a:p>
          <a:p>
            <a:pPr lvl="1" eaLnBrk="1" hangingPunct="1"/>
            <a:r>
              <a:rPr lang="en-US" altLang="en-US" b="1" smtClean="0">
                <a:solidFill>
                  <a:srgbClr val="008000"/>
                </a:solidFill>
              </a:rPr>
              <a:t>A: </a:t>
            </a:r>
            <a:r>
              <a:rPr lang="en-US" altLang="en-US" smtClean="0"/>
              <a:t>Note that </a:t>
            </a:r>
            <a:r>
              <a:rPr lang="en-US" altLang="en-US" i="1" smtClean="0">
                <a:solidFill>
                  <a:srgbClr val="FF0000"/>
                </a:solidFill>
              </a:rPr>
              <a:t>v</a:t>
            </a:r>
            <a:r>
              <a:rPr lang="en-US" altLang="en-US" i="1" baseline="-25000" smtClean="0">
                <a:solidFill>
                  <a:srgbClr val="FF0000"/>
                </a:solidFill>
              </a:rPr>
              <a:t>DS</a:t>
            </a:r>
            <a:r>
              <a:rPr lang="en-US" altLang="en-US" smtClean="0">
                <a:solidFill>
                  <a:srgbClr val="FF0000"/>
                </a:solidFill>
              </a:rPr>
              <a:t> establishes an electric field </a:t>
            </a:r>
            <a:r>
              <a:rPr lang="en-US" altLang="en-US" i="1" smtClean="0">
                <a:solidFill>
                  <a:srgbClr val="FF0000"/>
                </a:solidFill>
              </a:rPr>
              <a:t>E</a:t>
            </a:r>
            <a:r>
              <a:rPr lang="en-US" altLang="en-US" smtClean="0">
                <a:solidFill>
                  <a:srgbClr val="FF0000"/>
                </a:solidFill>
              </a:rPr>
              <a:t> </a:t>
            </a:r>
            <a:r>
              <a:rPr lang="en-US" altLang="en-US" smtClean="0"/>
              <a:t>across length of </a:t>
            </a:r>
            <a:r>
              <a:rPr lang="en-US" altLang="en-US" i="1" smtClean="0"/>
              <a:t>n</a:t>
            </a:r>
            <a:r>
              <a:rPr lang="en-US" altLang="en-US" smtClean="0"/>
              <a:t>-channel, this may calculate e-drift velocity.</a:t>
            </a:r>
          </a:p>
        </p:txBody>
      </p:sp>
      <p:graphicFrame>
        <p:nvGraphicFramePr>
          <p:cNvPr id="20485" name="Object 4"/>
          <p:cNvGraphicFramePr>
            <a:graphicFrameLocks noChangeAspect="1"/>
          </p:cNvGraphicFramePr>
          <p:nvPr/>
        </p:nvGraphicFramePr>
        <p:xfrm>
          <a:off x="4953000" y="2057400"/>
          <a:ext cx="3784600" cy="4295775"/>
        </p:xfrm>
        <a:graphic>
          <a:graphicData uri="http://schemas.openxmlformats.org/presentationml/2006/ole">
            <mc:AlternateContent xmlns:mc="http://schemas.openxmlformats.org/markup-compatibility/2006">
              <mc:Choice xmlns:v="urn:schemas-microsoft-com:vml" Requires="v">
                <p:oleObj spid="_x0000_s20516" name="Equation" r:id="rId3" imgW="1574800" imgH="1790700" progId="Equation.DSMT4">
                  <p:embed/>
                </p:oleObj>
              </mc:Choice>
              <mc:Fallback>
                <p:oleObj name="Equation" r:id="rId3" imgW="1574800" imgH="1790700"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53000" y="2057400"/>
                        <a:ext cx="3784600" cy="4295775"/>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0486" name="Rectangle 5"/>
          <p:cNvSpPr>
            <a:spLocks noChangeArrowheads="1"/>
          </p:cNvSpPr>
          <p:nvPr/>
        </p:nvSpPr>
        <p:spPr bwMode="auto">
          <a:xfrm>
            <a:off x="4953000" y="2085975"/>
            <a:ext cx="3810000" cy="838200"/>
          </a:xfrm>
          <a:prstGeom prst="rect">
            <a:avLst/>
          </a:prstGeom>
          <a:solidFill>
            <a:schemeClr val="bg1">
              <a:alpha val="79999"/>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20487" name="Rectangle 6"/>
          <p:cNvSpPr>
            <a:spLocks noChangeArrowheads="1"/>
          </p:cNvSpPr>
          <p:nvPr/>
        </p:nvSpPr>
        <p:spPr bwMode="auto">
          <a:xfrm>
            <a:off x="0" y="0"/>
            <a:ext cx="9144000" cy="6858000"/>
          </a:xfrm>
          <a:prstGeom prst="rect">
            <a:avLst/>
          </a:prstGeom>
          <a:solidFill>
            <a:schemeClr val="bg1">
              <a:alpha val="749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20488" name="Line 7"/>
          <p:cNvSpPr>
            <a:spLocks noChangeShapeType="1"/>
          </p:cNvSpPr>
          <p:nvPr/>
        </p:nvSpPr>
        <p:spPr bwMode="auto">
          <a:xfrm flipV="1">
            <a:off x="2438400" y="3352800"/>
            <a:ext cx="2438400" cy="5334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0489" name="Line 8"/>
          <p:cNvSpPr>
            <a:spLocks noChangeShapeType="1"/>
          </p:cNvSpPr>
          <p:nvPr/>
        </p:nvSpPr>
        <p:spPr bwMode="auto">
          <a:xfrm>
            <a:off x="2209800" y="3962400"/>
            <a:ext cx="2667000" cy="6858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0490" name="Text Box 9"/>
          <p:cNvSpPr txBox="1">
            <a:spLocks noChangeArrowheads="1"/>
          </p:cNvSpPr>
          <p:nvPr/>
        </p:nvSpPr>
        <p:spPr bwMode="auto">
          <a:xfrm>
            <a:off x="381000" y="3000375"/>
            <a:ext cx="3886200" cy="1800225"/>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eaLnBrk="1" hangingPunct="1">
              <a:spcBef>
                <a:spcPct val="50000"/>
              </a:spcBef>
              <a:buFontTx/>
              <a:buNone/>
            </a:pPr>
            <a:r>
              <a:rPr lang="en-US" altLang="en-US" sz="2800">
                <a:solidFill>
                  <a:srgbClr val="FF0000"/>
                </a:solidFill>
              </a:rPr>
              <a:t>Note that these two values may be employed to define current in amperes (aka. </a:t>
            </a:r>
            <a:r>
              <a:rPr lang="en-US" altLang="en-US" sz="2800" i="1">
                <a:solidFill>
                  <a:srgbClr val="FF0000"/>
                </a:solidFill>
              </a:rPr>
              <a:t>C</a:t>
            </a:r>
            <a:r>
              <a:rPr lang="en-US" altLang="en-US" sz="2800">
                <a:solidFill>
                  <a:srgbClr val="FF0000"/>
                </a:solidFill>
              </a:rPr>
              <a:t>/</a:t>
            </a:r>
            <a:r>
              <a:rPr lang="en-US" altLang="en-US" sz="2800" i="1">
                <a:solidFill>
                  <a:srgbClr val="FF0000"/>
                </a:solidFill>
              </a:rPr>
              <a:t>s</a:t>
            </a:r>
            <a:r>
              <a:rPr lang="en-US" altLang="en-US" sz="2800">
                <a:solidFill>
                  <a:srgbClr val="FF0000"/>
                </a:solidFill>
              </a:rPr>
              <a:t>).</a:t>
            </a:r>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Footer Placeholder 3"/>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3075" name="Rectangle 2"/>
          <p:cNvSpPr>
            <a:spLocks noGrp="1" noChangeArrowheads="1"/>
          </p:cNvSpPr>
          <p:nvPr>
            <p:ph type="title"/>
          </p:nvPr>
        </p:nvSpPr>
        <p:spPr/>
        <p:txBody>
          <a:bodyPr/>
          <a:lstStyle/>
          <a:p>
            <a:pPr eaLnBrk="1" hangingPunct="1"/>
            <a:r>
              <a:rPr lang="en-US" altLang="en-US" sz="3200" smtClean="0"/>
              <a:t>Introduction</a:t>
            </a:r>
          </a:p>
        </p:txBody>
      </p:sp>
      <p:sp>
        <p:nvSpPr>
          <p:cNvPr id="3076" name="Rectangle 3"/>
          <p:cNvSpPr>
            <a:spLocks noGrp="1" noChangeArrowheads="1"/>
          </p:cNvSpPr>
          <p:nvPr>
            <p:ph type="body" idx="1"/>
          </p:nvPr>
        </p:nvSpPr>
        <p:spPr>
          <a:xfrm>
            <a:off x="152400" y="2057400"/>
            <a:ext cx="8763000" cy="4800600"/>
          </a:xfrm>
          <a:solidFill>
            <a:schemeClr val="bg1"/>
          </a:solidFill>
        </p:spPr>
        <p:txBody>
          <a:bodyPr/>
          <a:lstStyle/>
          <a:p>
            <a:pPr eaLnBrk="1" hangingPunct="1"/>
            <a:r>
              <a:rPr lang="en-US" altLang="en-US" sz="2800" b="1" smtClean="0"/>
              <a:t>IN THIS CHAPTER WE WILL LEARN</a:t>
            </a:r>
          </a:p>
          <a:p>
            <a:pPr lvl="1" eaLnBrk="1" hangingPunct="1"/>
            <a:r>
              <a:rPr lang="en-US" altLang="en-US" sz="2800" smtClean="0"/>
              <a:t>The </a:t>
            </a:r>
            <a:r>
              <a:rPr lang="en-US" altLang="en-US" sz="2800" smtClean="0">
                <a:solidFill>
                  <a:srgbClr val="FF0000"/>
                </a:solidFill>
              </a:rPr>
              <a:t>physical structure of the MOS transistor</a:t>
            </a:r>
            <a:r>
              <a:rPr lang="en-US" altLang="en-US" sz="2800" smtClean="0"/>
              <a:t> and how it works.</a:t>
            </a:r>
          </a:p>
          <a:p>
            <a:pPr lvl="1" eaLnBrk="1" hangingPunct="1"/>
            <a:r>
              <a:rPr lang="en-US" altLang="en-US" sz="2800" smtClean="0"/>
              <a:t>How the </a:t>
            </a:r>
            <a:r>
              <a:rPr lang="en-US" altLang="en-US" sz="2800" smtClean="0">
                <a:solidFill>
                  <a:srgbClr val="FF0000"/>
                </a:solidFill>
              </a:rPr>
              <a:t>voltage between two terminals of the transistor control the current that flows</a:t>
            </a:r>
            <a:r>
              <a:rPr lang="en-US" altLang="en-US" sz="2800" smtClean="0"/>
              <a:t> through the third terminal, and the equations that describe these current-voltage characteristics.</a:t>
            </a:r>
          </a:p>
          <a:p>
            <a:pPr lvl="1" eaLnBrk="1" hangingPunct="1"/>
            <a:r>
              <a:rPr lang="en-US" altLang="en-US" sz="2800" smtClean="0"/>
              <a:t>How the </a:t>
            </a:r>
            <a:r>
              <a:rPr lang="en-US" altLang="en-US" sz="2800" smtClean="0">
                <a:solidFill>
                  <a:srgbClr val="FF0000"/>
                </a:solidFill>
              </a:rPr>
              <a:t>transistor can be used to make an amplifier</a:t>
            </a:r>
            <a:r>
              <a:rPr lang="en-US" altLang="en-US" sz="2800" smtClean="0"/>
              <a:t>, and how it can be used as a switch in digital circuits.</a:t>
            </a: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21507" name="Rectangle 9"/>
          <p:cNvSpPr>
            <a:spLocks noChangeArrowheads="1"/>
          </p:cNvSpPr>
          <p:nvPr/>
        </p:nvSpPr>
        <p:spPr bwMode="auto">
          <a:xfrm>
            <a:off x="0" y="6172200"/>
            <a:ext cx="4343400" cy="6858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21508" name="Rectangle 2"/>
          <p:cNvSpPr>
            <a:spLocks noGrp="1" noChangeArrowheads="1"/>
          </p:cNvSpPr>
          <p:nvPr>
            <p:ph type="title"/>
          </p:nvPr>
        </p:nvSpPr>
        <p:spPr/>
        <p:txBody>
          <a:bodyPr/>
          <a:lstStyle/>
          <a:p>
            <a:pPr eaLnBrk="1" hangingPunct="1"/>
            <a:r>
              <a:rPr lang="en-US" altLang="en-US" sz="3200" b="0" smtClean="0"/>
              <a:t>5.1.4.</a:t>
            </a:r>
            <a:r>
              <a:rPr lang="en-US" altLang="en-US" sz="3200" smtClean="0"/>
              <a:t> Applying a</a:t>
            </a:r>
            <a:br>
              <a:rPr lang="en-US" altLang="en-US" sz="3200" smtClean="0"/>
            </a:br>
            <a:r>
              <a:rPr lang="en-US" altLang="en-US" sz="3200" smtClean="0"/>
              <a:t>Small </a:t>
            </a:r>
            <a:r>
              <a:rPr lang="en-US" altLang="en-US" sz="3200" b="0" i="1" smtClean="0"/>
              <a:t>v</a:t>
            </a:r>
            <a:r>
              <a:rPr lang="en-US" altLang="en-US" sz="3200" b="0" i="1" baseline="-25000" smtClean="0"/>
              <a:t>DS</a:t>
            </a:r>
          </a:p>
        </p:txBody>
      </p:sp>
      <p:sp>
        <p:nvSpPr>
          <p:cNvPr id="21509" name="Rectangle 4"/>
          <p:cNvSpPr>
            <a:spLocks noGrp="1" noChangeArrowheads="1"/>
          </p:cNvSpPr>
          <p:nvPr>
            <p:ph type="body" sz="half" idx="1"/>
          </p:nvPr>
        </p:nvSpPr>
        <p:spPr>
          <a:xfrm>
            <a:off x="152400" y="2057400"/>
            <a:ext cx="8763000" cy="4038600"/>
          </a:xfrm>
        </p:spPr>
        <p:txBody>
          <a:bodyPr/>
          <a:lstStyle/>
          <a:p>
            <a:pPr eaLnBrk="1" hangingPunct="1"/>
            <a:r>
              <a:rPr lang="en-US" altLang="en-US" b="1" smtClean="0">
                <a:solidFill>
                  <a:srgbClr val="FF0000"/>
                </a:solidFill>
              </a:rPr>
              <a:t>Q:</a:t>
            </a:r>
            <a:r>
              <a:rPr lang="en-US" altLang="en-US" smtClean="0">
                <a:solidFill>
                  <a:srgbClr val="FF0000"/>
                </a:solidFill>
              </a:rPr>
              <a:t> </a:t>
            </a:r>
            <a:r>
              <a:rPr lang="en-US" altLang="en-US" smtClean="0"/>
              <a:t>What is</a:t>
            </a:r>
            <a:r>
              <a:rPr lang="en-US" altLang="en-US" smtClean="0">
                <a:solidFill>
                  <a:srgbClr val="FF0000"/>
                </a:solidFill>
              </a:rPr>
              <a:t> observed </a:t>
            </a:r>
            <a:r>
              <a:rPr lang="en-US" altLang="en-US" smtClean="0"/>
              <a:t>from equation (5.7)?</a:t>
            </a:r>
          </a:p>
          <a:p>
            <a:pPr lvl="1" eaLnBrk="1" hangingPunct="1"/>
            <a:r>
              <a:rPr lang="en-US" altLang="en-US" sz="2800" b="1" smtClean="0">
                <a:solidFill>
                  <a:srgbClr val="008000"/>
                </a:solidFill>
              </a:rPr>
              <a:t>A:</a:t>
            </a:r>
            <a:r>
              <a:rPr lang="en-US" altLang="en-US" sz="2800" smtClean="0">
                <a:solidFill>
                  <a:srgbClr val="008000"/>
                </a:solidFill>
              </a:rPr>
              <a:t> </a:t>
            </a:r>
            <a:r>
              <a:rPr lang="en-US" altLang="en-US" sz="2800" smtClean="0"/>
              <a:t>For small values of </a:t>
            </a:r>
            <a:r>
              <a:rPr lang="en-US" altLang="en-US" sz="2800" i="1" smtClean="0"/>
              <a:t>v</a:t>
            </a:r>
            <a:r>
              <a:rPr lang="en-US" altLang="en-US" sz="2800" i="1" baseline="-25000" smtClean="0"/>
              <a:t>DS</a:t>
            </a:r>
            <a:r>
              <a:rPr lang="en-US" altLang="en-US" sz="2800" smtClean="0"/>
              <a:t>, the </a:t>
            </a:r>
            <a:r>
              <a:rPr lang="en-US" altLang="en-US" sz="2800" i="1" smtClean="0">
                <a:solidFill>
                  <a:srgbClr val="FF0000"/>
                </a:solidFill>
              </a:rPr>
              <a:t>n</a:t>
            </a:r>
            <a:r>
              <a:rPr lang="en-US" altLang="en-US" sz="2800" smtClean="0">
                <a:solidFill>
                  <a:srgbClr val="FF0000"/>
                </a:solidFill>
              </a:rPr>
              <a:t>-channel acts like a variable resistance</a:t>
            </a:r>
            <a:r>
              <a:rPr lang="en-US" altLang="en-US" sz="2800" smtClean="0"/>
              <a:t> whose value is controlled by </a:t>
            </a:r>
            <a:r>
              <a:rPr lang="en-US" altLang="en-US" sz="2800" i="1" smtClean="0"/>
              <a:t>v</a:t>
            </a:r>
            <a:r>
              <a:rPr lang="en-US" altLang="en-US" sz="2800" i="1" baseline="-25000" smtClean="0"/>
              <a:t>OV</a:t>
            </a:r>
            <a:r>
              <a:rPr lang="en-US" altLang="en-US" sz="2800" i="1" smtClean="0"/>
              <a:t>.</a:t>
            </a:r>
          </a:p>
        </p:txBody>
      </p:sp>
      <p:graphicFrame>
        <p:nvGraphicFramePr>
          <p:cNvPr id="21510" name="Object 8"/>
          <p:cNvGraphicFramePr>
            <a:graphicFrameLocks noChangeAspect="1"/>
          </p:cNvGraphicFramePr>
          <p:nvPr/>
        </p:nvGraphicFramePr>
        <p:xfrm>
          <a:off x="1555750" y="3833813"/>
          <a:ext cx="6073775" cy="2871787"/>
        </p:xfrm>
        <a:graphic>
          <a:graphicData uri="http://schemas.openxmlformats.org/presentationml/2006/ole">
            <mc:AlternateContent xmlns:mc="http://schemas.openxmlformats.org/markup-compatibility/2006">
              <mc:Choice xmlns:v="urn:schemas-microsoft-com:vml" Requires="v">
                <p:oleObj spid="_x0000_s21537" name="Equation" r:id="rId6" imgW="2336800" imgH="1104900" progId="Equation.DSMT4">
                  <p:embed/>
                </p:oleObj>
              </mc:Choice>
              <mc:Fallback>
                <p:oleObj name="Equation" r:id="rId6" imgW="2336800" imgH="1104900" progId="Equation.DSMT4">
                  <p:embed/>
                  <p:pic>
                    <p:nvPicPr>
                      <p:cNvPr id="0" name="Object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55750" y="3833813"/>
                        <a:ext cx="6073775" cy="2871787"/>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2" name="Recorded Sound">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6400800" y="152400"/>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26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22531" name="Rectangle 11"/>
          <p:cNvSpPr>
            <a:spLocks noChangeArrowheads="1"/>
          </p:cNvSpPr>
          <p:nvPr/>
        </p:nvSpPr>
        <p:spPr bwMode="auto">
          <a:xfrm>
            <a:off x="228600" y="1981200"/>
            <a:ext cx="4267200" cy="46482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22532" name="Rectangle 2"/>
          <p:cNvSpPr>
            <a:spLocks noChangeArrowheads="1"/>
          </p:cNvSpPr>
          <p:nvPr/>
        </p:nvSpPr>
        <p:spPr bwMode="auto">
          <a:xfrm>
            <a:off x="0" y="6172200"/>
            <a:ext cx="4343400" cy="6858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22533" name="Rectangle 3"/>
          <p:cNvSpPr>
            <a:spLocks noGrp="1" noChangeArrowheads="1"/>
          </p:cNvSpPr>
          <p:nvPr>
            <p:ph type="title"/>
          </p:nvPr>
        </p:nvSpPr>
        <p:spPr/>
        <p:txBody>
          <a:bodyPr/>
          <a:lstStyle/>
          <a:p>
            <a:pPr eaLnBrk="1" hangingPunct="1"/>
            <a:r>
              <a:rPr lang="en-US" altLang="en-US" sz="3200" b="0" smtClean="0"/>
              <a:t>5.1.4.</a:t>
            </a:r>
            <a:r>
              <a:rPr lang="en-US" altLang="en-US" sz="3200" smtClean="0"/>
              <a:t> Applying a</a:t>
            </a:r>
            <a:br>
              <a:rPr lang="en-US" altLang="en-US" sz="3200" smtClean="0"/>
            </a:br>
            <a:r>
              <a:rPr lang="en-US" altLang="en-US" sz="3200" smtClean="0"/>
              <a:t>Small </a:t>
            </a:r>
            <a:r>
              <a:rPr lang="en-US" altLang="en-US" sz="3200" b="0" i="1" smtClean="0"/>
              <a:t>v</a:t>
            </a:r>
            <a:r>
              <a:rPr lang="en-US" altLang="en-US" sz="3200" b="0" i="1" baseline="-25000" smtClean="0"/>
              <a:t>DS</a:t>
            </a:r>
          </a:p>
        </p:txBody>
      </p:sp>
      <p:sp>
        <p:nvSpPr>
          <p:cNvPr id="22534" name="Rectangle 4"/>
          <p:cNvSpPr>
            <a:spLocks noGrp="1" noChangeArrowheads="1"/>
          </p:cNvSpPr>
          <p:nvPr>
            <p:ph type="body" sz="half" idx="1"/>
          </p:nvPr>
        </p:nvSpPr>
        <p:spPr>
          <a:xfrm>
            <a:off x="152400" y="2057400"/>
            <a:ext cx="8763000" cy="4038600"/>
          </a:xfrm>
        </p:spPr>
        <p:txBody>
          <a:bodyPr/>
          <a:lstStyle/>
          <a:p>
            <a:pPr eaLnBrk="1" hangingPunct="1"/>
            <a:r>
              <a:rPr lang="en-US" altLang="en-US" b="1" smtClean="0">
                <a:solidFill>
                  <a:srgbClr val="FF0000"/>
                </a:solidFill>
              </a:rPr>
              <a:t>Q:</a:t>
            </a:r>
            <a:r>
              <a:rPr lang="en-US" altLang="en-US" smtClean="0">
                <a:solidFill>
                  <a:srgbClr val="FF0000"/>
                </a:solidFill>
              </a:rPr>
              <a:t> </a:t>
            </a:r>
            <a:r>
              <a:rPr lang="en-US" altLang="en-US" smtClean="0"/>
              <a:t>What do we note from equation (5.7)?</a:t>
            </a:r>
          </a:p>
          <a:p>
            <a:pPr lvl="1" eaLnBrk="1" hangingPunct="1"/>
            <a:r>
              <a:rPr lang="en-US" altLang="en-US" sz="2800" b="1" smtClean="0">
                <a:solidFill>
                  <a:srgbClr val="008000"/>
                </a:solidFill>
              </a:rPr>
              <a:t>A:</a:t>
            </a:r>
            <a:r>
              <a:rPr lang="en-US" altLang="en-US" sz="2800" smtClean="0">
                <a:solidFill>
                  <a:srgbClr val="008000"/>
                </a:solidFill>
              </a:rPr>
              <a:t> </a:t>
            </a:r>
            <a:r>
              <a:rPr lang="en-US" altLang="en-US" sz="2800" smtClean="0"/>
              <a:t>For small values of </a:t>
            </a:r>
            <a:r>
              <a:rPr lang="en-US" altLang="en-US" sz="2800" i="1" smtClean="0"/>
              <a:t>v</a:t>
            </a:r>
            <a:r>
              <a:rPr lang="en-US" altLang="en-US" sz="2800" i="1" baseline="-25000" smtClean="0"/>
              <a:t>DS</a:t>
            </a:r>
            <a:r>
              <a:rPr lang="en-US" altLang="en-US" sz="2800" smtClean="0"/>
              <a:t>, the </a:t>
            </a:r>
            <a:r>
              <a:rPr lang="en-US" altLang="en-US" sz="2800" i="1" smtClean="0">
                <a:solidFill>
                  <a:srgbClr val="FF0000"/>
                </a:solidFill>
              </a:rPr>
              <a:t>n</a:t>
            </a:r>
            <a:r>
              <a:rPr lang="en-US" altLang="en-US" sz="2800" smtClean="0">
                <a:solidFill>
                  <a:srgbClr val="FF0000"/>
                </a:solidFill>
              </a:rPr>
              <a:t>-channel acts like a variable resistance</a:t>
            </a:r>
            <a:r>
              <a:rPr lang="en-US" altLang="en-US" sz="2800" smtClean="0"/>
              <a:t> whose value is controlled by </a:t>
            </a:r>
            <a:r>
              <a:rPr lang="en-US" altLang="en-US" sz="2800" i="1" smtClean="0"/>
              <a:t>v</a:t>
            </a:r>
            <a:r>
              <a:rPr lang="en-US" altLang="en-US" sz="2800" i="1" baseline="-25000" smtClean="0"/>
              <a:t>OV</a:t>
            </a:r>
            <a:r>
              <a:rPr lang="en-US" altLang="en-US" sz="2800" i="1" smtClean="0"/>
              <a:t>.</a:t>
            </a:r>
          </a:p>
        </p:txBody>
      </p:sp>
      <p:graphicFrame>
        <p:nvGraphicFramePr>
          <p:cNvPr id="22535" name="Object 5"/>
          <p:cNvGraphicFramePr>
            <a:graphicFrameLocks noChangeAspect="1"/>
          </p:cNvGraphicFramePr>
          <p:nvPr/>
        </p:nvGraphicFramePr>
        <p:xfrm>
          <a:off x="1555750" y="3833813"/>
          <a:ext cx="6073775" cy="2871787"/>
        </p:xfrm>
        <a:graphic>
          <a:graphicData uri="http://schemas.openxmlformats.org/presentationml/2006/ole">
            <mc:AlternateContent xmlns:mc="http://schemas.openxmlformats.org/markup-compatibility/2006">
              <mc:Choice xmlns:v="urn:schemas-microsoft-com:vml" Requires="v">
                <p:oleObj spid="_x0000_s22566" name="Equation" r:id="rId3" imgW="2336800" imgH="1104900" progId="Equation.DSMT4">
                  <p:embed/>
                </p:oleObj>
              </mc:Choice>
              <mc:Fallback>
                <p:oleObj name="Equation" r:id="rId3" imgW="2336800" imgH="1104900" progId="Equation.DSMT4">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55750" y="3833813"/>
                        <a:ext cx="6073775" cy="2871787"/>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2536" name="Rectangle 10"/>
          <p:cNvSpPr>
            <a:spLocks noChangeArrowheads="1"/>
          </p:cNvSpPr>
          <p:nvPr/>
        </p:nvSpPr>
        <p:spPr bwMode="auto">
          <a:xfrm>
            <a:off x="0" y="1981200"/>
            <a:ext cx="9144000" cy="4876800"/>
          </a:xfrm>
          <a:prstGeom prst="rect">
            <a:avLst/>
          </a:prstGeom>
          <a:solidFill>
            <a:schemeClr val="bg1">
              <a:alpha val="749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22537" name="Line 6"/>
          <p:cNvSpPr>
            <a:spLocks noChangeShapeType="1"/>
          </p:cNvSpPr>
          <p:nvPr/>
        </p:nvSpPr>
        <p:spPr bwMode="auto">
          <a:xfrm flipH="1">
            <a:off x="5029200" y="1143000"/>
            <a:ext cx="1828800" cy="30480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538" name="Text Box 7"/>
          <p:cNvSpPr txBox="1">
            <a:spLocks noChangeArrowheads="1"/>
          </p:cNvSpPr>
          <p:nvPr/>
        </p:nvSpPr>
        <p:spPr bwMode="auto">
          <a:xfrm>
            <a:off x="5029200" y="228600"/>
            <a:ext cx="3886200" cy="1917700"/>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eaLnBrk="1" hangingPunct="1">
              <a:spcBef>
                <a:spcPct val="50000"/>
              </a:spcBef>
              <a:buFontTx/>
              <a:buNone/>
            </a:pPr>
            <a:r>
              <a:rPr lang="en-US" altLang="en-US">
                <a:solidFill>
                  <a:srgbClr val="FF0000"/>
                </a:solidFill>
              </a:rPr>
              <a:t>Note that this </a:t>
            </a:r>
            <a:r>
              <a:rPr lang="en-US" altLang="en-US" i="1">
                <a:solidFill>
                  <a:srgbClr val="FF0000"/>
                </a:solidFill>
              </a:rPr>
              <a:t>v</a:t>
            </a:r>
            <a:r>
              <a:rPr lang="en-US" altLang="en-US" i="1" baseline="-25000">
                <a:solidFill>
                  <a:srgbClr val="FF0000"/>
                </a:solidFill>
              </a:rPr>
              <a:t>OV</a:t>
            </a:r>
            <a:r>
              <a:rPr lang="en-US" altLang="en-US">
                <a:solidFill>
                  <a:srgbClr val="FF0000"/>
                </a:solidFill>
              </a:rPr>
              <a:t> represents the depth of the </a:t>
            </a:r>
            <a:r>
              <a:rPr lang="en-US" altLang="en-US" i="1">
                <a:solidFill>
                  <a:srgbClr val="FF0000"/>
                </a:solidFill>
              </a:rPr>
              <a:t>n</a:t>
            </a:r>
            <a:r>
              <a:rPr lang="en-US" altLang="en-US">
                <a:solidFill>
                  <a:srgbClr val="FF0000"/>
                </a:solidFill>
              </a:rPr>
              <a:t>-channel - what if it is not assumed to be constant?  How does this equation change?</a:t>
            </a:r>
          </a:p>
        </p:txBody>
      </p:sp>
      <p:sp>
        <p:nvSpPr>
          <p:cNvPr id="22539" name="Line 9"/>
          <p:cNvSpPr>
            <a:spLocks noChangeShapeType="1"/>
          </p:cNvSpPr>
          <p:nvPr/>
        </p:nvSpPr>
        <p:spPr bwMode="auto">
          <a:xfrm flipH="1">
            <a:off x="2209800" y="2819400"/>
            <a:ext cx="0" cy="21336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540" name="Text Box 8"/>
          <p:cNvSpPr txBox="1">
            <a:spLocks noChangeArrowheads="1"/>
          </p:cNvSpPr>
          <p:nvPr/>
        </p:nvSpPr>
        <p:spPr bwMode="auto">
          <a:xfrm>
            <a:off x="228600" y="2133600"/>
            <a:ext cx="3886200" cy="1187450"/>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eaLnBrk="1" hangingPunct="1">
              <a:spcBef>
                <a:spcPct val="50000"/>
              </a:spcBef>
              <a:buFontTx/>
              <a:buNone/>
            </a:pPr>
            <a:r>
              <a:rPr lang="en-US" altLang="en-US">
                <a:solidFill>
                  <a:srgbClr val="FF0000"/>
                </a:solidFill>
              </a:rPr>
              <a:t>Note that this is one </a:t>
            </a:r>
            <a:r>
              <a:rPr lang="en-US" altLang="en-US" b="1">
                <a:solidFill>
                  <a:srgbClr val="FF0000"/>
                </a:solidFill>
              </a:rPr>
              <a:t>VERY IMPORTANT</a:t>
            </a:r>
            <a:r>
              <a:rPr lang="en-US" altLang="en-US">
                <a:solidFill>
                  <a:srgbClr val="FF0000"/>
                </a:solidFill>
              </a:rPr>
              <a:t> equation in Chapter 5.</a:t>
            </a:r>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23555" name="Rectangle 3"/>
          <p:cNvSpPr>
            <a:spLocks noGrp="1" noChangeArrowheads="1"/>
          </p:cNvSpPr>
          <p:nvPr>
            <p:ph type="title"/>
          </p:nvPr>
        </p:nvSpPr>
        <p:spPr/>
        <p:txBody>
          <a:bodyPr/>
          <a:lstStyle/>
          <a:p>
            <a:pPr eaLnBrk="1" hangingPunct="1"/>
            <a:r>
              <a:rPr lang="en-US" altLang="en-US" sz="3200" b="0" smtClean="0"/>
              <a:t>5.1.4.</a:t>
            </a:r>
            <a:r>
              <a:rPr lang="en-US" altLang="en-US" sz="3200" smtClean="0"/>
              <a:t> Applying a Small </a:t>
            </a:r>
            <a:r>
              <a:rPr lang="en-US" altLang="en-US" sz="3200" b="0" i="1" smtClean="0"/>
              <a:t>v</a:t>
            </a:r>
            <a:r>
              <a:rPr lang="en-US" altLang="en-US" sz="3200" b="0" i="1" baseline="-25000" smtClean="0"/>
              <a:t>DS</a:t>
            </a:r>
          </a:p>
        </p:txBody>
      </p:sp>
      <p:sp>
        <p:nvSpPr>
          <p:cNvPr id="23556" name="Rectangle 5"/>
          <p:cNvSpPr>
            <a:spLocks noGrp="1" noChangeArrowheads="1"/>
          </p:cNvSpPr>
          <p:nvPr>
            <p:ph type="body" sz="half" idx="2"/>
          </p:nvPr>
        </p:nvSpPr>
        <p:spPr>
          <a:xfrm>
            <a:off x="228600" y="2057400"/>
            <a:ext cx="8686800" cy="4038600"/>
          </a:xfrm>
        </p:spPr>
        <p:txBody>
          <a:bodyPr/>
          <a:lstStyle/>
          <a:p>
            <a:pPr eaLnBrk="1" hangingPunct="1"/>
            <a:r>
              <a:rPr lang="en-US" altLang="en-US" b="1" smtClean="0">
                <a:solidFill>
                  <a:srgbClr val="FF0000"/>
                </a:solidFill>
              </a:rPr>
              <a:t>Q:</a:t>
            </a:r>
            <a:r>
              <a:rPr lang="en-US" altLang="en-US" smtClean="0">
                <a:solidFill>
                  <a:srgbClr val="FF0000"/>
                </a:solidFill>
              </a:rPr>
              <a:t> </a:t>
            </a:r>
            <a:r>
              <a:rPr lang="en-US" altLang="en-US" smtClean="0"/>
              <a:t>What three factors is </a:t>
            </a:r>
            <a:r>
              <a:rPr lang="en-US" altLang="en-US" i="1" smtClean="0">
                <a:solidFill>
                  <a:srgbClr val="FF0000"/>
                </a:solidFill>
              </a:rPr>
              <a:t>r</a:t>
            </a:r>
            <a:r>
              <a:rPr lang="en-US" altLang="en-US" i="1" baseline="-25000" smtClean="0">
                <a:solidFill>
                  <a:srgbClr val="FF0000"/>
                </a:solidFill>
              </a:rPr>
              <a:t>DS</a:t>
            </a:r>
            <a:r>
              <a:rPr lang="en-US" altLang="en-US" smtClean="0">
                <a:solidFill>
                  <a:srgbClr val="FF0000"/>
                </a:solidFill>
              </a:rPr>
              <a:t> dependent</a:t>
            </a:r>
            <a:r>
              <a:rPr lang="en-US" altLang="en-US" smtClean="0"/>
              <a:t> on?</a:t>
            </a:r>
          </a:p>
          <a:p>
            <a:pPr lvl="1" eaLnBrk="1" hangingPunct="1"/>
            <a:r>
              <a:rPr lang="en-US" altLang="en-US" sz="2800" b="1" smtClean="0">
                <a:solidFill>
                  <a:srgbClr val="008000"/>
                </a:solidFill>
              </a:rPr>
              <a:t>A: </a:t>
            </a:r>
            <a:r>
              <a:rPr lang="en-US" altLang="en-US" sz="2800" b="1" smtClean="0">
                <a:solidFill>
                  <a:srgbClr val="3333FF"/>
                </a:solidFill>
              </a:rPr>
              <a:t>process transconductance parameter for NMOS</a:t>
            </a:r>
            <a:r>
              <a:rPr lang="en-US" altLang="en-US" sz="2800" i="1" smtClean="0">
                <a:solidFill>
                  <a:srgbClr val="008000"/>
                </a:solidFill>
              </a:rPr>
              <a:t> </a:t>
            </a:r>
            <a:r>
              <a:rPr lang="en-US" altLang="en-US" sz="2800" smtClean="0"/>
              <a:t>(</a:t>
            </a:r>
            <a:r>
              <a:rPr lang="en-US" altLang="en-US" sz="2800" i="1" smtClean="0">
                <a:latin typeface="Symbol" pitchFamily="18" charset="2"/>
              </a:rPr>
              <a:t>m</a:t>
            </a:r>
            <a:r>
              <a:rPr lang="en-US" altLang="en-US" sz="2800" i="1" baseline="-25000" smtClean="0"/>
              <a:t>n</a:t>
            </a:r>
            <a:r>
              <a:rPr lang="en-US" altLang="en-US" sz="2800" i="1" smtClean="0"/>
              <a:t>C</a:t>
            </a:r>
            <a:r>
              <a:rPr lang="en-US" altLang="en-US" sz="2800" i="1" baseline="-25000" smtClean="0"/>
              <a:t>ox</a:t>
            </a:r>
            <a:r>
              <a:rPr lang="en-US" altLang="en-US" sz="2800" smtClean="0"/>
              <a:t>)</a:t>
            </a:r>
            <a:r>
              <a:rPr lang="en-US" altLang="en-US" sz="2800" i="1" smtClean="0"/>
              <a:t> –</a:t>
            </a:r>
            <a:r>
              <a:rPr lang="en-US" altLang="en-US" sz="2800" smtClean="0"/>
              <a:t> which is determined by the manufacturing process</a:t>
            </a:r>
          </a:p>
          <a:p>
            <a:pPr lvl="1" eaLnBrk="1" hangingPunct="1"/>
            <a:r>
              <a:rPr lang="en-US" altLang="en-US" sz="2800" b="1" smtClean="0">
                <a:solidFill>
                  <a:srgbClr val="008000"/>
                </a:solidFill>
              </a:rPr>
              <a:t>A: </a:t>
            </a:r>
            <a:r>
              <a:rPr lang="en-US" altLang="en-US" sz="2800" b="1" smtClean="0">
                <a:solidFill>
                  <a:srgbClr val="3333FF"/>
                </a:solidFill>
              </a:rPr>
              <a:t>aspect ratio</a:t>
            </a:r>
            <a:r>
              <a:rPr lang="en-US" altLang="en-US" sz="2800" smtClean="0"/>
              <a:t> (</a:t>
            </a:r>
            <a:r>
              <a:rPr lang="en-US" altLang="en-US" sz="2800" i="1" smtClean="0"/>
              <a:t>W</a:t>
            </a:r>
            <a:r>
              <a:rPr lang="en-US" altLang="en-US" sz="2800" smtClean="0"/>
              <a:t>/</a:t>
            </a:r>
            <a:r>
              <a:rPr lang="en-US" altLang="en-US" sz="2800" i="1" smtClean="0"/>
              <a:t>L</a:t>
            </a:r>
            <a:r>
              <a:rPr lang="en-US" altLang="en-US" sz="2800" smtClean="0"/>
              <a:t>) – which is dependent on size requirements / allocations</a:t>
            </a:r>
          </a:p>
          <a:p>
            <a:pPr lvl="1" eaLnBrk="1" hangingPunct="1"/>
            <a:r>
              <a:rPr lang="en-US" altLang="en-US" sz="2800" b="1" smtClean="0">
                <a:solidFill>
                  <a:srgbClr val="008000"/>
                </a:solidFill>
              </a:rPr>
              <a:t>A:</a:t>
            </a:r>
            <a:r>
              <a:rPr lang="en-US" altLang="en-US" sz="2800" smtClean="0">
                <a:solidFill>
                  <a:srgbClr val="008000"/>
                </a:solidFill>
              </a:rPr>
              <a:t> </a:t>
            </a:r>
            <a:r>
              <a:rPr lang="en-US" altLang="en-US" sz="2800" b="1" smtClean="0">
                <a:solidFill>
                  <a:srgbClr val="3333FF"/>
                </a:solidFill>
              </a:rPr>
              <a:t>overdrive voltage</a:t>
            </a:r>
            <a:r>
              <a:rPr lang="en-US" altLang="en-US" sz="2800" smtClean="0"/>
              <a:t> (</a:t>
            </a:r>
            <a:r>
              <a:rPr lang="en-US" altLang="en-US" sz="2800" i="1" smtClean="0"/>
              <a:t>v</a:t>
            </a:r>
            <a:r>
              <a:rPr lang="en-US" altLang="en-US" sz="2800" i="1" baseline="-25000" smtClean="0"/>
              <a:t>OV</a:t>
            </a:r>
            <a:r>
              <a:rPr lang="en-US" altLang="en-US" sz="2800" smtClean="0"/>
              <a:t>) – which is applied by the user</a:t>
            </a:r>
          </a:p>
          <a:p>
            <a:pPr lvl="1" eaLnBrk="1" hangingPunct="1"/>
            <a:endParaRPr lang="en-US" altLang="en-US" sz="2800" baseline="-25000" smtClean="0">
              <a:solidFill>
                <a:srgbClr val="008000"/>
              </a:solidFill>
            </a:endParaRPr>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172200" y="228600"/>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09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Footer Placeholder 3"/>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24579" name="Rectangle 16"/>
          <p:cNvSpPr>
            <a:spLocks noChangeArrowheads="1"/>
          </p:cNvSpPr>
          <p:nvPr/>
        </p:nvSpPr>
        <p:spPr bwMode="auto">
          <a:xfrm>
            <a:off x="0" y="0"/>
            <a:ext cx="9144000" cy="68580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pic>
        <p:nvPicPr>
          <p:cNvPr id="24580" name="Picture 9" descr="se05F0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76400" y="1676400"/>
            <a:ext cx="5867400" cy="401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1" name="Text Box 8"/>
          <p:cNvSpPr txBox="1">
            <a:spLocks noChangeArrowheads="1"/>
          </p:cNvSpPr>
          <p:nvPr/>
        </p:nvSpPr>
        <p:spPr bwMode="auto">
          <a:xfrm>
            <a:off x="4419600" y="1828800"/>
            <a:ext cx="609600" cy="3048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50000"/>
              </a:spcBef>
              <a:buFontTx/>
              <a:buNone/>
            </a:pPr>
            <a:r>
              <a:rPr lang="en-US" altLang="en-US" sz="2000"/>
              <a:t>1/</a:t>
            </a:r>
            <a:r>
              <a:rPr lang="en-US" altLang="en-US" sz="2000" i="1"/>
              <a:t>r</a:t>
            </a:r>
            <a:r>
              <a:rPr lang="en-US" altLang="en-US" sz="2000" i="1" baseline="-25000"/>
              <a:t>DS</a:t>
            </a:r>
          </a:p>
        </p:txBody>
      </p:sp>
      <p:sp>
        <p:nvSpPr>
          <p:cNvPr id="24582" name="Rectangle 4"/>
          <p:cNvSpPr>
            <a:spLocks noChangeArrowheads="1"/>
          </p:cNvSpPr>
          <p:nvPr/>
        </p:nvSpPr>
        <p:spPr bwMode="auto">
          <a:xfrm>
            <a:off x="152400" y="5959475"/>
            <a:ext cx="88392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r>
              <a:rPr lang="en-US" altLang="en-US" b="1"/>
              <a:t>Figure 5.4:</a:t>
            </a:r>
            <a:r>
              <a:rPr lang="en-US" altLang="en-US"/>
              <a:t> The </a:t>
            </a:r>
            <a:r>
              <a:rPr lang="en-US" altLang="en-US" i="1"/>
              <a:t>i</a:t>
            </a:r>
            <a:r>
              <a:rPr lang="en-US" altLang="en-US" i="1" baseline="-25000"/>
              <a:t>D</a:t>
            </a:r>
            <a:r>
              <a:rPr lang="en-US" altLang="en-US"/>
              <a:t>-</a:t>
            </a:r>
            <a:r>
              <a:rPr lang="en-US" altLang="en-US" i="1"/>
              <a:t>v</a:t>
            </a:r>
            <a:r>
              <a:rPr lang="en-US" altLang="en-US" i="1" baseline="-25000"/>
              <a:t>DS</a:t>
            </a:r>
            <a:r>
              <a:rPr lang="en-US" altLang="en-US"/>
              <a:t> characteristics of the MOSFET in Figure 5.3. when the voltage applied between drain and source </a:t>
            </a:r>
            <a:r>
              <a:rPr lang="en-US" altLang="en-US" i="1"/>
              <a:t>V</a:t>
            </a:r>
            <a:r>
              <a:rPr lang="en-US" altLang="en-US" i="1" baseline="-25000"/>
              <a:t>DS</a:t>
            </a:r>
            <a:r>
              <a:rPr lang="en-US" altLang="en-US"/>
              <a:t> is kept small.</a:t>
            </a:r>
          </a:p>
        </p:txBody>
      </p:sp>
      <p:sp>
        <p:nvSpPr>
          <p:cNvPr id="1246226" name="Rectangle 18"/>
          <p:cNvSpPr>
            <a:spLocks noChangeArrowheads="1"/>
          </p:cNvSpPr>
          <p:nvPr/>
        </p:nvSpPr>
        <p:spPr bwMode="auto">
          <a:xfrm>
            <a:off x="1143000" y="1600200"/>
            <a:ext cx="6781800" cy="4419600"/>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246220" name="Line 12"/>
          <p:cNvSpPr>
            <a:spLocks noChangeShapeType="1"/>
          </p:cNvSpPr>
          <p:nvPr/>
        </p:nvSpPr>
        <p:spPr bwMode="auto">
          <a:xfrm flipV="1">
            <a:off x="1981200" y="2667000"/>
            <a:ext cx="3200400" cy="2667000"/>
          </a:xfrm>
          <a:prstGeom prst="line">
            <a:avLst/>
          </a:prstGeom>
          <a:noFill/>
          <a:ln w="762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6221" name="Line 13"/>
          <p:cNvSpPr>
            <a:spLocks noChangeShapeType="1"/>
          </p:cNvSpPr>
          <p:nvPr/>
        </p:nvSpPr>
        <p:spPr bwMode="auto">
          <a:xfrm>
            <a:off x="1981200" y="5334000"/>
            <a:ext cx="3733800" cy="0"/>
          </a:xfrm>
          <a:prstGeom prst="line">
            <a:avLst/>
          </a:prstGeom>
          <a:noFill/>
          <a:ln w="762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6222" name="Text Box 14"/>
          <p:cNvSpPr txBox="1">
            <a:spLocks noChangeArrowheads="1"/>
          </p:cNvSpPr>
          <p:nvPr/>
        </p:nvSpPr>
        <p:spPr bwMode="auto">
          <a:xfrm>
            <a:off x="2209800" y="5410200"/>
            <a:ext cx="3200400" cy="457200"/>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50000"/>
              </a:spcBef>
              <a:buFontTx/>
              <a:buNone/>
            </a:pPr>
            <a:r>
              <a:rPr lang="en-US" altLang="en-US">
                <a:solidFill>
                  <a:srgbClr val="FF0000"/>
                </a:solidFill>
              </a:rPr>
              <a:t>high resistance, low </a:t>
            </a:r>
            <a:r>
              <a:rPr lang="en-US" altLang="en-US" i="1">
                <a:solidFill>
                  <a:srgbClr val="FF0000"/>
                </a:solidFill>
              </a:rPr>
              <a:t>v</a:t>
            </a:r>
            <a:r>
              <a:rPr lang="en-US" altLang="en-US" i="1" baseline="-25000">
                <a:solidFill>
                  <a:srgbClr val="FF0000"/>
                </a:solidFill>
              </a:rPr>
              <a:t>OV</a:t>
            </a:r>
          </a:p>
        </p:txBody>
      </p:sp>
      <p:sp>
        <p:nvSpPr>
          <p:cNvPr id="1246223" name="Text Box 15"/>
          <p:cNvSpPr txBox="1">
            <a:spLocks noChangeArrowheads="1"/>
          </p:cNvSpPr>
          <p:nvPr/>
        </p:nvSpPr>
        <p:spPr bwMode="auto">
          <a:xfrm>
            <a:off x="228600" y="3551238"/>
            <a:ext cx="3200400" cy="457200"/>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50000"/>
              </a:spcBef>
              <a:buFontTx/>
              <a:buNone/>
            </a:pPr>
            <a:r>
              <a:rPr lang="en-US" altLang="en-US">
                <a:solidFill>
                  <a:srgbClr val="FF0000"/>
                </a:solidFill>
              </a:rPr>
              <a:t>low resistance, high </a:t>
            </a:r>
            <a:r>
              <a:rPr lang="en-US" altLang="en-US" i="1">
                <a:solidFill>
                  <a:srgbClr val="FF0000"/>
                </a:solidFill>
              </a:rPr>
              <a:t>v</a:t>
            </a:r>
            <a:r>
              <a:rPr lang="en-US" altLang="en-US" i="1" baseline="-25000">
                <a:solidFill>
                  <a:srgbClr val="FF0000"/>
                </a:solidFill>
              </a:rPr>
              <a:t>OV</a:t>
            </a:r>
          </a:p>
        </p:txBody>
      </p:sp>
      <p:sp>
        <p:nvSpPr>
          <p:cNvPr id="24588" name="Line 6"/>
          <p:cNvSpPr>
            <a:spLocks noChangeShapeType="1"/>
          </p:cNvSpPr>
          <p:nvPr/>
        </p:nvSpPr>
        <p:spPr bwMode="auto">
          <a:xfrm flipH="1">
            <a:off x="5334000" y="609600"/>
            <a:ext cx="0" cy="11430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589" name="Text Box 5"/>
          <p:cNvSpPr txBox="1">
            <a:spLocks noChangeArrowheads="1"/>
          </p:cNvSpPr>
          <p:nvPr/>
        </p:nvSpPr>
        <p:spPr bwMode="auto">
          <a:xfrm>
            <a:off x="5029200" y="228600"/>
            <a:ext cx="3886200" cy="1187450"/>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eaLnBrk="1" hangingPunct="1">
              <a:spcBef>
                <a:spcPct val="50000"/>
              </a:spcBef>
              <a:buFontTx/>
              <a:buNone/>
            </a:pPr>
            <a:r>
              <a:rPr lang="en-US" altLang="en-US" i="1">
                <a:solidFill>
                  <a:srgbClr val="FF0000"/>
                </a:solidFill>
              </a:rPr>
              <a:t>k</a:t>
            </a:r>
            <a:r>
              <a:rPr lang="en-US" altLang="en-US" i="1" baseline="-25000">
                <a:solidFill>
                  <a:srgbClr val="FF0000"/>
                </a:solidFill>
              </a:rPr>
              <a:t>n</a:t>
            </a:r>
            <a:r>
              <a:rPr lang="en-US" altLang="en-US">
                <a:solidFill>
                  <a:srgbClr val="FF0000"/>
                </a:solidFill>
              </a:rPr>
              <a:t> is known as </a:t>
            </a:r>
            <a:r>
              <a:rPr lang="en-US" altLang="en-US" b="1">
                <a:solidFill>
                  <a:srgbClr val="0000FF"/>
                </a:solidFill>
              </a:rPr>
              <a:t>N</a:t>
            </a:r>
            <a:r>
              <a:rPr lang="en-US" altLang="en-US" b="1">
                <a:solidFill>
                  <a:srgbClr val="3333FF"/>
                </a:solidFill>
              </a:rPr>
              <a:t>MOS-FET transconductance parameter</a:t>
            </a:r>
            <a:r>
              <a:rPr lang="en-US" altLang="en-US">
                <a:solidFill>
                  <a:srgbClr val="FF0000"/>
                </a:solidFill>
              </a:rPr>
              <a:t> and is defined as </a:t>
            </a:r>
            <a:r>
              <a:rPr lang="en-US" altLang="en-US" i="1">
                <a:solidFill>
                  <a:srgbClr val="FF0000"/>
                </a:solidFill>
                <a:latin typeface="Symbol" pitchFamily="18" charset="2"/>
              </a:rPr>
              <a:t>m</a:t>
            </a:r>
            <a:r>
              <a:rPr lang="en-US" altLang="en-US" i="1" baseline="-25000">
                <a:solidFill>
                  <a:srgbClr val="FF0000"/>
                </a:solidFill>
              </a:rPr>
              <a:t>n</a:t>
            </a:r>
            <a:r>
              <a:rPr lang="en-US" altLang="en-US" i="1">
                <a:solidFill>
                  <a:srgbClr val="FF0000"/>
                </a:solidFill>
              </a:rPr>
              <a:t>C</a:t>
            </a:r>
            <a:r>
              <a:rPr lang="en-US" altLang="en-US" i="1" baseline="-25000">
                <a:solidFill>
                  <a:srgbClr val="FF0000"/>
                </a:solidFill>
              </a:rPr>
              <a:t>ox</a:t>
            </a:r>
            <a:r>
              <a:rPr lang="en-US" altLang="en-US" i="1">
                <a:solidFill>
                  <a:srgbClr val="FF0000"/>
                </a:solidFill>
              </a:rPr>
              <a:t>W</a:t>
            </a:r>
            <a:r>
              <a:rPr lang="en-US" altLang="en-US">
                <a:solidFill>
                  <a:srgbClr val="FF0000"/>
                </a:solidFill>
              </a:rPr>
              <a:t>/</a:t>
            </a:r>
            <a:r>
              <a:rPr lang="en-US" altLang="en-US" i="1">
                <a:solidFill>
                  <a:srgbClr val="FF0000"/>
                </a:solidFill>
              </a:rPr>
              <a:t>L</a:t>
            </a:r>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905000" y="266700"/>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46226"/>
                                        </p:tgtEl>
                                        <p:attrNameLst>
                                          <p:attrName>style.visibility</p:attrName>
                                        </p:attrNameLst>
                                      </p:cBhvr>
                                      <p:to>
                                        <p:strVal val="visible"/>
                                      </p:to>
                                    </p:set>
                                    <p:animEffect transition="in" filter="fade">
                                      <p:cBhvr>
                                        <p:cTn id="7" dur="1000"/>
                                        <p:tgtEl>
                                          <p:spTgt spid="1246226"/>
                                        </p:tgtEl>
                                      </p:cBhvr>
                                    </p:animEffect>
                                  </p:childTnLst>
                                </p:cTn>
                              </p:par>
                            </p:childTnLst>
                          </p:cTn>
                        </p:par>
                        <p:par>
                          <p:cTn id="8" fill="hold" nodeType="afterGroup">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246221"/>
                                        </p:tgtEl>
                                        <p:attrNameLst>
                                          <p:attrName>style.visibility</p:attrName>
                                        </p:attrNameLst>
                                      </p:cBhvr>
                                      <p:to>
                                        <p:strVal val="visible"/>
                                      </p:to>
                                    </p:set>
                                    <p:animEffect transition="in" filter="fade">
                                      <p:cBhvr>
                                        <p:cTn id="11" dur="1000"/>
                                        <p:tgtEl>
                                          <p:spTgt spid="1246221"/>
                                        </p:tgtEl>
                                      </p:cBhvr>
                                    </p:animEffect>
                                  </p:childTnLst>
                                </p:cTn>
                              </p:par>
                              <p:par>
                                <p:cTn id="12" presetID="10" presetClass="entr" presetSubtype="0" fill="hold" grpId="0" nodeType="withEffect">
                                  <p:stCondLst>
                                    <p:cond delay="500"/>
                                  </p:stCondLst>
                                  <p:childTnLst>
                                    <p:set>
                                      <p:cBhvr>
                                        <p:cTn id="13" dur="1" fill="hold">
                                          <p:stCondLst>
                                            <p:cond delay="0"/>
                                          </p:stCondLst>
                                        </p:cTn>
                                        <p:tgtEl>
                                          <p:spTgt spid="1246222"/>
                                        </p:tgtEl>
                                        <p:attrNameLst>
                                          <p:attrName>style.visibility</p:attrName>
                                        </p:attrNameLst>
                                      </p:cBhvr>
                                      <p:to>
                                        <p:strVal val="visible"/>
                                      </p:to>
                                    </p:set>
                                    <p:animEffect transition="in" filter="fade">
                                      <p:cBhvr>
                                        <p:cTn id="14" dur="1000"/>
                                        <p:tgtEl>
                                          <p:spTgt spid="1246222"/>
                                        </p:tgtEl>
                                      </p:cBhvr>
                                    </p:animEffect>
                                  </p:childTnLst>
                                </p:cTn>
                              </p:par>
                            </p:childTnLst>
                          </p:cTn>
                        </p:par>
                        <p:par>
                          <p:cTn id="15" fill="hold" nodeType="afterGroup">
                            <p:stCondLst>
                              <p:cond delay="2500"/>
                            </p:stCondLst>
                            <p:childTnLst>
                              <p:par>
                                <p:cTn id="16" presetID="10" presetClass="exit" presetSubtype="0" fill="hold" grpId="1" nodeType="afterEffect">
                                  <p:stCondLst>
                                    <p:cond delay="500"/>
                                  </p:stCondLst>
                                  <p:childTnLst>
                                    <p:animEffect transition="out" filter="fade">
                                      <p:cBhvr>
                                        <p:cTn id="17" dur="1000"/>
                                        <p:tgtEl>
                                          <p:spTgt spid="1246221"/>
                                        </p:tgtEl>
                                      </p:cBhvr>
                                    </p:animEffect>
                                    <p:set>
                                      <p:cBhvr>
                                        <p:cTn id="18" dur="1" fill="hold">
                                          <p:stCondLst>
                                            <p:cond delay="999"/>
                                          </p:stCondLst>
                                        </p:cTn>
                                        <p:tgtEl>
                                          <p:spTgt spid="1246221"/>
                                        </p:tgtEl>
                                        <p:attrNameLst>
                                          <p:attrName>style.visibility</p:attrName>
                                        </p:attrNameLst>
                                      </p:cBhvr>
                                      <p:to>
                                        <p:strVal val="hidden"/>
                                      </p:to>
                                    </p:set>
                                  </p:childTnLst>
                                </p:cTn>
                              </p:par>
                              <p:par>
                                <p:cTn id="19" presetID="10" presetClass="exit" presetSubtype="0" fill="hold" grpId="1" nodeType="withEffect">
                                  <p:stCondLst>
                                    <p:cond delay="500"/>
                                  </p:stCondLst>
                                  <p:childTnLst>
                                    <p:animEffect transition="out" filter="fade">
                                      <p:cBhvr>
                                        <p:cTn id="20" dur="1000"/>
                                        <p:tgtEl>
                                          <p:spTgt spid="1246222"/>
                                        </p:tgtEl>
                                      </p:cBhvr>
                                    </p:animEffect>
                                    <p:set>
                                      <p:cBhvr>
                                        <p:cTn id="21" dur="1" fill="hold">
                                          <p:stCondLst>
                                            <p:cond delay="999"/>
                                          </p:stCondLst>
                                        </p:cTn>
                                        <p:tgtEl>
                                          <p:spTgt spid="1246222"/>
                                        </p:tgtEl>
                                        <p:attrNameLst>
                                          <p:attrName>style.visibility</p:attrName>
                                        </p:attrNameLst>
                                      </p:cBhvr>
                                      <p:to>
                                        <p:strVal val="hidden"/>
                                      </p:to>
                                    </p:set>
                                  </p:childTnLst>
                                </p:cTn>
                              </p:par>
                            </p:childTnLst>
                          </p:cTn>
                        </p:par>
                        <p:par>
                          <p:cTn id="22" fill="hold" nodeType="afterGroup">
                            <p:stCondLst>
                              <p:cond delay="4000"/>
                            </p:stCondLst>
                            <p:childTnLst>
                              <p:par>
                                <p:cTn id="23" presetID="10" presetClass="entr" presetSubtype="0" fill="hold" grpId="0" nodeType="afterEffect">
                                  <p:stCondLst>
                                    <p:cond delay="500"/>
                                  </p:stCondLst>
                                  <p:childTnLst>
                                    <p:set>
                                      <p:cBhvr>
                                        <p:cTn id="24" dur="1" fill="hold">
                                          <p:stCondLst>
                                            <p:cond delay="0"/>
                                          </p:stCondLst>
                                        </p:cTn>
                                        <p:tgtEl>
                                          <p:spTgt spid="1246220"/>
                                        </p:tgtEl>
                                        <p:attrNameLst>
                                          <p:attrName>style.visibility</p:attrName>
                                        </p:attrNameLst>
                                      </p:cBhvr>
                                      <p:to>
                                        <p:strVal val="visible"/>
                                      </p:to>
                                    </p:set>
                                    <p:animEffect transition="in" filter="fade">
                                      <p:cBhvr>
                                        <p:cTn id="25" dur="1000"/>
                                        <p:tgtEl>
                                          <p:spTgt spid="1246220"/>
                                        </p:tgtEl>
                                      </p:cBhvr>
                                    </p:animEffect>
                                  </p:childTnLst>
                                </p:cTn>
                              </p:par>
                              <p:par>
                                <p:cTn id="26" presetID="10" presetClass="entr" presetSubtype="0" fill="hold" grpId="0" nodeType="withEffect">
                                  <p:stCondLst>
                                    <p:cond delay="500"/>
                                  </p:stCondLst>
                                  <p:childTnLst>
                                    <p:set>
                                      <p:cBhvr>
                                        <p:cTn id="27" dur="1" fill="hold">
                                          <p:stCondLst>
                                            <p:cond delay="0"/>
                                          </p:stCondLst>
                                        </p:cTn>
                                        <p:tgtEl>
                                          <p:spTgt spid="1246223"/>
                                        </p:tgtEl>
                                        <p:attrNameLst>
                                          <p:attrName>style.visibility</p:attrName>
                                        </p:attrNameLst>
                                      </p:cBhvr>
                                      <p:to>
                                        <p:strVal val="visible"/>
                                      </p:to>
                                    </p:set>
                                    <p:animEffect transition="in" filter="fade">
                                      <p:cBhvr>
                                        <p:cTn id="28" dur="1000"/>
                                        <p:tgtEl>
                                          <p:spTgt spid="1246223"/>
                                        </p:tgtEl>
                                      </p:cBhvr>
                                    </p:animEffect>
                                  </p:childTnLst>
                                </p:cTn>
                              </p:par>
                            </p:childTnLst>
                          </p:cTn>
                        </p:par>
                        <p:par>
                          <p:cTn id="29" fill="hold" nodeType="afterGroup">
                            <p:stCondLst>
                              <p:cond delay="5500"/>
                            </p:stCondLst>
                            <p:childTnLst>
                              <p:par>
                                <p:cTn id="30" presetID="10" presetClass="exit" presetSubtype="0" fill="hold" grpId="1" nodeType="afterEffect">
                                  <p:stCondLst>
                                    <p:cond delay="500"/>
                                  </p:stCondLst>
                                  <p:childTnLst>
                                    <p:animEffect transition="out" filter="fade">
                                      <p:cBhvr>
                                        <p:cTn id="31" dur="1000"/>
                                        <p:tgtEl>
                                          <p:spTgt spid="1246220"/>
                                        </p:tgtEl>
                                      </p:cBhvr>
                                    </p:animEffect>
                                    <p:set>
                                      <p:cBhvr>
                                        <p:cTn id="32" dur="1" fill="hold">
                                          <p:stCondLst>
                                            <p:cond delay="999"/>
                                          </p:stCondLst>
                                        </p:cTn>
                                        <p:tgtEl>
                                          <p:spTgt spid="1246220"/>
                                        </p:tgtEl>
                                        <p:attrNameLst>
                                          <p:attrName>style.visibility</p:attrName>
                                        </p:attrNameLst>
                                      </p:cBhvr>
                                      <p:to>
                                        <p:strVal val="hidden"/>
                                      </p:to>
                                    </p:set>
                                  </p:childTnLst>
                                </p:cTn>
                              </p:par>
                              <p:par>
                                <p:cTn id="33" presetID="10" presetClass="exit" presetSubtype="0" fill="hold" grpId="1" nodeType="withEffect">
                                  <p:stCondLst>
                                    <p:cond delay="500"/>
                                  </p:stCondLst>
                                  <p:childTnLst>
                                    <p:animEffect transition="out" filter="fade">
                                      <p:cBhvr>
                                        <p:cTn id="34" dur="1000"/>
                                        <p:tgtEl>
                                          <p:spTgt spid="1246223"/>
                                        </p:tgtEl>
                                      </p:cBhvr>
                                    </p:animEffect>
                                    <p:set>
                                      <p:cBhvr>
                                        <p:cTn id="35" dur="1" fill="hold">
                                          <p:stCondLst>
                                            <p:cond delay="999"/>
                                          </p:stCondLst>
                                        </p:cTn>
                                        <p:tgtEl>
                                          <p:spTgt spid="1246223"/>
                                        </p:tgtEl>
                                        <p:attrNameLst>
                                          <p:attrName>style.visibility</p:attrName>
                                        </p:attrNameLst>
                                      </p:cBhvr>
                                      <p:to>
                                        <p:strVal val="hidden"/>
                                      </p:to>
                                    </p:set>
                                  </p:childTnLst>
                                </p:cTn>
                              </p:par>
                            </p:childTnLst>
                          </p:cTn>
                        </p:par>
                        <p:par>
                          <p:cTn id="36" fill="hold" nodeType="afterGroup">
                            <p:stCondLst>
                              <p:cond delay="7000"/>
                            </p:stCondLst>
                            <p:childTnLst>
                              <p:par>
                                <p:cTn id="37" presetID="10" presetClass="entr" presetSubtype="0" fill="hold" grpId="2" nodeType="afterEffect">
                                  <p:stCondLst>
                                    <p:cond delay="500"/>
                                  </p:stCondLst>
                                  <p:childTnLst>
                                    <p:set>
                                      <p:cBhvr>
                                        <p:cTn id="38" dur="1" fill="hold">
                                          <p:stCondLst>
                                            <p:cond delay="0"/>
                                          </p:stCondLst>
                                        </p:cTn>
                                        <p:tgtEl>
                                          <p:spTgt spid="1246221"/>
                                        </p:tgtEl>
                                        <p:attrNameLst>
                                          <p:attrName>style.visibility</p:attrName>
                                        </p:attrNameLst>
                                      </p:cBhvr>
                                      <p:to>
                                        <p:strVal val="visible"/>
                                      </p:to>
                                    </p:set>
                                    <p:animEffect transition="in" filter="fade">
                                      <p:cBhvr>
                                        <p:cTn id="39" dur="1000"/>
                                        <p:tgtEl>
                                          <p:spTgt spid="1246221"/>
                                        </p:tgtEl>
                                      </p:cBhvr>
                                    </p:animEffect>
                                  </p:childTnLst>
                                </p:cTn>
                              </p:par>
                              <p:par>
                                <p:cTn id="40" presetID="10" presetClass="entr" presetSubtype="0" fill="hold" grpId="2" nodeType="withEffect">
                                  <p:stCondLst>
                                    <p:cond delay="500"/>
                                  </p:stCondLst>
                                  <p:childTnLst>
                                    <p:set>
                                      <p:cBhvr>
                                        <p:cTn id="41" dur="1" fill="hold">
                                          <p:stCondLst>
                                            <p:cond delay="0"/>
                                          </p:stCondLst>
                                        </p:cTn>
                                        <p:tgtEl>
                                          <p:spTgt spid="1246222"/>
                                        </p:tgtEl>
                                        <p:attrNameLst>
                                          <p:attrName>style.visibility</p:attrName>
                                        </p:attrNameLst>
                                      </p:cBhvr>
                                      <p:to>
                                        <p:strVal val="visible"/>
                                      </p:to>
                                    </p:set>
                                    <p:animEffect transition="in" filter="fade">
                                      <p:cBhvr>
                                        <p:cTn id="42" dur="1000"/>
                                        <p:tgtEl>
                                          <p:spTgt spid="1246222"/>
                                        </p:tgtEl>
                                      </p:cBhvr>
                                    </p:animEffect>
                                  </p:childTnLst>
                                </p:cTn>
                              </p:par>
                            </p:childTnLst>
                          </p:cTn>
                        </p:par>
                        <p:par>
                          <p:cTn id="43" fill="hold" nodeType="afterGroup">
                            <p:stCondLst>
                              <p:cond delay="8500"/>
                            </p:stCondLst>
                            <p:childTnLst>
                              <p:par>
                                <p:cTn id="44" presetID="10" presetClass="exit" presetSubtype="0" fill="hold" grpId="3" nodeType="afterEffect">
                                  <p:stCondLst>
                                    <p:cond delay="500"/>
                                  </p:stCondLst>
                                  <p:childTnLst>
                                    <p:animEffect transition="out" filter="fade">
                                      <p:cBhvr>
                                        <p:cTn id="45" dur="1000"/>
                                        <p:tgtEl>
                                          <p:spTgt spid="1246221"/>
                                        </p:tgtEl>
                                      </p:cBhvr>
                                    </p:animEffect>
                                    <p:set>
                                      <p:cBhvr>
                                        <p:cTn id="46" dur="1" fill="hold">
                                          <p:stCondLst>
                                            <p:cond delay="999"/>
                                          </p:stCondLst>
                                        </p:cTn>
                                        <p:tgtEl>
                                          <p:spTgt spid="1246221"/>
                                        </p:tgtEl>
                                        <p:attrNameLst>
                                          <p:attrName>style.visibility</p:attrName>
                                        </p:attrNameLst>
                                      </p:cBhvr>
                                      <p:to>
                                        <p:strVal val="hidden"/>
                                      </p:to>
                                    </p:set>
                                  </p:childTnLst>
                                </p:cTn>
                              </p:par>
                              <p:par>
                                <p:cTn id="47" presetID="10" presetClass="exit" presetSubtype="0" fill="hold" grpId="3" nodeType="withEffect">
                                  <p:stCondLst>
                                    <p:cond delay="500"/>
                                  </p:stCondLst>
                                  <p:childTnLst>
                                    <p:animEffect transition="out" filter="fade">
                                      <p:cBhvr>
                                        <p:cTn id="48" dur="1000"/>
                                        <p:tgtEl>
                                          <p:spTgt spid="1246222"/>
                                        </p:tgtEl>
                                      </p:cBhvr>
                                    </p:animEffect>
                                    <p:set>
                                      <p:cBhvr>
                                        <p:cTn id="49" dur="1" fill="hold">
                                          <p:stCondLst>
                                            <p:cond delay="999"/>
                                          </p:stCondLst>
                                        </p:cTn>
                                        <p:tgtEl>
                                          <p:spTgt spid="1246222"/>
                                        </p:tgtEl>
                                        <p:attrNameLst>
                                          <p:attrName>style.visibility</p:attrName>
                                        </p:attrNameLst>
                                      </p:cBhvr>
                                      <p:to>
                                        <p:strVal val="hidden"/>
                                      </p:to>
                                    </p:set>
                                  </p:childTnLst>
                                </p:cTn>
                              </p:par>
                            </p:childTnLst>
                          </p:cTn>
                        </p:par>
                        <p:par>
                          <p:cTn id="50" fill="hold" nodeType="afterGroup">
                            <p:stCondLst>
                              <p:cond delay="10000"/>
                            </p:stCondLst>
                            <p:childTnLst>
                              <p:par>
                                <p:cTn id="51" presetID="10" presetClass="entr" presetSubtype="0" fill="hold" grpId="2" nodeType="afterEffect">
                                  <p:stCondLst>
                                    <p:cond delay="500"/>
                                  </p:stCondLst>
                                  <p:childTnLst>
                                    <p:set>
                                      <p:cBhvr>
                                        <p:cTn id="52" dur="1" fill="hold">
                                          <p:stCondLst>
                                            <p:cond delay="0"/>
                                          </p:stCondLst>
                                        </p:cTn>
                                        <p:tgtEl>
                                          <p:spTgt spid="1246220"/>
                                        </p:tgtEl>
                                        <p:attrNameLst>
                                          <p:attrName>style.visibility</p:attrName>
                                        </p:attrNameLst>
                                      </p:cBhvr>
                                      <p:to>
                                        <p:strVal val="visible"/>
                                      </p:to>
                                    </p:set>
                                    <p:animEffect transition="in" filter="fade">
                                      <p:cBhvr>
                                        <p:cTn id="53" dur="1000"/>
                                        <p:tgtEl>
                                          <p:spTgt spid="1246220"/>
                                        </p:tgtEl>
                                      </p:cBhvr>
                                    </p:animEffect>
                                  </p:childTnLst>
                                </p:cTn>
                              </p:par>
                              <p:par>
                                <p:cTn id="54" presetID="10" presetClass="entr" presetSubtype="0" fill="hold" grpId="2" nodeType="withEffect">
                                  <p:stCondLst>
                                    <p:cond delay="500"/>
                                  </p:stCondLst>
                                  <p:childTnLst>
                                    <p:set>
                                      <p:cBhvr>
                                        <p:cTn id="55" dur="1" fill="hold">
                                          <p:stCondLst>
                                            <p:cond delay="0"/>
                                          </p:stCondLst>
                                        </p:cTn>
                                        <p:tgtEl>
                                          <p:spTgt spid="1246223"/>
                                        </p:tgtEl>
                                        <p:attrNameLst>
                                          <p:attrName>style.visibility</p:attrName>
                                        </p:attrNameLst>
                                      </p:cBhvr>
                                      <p:to>
                                        <p:strVal val="visible"/>
                                      </p:to>
                                    </p:set>
                                    <p:animEffect transition="in" filter="fade">
                                      <p:cBhvr>
                                        <p:cTn id="56" dur="1000"/>
                                        <p:tgtEl>
                                          <p:spTgt spid="1246223"/>
                                        </p:tgtEl>
                                      </p:cBhvr>
                                    </p:animEffect>
                                  </p:childTnLst>
                                </p:cTn>
                              </p:par>
                            </p:childTnLst>
                          </p:cTn>
                        </p:par>
                        <p:par>
                          <p:cTn id="57" fill="hold" nodeType="afterGroup">
                            <p:stCondLst>
                              <p:cond delay="11500"/>
                            </p:stCondLst>
                            <p:childTnLst>
                              <p:par>
                                <p:cTn id="58" presetID="10" presetClass="exit" presetSubtype="0" fill="hold" grpId="3" nodeType="afterEffect">
                                  <p:stCondLst>
                                    <p:cond delay="500"/>
                                  </p:stCondLst>
                                  <p:childTnLst>
                                    <p:animEffect transition="out" filter="fade">
                                      <p:cBhvr>
                                        <p:cTn id="59" dur="1000"/>
                                        <p:tgtEl>
                                          <p:spTgt spid="1246220"/>
                                        </p:tgtEl>
                                      </p:cBhvr>
                                    </p:animEffect>
                                    <p:set>
                                      <p:cBhvr>
                                        <p:cTn id="60" dur="1" fill="hold">
                                          <p:stCondLst>
                                            <p:cond delay="999"/>
                                          </p:stCondLst>
                                        </p:cTn>
                                        <p:tgtEl>
                                          <p:spTgt spid="1246220"/>
                                        </p:tgtEl>
                                        <p:attrNameLst>
                                          <p:attrName>style.visibility</p:attrName>
                                        </p:attrNameLst>
                                      </p:cBhvr>
                                      <p:to>
                                        <p:strVal val="hidden"/>
                                      </p:to>
                                    </p:set>
                                  </p:childTnLst>
                                </p:cTn>
                              </p:par>
                              <p:par>
                                <p:cTn id="61" presetID="10" presetClass="exit" presetSubtype="0" fill="hold" grpId="3" nodeType="withEffect">
                                  <p:stCondLst>
                                    <p:cond delay="500"/>
                                  </p:stCondLst>
                                  <p:childTnLst>
                                    <p:animEffect transition="out" filter="fade">
                                      <p:cBhvr>
                                        <p:cTn id="62" dur="1000"/>
                                        <p:tgtEl>
                                          <p:spTgt spid="1246223"/>
                                        </p:tgtEl>
                                      </p:cBhvr>
                                    </p:animEffect>
                                    <p:set>
                                      <p:cBhvr>
                                        <p:cTn id="63" dur="1" fill="hold">
                                          <p:stCondLst>
                                            <p:cond delay="999"/>
                                          </p:stCondLst>
                                        </p:cTn>
                                        <p:tgtEl>
                                          <p:spTgt spid="1246223"/>
                                        </p:tgtEl>
                                        <p:attrNameLst>
                                          <p:attrName>style.visibility</p:attrName>
                                        </p:attrNameLst>
                                      </p:cBhvr>
                                      <p:to>
                                        <p:strVal val="hidden"/>
                                      </p:to>
                                    </p:set>
                                  </p:childTnLst>
                                </p:cTn>
                              </p:par>
                            </p:childTnLst>
                          </p:cTn>
                        </p:par>
                        <p:par>
                          <p:cTn id="64" fill="hold" nodeType="afterGroup">
                            <p:stCondLst>
                              <p:cond delay="13000"/>
                            </p:stCondLst>
                            <p:childTnLst>
                              <p:par>
                                <p:cTn id="65" presetID="10" presetClass="entr" presetSubtype="0" fill="hold" grpId="4" nodeType="afterEffect">
                                  <p:stCondLst>
                                    <p:cond delay="500"/>
                                  </p:stCondLst>
                                  <p:childTnLst>
                                    <p:set>
                                      <p:cBhvr>
                                        <p:cTn id="66" dur="1" fill="hold">
                                          <p:stCondLst>
                                            <p:cond delay="0"/>
                                          </p:stCondLst>
                                        </p:cTn>
                                        <p:tgtEl>
                                          <p:spTgt spid="1246221"/>
                                        </p:tgtEl>
                                        <p:attrNameLst>
                                          <p:attrName>style.visibility</p:attrName>
                                        </p:attrNameLst>
                                      </p:cBhvr>
                                      <p:to>
                                        <p:strVal val="visible"/>
                                      </p:to>
                                    </p:set>
                                    <p:animEffect transition="in" filter="fade">
                                      <p:cBhvr>
                                        <p:cTn id="67" dur="1000"/>
                                        <p:tgtEl>
                                          <p:spTgt spid="1246221"/>
                                        </p:tgtEl>
                                      </p:cBhvr>
                                    </p:animEffect>
                                  </p:childTnLst>
                                </p:cTn>
                              </p:par>
                              <p:par>
                                <p:cTn id="68" presetID="10" presetClass="entr" presetSubtype="0" fill="hold" grpId="4" nodeType="withEffect">
                                  <p:stCondLst>
                                    <p:cond delay="500"/>
                                  </p:stCondLst>
                                  <p:childTnLst>
                                    <p:set>
                                      <p:cBhvr>
                                        <p:cTn id="69" dur="1" fill="hold">
                                          <p:stCondLst>
                                            <p:cond delay="0"/>
                                          </p:stCondLst>
                                        </p:cTn>
                                        <p:tgtEl>
                                          <p:spTgt spid="1246222"/>
                                        </p:tgtEl>
                                        <p:attrNameLst>
                                          <p:attrName>style.visibility</p:attrName>
                                        </p:attrNameLst>
                                      </p:cBhvr>
                                      <p:to>
                                        <p:strVal val="visible"/>
                                      </p:to>
                                    </p:set>
                                    <p:animEffect transition="in" filter="fade">
                                      <p:cBhvr>
                                        <p:cTn id="70" dur="1000"/>
                                        <p:tgtEl>
                                          <p:spTgt spid="1246222"/>
                                        </p:tgtEl>
                                      </p:cBhvr>
                                    </p:animEffect>
                                  </p:childTnLst>
                                </p:cTn>
                              </p:par>
                            </p:childTnLst>
                          </p:cTn>
                        </p:par>
                        <p:par>
                          <p:cTn id="71" fill="hold" nodeType="afterGroup">
                            <p:stCondLst>
                              <p:cond delay="14500"/>
                            </p:stCondLst>
                            <p:childTnLst>
                              <p:par>
                                <p:cTn id="72" presetID="10" presetClass="exit" presetSubtype="0" fill="hold" grpId="5" nodeType="afterEffect">
                                  <p:stCondLst>
                                    <p:cond delay="500"/>
                                  </p:stCondLst>
                                  <p:childTnLst>
                                    <p:animEffect transition="out" filter="fade">
                                      <p:cBhvr>
                                        <p:cTn id="73" dur="1000"/>
                                        <p:tgtEl>
                                          <p:spTgt spid="1246221"/>
                                        </p:tgtEl>
                                      </p:cBhvr>
                                    </p:animEffect>
                                    <p:set>
                                      <p:cBhvr>
                                        <p:cTn id="74" dur="1" fill="hold">
                                          <p:stCondLst>
                                            <p:cond delay="999"/>
                                          </p:stCondLst>
                                        </p:cTn>
                                        <p:tgtEl>
                                          <p:spTgt spid="1246221"/>
                                        </p:tgtEl>
                                        <p:attrNameLst>
                                          <p:attrName>style.visibility</p:attrName>
                                        </p:attrNameLst>
                                      </p:cBhvr>
                                      <p:to>
                                        <p:strVal val="hidden"/>
                                      </p:to>
                                    </p:set>
                                  </p:childTnLst>
                                </p:cTn>
                              </p:par>
                              <p:par>
                                <p:cTn id="75" presetID="10" presetClass="exit" presetSubtype="0" fill="hold" grpId="5" nodeType="withEffect">
                                  <p:stCondLst>
                                    <p:cond delay="500"/>
                                  </p:stCondLst>
                                  <p:childTnLst>
                                    <p:animEffect transition="out" filter="fade">
                                      <p:cBhvr>
                                        <p:cTn id="76" dur="1000"/>
                                        <p:tgtEl>
                                          <p:spTgt spid="1246222"/>
                                        </p:tgtEl>
                                      </p:cBhvr>
                                    </p:animEffect>
                                    <p:set>
                                      <p:cBhvr>
                                        <p:cTn id="77" dur="1" fill="hold">
                                          <p:stCondLst>
                                            <p:cond delay="999"/>
                                          </p:stCondLst>
                                        </p:cTn>
                                        <p:tgtEl>
                                          <p:spTgt spid="1246222"/>
                                        </p:tgtEl>
                                        <p:attrNameLst>
                                          <p:attrName>style.visibility</p:attrName>
                                        </p:attrNameLst>
                                      </p:cBhvr>
                                      <p:to>
                                        <p:strVal val="hidden"/>
                                      </p:to>
                                    </p:set>
                                  </p:childTnLst>
                                </p:cTn>
                              </p:par>
                            </p:childTnLst>
                          </p:cTn>
                        </p:par>
                        <p:par>
                          <p:cTn id="78" fill="hold" nodeType="afterGroup">
                            <p:stCondLst>
                              <p:cond delay="16000"/>
                            </p:stCondLst>
                            <p:childTnLst>
                              <p:par>
                                <p:cTn id="79" presetID="10" presetClass="entr" presetSubtype="0" fill="hold" grpId="4" nodeType="afterEffect">
                                  <p:stCondLst>
                                    <p:cond delay="500"/>
                                  </p:stCondLst>
                                  <p:childTnLst>
                                    <p:set>
                                      <p:cBhvr>
                                        <p:cTn id="80" dur="1" fill="hold">
                                          <p:stCondLst>
                                            <p:cond delay="0"/>
                                          </p:stCondLst>
                                        </p:cTn>
                                        <p:tgtEl>
                                          <p:spTgt spid="1246220"/>
                                        </p:tgtEl>
                                        <p:attrNameLst>
                                          <p:attrName>style.visibility</p:attrName>
                                        </p:attrNameLst>
                                      </p:cBhvr>
                                      <p:to>
                                        <p:strVal val="visible"/>
                                      </p:to>
                                    </p:set>
                                    <p:animEffect transition="in" filter="fade">
                                      <p:cBhvr>
                                        <p:cTn id="81" dur="1000"/>
                                        <p:tgtEl>
                                          <p:spTgt spid="1246220"/>
                                        </p:tgtEl>
                                      </p:cBhvr>
                                    </p:animEffect>
                                  </p:childTnLst>
                                </p:cTn>
                              </p:par>
                              <p:par>
                                <p:cTn id="82" presetID="10" presetClass="entr" presetSubtype="0" fill="hold" grpId="4" nodeType="withEffect">
                                  <p:stCondLst>
                                    <p:cond delay="500"/>
                                  </p:stCondLst>
                                  <p:childTnLst>
                                    <p:set>
                                      <p:cBhvr>
                                        <p:cTn id="83" dur="1" fill="hold">
                                          <p:stCondLst>
                                            <p:cond delay="0"/>
                                          </p:stCondLst>
                                        </p:cTn>
                                        <p:tgtEl>
                                          <p:spTgt spid="1246223"/>
                                        </p:tgtEl>
                                        <p:attrNameLst>
                                          <p:attrName>style.visibility</p:attrName>
                                        </p:attrNameLst>
                                      </p:cBhvr>
                                      <p:to>
                                        <p:strVal val="visible"/>
                                      </p:to>
                                    </p:set>
                                    <p:animEffect transition="in" filter="fade">
                                      <p:cBhvr>
                                        <p:cTn id="84" dur="1000"/>
                                        <p:tgtEl>
                                          <p:spTgt spid="1246223"/>
                                        </p:tgtEl>
                                      </p:cBhvr>
                                    </p:animEffect>
                                  </p:childTnLst>
                                </p:cTn>
                              </p:par>
                            </p:childTnLst>
                          </p:cTn>
                        </p:par>
                        <p:par>
                          <p:cTn id="85" fill="hold" nodeType="afterGroup">
                            <p:stCondLst>
                              <p:cond delay="17500"/>
                            </p:stCondLst>
                            <p:childTnLst>
                              <p:par>
                                <p:cTn id="86" presetID="10" presetClass="exit" presetSubtype="0" fill="hold" grpId="5" nodeType="afterEffect">
                                  <p:stCondLst>
                                    <p:cond delay="500"/>
                                  </p:stCondLst>
                                  <p:childTnLst>
                                    <p:animEffect transition="out" filter="fade">
                                      <p:cBhvr>
                                        <p:cTn id="87" dur="1000"/>
                                        <p:tgtEl>
                                          <p:spTgt spid="1246220"/>
                                        </p:tgtEl>
                                      </p:cBhvr>
                                    </p:animEffect>
                                    <p:set>
                                      <p:cBhvr>
                                        <p:cTn id="88" dur="1" fill="hold">
                                          <p:stCondLst>
                                            <p:cond delay="999"/>
                                          </p:stCondLst>
                                        </p:cTn>
                                        <p:tgtEl>
                                          <p:spTgt spid="1246220"/>
                                        </p:tgtEl>
                                        <p:attrNameLst>
                                          <p:attrName>style.visibility</p:attrName>
                                        </p:attrNameLst>
                                      </p:cBhvr>
                                      <p:to>
                                        <p:strVal val="hidden"/>
                                      </p:to>
                                    </p:set>
                                  </p:childTnLst>
                                </p:cTn>
                              </p:par>
                              <p:par>
                                <p:cTn id="89" presetID="10" presetClass="exit" presetSubtype="0" fill="hold" grpId="5" nodeType="withEffect">
                                  <p:stCondLst>
                                    <p:cond delay="500"/>
                                  </p:stCondLst>
                                  <p:childTnLst>
                                    <p:animEffect transition="out" filter="fade">
                                      <p:cBhvr>
                                        <p:cTn id="90" dur="1000"/>
                                        <p:tgtEl>
                                          <p:spTgt spid="1246223"/>
                                        </p:tgtEl>
                                      </p:cBhvr>
                                    </p:animEffect>
                                    <p:set>
                                      <p:cBhvr>
                                        <p:cTn id="91" dur="1" fill="hold">
                                          <p:stCondLst>
                                            <p:cond delay="999"/>
                                          </p:stCondLst>
                                        </p:cTn>
                                        <p:tgtEl>
                                          <p:spTgt spid="1246223"/>
                                        </p:tgtEl>
                                        <p:attrNameLst>
                                          <p:attrName>style.visibility</p:attrName>
                                        </p:attrNameLst>
                                      </p:cBhvr>
                                      <p:to>
                                        <p:strVal val="hidden"/>
                                      </p:to>
                                    </p:set>
                                  </p:childTnLst>
                                </p:cTn>
                              </p:par>
                            </p:childTnLst>
                          </p:cTn>
                        </p:par>
                        <p:par>
                          <p:cTn id="92" fill="hold">
                            <p:stCondLst>
                              <p:cond delay="19000"/>
                            </p:stCondLst>
                            <p:childTnLst>
                              <p:par>
                                <p:cTn id="93" presetID="1" presetClass="mediacall" presetSubtype="0" fill="hold" nodeType="afterEffect">
                                  <p:stCondLst>
                                    <p:cond delay="0"/>
                                  </p:stCondLst>
                                  <p:childTnLst>
                                    <p:cmd type="call" cmd="playFrom(0.0)">
                                      <p:cBhvr>
                                        <p:cTn id="94" dur="1415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95" fill="hold" display="0">
                  <p:stCondLst>
                    <p:cond delay="indefinite"/>
                  </p:stCondLst>
                  <p:endCondLst>
                    <p:cond evt="onStopAudio" delay="0">
                      <p:tgtEl>
                        <p:sldTgt/>
                      </p:tgtEl>
                    </p:cond>
                  </p:endCondLst>
                </p:cTn>
                <p:tgtEl>
                  <p:spTgt spid="2"/>
                </p:tgtEl>
              </p:cMediaNode>
            </p:audio>
          </p:childTnLst>
        </p:cTn>
      </p:par>
    </p:tnLst>
    <p:bldLst>
      <p:bldP spid="1246226" grpId="0" animBg="1"/>
      <p:bldP spid="1246220" grpId="0" animBg="1"/>
      <p:bldP spid="1246220" grpId="1" animBg="1"/>
      <p:bldP spid="1246220" grpId="2" animBg="1"/>
      <p:bldP spid="1246220" grpId="3" animBg="1"/>
      <p:bldP spid="1246220" grpId="4" animBg="1"/>
      <p:bldP spid="1246220" grpId="5" animBg="1"/>
      <p:bldP spid="1246221" grpId="0" animBg="1"/>
      <p:bldP spid="1246221" grpId="1" animBg="1"/>
      <p:bldP spid="1246221" grpId="2" animBg="1"/>
      <p:bldP spid="1246221" grpId="3" animBg="1"/>
      <p:bldP spid="1246221" grpId="4" animBg="1"/>
      <p:bldP spid="1246221" grpId="5" animBg="1"/>
      <p:bldP spid="1246222" grpId="0" animBg="1"/>
      <p:bldP spid="1246222" grpId="1" animBg="1"/>
      <p:bldP spid="1246222" grpId="2" animBg="1"/>
      <p:bldP spid="1246222" grpId="3" animBg="1"/>
      <p:bldP spid="1246222" grpId="4" animBg="1"/>
      <p:bldP spid="1246222" grpId="5" animBg="1"/>
      <p:bldP spid="1246223" grpId="0" animBg="1"/>
      <p:bldP spid="1246223" grpId="1" animBg="1"/>
      <p:bldP spid="1246223" grpId="2" animBg="1"/>
      <p:bldP spid="1246223" grpId="3" animBg="1"/>
      <p:bldP spid="1246223" grpId="4" animBg="1"/>
      <p:bldP spid="1246223" grpId="5"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25603" name="Rectangle 2"/>
          <p:cNvSpPr>
            <a:spLocks noGrp="1" noChangeArrowheads="1"/>
          </p:cNvSpPr>
          <p:nvPr>
            <p:ph type="title"/>
          </p:nvPr>
        </p:nvSpPr>
        <p:spPr/>
        <p:txBody>
          <a:bodyPr/>
          <a:lstStyle/>
          <a:p>
            <a:pPr eaLnBrk="1" hangingPunct="1"/>
            <a:r>
              <a:rPr lang="en-US" altLang="en-US" sz="3200" b="0" smtClean="0"/>
              <a:t>5.1.5. </a:t>
            </a:r>
            <a:r>
              <a:rPr lang="en-US" altLang="en-US" sz="3200" smtClean="0"/>
              <a:t>Operation as </a:t>
            </a:r>
            <a:r>
              <a:rPr lang="en-US" altLang="en-US" sz="3200" b="0" i="1" smtClean="0"/>
              <a:t>v</a:t>
            </a:r>
            <a:r>
              <a:rPr lang="en-US" altLang="en-US" sz="3200" b="0" i="1" baseline="-25000" smtClean="0"/>
              <a:t>DS</a:t>
            </a:r>
            <a:r>
              <a:rPr lang="en-US" altLang="en-US" sz="3200" smtClean="0"/>
              <a:t> is Increased</a:t>
            </a:r>
          </a:p>
        </p:txBody>
      </p:sp>
      <p:sp>
        <p:nvSpPr>
          <p:cNvPr id="25604" name="Rectangle 3"/>
          <p:cNvSpPr>
            <a:spLocks noGrp="1" noChangeArrowheads="1"/>
          </p:cNvSpPr>
          <p:nvPr>
            <p:ph type="body" sz="half" idx="1"/>
          </p:nvPr>
        </p:nvSpPr>
        <p:spPr>
          <a:xfrm>
            <a:off x="152400" y="2057400"/>
            <a:ext cx="8763000" cy="4800600"/>
          </a:xfrm>
          <a:solidFill>
            <a:schemeClr val="bg1"/>
          </a:solidFill>
        </p:spPr>
        <p:txBody>
          <a:bodyPr/>
          <a:lstStyle/>
          <a:p>
            <a:pPr eaLnBrk="1" hangingPunct="1"/>
            <a:r>
              <a:rPr lang="en-US" altLang="en-US" sz="2400" b="1" dirty="0" smtClean="0">
                <a:solidFill>
                  <a:srgbClr val="FF0000"/>
                </a:solidFill>
              </a:rPr>
              <a:t>Q:</a:t>
            </a:r>
            <a:r>
              <a:rPr lang="en-US" altLang="en-US" sz="2400" dirty="0" smtClean="0">
                <a:solidFill>
                  <a:srgbClr val="FF0000"/>
                </a:solidFill>
              </a:rPr>
              <a:t> </a:t>
            </a:r>
            <a:r>
              <a:rPr lang="en-US" altLang="en-US" sz="2400" dirty="0" smtClean="0"/>
              <a:t>What happens to </a:t>
            </a:r>
            <a:r>
              <a:rPr lang="en-US" altLang="en-US" sz="2400" i="1" dirty="0" err="1" smtClean="0"/>
              <a:t>i</a:t>
            </a:r>
            <a:r>
              <a:rPr lang="en-US" altLang="en-US" sz="2400" i="1" baseline="-25000" dirty="0" err="1" smtClean="0"/>
              <a:t>D</a:t>
            </a:r>
            <a:r>
              <a:rPr lang="en-US" altLang="en-US" sz="2400" dirty="0" smtClean="0"/>
              <a:t> when </a:t>
            </a:r>
            <a:r>
              <a:rPr lang="en-US" altLang="en-US" sz="2400" i="1" dirty="0" err="1" smtClean="0"/>
              <a:t>v</a:t>
            </a:r>
            <a:r>
              <a:rPr lang="en-US" altLang="en-US" sz="2400" i="1" baseline="-25000" dirty="0" err="1" smtClean="0"/>
              <a:t>DS</a:t>
            </a:r>
            <a:r>
              <a:rPr lang="en-US" altLang="en-US" sz="2400" dirty="0" smtClean="0"/>
              <a:t> increases </a:t>
            </a:r>
            <a:r>
              <a:rPr lang="en-US" altLang="en-US" sz="2400" dirty="0" smtClean="0">
                <a:solidFill>
                  <a:srgbClr val="FF0000"/>
                </a:solidFill>
              </a:rPr>
              <a:t>beyond “small values”?</a:t>
            </a:r>
          </a:p>
          <a:p>
            <a:pPr lvl="1" eaLnBrk="1" hangingPunct="1"/>
            <a:r>
              <a:rPr lang="en-US" altLang="en-US" b="1" dirty="0" smtClean="0">
                <a:solidFill>
                  <a:srgbClr val="008000"/>
                </a:solidFill>
              </a:rPr>
              <a:t>A:</a:t>
            </a:r>
            <a:r>
              <a:rPr lang="en-US" altLang="en-US" dirty="0" smtClean="0">
                <a:solidFill>
                  <a:srgbClr val="008000"/>
                </a:solidFill>
              </a:rPr>
              <a:t> </a:t>
            </a:r>
            <a:r>
              <a:rPr lang="en-US" altLang="en-US" dirty="0" smtClean="0"/>
              <a:t>The relationship between them </a:t>
            </a:r>
            <a:r>
              <a:rPr lang="en-US" altLang="en-US" dirty="0" smtClean="0">
                <a:solidFill>
                  <a:srgbClr val="FF0000"/>
                </a:solidFill>
              </a:rPr>
              <a:t>ceases to be linear.</a:t>
            </a:r>
          </a:p>
          <a:p>
            <a:pPr eaLnBrk="1" hangingPunct="1"/>
            <a:r>
              <a:rPr lang="en-US" altLang="en-US" sz="2400" b="1" dirty="0" smtClean="0">
                <a:solidFill>
                  <a:srgbClr val="FF0000"/>
                </a:solidFill>
              </a:rPr>
              <a:t>Q:</a:t>
            </a:r>
            <a:r>
              <a:rPr lang="en-US" altLang="en-US" sz="2400" dirty="0" smtClean="0">
                <a:solidFill>
                  <a:srgbClr val="FF0000"/>
                </a:solidFill>
              </a:rPr>
              <a:t> </a:t>
            </a:r>
            <a:r>
              <a:rPr lang="en-US" altLang="en-US" sz="2400" dirty="0" smtClean="0"/>
              <a:t>How can this </a:t>
            </a:r>
            <a:r>
              <a:rPr lang="en-US" altLang="en-US" sz="2400" dirty="0" smtClean="0">
                <a:solidFill>
                  <a:srgbClr val="FF0000"/>
                </a:solidFill>
              </a:rPr>
              <a:t>non-linearity </a:t>
            </a:r>
            <a:r>
              <a:rPr lang="en-US" altLang="en-US" sz="2400" dirty="0" smtClean="0"/>
              <a:t>be explained?</a:t>
            </a:r>
          </a:p>
          <a:p>
            <a:pPr lvl="1" eaLnBrk="1" hangingPunct="1"/>
            <a:r>
              <a:rPr lang="en-US" altLang="en-US" b="1" dirty="0" smtClean="0">
                <a:solidFill>
                  <a:srgbClr val="008000"/>
                </a:solidFill>
              </a:rPr>
              <a:t>step #1:</a:t>
            </a:r>
            <a:r>
              <a:rPr lang="en-US" altLang="en-US" dirty="0" smtClean="0">
                <a:solidFill>
                  <a:srgbClr val="008000"/>
                </a:solidFill>
              </a:rPr>
              <a:t> </a:t>
            </a:r>
            <a:r>
              <a:rPr lang="en-US" altLang="en-US" dirty="0" smtClean="0"/>
              <a:t>Assume that </a:t>
            </a:r>
            <a:r>
              <a:rPr lang="en-US" altLang="en-US" i="1" dirty="0" err="1" smtClean="0">
                <a:solidFill>
                  <a:srgbClr val="FF0000"/>
                </a:solidFill>
              </a:rPr>
              <a:t>v</a:t>
            </a:r>
            <a:r>
              <a:rPr lang="en-US" altLang="en-US" i="1" baseline="-25000" dirty="0" err="1" smtClean="0">
                <a:solidFill>
                  <a:srgbClr val="FF0000"/>
                </a:solidFill>
              </a:rPr>
              <a:t>GS</a:t>
            </a:r>
            <a:r>
              <a:rPr lang="en-US" altLang="en-US" dirty="0" smtClean="0">
                <a:solidFill>
                  <a:srgbClr val="FF0000"/>
                </a:solidFill>
              </a:rPr>
              <a:t> is held constant</a:t>
            </a:r>
            <a:r>
              <a:rPr lang="en-US" altLang="en-US" dirty="0" smtClean="0"/>
              <a:t> at value greater than </a:t>
            </a:r>
            <a:r>
              <a:rPr lang="en-US" altLang="en-US" i="1" dirty="0" smtClean="0"/>
              <a:t>V</a:t>
            </a:r>
            <a:r>
              <a:rPr lang="en-US" altLang="en-US" i="1" baseline="-25000" dirty="0" smtClean="0"/>
              <a:t>t</a:t>
            </a:r>
            <a:r>
              <a:rPr lang="en-US" altLang="en-US" i="1" dirty="0" smtClean="0"/>
              <a:t>.</a:t>
            </a:r>
          </a:p>
          <a:p>
            <a:pPr lvl="1" eaLnBrk="1" hangingPunct="1"/>
            <a:r>
              <a:rPr lang="en-US" altLang="en-US" b="1" dirty="0" smtClean="0">
                <a:solidFill>
                  <a:srgbClr val="008000"/>
                </a:solidFill>
              </a:rPr>
              <a:t>step #2:</a:t>
            </a:r>
            <a:r>
              <a:rPr lang="en-US" altLang="en-US" dirty="0" smtClean="0">
                <a:solidFill>
                  <a:srgbClr val="008000"/>
                </a:solidFill>
              </a:rPr>
              <a:t> </a:t>
            </a:r>
            <a:r>
              <a:rPr lang="en-US" altLang="en-US" dirty="0" smtClean="0"/>
              <a:t>Also assume that </a:t>
            </a:r>
            <a:r>
              <a:rPr lang="en-US" altLang="en-US" i="1" dirty="0" err="1" smtClean="0">
                <a:solidFill>
                  <a:srgbClr val="FF0000"/>
                </a:solidFill>
              </a:rPr>
              <a:t>v</a:t>
            </a:r>
            <a:r>
              <a:rPr lang="en-US" altLang="en-US" i="1" baseline="-25000" dirty="0" err="1" smtClean="0">
                <a:solidFill>
                  <a:srgbClr val="FF0000"/>
                </a:solidFill>
              </a:rPr>
              <a:t>DS</a:t>
            </a:r>
            <a:r>
              <a:rPr lang="en-US" altLang="en-US" dirty="0" smtClean="0">
                <a:solidFill>
                  <a:srgbClr val="FF0000"/>
                </a:solidFill>
              </a:rPr>
              <a:t> is applied </a:t>
            </a:r>
            <a:r>
              <a:rPr lang="en-US" altLang="en-US" dirty="0" smtClean="0"/>
              <a:t>and appears as voltage drop across </a:t>
            </a:r>
            <a:r>
              <a:rPr lang="en-US" altLang="en-US" i="1" dirty="0" smtClean="0"/>
              <a:t>n</a:t>
            </a:r>
            <a:r>
              <a:rPr lang="en-US" altLang="en-US" dirty="0" smtClean="0"/>
              <a:t>-channel.</a:t>
            </a:r>
          </a:p>
          <a:p>
            <a:pPr lvl="1" eaLnBrk="1" hangingPunct="1"/>
            <a:r>
              <a:rPr lang="en-US" altLang="en-US" b="1" dirty="0" smtClean="0">
                <a:solidFill>
                  <a:srgbClr val="008000"/>
                </a:solidFill>
              </a:rPr>
              <a:t>step #3:</a:t>
            </a:r>
            <a:r>
              <a:rPr lang="en-US" altLang="en-US" dirty="0" smtClean="0">
                <a:solidFill>
                  <a:srgbClr val="008000"/>
                </a:solidFill>
              </a:rPr>
              <a:t> </a:t>
            </a:r>
            <a:r>
              <a:rPr lang="en-US" altLang="en-US" dirty="0" smtClean="0"/>
              <a:t>Note that </a:t>
            </a:r>
            <a:r>
              <a:rPr lang="en-US" altLang="en-US" dirty="0" smtClean="0">
                <a:solidFill>
                  <a:srgbClr val="FF0000"/>
                </a:solidFill>
              </a:rPr>
              <a:t>voltage decreases from </a:t>
            </a:r>
            <a:r>
              <a:rPr lang="en-US" altLang="en-US" i="1" dirty="0" err="1" smtClean="0">
                <a:solidFill>
                  <a:srgbClr val="FF0000"/>
                </a:solidFill>
              </a:rPr>
              <a:t>v</a:t>
            </a:r>
            <a:r>
              <a:rPr lang="en-US" altLang="en-US" i="1" baseline="-25000" dirty="0" err="1" smtClean="0">
                <a:solidFill>
                  <a:srgbClr val="FF0000"/>
                </a:solidFill>
              </a:rPr>
              <a:t>GS</a:t>
            </a:r>
            <a:r>
              <a:rPr lang="en-US" altLang="en-US" dirty="0" smtClean="0"/>
              <a:t> at the source end of channel to </a:t>
            </a:r>
            <a:r>
              <a:rPr lang="en-US" altLang="en-US" i="1" dirty="0" err="1" smtClean="0"/>
              <a:t>v</a:t>
            </a:r>
            <a:r>
              <a:rPr lang="en-US" altLang="en-US" i="1" baseline="-25000" dirty="0" err="1" smtClean="0"/>
              <a:t>GD</a:t>
            </a:r>
            <a:r>
              <a:rPr lang="en-US" altLang="en-US" dirty="0" smtClean="0"/>
              <a:t> at drain end, where…</a:t>
            </a:r>
          </a:p>
          <a:p>
            <a:pPr lvl="2" eaLnBrk="1" hangingPunct="1"/>
            <a:r>
              <a:rPr lang="en-US" altLang="en-US" sz="2400" i="1" dirty="0" err="1" smtClean="0"/>
              <a:t>v</a:t>
            </a:r>
            <a:r>
              <a:rPr lang="en-US" altLang="en-US" sz="2400" i="1" baseline="-25000" dirty="0" err="1" smtClean="0"/>
              <a:t>GD</a:t>
            </a:r>
            <a:r>
              <a:rPr lang="en-US" altLang="en-US" sz="2400" dirty="0" smtClean="0"/>
              <a:t> = </a:t>
            </a:r>
            <a:r>
              <a:rPr lang="en-US" altLang="en-US" sz="2400" i="1" dirty="0" err="1" smtClean="0"/>
              <a:t>v</a:t>
            </a:r>
            <a:r>
              <a:rPr lang="en-US" altLang="en-US" sz="2400" i="1" baseline="-25000" dirty="0" err="1" smtClean="0"/>
              <a:t>GS</a:t>
            </a:r>
            <a:r>
              <a:rPr lang="en-US" altLang="en-US" sz="2400" dirty="0" smtClean="0"/>
              <a:t> – </a:t>
            </a:r>
            <a:r>
              <a:rPr lang="en-US" altLang="en-US" sz="2400" i="1" dirty="0" err="1" smtClean="0"/>
              <a:t>v</a:t>
            </a:r>
            <a:r>
              <a:rPr lang="en-US" altLang="en-US" sz="2400" i="1" baseline="-25000" dirty="0" err="1" smtClean="0"/>
              <a:t>DS</a:t>
            </a:r>
            <a:endParaRPr lang="en-US" altLang="en-US" sz="2400" i="1" baseline="-25000" dirty="0" smtClean="0"/>
          </a:p>
          <a:p>
            <a:pPr lvl="2" eaLnBrk="1" hangingPunct="1"/>
            <a:r>
              <a:rPr lang="en-US" altLang="en-US" sz="2400" i="1" dirty="0" err="1" smtClean="0"/>
              <a:t>v</a:t>
            </a:r>
            <a:r>
              <a:rPr lang="en-US" altLang="en-US" sz="2400" i="1" baseline="-25000" dirty="0" err="1" smtClean="0"/>
              <a:t>GD</a:t>
            </a:r>
            <a:r>
              <a:rPr lang="en-US" altLang="en-US" sz="2400" dirty="0" smtClean="0"/>
              <a:t> = </a:t>
            </a:r>
            <a:r>
              <a:rPr lang="en-US" altLang="en-US" sz="2400" i="1" dirty="0" err="1" smtClean="0"/>
              <a:t>V</a:t>
            </a:r>
            <a:r>
              <a:rPr lang="en-US" altLang="en-US" sz="2400" i="1" baseline="-25000" dirty="0" err="1" smtClean="0"/>
              <a:t>t</a:t>
            </a:r>
            <a:r>
              <a:rPr lang="en-US" altLang="en-US" sz="2400" i="1" dirty="0" smtClean="0"/>
              <a:t> </a:t>
            </a:r>
            <a:r>
              <a:rPr lang="en-US" altLang="en-US" sz="2400" dirty="0" smtClean="0"/>
              <a:t>+ </a:t>
            </a:r>
            <a:r>
              <a:rPr lang="en-US" altLang="en-US" sz="2400" i="1" dirty="0" err="1" smtClean="0"/>
              <a:t>v</a:t>
            </a:r>
            <a:r>
              <a:rPr lang="en-US" altLang="en-US" sz="2400" i="1" baseline="-25000" dirty="0" err="1" smtClean="0"/>
              <a:t>OV</a:t>
            </a:r>
            <a:r>
              <a:rPr lang="en-US" altLang="en-US" sz="2400" dirty="0" smtClean="0"/>
              <a:t> – </a:t>
            </a:r>
            <a:r>
              <a:rPr lang="en-US" altLang="en-US" sz="2400" i="1" dirty="0" err="1" smtClean="0"/>
              <a:t>v</a:t>
            </a:r>
            <a:r>
              <a:rPr lang="en-US" altLang="en-US" sz="2400" i="1" baseline="-25000" dirty="0" err="1" smtClean="0"/>
              <a:t>DS</a:t>
            </a:r>
            <a:endParaRPr lang="en-US" altLang="en-US" dirty="0" smtClean="0"/>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096000" y="228600"/>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07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Footer Placeholder 3"/>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26627" name="Rectangle 2"/>
          <p:cNvSpPr>
            <a:spLocks noGrp="1" noChangeArrowheads="1"/>
          </p:cNvSpPr>
          <p:nvPr>
            <p:ph type="title"/>
          </p:nvPr>
        </p:nvSpPr>
        <p:spPr/>
        <p:txBody>
          <a:bodyPr/>
          <a:lstStyle/>
          <a:p>
            <a:pPr eaLnBrk="1" hangingPunct="1"/>
            <a:endParaRPr lang="en-US" altLang="en-US" sz="2400" smtClean="0"/>
          </a:p>
        </p:txBody>
      </p:sp>
      <p:sp>
        <p:nvSpPr>
          <p:cNvPr id="26628" name="Rectangle 3"/>
          <p:cNvSpPr>
            <a:spLocks noGrp="1" noChangeArrowheads="1"/>
          </p:cNvSpPr>
          <p:nvPr>
            <p:ph type="body" idx="1"/>
          </p:nvPr>
        </p:nvSpPr>
        <p:spPr/>
        <p:txBody>
          <a:bodyPr/>
          <a:lstStyle/>
          <a:p>
            <a:pPr eaLnBrk="1" hangingPunct="1"/>
            <a:endParaRPr lang="en-US" altLang="en-US" smtClean="0"/>
          </a:p>
        </p:txBody>
      </p:sp>
      <p:sp>
        <p:nvSpPr>
          <p:cNvPr id="26629" name="Rectangle 4"/>
          <p:cNvSpPr>
            <a:spLocks noChangeArrowheads="1"/>
          </p:cNvSpPr>
          <p:nvPr/>
        </p:nvSpPr>
        <p:spPr bwMode="auto">
          <a:xfrm>
            <a:off x="0" y="0"/>
            <a:ext cx="9144000" cy="68580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pic>
        <p:nvPicPr>
          <p:cNvPr id="26630" name="Picture 7" descr="se05F0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0" y="228600"/>
            <a:ext cx="7696200" cy="593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1" name="Rectangle 4"/>
          <p:cNvSpPr>
            <a:spLocks noChangeArrowheads="1"/>
          </p:cNvSpPr>
          <p:nvPr/>
        </p:nvSpPr>
        <p:spPr bwMode="auto">
          <a:xfrm>
            <a:off x="152400" y="6248400"/>
            <a:ext cx="8839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r>
              <a:rPr lang="en-US" altLang="en-US" b="1"/>
              <a:t>Figure 5.5:</a:t>
            </a:r>
            <a:r>
              <a:rPr lang="en-US" altLang="en-US"/>
              <a:t> Operation of the e-NMOS transistor as </a:t>
            </a:r>
            <a:r>
              <a:rPr lang="en-US" altLang="en-US" i="1"/>
              <a:t>v</a:t>
            </a:r>
            <a:r>
              <a:rPr lang="en-US" altLang="en-US" i="1" baseline="-25000"/>
              <a:t>DS</a:t>
            </a:r>
            <a:r>
              <a:rPr lang="en-US" altLang="en-US"/>
              <a:t> is increased.</a:t>
            </a:r>
          </a:p>
        </p:txBody>
      </p:sp>
      <p:sp>
        <p:nvSpPr>
          <p:cNvPr id="1251352" name="Rectangle 24"/>
          <p:cNvSpPr>
            <a:spLocks noChangeArrowheads="1"/>
          </p:cNvSpPr>
          <p:nvPr/>
        </p:nvSpPr>
        <p:spPr bwMode="auto">
          <a:xfrm>
            <a:off x="304800" y="0"/>
            <a:ext cx="8458200" cy="6172200"/>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251338" name="Freeform 10"/>
          <p:cNvSpPr>
            <a:spLocks/>
          </p:cNvSpPr>
          <p:nvPr/>
        </p:nvSpPr>
        <p:spPr bwMode="auto">
          <a:xfrm>
            <a:off x="3276600" y="2590800"/>
            <a:ext cx="2667000" cy="381000"/>
          </a:xfrm>
          <a:custGeom>
            <a:avLst/>
            <a:gdLst>
              <a:gd name="T0" fmla="*/ 0 w 1680"/>
              <a:gd name="T1" fmla="*/ 0 h 240"/>
              <a:gd name="T2" fmla="*/ 0 w 1680"/>
              <a:gd name="T3" fmla="*/ 2147483647 h 240"/>
              <a:gd name="T4" fmla="*/ 2147483647 w 1680"/>
              <a:gd name="T5" fmla="*/ 2147483647 h 240"/>
              <a:gd name="T6" fmla="*/ 2147483647 w 1680"/>
              <a:gd name="T7" fmla="*/ 0 h 240"/>
              <a:gd name="T8" fmla="*/ 0 w 1680"/>
              <a:gd name="T9" fmla="*/ 0 h 2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80" h="240">
                <a:moveTo>
                  <a:pt x="0" y="0"/>
                </a:moveTo>
                <a:lnTo>
                  <a:pt x="0" y="240"/>
                </a:lnTo>
                <a:lnTo>
                  <a:pt x="1680" y="96"/>
                </a:lnTo>
                <a:lnTo>
                  <a:pt x="1680" y="0"/>
                </a:lnTo>
                <a:lnTo>
                  <a:pt x="0" y="0"/>
                </a:lnTo>
                <a:close/>
              </a:path>
            </a:pathLst>
          </a:custGeom>
          <a:solidFill>
            <a:srgbClr val="FFFF99"/>
          </a:solidFill>
          <a:ln w="76200" cmpd="sng">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634" name="Line 12"/>
          <p:cNvSpPr>
            <a:spLocks noChangeShapeType="1"/>
          </p:cNvSpPr>
          <p:nvPr/>
        </p:nvSpPr>
        <p:spPr bwMode="auto">
          <a:xfrm flipV="1">
            <a:off x="3429000" y="3124200"/>
            <a:ext cx="0" cy="16764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635" name="Line 13"/>
          <p:cNvSpPr>
            <a:spLocks noChangeShapeType="1"/>
          </p:cNvSpPr>
          <p:nvPr/>
        </p:nvSpPr>
        <p:spPr bwMode="auto">
          <a:xfrm>
            <a:off x="6096000" y="2743200"/>
            <a:ext cx="304800"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636" name="Line 14"/>
          <p:cNvSpPr>
            <a:spLocks noChangeShapeType="1"/>
          </p:cNvSpPr>
          <p:nvPr/>
        </p:nvSpPr>
        <p:spPr bwMode="auto">
          <a:xfrm>
            <a:off x="6096000" y="3048000"/>
            <a:ext cx="304800"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637" name="Line 15"/>
          <p:cNvSpPr>
            <a:spLocks noChangeShapeType="1"/>
          </p:cNvSpPr>
          <p:nvPr/>
        </p:nvSpPr>
        <p:spPr bwMode="auto">
          <a:xfrm>
            <a:off x="6248400" y="2743200"/>
            <a:ext cx="0" cy="30480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638" name="Text Box 16"/>
          <p:cNvSpPr txBox="1">
            <a:spLocks noChangeArrowheads="1"/>
          </p:cNvSpPr>
          <p:nvPr/>
        </p:nvSpPr>
        <p:spPr bwMode="auto">
          <a:xfrm>
            <a:off x="6477000" y="2682875"/>
            <a:ext cx="685800" cy="403225"/>
          </a:xfrm>
          <a:prstGeom prst="rect">
            <a:avLst/>
          </a:prstGeom>
          <a:solidFill>
            <a:srgbClr val="FFFF99"/>
          </a:solidFill>
          <a:ln w="38100">
            <a:solidFill>
              <a:srgbClr val="FFFF9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eaLnBrk="1" hangingPunct="1">
              <a:spcBef>
                <a:spcPct val="50000"/>
              </a:spcBef>
              <a:buFontTx/>
              <a:buNone/>
            </a:pPr>
            <a:r>
              <a:rPr lang="en-US" altLang="en-US" i="1">
                <a:solidFill>
                  <a:srgbClr val="FF0000"/>
                </a:solidFill>
                <a:latin typeface="Symbol" pitchFamily="18" charset="2"/>
              </a:rPr>
              <a:t>a</a:t>
            </a:r>
            <a:r>
              <a:rPr lang="en-US" altLang="en-US" i="1">
                <a:solidFill>
                  <a:srgbClr val="FF0000"/>
                </a:solidFill>
              </a:rPr>
              <a:t>v</a:t>
            </a:r>
            <a:r>
              <a:rPr lang="en-US" altLang="en-US" i="1" baseline="-25000">
                <a:solidFill>
                  <a:srgbClr val="FF0000"/>
                </a:solidFill>
              </a:rPr>
              <a:t>DS</a:t>
            </a:r>
          </a:p>
        </p:txBody>
      </p:sp>
      <p:sp>
        <p:nvSpPr>
          <p:cNvPr id="26639" name="Line 19"/>
          <p:cNvSpPr>
            <a:spLocks noChangeShapeType="1"/>
          </p:cNvSpPr>
          <p:nvPr/>
        </p:nvSpPr>
        <p:spPr bwMode="auto">
          <a:xfrm>
            <a:off x="2819400" y="2544763"/>
            <a:ext cx="304800"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640" name="Line 20"/>
          <p:cNvSpPr>
            <a:spLocks noChangeShapeType="1"/>
          </p:cNvSpPr>
          <p:nvPr/>
        </p:nvSpPr>
        <p:spPr bwMode="auto">
          <a:xfrm>
            <a:off x="2819400" y="2971800"/>
            <a:ext cx="304800"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641" name="Line 21"/>
          <p:cNvSpPr>
            <a:spLocks noChangeShapeType="1"/>
          </p:cNvSpPr>
          <p:nvPr/>
        </p:nvSpPr>
        <p:spPr bwMode="auto">
          <a:xfrm>
            <a:off x="2971800" y="2544763"/>
            <a:ext cx="0" cy="427037"/>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642" name="Text Box 22"/>
          <p:cNvSpPr txBox="1">
            <a:spLocks noChangeArrowheads="1"/>
          </p:cNvSpPr>
          <p:nvPr/>
        </p:nvSpPr>
        <p:spPr bwMode="auto">
          <a:xfrm>
            <a:off x="2057400" y="2560638"/>
            <a:ext cx="685800" cy="403225"/>
          </a:xfrm>
          <a:prstGeom prst="rect">
            <a:avLst/>
          </a:prstGeom>
          <a:solidFill>
            <a:srgbClr val="FFFF99"/>
          </a:solidFill>
          <a:ln w="38100">
            <a:solidFill>
              <a:srgbClr val="FFFF9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eaLnBrk="1" hangingPunct="1">
              <a:spcBef>
                <a:spcPct val="50000"/>
              </a:spcBef>
              <a:buFontTx/>
              <a:buNone/>
            </a:pPr>
            <a:r>
              <a:rPr lang="en-US" altLang="en-US" i="1">
                <a:solidFill>
                  <a:srgbClr val="FF0000"/>
                </a:solidFill>
                <a:latin typeface="Symbol" pitchFamily="18" charset="2"/>
              </a:rPr>
              <a:t>a</a:t>
            </a:r>
            <a:r>
              <a:rPr lang="en-US" altLang="en-US" i="1">
                <a:solidFill>
                  <a:srgbClr val="FF0000"/>
                </a:solidFill>
              </a:rPr>
              <a:t>v</a:t>
            </a:r>
            <a:r>
              <a:rPr lang="en-US" altLang="en-US" i="1" baseline="-25000">
                <a:solidFill>
                  <a:srgbClr val="FF0000"/>
                </a:solidFill>
              </a:rPr>
              <a:t>OV</a:t>
            </a:r>
          </a:p>
        </p:txBody>
      </p:sp>
      <p:sp>
        <p:nvSpPr>
          <p:cNvPr id="26643" name="Text Box 11"/>
          <p:cNvSpPr txBox="1">
            <a:spLocks noChangeArrowheads="1"/>
          </p:cNvSpPr>
          <p:nvPr/>
        </p:nvSpPr>
        <p:spPr bwMode="auto">
          <a:xfrm>
            <a:off x="228600" y="4191000"/>
            <a:ext cx="3505200" cy="1187450"/>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eaLnBrk="1" hangingPunct="1">
              <a:spcBef>
                <a:spcPct val="50000"/>
              </a:spcBef>
              <a:buFontTx/>
              <a:buNone/>
            </a:pPr>
            <a:r>
              <a:rPr lang="en-US" altLang="en-US">
                <a:solidFill>
                  <a:srgbClr val="FF0000"/>
                </a:solidFill>
              </a:rPr>
              <a:t>The voltage differential between both sides of </a:t>
            </a:r>
            <a:r>
              <a:rPr lang="en-US" altLang="en-US" i="1">
                <a:solidFill>
                  <a:srgbClr val="FF0000"/>
                </a:solidFill>
              </a:rPr>
              <a:t>n</a:t>
            </a:r>
            <a:r>
              <a:rPr lang="en-US" altLang="en-US">
                <a:solidFill>
                  <a:srgbClr val="FF0000"/>
                </a:solidFill>
              </a:rPr>
              <a:t>-channel increases with </a:t>
            </a:r>
            <a:r>
              <a:rPr lang="en-US" altLang="en-US" i="1">
                <a:solidFill>
                  <a:srgbClr val="FF0000"/>
                </a:solidFill>
              </a:rPr>
              <a:t>v</a:t>
            </a:r>
            <a:r>
              <a:rPr lang="en-US" altLang="en-US" i="1" baseline="-25000">
                <a:solidFill>
                  <a:srgbClr val="FF0000"/>
                </a:solidFill>
              </a:rPr>
              <a:t>DS</a:t>
            </a:r>
            <a:r>
              <a:rPr lang="en-US" altLang="en-US" i="1">
                <a:solidFill>
                  <a:srgbClr val="FF0000"/>
                </a:solidFill>
              </a:rPr>
              <a:t>.</a:t>
            </a:r>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553200" y="4800600"/>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1251352"/>
                                        </p:tgtEl>
                                        <p:attrNameLst>
                                          <p:attrName>style.visibility</p:attrName>
                                        </p:attrNameLst>
                                      </p:cBhvr>
                                      <p:to>
                                        <p:strVal val="visible"/>
                                      </p:to>
                                    </p:set>
                                    <p:animEffect transition="in" filter="fade">
                                      <p:cBhvr>
                                        <p:cTn id="7" dur="1000"/>
                                        <p:tgtEl>
                                          <p:spTgt spid="1251352"/>
                                        </p:tgtEl>
                                      </p:cBhvr>
                                    </p:animEffect>
                                  </p:childTnLst>
                                </p:cTn>
                              </p:par>
                            </p:childTnLst>
                          </p:cTn>
                        </p:par>
                        <p:par>
                          <p:cTn id="8" fill="hold" nodeType="afterGroup">
                            <p:stCondLst>
                              <p:cond delay="2000"/>
                            </p:stCondLst>
                            <p:childTnLst>
                              <p:par>
                                <p:cTn id="9" presetID="10" presetClass="entr" presetSubtype="0" fill="hold" grpId="0" nodeType="afterEffect">
                                  <p:stCondLst>
                                    <p:cond delay="1000"/>
                                  </p:stCondLst>
                                  <p:childTnLst>
                                    <p:set>
                                      <p:cBhvr>
                                        <p:cTn id="10" dur="1" fill="hold">
                                          <p:stCondLst>
                                            <p:cond delay="0"/>
                                          </p:stCondLst>
                                        </p:cTn>
                                        <p:tgtEl>
                                          <p:spTgt spid="1251338"/>
                                        </p:tgtEl>
                                        <p:attrNameLst>
                                          <p:attrName>style.visibility</p:attrName>
                                        </p:attrNameLst>
                                      </p:cBhvr>
                                      <p:to>
                                        <p:strVal val="visible"/>
                                      </p:to>
                                    </p:set>
                                    <p:animEffect transition="in" filter="fade">
                                      <p:cBhvr>
                                        <p:cTn id="11" dur="1000"/>
                                        <p:tgtEl>
                                          <p:spTgt spid="1251338"/>
                                        </p:tgtEl>
                                      </p:cBhvr>
                                    </p:animEffect>
                                  </p:childTnLst>
                                </p:cTn>
                              </p:par>
                            </p:childTnLst>
                          </p:cTn>
                        </p:par>
                        <p:par>
                          <p:cTn id="12" fill="hold" nodeType="afterGroup">
                            <p:stCondLst>
                              <p:cond delay="4000"/>
                            </p:stCondLst>
                            <p:childTnLst>
                              <p:par>
                                <p:cTn id="13" presetID="10" presetClass="exit" presetSubtype="0" fill="hold" grpId="1" nodeType="afterEffect">
                                  <p:stCondLst>
                                    <p:cond delay="1000"/>
                                  </p:stCondLst>
                                  <p:childTnLst>
                                    <p:animEffect transition="out" filter="fade">
                                      <p:cBhvr>
                                        <p:cTn id="14" dur="1000"/>
                                        <p:tgtEl>
                                          <p:spTgt spid="1251338"/>
                                        </p:tgtEl>
                                      </p:cBhvr>
                                    </p:animEffect>
                                    <p:set>
                                      <p:cBhvr>
                                        <p:cTn id="15" dur="1" fill="hold">
                                          <p:stCondLst>
                                            <p:cond delay="999"/>
                                          </p:stCondLst>
                                        </p:cTn>
                                        <p:tgtEl>
                                          <p:spTgt spid="1251338"/>
                                        </p:tgtEl>
                                        <p:attrNameLst>
                                          <p:attrName>style.visibility</p:attrName>
                                        </p:attrNameLst>
                                      </p:cBhvr>
                                      <p:to>
                                        <p:strVal val="hidden"/>
                                      </p:to>
                                    </p:set>
                                  </p:childTnLst>
                                </p:cTn>
                              </p:par>
                            </p:childTnLst>
                          </p:cTn>
                        </p:par>
                        <p:par>
                          <p:cTn id="16" fill="hold" nodeType="afterGroup">
                            <p:stCondLst>
                              <p:cond delay="6000"/>
                            </p:stCondLst>
                            <p:childTnLst>
                              <p:par>
                                <p:cTn id="17" presetID="10" presetClass="entr" presetSubtype="0" fill="hold" grpId="2" nodeType="afterEffect">
                                  <p:stCondLst>
                                    <p:cond delay="1000"/>
                                  </p:stCondLst>
                                  <p:childTnLst>
                                    <p:set>
                                      <p:cBhvr>
                                        <p:cTn id="18" dur="1" fill="hold">
                                          <p:stCondLst>
                                            <p:cond delay="0"/>
                                          </p:stCondLst>
                                        </p:cTn>
                                        <p:tgtEl>
                                          <p:spTgt spid="1251338"/>
                                        </p:tgtEl>
                                        <p:attrNameLst>
                                          <p:attrName>style.visibility</p:attrName>
                                        </p:attrNameLst>
                                      </p:cBhvr>
                                      <p:to>
                                        <p:strVal val="visible"/>
                                      </p:to>
                                    </p:set>
                                    <p:animEffect transition="in" filter="fade">
                                      <p:cBhvr>
                                        <p:cTn id="19" dur="1000"/>
                                        <p:tgtEl>
                                          <p:spTgt spid="1251338"/>
                                        </p:tgtEl>
                                      </p:cBhvr>
                                    </p:animEffect>
                                  </p:childTnLst>
                                </p:cTn>
                              </p:par>
                            </p:childTnLst>
                          </p:cTn>
                        </p:par>
                        <p:par>
                          <p:cTn id="20" fill="hold" nodeType="afterGroup">
                            <p:stCondLst>
                              <p:cond delay="8000"/>
                            </p:stCondLst>
                            <p:childTnLst>
                              <p:par>
                                <p:cTn id="21" presetID="10" presetClass="exit" presetSubtype="0" fill="hold" grpId="3" nodeType="afterEffect">
                                  <p:stCondLst>
                                    <p:cond delay="1000"/>
                                  </p:stCondLst>
                                  <p:childTnLst>
                                    <p:animEffect transition="out" filter="fade">
                                      <p:cBhvr>
                                        <p:cTn id="22" dur="1000"/>
                                        <p:tgtEl>
                                          <p:spTgt spid="1251338"/>
                                        </p:tgtEl>
                                      </p:cBhvr>
                                    </p:animEffect>
                                    <p:set>
                                      <p:cBhvr>
                                        <p:cTn id="23" dur="1" fill="hold">
                                          <p:stCondLst>
                                            <p:cond delay="999"/>
                                          </p:stCondLst>
                                        </p:cTn>
                                        <p:tgtEl>
                                          <p:spTgt spid="1251338"/>
                                        </p:tgtEl>
                                        <p:attrNameLst>
                                          <p:attrName>style.visibility</p:attrName>
                                        </p:attrNameLst>
                                      </p:cBhvr>
                                      <p:to>
                                        <p:strVal val="hidden"/>
                                      </p:to>
                                    </p:set>
                                  </p:childTnLst>
                                </p:cTn>
                              </p:par>
                            </p:childTnLst>
                          </p:cTn>
                        </p:par>
                        <p:par>
                          <p:cTn id="24" fill="hold" nodeType="afterGroup">
                            <p:stCondLst>
                              <p:cond delay="10000"/>
                            </p:stCondLst>
                            <p:childTnLst>
                              <p:par>
                                <p:cTn id="25" presetID="10" presetClass="entr" presetSubtype="0" fill="hold" grpId="4" nodeType="afterEffect">
                                  <p:stCondLst>
                                    <p:cond delay="1000"/>
                                  </p:stCondLst>
                                  <p:childTnLst>
                                    <p:set>
                                      <p:cBhvr>
                                        <p:cTn id="26" dur="1" fill="hold">
                                          <p:stCondLst>
                                            <p:cond delay="0"/>
                                          </p:stCondLst>
                                        </p:cTn>
                                        <p:tgtEl>
                                          <p:spTgt spid="1251338"/>
                                        </p:tgtEl>
                                        <p:attrNameLst>
                                          <p:attrName>style.visibility</p:attrName>
                                        </p:attrNameLst>
                                      </p:cBhvr>
                                      <p:to>
                                        <p:strVal val="visible"/>
                                      </p:to>
                                    </p:set>
                                    <p:animEffect transition="in" filter="fade">
                                      <p:cBhvr>
                                        <p:cTn id="27" dur="1000"/>
                                        <p:tgtEl>
                                          <p:spTgt spid="1251338"/>
                                        </p:tgtEl>
                                      </p:cBhvr>
                                    </p:animEffect>
                                  </p:childTnLst>
                                </p:cTn>
                              </p:par>
                            </p:childTnLst>
                          </p:cTn>
                        </p:par>
                        <p:par>
                          <p:cTn id="28" fill="hold">
                            <p:stCondLst>
                              <p:cond delay="12000"/>
                            </p:stCondLst>
                            <p:childTnLst>
                              <p:par>
                                <p:cTn id="29" presetID="1" presetClass="mediacall" presetSubtype="0" fill="hold" nodeType="afterEffect">
                                  <p:stCondLst>
                                    <p:cond delay="0"/>
                                  </p:stCondLst>
                                  <p:childTnLst>
                                    <p:cmd type="call" cmd="playFrom(0.0)">
                                      <p:cBhvr>
                                        <p:cTn id="30" dur="474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31" fill="hold" display="0">
                  <p:stCondLst>
                    <p:cond delay="indefinite"/>
                  </p:stCondLst>
                  <p:endCondLst>
                    <p:cond evt="onStopAudio" delay="0">
                      <p:tgtEl>
                        <p:sldTgt/>
                      </p:tgtEl>
                    </p:cond>
                  </p:endCondLst>
                </p:cTn>
                <p:tgtEl>
                  <p:spTgt spid="2"/>
                </p:tgtEl>
              </p:cMediaNode>
            </p:audio>
          </p:childTnLst>
        </p:cTn>
      </p:par>
    </p:tnLst>
    <p:bldLst>
      <p:bldP spid="1251352" grpId="0" animBg="1"/>
      <p:bldP spid="1251338" grpId="0" animBg="1"/>
      <p:bldP spid="1251338" grpId="1" animBg="1"/>
      <p:bldP spid="1251338" grpId="2" animBg="1"/>
      <p:bldP spid="1251338" grpId="3" animBg="1"/>
      <p:bldP spid="1251338" grpId="4"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Footer Placeholder 3"/>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27651" name="Rectangle 4"/>
          <p:cNvSpPr>
            <a:spLocks noChangeArrowheads="1"/>
          </p:cNvSpPr>
          <p:nvPr/>
        </p:nvSpPr>
        <p:spPr bwMode="auto">
          <a:xfrm>
            <a:off x="0" y="0"/>
            <a:ext cx="9144000" cy="6858000"/>
          </a:xfrm>
          <a:prstGeom prst="rect">
            <a:avLst/>
          </a:prstGeom>
          <a:solidFill>
            <a:schemeClr val="bg1">
              <a:alpha val="98038"/>
            </a:scheme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pic>
        <p:nvPicPr>
          <p:cNvPr id="27652" name="Picture 6" descr="se05F0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3988" y="152400"/>
            <a:ext cx="6172200" cy="539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Rectangle 4"/>
          <p:cNvSpPr>
            <a:spLocks noChangeArrowheads="1"/>
          </p:cNvSpPr>
          <p:nvPr/>
        </p:nvSpPr>
        <p:spPr bwMode="auto">
          <a:xfrm>
            <a:off x="152400" y="5638800"/>
            <a:ext cx="8839200" cy="106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r>
              <a:rPr lang="en-US" altLang="en-US" sz="1600" b="1"/>
              <a:t>Figure 5.6(a):</a:t>
            </a:r>
            <a:r>
              <a:rPr lang="en-US" altLang="en-US" sz="1600"/>
              <a:t> For a MOSFET with </a:t>
            </a:r>
            <a:r>
              <a:rPr lang="en-US" altLang="en-US" sz="1600" i="1"/>
              <a:t>v</a:t>
            </a:r>
            <a:r>
              <a:rPr lang="en-US" altLang="en-US" sz="1600" i="1" baseline="-25000"/>
              <a:t>GS</a:t>
            </a:r>
            <a:r>
              <a:rPr lang="en-US" altLang="en-US" sz="1600"/>
              <a:t> = </a:t>
            </a:r>
            <a:r>
              <a:rPr lang="en-US" altLang="en-US" sz="1600" i="1"/>
              <a:t>V</a:t>
            </a:r>
            <a:r>
              <a:rPr lang="en-US" altLang="en-US" sz="1600" i="1" baseline="-25000"/>
              <a:t>t</a:t>
            </a:r>
            <a:r>
              <a:rPr lang="en-US" altLang="en-US" sz="1600"/>
              <a:t> + </a:t>
            </a:r>
            <a:r>
              <a:rPr lang="en-US" altLang="en-US" sz="1600" i="1"/>
              <a:t>v</a:t>
            </a:r>
            <a:r>
              <a:rPr lang="en-US" altLang="en-US" sz="1600" i="1" baseline="-25000"/>
              <a:t>OV</a:t>
            </a:r>
            <a:r>
              <a:rPr lang="en-US" altLang="en-US" sz="1600" i="1"/>
              <a:t> </a:t>
            </a:r>
            <a:r>
              <a:rPr lang="en-US" altLang="en-US" sz="1600"/>
              <a:t>application of vDS causes the voltage drop along the channel to vary linearly, with an average value of vDS at the midpoint.  Since </a:t>
            </a:r>
            <a:r>
              <a:rPr lang="en-US" altLang="en-US" sz="1600" i="1"/>
              <a:t>v</a:t>
            </a:r>
            <a:r>
              <a:rPr lang="en-US" altLang="en-US" sz="1600" i="1" baseline="-25000"/>
              <a:t>GD</a:t>
            </a:r>
            <a:r>
              <a:rPr lang="en-US" altLang="en-US" sz="1600"/>
              <a:t> &gt; </a:t>
            </a:r>
            <a:r>
              <a:rPr lang="en-US" altLang="en-US" sz="1600" i="1"/>
              <a:t>V</a:t>
            </a:r>
            <a:r>
              <a:rPr lang="en-US" altLang="en-US" sz="1600" i="1" baseline="-25000"/>
              <a:t>t</a:t>
            </a:r>
            <a:r>
              <a:rPr lang="en-US" altLang="en-US" sz="1600"/>
              <a:t>, the channel still exists at the drain end.  (b) The channel shape corresponding to the situation in (a).  While the depth of the channel at the source is still proportional to </a:t>
            </a:r>
            <a:r>
              <a:rPr lang="en-US" altLang="en-US" sz="1600" i="1"/>
              <a:t>v</a:t>
            </a:r>
            <a:r>
              <a:rPr lang="en-US" altLang="en-US" sz="1600" i="1" baseline="-25000"/>
              <a:t>OV</a:t>
            </a:r>
            <a:r>
              <a:rPr lang="en-US" altLang="en-US" sz="1600"/>
              <a:t>, the drain end is not.</a:t>
            </a:r>
            <a:endParaRPr lang="en-US" altLang="en-US" sz="1600" i="1" baseline="-25000"/>
          </a:p>
        </p:txBody>
      </p:sp>
      <p:sp>
        <p:nvSpPr>
          <p:cNvPr id="27654" name="Line 9"/>
          <p:cNvSpPr>
            <a:spLocks noChangeShapeType="1"/>
          </p:cNvSpPr>
          <p:nvPr/>
        </p:nvSpPr>
        <p:spPr bwMode="auto">
          <a:xfrm>
            <a:off x="3125788" y="609600"/>
            <a:ext cx="0" cy="12954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7655" name="Text Box 8"/>
          <p:cNvSpPr txBox="1">
            <a:spLocks noChangeArrowheads="1"/>
          </p:cNvSpPr>
          <p:nvPr/>
        </p:nvSpPr>
        <p:spPr bwMode="auto">
          <a:xfrm>
            <a:off x="1677988" y="365125"/>
            <a:ext cx="2667000" cy="396875"/>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50000"/>
              </a:spcBef>
              <a:buFontTx/>
              <a:buNone/>
            </a:pPr>
            <a:r>
              <a:rPr lang="en-US" altLang="en-US" sz="2000">
                <a:solidFill>
                  <a:srgbClr val="FF0000"/>
                </a:solidFill>
              </a:rPr>
              <a:t>note the average value</a:t>
            </a:r>
            <a:endParaRPr lang="en-US" altLang="en-US" sz="2000" i="1" baseline="-25000">
              <a:solidFill>
                <a:srgbClr val="FF0000"/>
              </a:solidFill>
            </a:endParaRPr>
          </a:p>
        </p:txBody>
      </p:sp>
      <p:sp>
        <p:nvSpPr>
          <p:cNvPr id="27656" name="Line 15"/>
          <p:cNvSpPr>
            <a:spLocks noChangeShapeType="1"/>
          </p:cNvSpPr>
          <p:nvPr/>
        </p:nvSpPr>
        <p:spPr bwMode="auto">
          <a:xfrm flipH="1">
            <a:off x="4724400" y="1219200"/>
            <a:ext cx="2590800" cy="32766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7657" name="Text Box 10"/>
          <p:cNvSpPr txBox="1">
            <a:spLocks noChangeArrowheads="1"/>
          </p:cNvSpPr>
          <p:nvPr/>
        </p:nvSpPr>
        <p:spPr bwMode="auto">
          <a:xfrm>
            <a:off x="5715000" y="228600"/>
            <a:ext cx="3198813" cy="1981200"/>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50000"/>
              </a:spcBef>
              <a:buFontTx/>
              <a:buNone/>
            </a:pPr>
            <a:r>
              <a:rPr lang="en-US" altLang="en-US" sz="2000">
                <a:solidFill>
                  <a:srgbClr val="FF0000"/>
                </a:solidFill>
              </a:rPr>
              <a:t>note that we can define total charge stored in channel |Q| as area of this trapezoid</a:t>
            </a:r>
          </a:p>
          <a:p>
            <a:pPr algn="ctr" eaLnBrk="1" hangingPunct="1">
              <a:spcBef>
                <a:spcPct val="50000"/>
              </a:spcBef>
              <a:buFontTx/>
              <a:buNone/>
            </a:pPr>
            <a:endParaRPr lang="en-US" altLang="en-US" sz="2000">
              <a:solidFill>
                <a:srgbClr val="FF0000"/>
              </a:solidFill>
            </a:endParaRPr>
          </a:p>
          <a:p>
            <a:pPr algn="ctr" eaLnBrk="1" hangingPunct="1">
              <a:spcBef>
                <a:spcPct val="50000"/>
              </a:spcBef>
              <a:buFontTx/>
              <a:buNone/>
            </a:pPr>
            <a:endParaRPr lang="en-US" altLang="en-US" sz="2000" i="1" baseline="-25000">
              <a:solidFill>
                <a:srgbClr val="FF0000"/>
              </a:solidFill>
            </a:endParaRPr>
          </a:p>
        </p:txBody>
      </p:sp>
      <p:graphicFrame>
        <p:nvGraphicFramePr>
          <p:cNvPr id="27658" name="Object 11"/>
          <p:cNvGraphicFramePr>
            <a:graphicFrameLocks noGrp="1" noChangeAspect="1"/>
          </p:cNvGraphicFramePr>
          <p:nvPr>
            <p:ph idx="1"/>
          </p:nvPr>
        </p:nvGraphicFramePr>
        <p:xfrm>
          <a:off x="6327775" y="1550988"/>
          <a:ext cx="1901825" cy="430212"/>
        </p:xfrm>
        <a:graphic>
          <a:graphicData uri="http://schemas.openxmlformats.org/presentationml/2006/ole">
            <mc:AlternateContent xmlns:mc="http://schemas.openxmlformats.org/markup-compatibility/2006">
              <mc:Choice xmlns:v="urn:schemas-microsoft-com:vml" Requires="v">
                <p:oleObj spid="_x0000_s27684" name="Equation" r:id="rId7" imgW="952087" imgH="215806" progId="Equation.DSMT4">
                  <p:embed/>
                </p:oleObj>
              </mc:Choice>
              <mc:Fallback>
                <p:oleObj name="Equation" r:id="rId7" imgW="952087" imgH="215806" progId="Equation.DSMT4">
                  <p:embed/>
                  <p:pic>
                    <p:nvPicPr>
                      <p:cNvPr id="0"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27775" y="1550988"/>
                        <a:ext cx="1901825" cy="43021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2" name="Recorded Sound">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9"/>
          <a:stretch>
            <a:fillRect/>
          </a:stretch>
        </p:blipFill>
        <p:spPr>
          <a:xfrm>
            <a:off x="6858000" y="3124200"/>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78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28675" name="Rectangle 21"/>
          <p:cNvSpPr>
            <a:spLocks noChangeArrowheads="1"/>
          </p:cNvSpPr>
          <p:nvPr/>
        </p:nvSpPr>
        <p:spPr bwMode="auto">
          <a:xfrm>
            <a:off x="0" y="6172200"/>
            <a:ext cx="9144000" cy="6858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28676" name="Rectangle 2"/>
          <p:cNvSpPr>
            <a:spLocks noGrp="1" noChangeArrowheads="1"/>
          </p:cNvSpPr>
          <p:nvPr>
            <p:ph type="title"/>
          </p:nvPr>
        </p:nvSpPr>
        <p:spPr/>
        <p:txBody>
          <a:bodyPr/>
          <a:lstStyle/>
          <a:p>
            <a:pPr eaLnBrk="1" hangingPunct="1"/>
            <a:r>
              <a:rPr lang="en-US" altLang="en-US" smtClean="0">
                <a:solidFill>
                  <a:srgbClr val="FF0000"/>
                </a:solidFill>
              </a:rPr>
              <a:t>Q:</a:t>
            </a:r>
            <a:r>
              <a:rPr lang="en-US" altLang="en-US" b="0" smtClean="0">
                <a:solidFill>
                  <a:srgbClr val="FF0000"/>
                </a:solidFill>
              </a:rPr>
              <a:t> </a:t>
            </a:r>
            <a:r>
              <a:rPr lang="en-US" altLang="en-US" b="0" smtClean="0"/>
              <a:t>How can this </a:t>
            </a:r>
            <a:r>
              <a:rPr lang="en-US" altLang="en-US" b="0" smtClean="0">
                <a:solidFill>
                  <a:srgbClr val="FF0000"/>
                </a:solidFill>
              </a:rPr>
              <a:t>non-linearity </a:t>
            </a:r>
            <a:r>
              <a:rPr lang="en-US" altLang="en-US" b="0" smtClean="0"/>
              <a:t>be explained?</a:t>
            </a:r>
          </a:p>
        </p:txBody>
      </p:sp>
      <p:sp>
        <p:nvSpPr>
          <p:cNvPr id="28677" name="Rectangle 3"/>
          <p:cNvSpPr>
            <a:spLocks noGrp="1" noChangeArrowheads="1"/>
          </p:cNvSpPr>
          <p:nvPr>
            <p:ph type="body" sz="half" idx="1"/>
          </p:nvPr>
        </p:nvSpPr>
        <p:spPr>
          <a:xfrm>
            <a:off x="152400" y="2057400"/>
            <a:ext cx="2819400" cy="4038600"/>
          </a:xfrm>
        </p:spPr>
        <p:txBody>
          <a:bodyPr/>
          <a:lstStyle/>
          <a:p>
            <a:pPr eaLnBrk="1" hangingPunct="1"/>
            <a:r>
              <a:rPr lang="en-US" altLang="en-US" b="1" smtClean="0">
                <a:solidFill>
                  <a:srgbClr val="008000"/>
                </a:solidFill>
              </a:rPr>
              <a:t>step #4:</a:t>
            </a:r>
            <a:r>
              <a:rPr lang="en-US" altLang="en-US" smtClean="0">
                <a:solidFill>
                  <a:srgbClr val="008000"/>
                </a:solidFill>
              </a:rPr>
              <a:t> </a:t>
            </a:r>
            <a:r>
              <a:rPr lang="en-US" altLang="en-US" smtClean="0">
                <a:solidFill>
                  <a:srgbClr val="FF0000"/>
                </a:solidFill>
              </a:rPr>
              <a:t>Define </a:t>
            </a:r>
            <a:r>
              <a:rPr lang="en-US" altLang="en-US" i="1" smtClean="0">
                <a:solidFill>
                  <a:srgbClr val="FF0000"/>
                </a:solidFill>
              </a:rPr>
              <a:t>i</a:t>
            </a:r>
            <a:r>
              <a:rPr lang="en-US" altLang="en-US" i="1" baseline="-25000" smtClean="0">
                <a:solidFill>
                  <a:srgbClr val="FF0000"/>
                </a:solidFill>
              </a:rPr>
              <a:t>DS</a:t>
            </a:r>
            <a:r>
              <a:rPr lang="en-US" altLang="en-US" baseline="-25000" smtClean="0"/>
              <a:t> </a:t>
            </a:r>
            <a:r>
              <a:rPr lang="en-US" altLang="en-US" smtClean="0"/>
              <a:t>in terms of </a:t>
            </a:r>
            <a:r>
              <a:rPr lang="en-US" altLang="en-US" i="1" smtClean="0"/>
              <a:t>v</a:t>
            </a:r>
            <a:r>
              <a:rPr lang="en-US" altLang="en-US" i="1" baseline="-25000" smtClean="0"/>
              <a:t>DS</a:t>
            </a:r>
            <a:r>
              <a:rPr lang="en-US" altLang="en-US" i="1" smtClean="0"/>
              <a:t> </a:t>
            </a:r>
            <a:r>
              <a:rPr lang="en-US" altLang="en-US" smtClean="0"/>
              <a:t>and </a:t>
            </a:r>
            <a:r>
              <a:rPr lang="en-US" altLang="en-US" i="1" smtClean="0"/>
              <a:t>v</a:t>
            </a:r>
            <a:r>
              <a:rPr lang="en-US" altLang="en-US" i="1" baseline="-25000" smtClean="0"/>
              <a:t>OV</a:t>
            </a:r>
            <a:r>
              <a:rPr lang="en-US" altLang="en-US" i="1" smtClean="0"/>
              <a:t>.</a:t>
            </a:r>
            <a:endParaRPr lang="en-US" altLang="en-US" smtClean="0"/>
          </a:p>
        </p:txBody>
      </p:sp>
      <p:graphicFrame>
        <p:nvGraphicFramePr>
          <p:cNvPr id="28678" name="Object 12"/>
          <p:cNvGraphicFramePr>
            <a:graphicFrameLocks noGrp="1" noChangeAspect="1"/>
          </p:cNvGraphicFramePr>
          <p:nvPr>
            <p:ph sz="half" idx="2"/>
          </p:nvPr>
        </p:nvGraphicFramePr>
        <p:xfrm>
          <a:off x="3098800" y="1600200"/>
          <a:ext cx="5969000" cy="4495800"/>
        </p:xfrm>
        <a:graphic>
          <a:graphicData uri="http://schemas.openxmlformats.org/presentationml/2006/ole">
            <mc:AlternateContent xmlns:mc="http://schemas.openxmlformats.org/markup-compatibility/2006">
              <mc:Choice xmlns:v="urn:schemas-microsoft-com:vml" Requires="v">
                <p:oleObj spid="_x0000_s28710" name="Equation" r:id="rId6" imgW="2984500" imgH="2247900" progId="Equation.DSMT4">
                  <p:embed/>
                </p:oleObj>
              </mc:Choice>
              <mc:Fallback>
                <p:oleObj name="Equation" r:id="rId6" imgW="2984500" imgH="2247900" progId="Equation.DSMT4">
                  <p:embed/>
                  <p:pic>
                    <p:nvPicPr>
                      <p:cNvPr id="0" name="Object 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98800" y="1600200"/>
                        <a:ext cx="5969000" cy="44958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8679" name="Line 14"/>
          <p:cNvSpPr>
            <a:spLocks noChangeShapeType="1"/>
          </p:cNvSpPr>
          <p:nvPr/>
        </p:nvSpPr>
        <p:spPr bwMode="auto">
          <a:xfrm flipV="1">
            <a:off x="4876800" y="5334000"/>
            <a:ext cx="0" cy="11430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8680" name="Line 15"/>
          <p:cNvSpPr>
            <a:spLocks noChangeShapeType="1"/>
          </p:cNvSpPr>
          <p:nvPr/>
        </p:nvSpPr>
        <p:spPr bwMode="auto">
          <a:xfrm flipV="1">
            <a:off x="5715000" y="5943600"/>
            <a:ext cx="0" cy="6858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8681" name="Text Box 17"/>
          <p:cNvSpPr txBox="1">
            <a:spLocks noChangeArrowheads="1"/>
          </p:cNvSpPr>
          <p:nvPr/>
        </p:nvSpPr>
        <p:spPr bwMode="auto">
          <a:xfrm>
            <a:off x="4191000" y="6248400"/>
            <a:ext cx="3733800" cy="457200"/>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50000"/>
              </a:spcBef>
              <a:buFontTx/>
              <a:buNone/>
            </a:pPr>
            <a:r>
              <a:rPr lang="en-US" altLang="en-US">
                <a:solidFill>
                  <a:srgbClr val="FF0000"/>
                </a:solidFill>
              </a:rPr>
              <a:t>triode vs. saturation region</a:t>
            </a:r>
          </a:p>
        </p:txBody>
      </p:sp>
      <p:sp>
        <p:nvSpPr>
          <p:cNvPr id="1633300" name="Line 20"/>
          <p:cNvSpPr>
            <a:spLocks noChangeShapeType="1"/>
          </p:cNvSpPr>
          <p:nvPr/>
        </p:nvSpPr>
        <p:spPr bwMode="auto">
          <a:xfrm>
            <a:off x="3733800" y="4191000"/>
            <a:ext cx="2743200" cy="14478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33296" name="Text Box 16"/>
          <p:cNvSpPr txBox="1">
            <a:spLocks noChangeArrowheads="1"/>
          </p:cNvSpPr>
          <p:nvPr/>
        </p:nvSpPr>
        <p:spPr bwMode="auto">
          <a:xfrm>
            <a:off x="228600" y="3429000"/>
            <a:ext cx="3733800" cy="1552575"/>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50000"/>
              </a:spcBef>
              <a:buFontTx/>
              <a:buNone/>
            </a:pPr>
            <a:r>
              <a:rPr lang="en-US" altLang="en-US" i="1">
                <a:solidFill>
                  <a:srgbClr val="FF0000"/>
                </a:solidFill>
              </a:rPr>
              <a:t>i</a:t>
            </a:r>
            <a:r>
              <a:rPr lang="en-US" altLang="en-US" i="1" baseline="-25000">
                <a:solidFill>
                  <a:srgbClr val="FF0000"/>
                </a:solidFill>
              </a:rPr>
              <a:t>D</a:t>
            </a:r>
            <a:r>
              <a:rPr lang="en-US" altLang="en-US">
                <a:solidFill>
                  <a:srgbClr val="FF0000"/>
                </a:solidFill>
              </a:rPr>
              <a:t> is dependent on the apparent </a:t>
            </a:r>
            <a:r>
              <a:rPr lang="en-US" altLang="en-US" i="1">
                <a:solidFill>
                  <a:srgbClr val="FF0000"/>
                </a:solidFill>
              </a:rPr>
              <a:t>v</a:t>
            </a:r>
            <a:r>
              <a:rPr lang="en-US" altLang="en-US" i="1" baseline="-25000">
                <a:solidFill>
                  <a:srgbClr val="FF0000"/>
                </a:solidFill>
              </a:rPr>
              <a:t>OV</a:t>
            </a:r>
            <a:r>
              <a:rPr lang="en-US" altLang="en-US">
                <a:solidFill>
                  <a:srgbClr val="FF0000"/>
                </a:solidFill>
              </a:rPr>
              <a:t> (not </a:t>
            </a:r>
            <a:r>
              <a:rPr lang="en-US" altLang="en-US" i="1">
                <a:solidFill>
                  <a:srgbClr val="FF0000"/>
                </a:solidFill>
              </a:rPr>
              <a:t>v</a:t>
            </a:r>
            <a:r>
              <a:rPr lang="en-US" altLang="en-US" i="1" baseline="-25000">
                <a:solidFill>
                  <a:srgbClr val="FF0000"/>
                </a:solidFill>
              </a:rPr>
              <a:t>DS</a:t>
            </a:r>
            <a:r>
              <a:rPr lang="en-US" altLang="en-US">
                <a:solidFill>
                  <a:srgbClr val="FF0000"/>
                </a:solidFill>
              </a:rPr>
              <a:t> inherently) which does not change after </a:t>
            </a:r>
            <a:r>
              <a:rPr lang="en-US" altLang="en-US" i="1">
                <a:solidFill>
                  <a:srgbClr val="FF0000"/>
                </a:solidFill>
              </a:rPr>
              <a:t>v</a:t>
            </a:r>
            <a:r>
              <a:rPr lang="en-US" altLang="en-US" i="1" baseline="-25000">
                <a:solidFill>
                  <a:srgbClr val="FF0000"/>
                </a:solidFill>
              </a:rPr>
              <a:t>DS</a:t>
            </a:r>
            <a:r>
              <a:rPr lang="en-US" altLang="en-US">
                <a:solidFill>
                  <a:srgbClr val="FF0000"/>
                </a:solidFill>
              </a:rPr>
              <a:t> &gt; </a:t>
            </a:r>
            <a:r>
              <a:rPr lang="en-US" altLang="en-US" i="1">
                <a:solidFill>
                  <a:srgbClr val="FF0000"/>
                </a:solidFill>
              </a:rPr>
              <a:t>v</a:t>
            </a:r>
            <a:r>
              <a:rPr lang="en-US" altLang="en-US" i="1" baseline="-25000">
                <a:solidFill>
                  <a:srgbClr val="FF0000"/>
                </a:solidFill>
              </a:rPr>
              <a:t>OV</a:t>
            </a:r>
          </a:p>
        </p:txBody>
      </p:sp>
      <p:pic>
        <p:nvPicPr>
          <p:cNvPr id="2" name="Recorded Sound">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6324600" y="152400"/>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xit" presetSubtype="0" fill="hold" grpId="0" nodeType="withEffect">
                                  <p:stCondLst>
                                    <p:cond delay="0"/>
                                  </p:stCondLst>
                                  <p:childTnLst>
                                    <p:animEffect transition="out" filter="fade">
                                      <p:cBhvr>
                                        <p:cTn id="6" dur="1000"/>
                                        <p:tgtEl>
                                          <p:spTgt spid="1633300"/>
                                        </p:tgtEl>
                                      </p:cBhvr>
                                    </p:animEffect>
                                    <p:set>
                                      <p:cBhvr>
                                        <p:cTn id="7" dur="1" fill="hold">
                                          <p:stCondLst>
                                            <p:cond delay="999"/>
                                          </p:stCondLst>
                                        </p:cTn>
                                        <p:tgtEl>
                                          <p:spTgt spid="1633300"/>
                                        </p:tgtEl>
                                        <p:attrNameLst>
                                          <p:attrName>style.visibility</p:attrName>
                                        </p:attrNameLst>
                                      </p:cBhvr>
                                      <p:to>
                                        <p:strVal val="hidden"/>
                                      </p:to>
                                    </p:set>
                                  </p:childTnLst>
                                </p:cTn>
                              </p:par>
                            </p:childTnLst>
                          </p:cTn>
                        </p:par>
                        <p:par>
                          <p:cTn id="8" fill="hold" nodeType="afterGroup">
                            <p:stCondLst>
                              <p:cond delay="1000"/>
                            </p:stCondLst>
                            <p:childTnLst>
                              <p:par>
                                <p:cTn id="9" presetID="10" presetClass="exit" presetSubtype="0" fill="hold" grpId="0" nodeType="afterEffect">
                                  <p:stCondLst>
                                    <p:cond delay="0"/>
                                  </p:stCondLst>
                                  <p:childTnLst>
                                    <p:animEffect transition="out" filter="fade">
                                      <p:cBhvr>
                                        <p:cTn id="10" dur="1000"/>
                                        <p:tgtEl>
                                          <p:spTgt spid="1633296"/>
                                        </p:tgtEl>
                                      </p:cBhvr>
                                    </p:animEffect>
                                    <p:set>
                                      <p:cBhvr>
                                        <p:cTn id="11" dur="1" fill="hold">
                                          <p:stCondLst>
                                            <p:cond delay="999"/>
                                          </p:stCondLst>
                                        </p:cTn>
                                        <p:tgtEl>
                                          <p:spTgt spid="1633296"/>
                                        </p:tgtEl>
                                        <p:attrNameLst>
                                          <p:attrName>style.visibility</p:attrName>
                                        </p:attrNameLst>
                                      </p:cBhvr>
                                      <p:to>
                                        <p:strVal val="hidden"/>
                                      </p:to>
                                    </p:set>
                                  </p:childTnLst>
                                </p:cTn>
                              </p:par>
                            </p:childTnLst>
                          </p:cTn>
                        </p:par>
                        <p:par>
                          <p:cTn id="12" fill="hold">
                            <p:stCondLst>
                              <p:cond delay="2000"/>
                            </p:stCondLst>
                            <p:childTnLst>
                              <p:par>
                                <p:cTn id="13" presetID="1" presetClass="mediacall" presetSubtype="0" fill="hold" nodeType="afterEffect">
                                  <p:stCondLst>
                                    <p:cond delay="0"/>
                                  </p:stCondLst>
                                  <p:childTnLst>
                                    <p:cmd type="call" cmd="playFrom(0.0)">
                                      <p:cBhvr>
                                        <p:cTn id="14" dur="2726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2"/>
                </p:tgtEl>
              </p:cMediaNode>
            </p:audio>
          </p:childTnLst>
        </p:cTn>
      </p:par>
    </p:tnLst>
    <p:bldLst>
      <p:bldP spid="1633300" grpId="0" animBg="1"/>
      <p:bldP spid="163329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Footer Placeholder 3"/>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29699" name="Rectangle 6"/>
          <p:cNvSpPr>
            <a:spLocks noGrp="1" noChangeArrowheads="1"/>
          </p:cNvSpPr>
          <p:nvPr>
            <p:ph type="title"/>
          </p:nvPr>
        </p:nvSpPr>
        <p:spPr/>
        <p:txBody>
          <a:bodyPr/>
          <a:lstStyle/>
          <a:p>
            <a:pPr eaLnBrk="1" hangingPunct="1"/>
            <a:endParaRPr lang="en-US" altLang="en-US" smtClean="0"/>
          </a:p>
        </p:txBody>
      </p:sp>
      <p:sp>
        <p:nvSpPr>
          <p:cNvPr id="29700" name="Rectangle 4"/>
          <p:cNvSpPr>
            <a:spLocks noChangeArrowheads="1"/>
          </p:cNvSpPr>
          <p:nvPr/>
        </p:nvSpPr>
        <p:spPr bwMode="auto">
          <a:xfrm>
            <a:off x="0" y="0"/>
            <a:ext cx="9144000" cy="685800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graphicFrame>
        <p:nvGraphicFramePr>
          <p:cNvPr id="29701" name="Object 5"/>
          <p:cNvGraphicFramePr>
            <a:graphicFrameLocks noGrp="1" noChangeAspect="1"/>
          </p:cNvGraphicFramePr>
          <p:nvPr>
            <p:ph idx="1"/>
          </p:nvPr>
        </p:nvGraphicFramePr>
        <p:xfrm>
          <a:off x="457200" y="5027613"/>
          <a:ext cx="8062913" cy="1677987"/>
        </p:xfrm>
        <a:graphic>
          <a:graphicData uri="http://schemas.openxmlformats.org/presentationml/2006/ole">
            <mc:AlternateContent xmlns:mc="http://schemas.openxmlformats.org/markup-compatibility/2006">
              <mc:Choice xmlns:v="urn:schemas-microsoft-com:vml" Requires="v">
                <p:oleObj spid="_x0000_s29732" name="Equation" r:id="rId6" imgW="3352800" imgH="698500" progId="Equation.DSMT4">
                  <p:embed/>
                </p:oleObj>
              </mc:Choice>
              <mc:Fallback>
                <p:oleObj name="Equation" r:id="rId6" imgW="3352800" imgH="698500" progId="Equation.DSMT4">
                  <p:embed/>
                  <p:pic>
                    <p:nvPicPr>
                      <p:cNvPr id="0"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7200" y="5027613"/>
                        <a:ext cx="8062913" cy="1677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29702" name="Picture 7" descr="se05F0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3400" y="414338"/>
            <a:ext cx="7504113" cy="438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3" name="Text Box 26"/>
          <p:cNvSpPr txBox="1">
            <a:spLocks noChangeArrowheads="1"/>
          </p:cNvSpPr>
          <p:nvPr/>
        </p:nvSpPr>
        <p:spPr bwMode="auto">
          <a:xfrm>
            <a:off x="3276600" y="168275"/>
            <a:ext cx="2667000" cy="822325"/>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50000"/>
              </a:spcBef>
              <a:buFontTx/>
              <a:buNone/>
            </a:pPr>
            <a:r>
              <a:rPr lang="en-US" altLang="en-US" dirty="0">
                <a:solidFill>
                  <a:srgbClr val="FF0000"/>
                </a:solidFill>
              </a:rPr>
              <a:t>saturation occurs once </a:t>
            </a:r>
            <a:r>
              <a:rPr lang="en-US" altLang="en-US" i="1" dirty="0" err="1">
                <a:solidFill>
                  <a:srgbClr val="FF0000"/>
                </a:solidFill>
              </a:rPr>
              <a:t>v</a:t>
            </a:r>
            <a:r>
              <a:rPr lang="en-US" altLang="en-US" i="1" baseline="-25000" dirty="0" err="1">
                <a:solidFill>
                  <a:srgbClr val="FF0000"/>
                </a:solidFill>
              </a:rPr>
              <a:t>DS</a:t>
            </a:r>
            <a:r>
              <a:rPr lang="en-US" altLang="en-US" dirty="0">
                <a:solidFill>
                  <a:srgbClr val="FF0000"/>
                </a:solidFill>
              </a:rPr>
              <a:t> &gt; </a:t>
            </a:r>
            <a:r>
              <a:rPr lang="en-US" altLang="en-US" i="1" dirty="0" err="1">
                <a:solidFill>
                  <a:srgbClr val="FF0000"/>
                </a:solidFill>
              </a:rPr>
              <a:t>v</a:t>
            </a:r>
            <a:r>
              <a:rPr lang="en-US" altLang="en-US" i="1" baseline="-25000" dirty="0" err="1">
                <a:solidFill>
                  <a:srgbClr val="FF0000"/>
                </a:solidFill>
              </a:rPr>
              <a:t>OV</a:t>
            </a:r>
            <a:endParaRPr lang="en-US" altLang="en-US" i="1" baseline="-25000" dirty="0">
              <a:solidFill>
                <a:srgbClr val="FF0000"/>
              </a:solidFill>
            </a:endParaRPr>
          </a:p>
        </p:txBody>
      </p:sp>
      <p:sp>
        <p:nvSpPr>
          <p:cNvPr id="1261595" name="Line 27"/>
          <p:cNvSpPr>
            <a:spLocks noChangeShapeType="1"/>
          </p:cNvSpPr>
          <p:nvPr/>
        </p:nvSpPr>
        <p:spPr bwMode="auto">
          <a:xfrm flipV="1">
            <a:off x="2667000" y="3886200"/>
            <a:ext cx="1447800" cy="13716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61596" name="Line 28"/>
          <p:cNvSpPr>
            <a:spLocks noChangeShapeType="1"/>
          </p:cNvSpPr>
          <p:nvPr/>
        </p:nvSpPr>
        <p:spPr bwMode="auto">
          <a:xfrm flipV="1">
            <a:off x="3276600" y="3962400"/>
            <a:ext cx="2438400" cy="21336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2" name="Recorded Sound">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9"/>
          <a:stretch>
            <a:fillRect/>
          </a:stretch>
        </p:blipFill>
        <p:spPr>
          <a:xfrm>
            <a:off x="1647371" y="274637"/>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1261595"/>
                                        </p:tgtEl>
                                        <p:attrNameLst>
                                          <p:attrName>style.visibility</p:attrName>
                                        </p:attrNameLst>
                                      </p:cBhvr>
                                      <p:to>
                                        <p:strVal val="visible"/>
                                      </p:to>
                                    </p:set>
                                    <p:animEffect transition="in" filter="fade">
                                      <p:cBhvr>
                                        <p:cTn id="7" dur="1000"/>
                                        <p:tgtEl>
                                          <p:spTgt spid="1261595"/>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261596"/>
                                        </p:tgtEl>
                                        <p:attrNameLst>
                                          <p:attrName>style.visibility</p:attrName>
                                        </p:attrNameLst>
                                      </p:cBhvr>
                                      <p:to>
                                        <p:strVal val="visible"/>
                                      </p:to>
                                    </p:set>
                                    <p:animEffect transition="in" filter="fade">
                                      <p:cBhvr>
                                        <p:cTn id="10" dur="1000"/>
                                        <p:tgtEl>
                                          <p:spTgt spid="1261596"/>
                                        </p:tgtEl>
                                      </p:cBhvr>
                                    </p:animEffect>
                                  </p:childTnLst>
                                </p:cTn>
                              </p:par>
                            </p:childTnLst>
                          </p:cTn>
                        </p:par>
                        <p:par>
                          <p:cTn id="11" fill="hold" nodeType="afterGroup">
                            <p:stCondLst>
                              <p:cond delay="1500"/>
                            </p:stCondLst>
                            <p:childTnLst>
                              <p:par>
                                <p:cTn id="12" presetID="10" presetClass="exit" presetSubtype="0" fill="hold" grpId="1" nodeType="afterEffect">
                                  <p:stCondLst>
                                    <p:cond delay="500"/>
                                  </p:stCondLst>
                                  <p:childTnLst>
                                    <p:animEffect transition="out" filter="fade">
                                      <p:cBhvr>
                                        <p:cTn id="13" dur="1000"/>
                                        <p:tgtEl>
                                          <p:spTgt spid="1261595"/>
                                        </p:tgtEl>
                                      </p:cBhvr>
                                    </p:animEffect>
                                    <p:set>
                                      <p:cBhvr>
                                        <p:cTn id="14" dur="1" fill="hold">
                                          <p:stCondLst>
                                            <p:cond delay="999"/>
                                          </p:stCondLst>
                                        </p:cTn>
                                        <p:tgtEl>
                                          <p:spTgt spid="1261595"/>
                                        </p:tgtEl>
                                        <p:attrNameLst>
                                          <p:attrName>style.visibility</p:attrName>
                                        </p:attrNameLst>
                                      </p:cBhvr>
                                      <p:to>
                                        <p:strVal val="hidden"/>
                                      </p:to>
                                    </p:set>
                                  </p:childTnLst>
                                </p:cTn>
                              </p:par>
                              <p:par>
                                <p:cTn id="15" presetID="10" presetClass="exit" presetSubtype="0" fill="hold" grpId="1" nodeType="withEffect">
                                  <p:stCondLst>
                                    <p:cond delay="500"/>
                                  </p:stCondLst>
                                  <p:childTnLst>
                                    <p:animEffect transition="out" filter="fade">
                                      <p:cBhvr>
                                        <p:cTn id="16" dur="1000"/>
                                        <p:tgtEl>
                                          <p:spTgt spid="1261596"/>
                                        </p:tgtEl>
                                      </p:cBhvr>
                                    </p:animEffect>
                                    <p:set>
                                      <p:cBhvr>
                                        <p:cTn id="17" dur="1" fill="hold">
                                          <p:stCondLst>
                                            <p:cond delay="999"/>
                                          </p:stCondLst>
                                        </p:cTn>
                                        <p:tgtEl>
                                          <p:spTgt spid="1261596"/>
                                        </p:tgtEl>
                                        <p:attrNameLst>
                                          <p:attrName>style.visibility</p:attrName>
                                        </p:attrNameLst>
                                      </p:cBhvr>
                                      <p:to>
                                        <p:strVal val="hidden"/>
                                      </p:to>
                                    </p:set>
                                  </p:childTnLst>
                                </p:cTn>
                              </p:par>
                            </p:childTnLst>
                          </p:cTn>
                        </p:par>
                        <p:par>
                          <p:cTn id="18" fill="hold" nodeType="afterGroup">
                            <p:stCondLst>
                              <p:cond delay="3000"/>
                            </p:stCondLst>
                            <p:childTnLst>
                              <p:par>
                                <p:cTn id="19" presetID="10" presetClass="entr" presetSubtype="0" fill="hold" grpId="2" nodeType="afterEffect">
                                  <p:stCondLst>
                                    <p:cond delay="500"/>
                                  </p:stCondLst>
                                  <p:childTnLst>
                                    <p:set>
                                      <p:cBhvr>
                                        <p:cTn id="20" dur="1" fill="hold">
                                          <p:stCondLst>
                                            <p:cond delay="0"/>
                                          </p:stCondLst>
                                        </p:cTn>
                                        <p:tgtEl>
                                          <p:spTgt spid="1261595"/>
                                        </p:tgtEl>
                                        <p:attrNameLst>
                                          <p:attrName>style.visibility</p:attrName>
                                        </p:attrNameLst>
                                      </p:cBhvr>
                                      <p:to>
                                        <p:strVal val="visible"/>
                                      </p:to>
                                    </p:set>
                                    <p:animEffect transition="in" filter="fade">
                                      <p:cBhvr>
                                        <p:cTn id="21" dur="1000"/>
                                        <p:tgtEl>
                                          <p:spTgt spid="1261595"/>
                                        </p:tgtEl>
                                      </p:cBhvr>
                                    </p:animEffect>
                                  </p:childTnLst>
                                </p:cTn>
                              </p:par>
                              <p:par>
                                <p:cTn id="22" presetID="10" presetClass="entr" presetSubtype="0" fill="hold" grpId="2" nodeType="withEffect">
                                  <p:stCondLst>
                                    <p:cond delay="500"/>
                                  </p:stCondLst>
                                  <p:childTnLst>
                                    <p:set>
                                      <p:cBhvr>
                                        <p:cTn id="23" dur="1" fill="hold">
                                          <p:stCondLst>
                                            <p:cond delay="0"/>
                                          </p:stCondLst>
                                        </p:cTn>
                                        <p:tgtEl>
                                          <p:spTgt spid="1261596"/>
                                        </p:tgtEl>
                                        <p:attrNameLst>
                                          <p:attrName>style.visibility</p:attrName>
                                        </p:attrNameLst>
                                      </p:cBhvr>
                                      <p:to>
                                        <p:strVal val="visible"/>
                                      </p:to>
                                    </p:set>
                                    <p:animEffect transition="in" filter="fade">
                                      <p:cBhvr>
                                        <p:cTn id="24" dur="1000"/>
                                        <p:tgtEl>
                                          <p:spTgt spid="1261596"/>
                                        </p:tgtEl>
                                      </p:cBhvr>
                                    </p:animEffect>
                                  </p:childTnLst>
                                </p:cTn>
                              </p:par>
                            </p:childTnLst>
                          </p:cTn>
                        </p:par>
                        <p:par>
                          <p:cTn id="25" fill="hold" nodeType="afterGroup">
                            <p:stCondLst>
                              <p:cond delay="4500"/>
                            </p:stCondLst>
                            <p:childTnLst>
                              <p:par>
                                <p:cTn id="26" presetID="10" presetClass="exit" presetSubtype="0" fill="hold" grpId="3" nodeType="afterEffect">
                                  <p:stCondLst>
                                    <p:cond delay="500"/>
                                  </p:stCondLst>
                                  <p:childTnLst>
                                    <p:animEffect transition="out" filter="fade">
                                      <p:cBhvr>
                                        <p:cTn id="27" dur="1000"/>
                                        <p:tgtEl>
                                          <p:spTgt spid="1261595"/>
                                        </p:tgtEl>
                                      </p:cBhvr>
                                    </p:animEffect>
                                    <p:set>
                                      <p:cBhvr>
                                        <p:cTn id="28" dur="1" fill="hold">
                                          <p:stCondLst>
                                            <p:cond delay="999"/>
                                          </p:stCondLst>
                                        </p:cTn>
                                        <p:tgtEl>
                                          <p:spTgt spid="1261595"/>
                                        </p:tgtEl>
                                        <p:attrNameLst>
                                          <p:attrName>style.visibility</p:attrName>
                                        </p:attrNameLst>
                                      </p:cBhvr>
                                      <p:to>
                                        <p:strVal val="hidden"/>
                                      </p:to>
                                    </p:set>
                                  </p:childTnLst>
                                </p:cTn>
                              </p:par>
                              <p:par>
                                <p:cTn id="29" presetID="10" presetClass="exit" presetSubtype="0" fill="hold" grpId="3" nodeType="withEffect">
                                  <p:stCondLst>
                                    <p:cond delay="500"/>
                                  </p:stCondLst>
                                  <p:childTnLst>
                                    <p:animEffect transition="out" filter="fade">
                                      <p:cBhvr>
                                        <p:cTn id="30" dur="1000"/>
                                        <p:tgtEl>
                                          <p:spTgt spid="1261596"/>
                                        </p:tgtEl>
                                      </p:cBhvr>
                                    </p:animEffect>
                                    <p:set>
                                      <p:cBhvr>
                                        <p:cTn id="31" dur="1" fill="hold">
                                          <p:stCondLst>
                                            <p:cond delay="999"/>
                                          </p:stCondLst>
                                        </p:cTn>
                                        <p:tgtEl>
                                          <p:spTgt spid="1261596"/>
                                        </p:tgtEl>
                                        <p:attrNameLst>
                                          <p:attrName>style.visibility</p:attrName>
                                        </p:attrNameLst>
                                      </p:cBhvr>
                                      <p:to>
                                        <p:strVal val="hidden"/>
                                      </p:to>
                                    </p:set>
                                  </p:childTnLst>
                                </p:cTn>
                              </p:par>
                            </p:childTnLst>
                          </p:cTn>
                        </p:par>
                        <p:par>
                          <p:cTn id="32" fill="hold" nodeType="afterGroup">
                            <p:stCondLst>
                              <p:cond delay="6000"/>
                            </p:stCondLst>
                            <p:childTnLst>
                              <p:par>
                                <p:cTn id="33" presetID="10" presetClass="entr" presetSubtype="0" fill="hold" grpId="4" nodeType="afterEffect">
                                  <p:stCondLst>
                                    <p:cond delay="500"/>
                                  </p:stCondLst>
                                  <p:childTnLst>
                                    <p:set>
                                      <p:cBhvr>
                                        <p:cTn id="34" dur="1" fill="hold">
                                          <p:stCondLst>
                                            <p:cond delay="0"/>
                                          </p:stCondLst>
                                        </p:cTn>
                                        <p:tgtEl>
                                          <p:spTgt spid="1261595"/>
                                        </p:tgtEl>
                                        <p:attrNameLst>
                                          <p:attrName>style.visibility</p:attrName>
                                        </p:attrNameLst>
                                      </p:cBhvr>
                                      <p:to>
                                        <p:strVal val="visible"/>
                                      </p:to>
                                    </p:set>
                                    <p:animEffect transition="in" filter="fade">
                                      <p:cBhvr>
                                        <p:cTn id="35" dur="1000"/>
                                        <p:tgtEl>
                                          <p:spTgt spid="1261595"/>
                                        </p:tgtEl>
                                      </p:cBhvr>
                                    </p:animEffect>
                                  </p:childTnLst>
                                </p:cTn>
                              </p:par>
                              <p:par>
                                <p:cTn id="36" presetID="10" presetClass="entr" presetSubtype="0" fill="hold" grpId="4" nodeType="withEffect">
                                  <p:stCondLst>
                                    <p:cond delay="500"/>
                                  </p:stCondLst>
                                  <p:childTnLst>
                                    <p:set>
                                      <p:cBhvr>
                                        <p:cTn id="37" dur="1" fill="hold">
                                          <p:stCondLst>
                                            <p:cond delay="0"/>
                                          </p:stCondLst>
                                        </p:cTn>
                                        <p:tgtEl>
                                          <p:spTgt spid="1261596"/>
                                        </p:tgtEl>
                                        <p:attrNameLst>
                                          <p:attrName>style.visibility</p:attrName>
                                        </p:attrNameLst>
                                      </p:cBhvr>
                                      <p:to>
                                        <p:strVal val="visible"/>
                                      </p:to>
                                    </p:set>
                                    <p:animEffect transition="in" filter="fade">
                                      <p:cBhvr>
                                        <p:cTn id="38" dur="1000"/>
                                        <p:tgtEl>
                                          <p:spTgt spid="1261596"/>
                                        </p:tgtEl>
                                      </p:cBhvr>
                                    </p:animEffect>
                                  </p:childTnLst>
                                </p:cTn>
                              </p:par>
                            </p:childTnLst>
                          </p:cTn>
                        </p:par>
                        <p:par>
                          <p:cTn id="39" fill="hold" nodeType="afterGroup">
                            <p:stCondLst>
                              <p:cond delay="7500"/>
                            </p:stCondLst>
                            <p:childTnLst>
                              <p:par>
                                <p:cTn id="40" presetID="10" presetClass="exit" presetSubtype="0" fill="hold" grpId="5" nodeType="afterEffect">
                                  <p:stCondLst>
                                    <p:cond delay="500"/>
                                  </p:stCondLst>
                                  <p:childTnLst>
                                    <p:animEffect transition="out" filter="fade">
                                      <p:cBhvr>
                                        <p:cTn id="41" dur="1000"/>
                                        <p:tgtEl>
                                          <p:spTgt spid="1261595"/>
                                        </p:tgtEl>
                                      </p:cBhvr>
                                    </p:animEffect>
                                    <p:set>
                                      <p:cBhvr>
                                        <p:cTn id="42" dur="1" fill="hold">
                                          <p:stCondLst>
                                            <p:cond delay="999"/>
                                          </p:stCondLst>
                                        </p:cTn>
                                        <p:tgtEl>
                                          <p:spTgt spid="1261595"/>
                                        </p:tgtEl>
                                        <p:attrNameLst>
                                          <p:attrName>style.visibility</p:attrName>
                                        </p:attrNameLst>
                                      </p:cBhvr>
                                      <p:to>
                                        <p:strVal val="hidden"/>
                                      </p:to>
                                    </p:set>
                                  </p:childTnLst>
                                </p:cTn>
                              </p:par>
                              <p:par>
                                <p:cTn id="43" presetID="10" presetClass="exit" presetSubtype="0" fill="hold" grpId="5" nodeType="withEffect">
                                  <p:stCondLst>
                                    <p:cond delay="500"/>
                                  </p:stCondLst>
                                  <p:childTnLst>
                                    <p:animEffect transition="out" filter="fade">
                                      <p:cBhvr>
                                        <p:cTn id="44" dur="1000"/>
                                        <p:tgtEl>
                                          <p:spTgt spid="1261596"/>
                                        </p:tgtEl>
                                      </p:cBhvr>
                                    </p:animEffect>
                                    <p:set>
                                      <p:cBhvr>
                                        <p:cTn id="45" dur="1" fill="hold">
                                          <p:stCondLst>
                                            <p:cond delay="999"/>
                                          </p:stCondLst>
                                        </p:cTn>
                                        <p:tgtEl>
                                          <p:spTgt spid="1261596"/>
                                        </p:tgtEl>
                                        <p:attrNameLst>
                                          <p:attrName>style.visibility</p:attrName>
                                        </p:attrNameLst>
                                      </p:cBhvr>
                                      <p:to>
                                        <p:strVal val="hidden"/>
                                      </p:to>
                                    </p:set>
                                  </p:childTnLst>
                                </p:cTn>
                              </p:par>
                            </p:childTnLst>
                          </p:cTn>
                        </p:par>
                        <p:par>
                          <p:cTn id="46" fill="hold">
                            <p:stCondLst>
                              <p:cond delay="9000"/>
                            </p:stCondLst>
                            <p:childTnLst>
                              <p:par>
                                <p:cTn id="47" presetID="1" presetClass="mediacall" presetSubtype="0" fill="hold" nodeType="afterEffect">
                                  <p:stCondLst>
                                    <p:cond delay="0"/>
                                  </p:stCondLst>
                                  <p:childTnLst>
                                    <p:cmd type="call" cmd="playFrom(0.0)">
                                      <p:cBhvr>
                                        <p:cTn id="48" dur="1728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49" fill="hold" display="0">
                  <p:stCondLst>
                    <p:cond delay="indefinite"/>
                  </p:stCondLst>
                  <p:endCondLst>
                    <p:cond evt="onStopAudio" delay="0">
                      <p:tgtEl>
                        <p:sldTgt/>
                      </p:tgtEl>
                    </p:cond>
                  </p:endCondLst>
                </p:cTn>
                <p:tgtEl>
                  <p:spTgt spid="2"/>
                </p:tgtEl>
              </p:cMediaNode>
            </p:audio>
          </p:childTnLst>
        </p:cTn>
      </p:par>
    </p:tnLst>
    <p:bldLst>
      <p:bldP spid="1261595" grpId="0" animBg="1"/>
      <p:bldP spid="1261595" grpId="1" animBg="1"/>
      <p:bldP spid="1261595" grpId="2" animBg="1"/>
      <p:bldP spid="1261595" grpId="3" animBg="1"/>
      <p:bldP spid="1261595" grpId="4" animBg="1"/>
      <p:bldP spid="1261595" grpId="5" animBg="1"/>
      <p:bldP spid="1261596" grpId="0" animBg="1"/>
      <p:bldP spid="1261596" grpId="1" animBg="1"/>
      <p:bldP spid="1261596" grpId="2" animBg="1"/>
      <p:bldP spid="1261596" grpId="3" animBg="1"/>
      <p:bldP spid="1261596" grpId="4" animBg="1"/>
      <p:bldP spid="1261596" grpId="5"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30723" name="Rectangle 13"/>
          <p:cNvSpPr>
            <a:spLocks noChangeArrowheads="1"/>
          </p:cNvSpPr>
          <p:nvPr/>
        </p:nvSpPr>
        <p:spPr bwMode="auto">
          <a:xfrm>
            <a:off x="4495800" y="0"/>
            <a:ext cx="4648200" cy="68580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30724" name="Rectangle 2"/>
          <p:cNvSpPr>
            <a:spLocks noGrp="1" noChangeArrowheads="1"/>
          </p:cNvSpPr>
          <p:nvPr>
            <p:ph type="title"/>
          </p:nvPr>
        </p:nvSpPr>
        <p:spPr/>
        <p:txBody>
          <a:bodyPr/>
          <a:lstStyle/>
          <a:p>
            <a:pPr eaLnBrk="1" hangingPunct="1"/>
            <a:r>
              <a:rPr lang="en-US" altLang="en-US" sz="3200" b="0" smtClean="0"/>
              <a:t>5.1.6.</a:t>
            </a:r>
            <a:r>
              <a:rPr lang="en-US" altLang="en-US" sz="3200" smtClean="0"/>
              <a:t> Operation for  </a:t>
            </a:r>
            <a:r>
              <a:rPr lang="en-US" altLang="en-US" sz="3200" b="0" i="1" smtClean="0"/>
              <a:t>v</a:t>
            </a:r>
            <a:r>
              <a:rPr lang="en-US" altLang="en-US" sz="3200" b="0" i="1" baseline="-25000" smtClean="0"/>
              <a:t>DS</a:t>
            </a:r>
            <a:r>
              <a:rPr lang="en-US" altLang="en-US" sz="3200" b="0" smtClean="0"/>
              <a:t> &gt;&gt; </a:t>
            </a:r>
            <a:r>
              <a:rPr lang="en-US" altLang="en-US" sz="3200" b="0" i="1" smtClean="0"/>
              <a:t>v</a:t>
            </a:r>
            <a:r>
              <a:rPr lang="en-US" altLang="en-US" sz="3200" b="0" i="1" baseline="-25000" smtClean="0"/>
              <a:t>OV</a:t>
            </a:r>
          </a:p>
        </p:txBody>
      </p:sp>
      <p:sp>
        <p:nvSpPr>
          <p:cNvPr id="30725" name="Rectangle 4"/>
          <p:cNvSpPr>
            <a:spLocks noGrp="1" noChangeArrowheads="1"/>
          </p:cNvSpPr>
          <p:nvPr>
            <p:ph type="body" sz="half" idx="1"/>
          </p:nvPr>
        </p:nvSpPr>
        <p:spPr>
          <a:xfrm>
            <a:off x="152400" y="2057400"/>
            <a:ext cx="4305300" cy="4800600"/>
          </a:xfrm>
          <a:solidFill>
            <a:schemeClr val="bg1"/>
          </a:solidFill>
        </p:spPr>
        <p:txBody>
          <a:bodyPr/>
          <a:lstStyle/>
          <a:p>
            <a:pPr eaLnBrk="1" hangingPunct="1"/>
            <a:r>
              <a:rPr lang="en-US" altLang="en-US" sz="2400" smtClean="0"/>
              <a:t>In section 5.1.5, we assume that </a:t>
            </a:r>
            <a:r>
              <a:rPr lang="en-US" altLang="en-US" sz="2400" i="1" smtClean="0"/>
              <a:t>n</a:t>
            </a:r>
            <a:r>
              <a:rPr lang="en-US" altLang="en-US" sz="2400" smtClean="0"/>
              <a:t>-channel is tapered but </a:t>
            </a:r>
            <a:r>
              <a:rPr lang="en-US" altLang="en-US" sz="2400" b="1" smtClean="0">
                <a:solidFill>
                  <a:srgbClr val="3333FF"/>
                </a:solidFill>
              </a:rPr>
              <a:t>channel pinch-off</a:t>
            </a:r>
            <a:r>
              <a:rPr lang="en-US" altLang="en-US" sz="2400" smtClean="0"/>
              <a:t> does not occur.</a:t>
            </a:r>
            <a:endParaRPr lang="en-US" altLang="en-US" sz="2400" smtClean="0">
              <a:solidFill>
                <a:srgbClr val="FF0000"/>
              </a:solidFill>
            </a:endParaRPr>
          </a:p>
          <a:p>
            <a:pPr lvl="1" eaLnBrk="1" hangingPunct="1"/>
            <a:r>
              <a:rPr lang="en-US" altLang="en-US" smtClean="0">
                <a:solidFill>
                  <a:srgbClr val="FF0000"/>
                </a:solidFill>
              </a:rPr>
              <a:t>Trapezoid doesn’t become triangle</a:t>
            </a:r>
            <a:r>
              <a:rPr lang="en-US" altLang="en-US" smtClean="0"/>
              <a:t> for </a:t>
            </a:r>
            <a:r>
              <a:rPr lang="en-US" altLang="en-US" i="1" smtClean="0"/>
              <a:t>v</a:t>
            </a:r>
            <a:r>
              <a:rPr lang="en-US" altLang="en-US" i="1" baseline="-25000" smtClean="0"/>
              <a:t>GD</a:t>
            </a:r>
            <a:r>
              <a:rPr lang="en-US" altLang="en-US" smtClean="0"/>
              <a:t> &gt; </a:t>
            </a:r>
            <a:r>
              <a:rPr lang="en-US" altLang="en-US" i="1" smtClean="0"/>
              <a:t>V</a:t>
            </a:r>
            <a:r>
              <a:rPr lang="en-US" altLang="en-US" i="1" baseline="-25000" smtClean="0"/>
              <a:t>t</a:t>
            </a:r>
          </a:p>
          <a:p>
            <a:pPr eaLnBrk="1" hangingPunct="1"/>
            <a:r>
              <a:rPr lang="en-US" altLang="en-US" sz="2400" b="1" smtClean="0">
                <a:solidFill>
                  <a:srgbClr val="FF0000"/>
                </a:solidFill>
              </a:rPr>
              <a:t>Q:</a:t>
            </a:r>
            <a:r>
              <a:rPr lang="en-US" altLang="en-US" sz="2400" smtClean="0">
                <a:solidFill>
                  <a:srgbClr val="FF0000"/>
                </a:solidFill>
              </a:rPr>
              <a:t> </a:t>
            </a:r>
            <a:r>
              <a:rPr lang="en-US" altLang="en-US" sz="2400" smtClean="0"/>
              <a:t>What happens if </a:t>
            </a:r>
            <a:r>
              <a:rPr lang="en-US" altLang="en-US" sz="2400" i="1" smtClean="0">
                <a:solidFill>
                  <a:srgbClr val="FF0000"/>
                </a:solidFill>
              </a:rPr>
              <a:t>v</a:t>
            </a:r>
            <a:r>
              <a:rPr lang="en-US" altLang="en-US" sz="2400" i="1" baseline="-25000" smtClean="0">
                <a:solidFill>
                  <a:srgbClr val="FF0000"/>
                </a:solidFill>
              </a:rPr>
              <a:t>DS</a:t>
            </a:r>
            <a:r>
              <a:rPr lang="en-US" altLang="en-US" sz="2400" smtClean="0">
                <a:solidFill>
                  <a:srgbClr val="FF0000"/>
                </a:solidFill>
              </a:rPr>
              <a:t> &gt; </a:t>
            </a:r>
            <a:r>
              <a:rPr lang="en-US" altLang="en-US" sz="2400" i="1" smtClean="0">
                <a:solidFill>
                  <a:srgbClr val="FF0000"/>
                </a:solidFill>
              </a:rPr>
              <a:t>v</a:t>
            </a:r>
            <a:r>
              <a:rPr lang="en-US" altLang="en-US" sz="2400" i="1" baseline="-25000" smtClean="0">
                <a:solidFill>
                  <a:srgbClr val="FF0000"/>
                </a:solidFill>
              </a:rPr>
              <a:t>OV</a:t>
            </a:r>
            <a:r>
              <a:rPr lang="en-US" altLang="en-US" sz="2400" smtClean="0"/>
              <a:t>?</a:t>
            </a:r>
          </a:p>
          <a:p>
            <a:pPr lvl="1" eaLnBrk="1" hangingPunct="1"/>
            <a:r>
              <a:rPr lang="en-US" altLang="en-US" b="1" smtClean="0">
                <a:solidFill>
                  <a:srgbClr val="008000"/>
                </a:solidFill>
              </a:rPr>
              <a:t>A:</a:t>
            </a:r>
            <a:r>
              <a:rPr lang="en-US" altLang="en-US" smtClean="0"/>
              <a:t> MOSFET enters </a:t>
            </a:r>
            <a:r>
              <a:rPr lang="en-US" altLang="en-US" b="1" smtClean="0">
                <a:solidFill>
                  <a:srgbClr val="3333FF"/>
                </a:solidFill>
              </a:rPr>
              <a:t>saturation region</a:t>
            </a:r>
            <a:r>
              <a:rPr lang="en-US" altLang="en-US" smtClean="0">
                <a:solidFill>
                  <a:srgbClr val="008000"/>
                </a:solidFill>
              </a:rPr>
              <a:t>.  </a:t>
            </a:r>
            <a:r>
              <a:rPr lang="en-US" altLang="en-US" smtClean="0"/>
              <a:t>Any </a:t>
            </a:r>
            <a:r>
              <a:rPr lang="en-US" altLang="en-US" smtClean="0">
                <a:solidFill>
                  <a:srgbClr val="FF0000"/>
                </a:solidFill>
              </a:rPr>
              <a:t>further increase in </a:t>
            </a:r>
            <a:r>
              <a:rPr lang="en-US" altLang="en-US" i="1" smtClean="0">
                <a:solidFill>
                  <a:srgbClr val="FF0000"/>
                </a:solidFill>
              </a:rPr>
              <a:t>v</a:t>
            </a:r>
            <a:r>
              <a:rPr lang="en-US" altLang="en-US" i="1" baseline="-25000" smtClean="0">
                <a:solidFill>
                  <a:srgbClr val="FF0000"/>
                </a:solidFill>
              </a:rPr>
              <a:t>DS</a:t>
            </a:r>
            <a:r>
              <a:rPr lang="en-US" altLang="en-US" smtClean="0">
                <a:solidFill>
                  <a:srgbClr val="FF0000"/>
                </a:solidFill>
              </a:rPr>
              <a:t> has no effect on </a:t>
            </a:r>
            <a:r>
              <a:rPr lang="en-US" altLang="en-US" i="1" smtClean="0">
                <a:solidFill>
                  <a:srgbClr val="FF0000"/>
                </a:solidFill>
              </a:rPr>
              <a:t>i</a:t>
            </a:r>
            <a:r>
              <a:rPr lang="en-US" altLang="en-US" i="1" baseline="-25000" smtClean="0">
                <a:solidFill>
                  <a:srgbClr val="FF0000"/>
                </a:solidFill>
              </a:rPr>
              <a:t>D</a:t>
            </a:r>
            <a:r>
              <a:rPr lang="en-US" altLang="en-US" smtClean="0">
                <a:solidFill>
                  <a:srgbClr val="FF0000"/>
                </a:solidFill>
              </a:rPr>
              <a:t>.</a:t>
            </a:r>
          </a:p>
        </p:txBody>
      </p:sp>
      <p:pic>
        <p:nvPicPr>
          <p:cNvPr id="30726" name="Picture 7" descr="se05F0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76800" y="914400"/>
            <a:ext cx="4003675" cy="366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7" name="Rectangle 4"/>
          <p:cNvSpPr>
            <a:spLocks noChangeArrowheads="1"/>
          </p:cNvSpPr>
          <p:nvPr/>
        </p:nvSpPr>
        <p:spPr bwMode="auto">
          <a:xfrm>
            <a:off x="4724400" y="4800600"/>
            <a:ext cx="4114800" cy="204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r>
              <a:rPr lang="en-US" altLang="en-US" sz="1600" b="1" dirty="0"/>
              <a:t>Figure 5.8:</a:t>
            </a:r>
            <a:r>
              <a:rPr lang="en-US" altLang="en-US" sz="1600" dirty="0"/>
              <a:t> Operation of MOSFET with </a:t>
            </a:r>
            <a:r>
              <a:rPr lang="en-US" altLang="en-US" sz="1600" i="1" dirty="0" err="1"/>
              <a:t>v</a:t>
            </a:r>
            <a:r>
              <a:rPr lang="en-US" altLang="en-US" sz="1600" i="1" baseline="-25000" dirty="0" err="1"/>
              <a:t>GS</a:t>
            </a:r>
            <a:r>
              <a:rPr lang="en-US" altLang="en-US" sz="1600" dirty="0"/>
              <a:t> = </a:t>
            </a:r>
            <a:r>
              <a:rPr lang="en-US" altLang="en-US" sz="1600" i="1" dirty="0" err="1"/>
              <a:t>V</a:t>
            </a:r>
            <a:r>
              <a:rPr lang="en-US" altLang="en-US" sz="1600" i="1" baseline="-25000" dirty="0" err="1"/>
              <a:t>t</a:t>
            </a:r>
            <a:r>
              <a:rPr lang="en-US" altLang="en-US" sz="1600" dirty="0"/>
              <a:t> + </a:t>
            </a:r>
            <a:r>
              <a:rPr lang="en-US" altLang="en-US" sz="1600" i="1" dirty="0" err="1"/>
              <a:t>v</a:t>
            </a:r>
            <a:r>
              <a:rPr lang="en-US" altLang="en-US" sz="1600" i="1" baseline="-25000" dirty="0" err="1"/>
              <a:t>OV</a:t>
            </a:r>
            <a:r>
              <a:rPr lang="en-US" altLang="en-US" sz="1600" dirty="0"/>
              <a:t> as </a:t>
            </a:r>
            <a:r>
              <a:rPr lang="en-US" altLang="en-US" sz="1600" i="1" dirty="0" err="1"/>
              <a:t>v</a:t>
            </a:r>
            <a:r>
              <a:rPr lang="en-US" altLang="en-US" sz="1600" i="1" baseline="-25000" dirty="0" err="1"/>
              <a:t>DS</a:t>
            </a:r>
            <a:r>
              <a:rPr lang="en-US" altLang="en-US" sz="1600" dirty="0"/>
              <a:t> is increased to </a:t>
            </a:r>
            <a:r>
              <a:rPr lang="en-US" altLang="en-US" sz="1600" i="1" dirty="0" err="1"/>
              <a:t>v</a:t>
            </a:r>
            <a:r>
              <a:rPr lang="en-US" altLang="en-US" sz="1600" i="1" baseline="-25000" dirty="0" err="1"/>
              <a:t>OV</a:t>
            </a:r>
            <a:r>
              <a:rPr lang="en-US" altLang="en-US" sz="1600" dirty="0"/>
              <a:t>.  At the drain end, </a:t>
            </a:r>
            <a:r>
              <a:rPr lang="en-US" altLang="en-US" sz="1600" i="1" dirty="0" err="1"/>
              <a:t>v</a:t>
            </a:r>
            <a:r>
              <a:rPr lang="en-US" altLang="en-US" sz="1600" i="1" baseline="-25000" dirty="0" err="1"/>
              <a:t>GD</a:t>
            </a:r>
            <a:r>
              <a:rPr lang="en-US" altLang="en-US" sz="1600" dirty="0"/>
              <a:t> decreases to </a:t>
            </a:r>
            <a:r>
              <a:rPr lang="en-US" altLang="en-US" sz="1600" i="1" dirty="0" err="1"/>
              <a:t>V</a:t>
            </a:r>
            <a:r>
              <a:rPr lang="en-US" altLang="en-US" sz="1600" i="1" baseline="-25000" dirty="0" err="1"/>
              <a:t>t</a:t>
            </a:r>
            <a:r>
              <a:rPr lang="en-US" altLang="en-US" sz="1600" dirty="0"/>
              <a:t> and the channel depth at the drain-end reduces to zero (pinch-off).  At this point, the MOSFET enters saturation </a:t>
            </a:r>
            <a:r>
              <a:rPr lang="en-US" altLang="en-US" sz="1600" dirty="0" smtClean="0"/>
              <a:t>mode </a:t>
            </a:r>
            <a:r>
              <a:rPr lang="en-US" altLang="en-US" sz="1600" dirty="0"/>
              <a:t>of operation.  Further increasing </a:t>
            </a:r>
            <a:r>
              <a:rPr lang="en-US" altLang="en-US" sz="1600" i="1" dirty="0" err="1"/>
              <a:t>v</a:t>
            </a:r>
            <a:r>
              <a:rPr lang="en-US" altLang="en-US" sz="1600" i="1" baseline="-25000" dirty="0" err="1"/>
              <a:t>DS</a:t>
            </a:r>
            <a:r>
              <a:rPr lang="en-US" altLang="en-US" sz="1600" dirty="0"/>
              <a:t> (beyond </a:t>
            </a:r>
            <a:r>
              <a:rPr lang="en-US" altLang="en-US" sz="1600" i="1" dirty="0" err="1"/>
              <a:t>v</a:t>
            </a:r>
            <a:r>
              <a:rPr lang="en-US" altLang="en-US" sz="1600" i="1" baseline="-25000" dirty="0" err="1"/>
              <a:t>OV</a:t>
            </a:r>
            <a:r>
              <a:rPr lang="en-US" altLang="en-US" sz="1600" dirty="0"/>
              <a:t>) has </a:t>
            </a:r>
            <a:r>
              <a:rPr lang="en-US" altLang="en-US" sz="1600" dirty="0" smtClean="0"/>
              <a:t>no </a:t>
            </a:r>
            <a:r>
              <a:rPr lang="en-US" altLang="en-US" sz="1600" dirty="0" smtClean="0">
                <a:solidFill>
                  <a:srgbClr val="FF0000"/>
                </a:solidFill>
              </a:rPr>
              <a:t>(sic) </a:t>
            </a:r>
            <a:r>
              <a:rPr lang="en-US" altLang="en-US" sz="1600" dirty="0"/>
              <a:t>effect on the channel shape and </a:t>
            </a:r>
            <a:r>
              <a:rPr lang="en-US" altLang="en-US" sz="1600" i="1" dirty="0" err="1"/>
              <a:t>i</a:t>
            </a:r>
            <a:r>
              <a:rPr lang="en-US" altLang="en-US" sz="1600" i="1" baseline="-25000" dirty="0" err="1"/>
              <a:t>D</a:t>
            </a:r>
            <a:r>
              <a:rPr lang="en-US" altLang="en-US" sz="1600" dirty="0"/>
              <a:t> remains constant.</a:t>
            </a:r>
            <a:endParaRPr lang="en-US" altLang="en-US" sz="1600" i="1" baseline="-25000" dirty="0"/>
          </a:p>
        </p:txBody>
      </p:sp>
      <p:sp>
        <p:nvSpPr>
          <p:cNvPr id="30728" name="Line 12"/>
          <p:cNvSpPr>
            <a:spLocks noChangeShapeType="1"/>
          </p:cNvSpPr>
          <p:nvPr/>
        </p:nvSpPr>
        <p:spPr bwMode="auto">
          <a:xfrm flipH="1">
            <a:off x="5410200" y="609600"/>
            <a:ext cx="1752600" cy="21336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729" name="Text Box 11"/>
          <p:cNvSpPr txBox="1">
            <a:spLocks noChangeArrowheads="1"/>
          </p:cNvSpPr>
          <p:nvPr/>
        </p:nvSpPr>
        <p:spPr bwMode="auto">
          <a:xfrm>
            <a:off x="5562600" y="152400"/>
            <a:ext cx="3429000" cy="822325"/>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50000"/>
              </a:spcBef>
              <a:buFontTx/>
              <a:buNone/>
            </a:pPr>
            <a:r>
              <a:rPr lang="en-US" altLang="en-US">
                <a:solidFill>
                  <a:srgbClr val="FF0000"/>
                </a:solidFill>
              </a:rPr>
              <a:t>pinch-off does not mean blockage of current</a:t>
            </a:r>
            <a:endParaRPr lang="en-US" altLang="en-US" i="1" baseline="-25000">
              <a:solidFill>
                <a:srgbClr val="FF0000"/>
              </a:solidFill>
            </a:endParaRPr>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67200" y="3124200"/>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83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Footer Placeholder 3"/>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4099" name="Rectangle 2"/>
          <p:cNvSpPr>
            <a:spLocks noGrp="1" noChangeArrowheads="1"/>
          </p:cNvSpPr>
          <p:nvPr>
            <p:ph type="title"/>
          </p:nvPr>
        </p:nvSpPr>
        <p:spPr/>
        <p:txBody>
          <a:bodyPr/>
          <a:lstStyle/>
          <a:p>
            <a:pPr eaLnBrk="1" hangingPunct="1"/>
            <a:r>
              <a:rPr lang="en-US" altLang="en-US" sz="3200" smtClean="0"/>
              <a:t>Introduction</a:t>
            </a:r>
          </a:p>
        </p:txBody>
      </p:sp>
      <p:sp>
        <p:nvSpPr>
          <p:cNvPr id="4100" name="Rectangle 3"/>
          <p:cNvSpPr>
            <a:spLocks noGrp="1" noChangeArrowheads="1"/>
          </p:cNvSpPr>
          <p:nvPr>
            <p:ph type="body" idx="1"/>
          </p:nvPr>
        </p:nvSpPr>
        <p:spPr/>
        <p:txBody>
          <a:bodyPr/>
          <a:lstStyle/>
          <a:p>
            <a:pPr eaLnBrk="1" hangingPunct="1"/>
            <a:r>
              <a:rPr lang="en-US" altLang="en-US" sz="2800" b="1" smtClean="0"/>
              <a:t>IN THIS CHAPTER WE WILL LEARN</a:t>
            </a:r>
          </a:p>
          <a:p>
            <a:pPr lvl="1" eaLnBrk="1" hangingPunct="1"/>
            <a:r>
              <a:rPr lang="en-US" altLang="en-US" sz="2800" smtClean="0"/>
              <a:t>How to </a:t>
            </a:r>
            <a:r>
              <a:rPr lang="en-US" altLang="en-US" sz="2800" smtClean="0">
                <a:solidFill>
                  <a:srgbClr val="FF0000"/>
                </a:solidFill>
              </a:rPr>
              <a:t>obtain linear amplification</a:t>
            </a:r>
            <a:r>
              <a:rPr lang="en-US" altLang="en-US" sz="2800" smtClean="0"/>
              <a:t> from the fundamentally nonlinear MOS transistor.</a:t>
            </a:r>
          </a:p>
          <a:p>
            <a:pPr lvl="1" eaLnBrk="1" hangingPunct="1"/>
            <a:r>
              <a:rPr lang="en-US" altLang="en-US" sz="2800" smtClean="0"/>
              <a:t>The </a:t>
            </a:r>
            <a:r>
              <a:rPr lang="en-US" altLang="en-US" sz="2800" smtClean="0">
                <a:solidFill>
                  <a:srgbClr val="FF0000"/>
                </a:solidFill>
              </a:rPr>
              <a:t>three basic ways for connecting a MOSFET</a:t>
            </a:r>
            <a:r>
              <a:rPr lang="en-US" altLang="en-US" sz="2800" smtClean="0"/>
              <a:t> to construct amplifiers with different properties.</a:t>
            </a:r>
          </a:p>
          <a:p>
            <a:pPr lvl="1" eaLnBrk="1" hangingPunct="1"/>
            <a:r>
              <a:rPr lang="en-US" altLang="en-US" sz="2800" smtClean="0">
                <a:solidFill>
                  <a:srgbClr val="FF0000"/>
                </a:solidFill>
              </a:rPr>
              <a:t>Practical circuits for MOS-transistor</a:t>
            </a:r>
            <a:r>
              <a:rPr lang="en-US" altLang="en-US" sz="2800" smtClean="0"/>
              <a:t> amplifiers that can be constructed using discrete components.</a:t>
            </a:r>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31747" name="Rectangle 2"/>
          <p:cNvSpPr>
            <a:spLocks noGrp="1" noChangeArrowheads="1"/>
          </p:cNvSpPr>
          <p:nvPr>
            <p:ph type="title"/>
          </p:nvPr>
        </p:nvSpPr>
        <p:spPr/>
        <p:txBody>
          <a:bodyPr/>
          <a:lstStyle/>
          <a:p>
            <a:pPr eaLnBrk="1" hangingPunct="1"/>
            <a:r>
              <a:rPr lang="en-US" altLang="en-US" sz="3200" smtClean="0"/>
              <a:t>Example 5.1: </a:t>
            </a:r>
            <a:r>
              <a:rPr lang="en-US" altLang="en-US" sz="3200" b="0" smtClean="0"/>
              <a:t>NMOS MOSFET</a:t>
            </a:r>
          </a:p>
        </p:txBody>
      </p:sp>
      <p:sp>
        <p:nvSpPr>
          <p:cNvPr id="31748" name="Rectangle 4"/>
          <p:cNvSpPr>
            <a:spLocks noGrp="1" noChangeArrowheads="1"/>
          </p:cNvSpPr>
          <p:nvPr>
            <p:ph type="body" sz="half" idx="1"/>
          </p:nvPr>
        </p:nvSpPr>
        <p:spPr>
          <a:xfrm>
            <a:off x="152400" y="2057400"/>
            <a:ext cx="8763000" cy="4038600"/>
          </a:xfrm>
        </p:spPr>
        <p:txBody>
          <a:bodyPr/>
          <a:lstStyle/>
          <a:p>
            <a:pPr eaLnBrk="1" hangingPunct="1">
              <a:lnSpc>
                <a:spcPct val="90000"/>
              </a:lnSpc>
            </a:pPr>
            <a:r>
              <a:rPr lang="en-US" altLang="en-US" sz="2600" b="1" smtClean="0">
                <a:solidFill>
                  <a:srgbClr val="FF0000"/>
                </a:solidFill>
              </a:rPr>
              <a:t>Example 5.1. Problem Statement: </a:t>
            </a:r>
            <a:r>
              <a:rPr lang="en-US" altLang="en-US" sz="2600" smtClean="0"/>
              <a:t>Consider an NMOS process technology for which </a:t>
            </a:r>
            <a:r>
              <a:rPr lang="en-US" altLang="en-US" sz="2600" i="1" smtClean="0"/>
              <a:t>L</a:t>
            </a:r>
            <a:r>
              <a:rPr lang="en-US" altLang="en-US" sz="2600" i="1" baseline="-25000" smtClean="0"/>
              <a:t>min</a:t>
            </a:r>
            <a:r>
              <a:rPr lang="en-US" altLang="en-US" sz="2600" smtClean="0"/>
              <a:t> = 0.4</a:t>
            </a:r>
            <a:r>
              <a:rPr lang="en-US" altLang="en-US" sz="2600" i="1" smtClean="0">
                <a:latin typeface="Symbol" pitchFamily="18" charset="2"/>
              </a:rPr>
              <a:t>m</a:t>
            </a:r>
            <a:r>
              <a:rPr lang="en-US" altLang="en-US" sz="2600" i="1" smtClean="0"/>
              <a:t>m</a:t>
            </a:r>
            <a:r>
              <a:rPr lang="en-US" altLang="en-US" sz="2600" smtClean="0"/>
              <a:t>, </a:t>
            </a:r>
            <a:r>
              <a:rPr lang="en-US" altLang="en-US" sz="2600" i="1" smtClean="0"/>
              <a:t>t</a:t>
            </a:r>
            <a:r>
              <a:rPr lang="en-US" altLang="en-US" sz="2600" i="1" baseline="-25000" smtClean="0"/>
              <a:t>ox</a:t>
            </a:r>
            <a:r>
              <a:rPr lang="en-US" altLang="en-US" sz="2600" smtClean="0"/>
              <a:t> = 8</a:t>
            </a:r>
            <a:r>
              <a:rPr lang="en-US" altLang="en-US" sz="2600" i="1" smtClean="0"/>
              <a:t>nm</a:t>
            </a:r>
            <a:r>
              <a:rPr lang="en-US" altLang="en-US" sz="2600" smtClean="0"/>
              <a:t>, </a:t>
            </a:r>
            <a:r>
              <a:rPr lang="en-US" altLang="en-US" sz="2600" i="1" smtClean="0">
                <a:latin typeface="Symbol" pitchFamily="18" charset="2"/>
              </a:rPr>
              <a:t>m</a:t>
            </a:r>
            <a:r>
              <a:rPr lang="en-US" altLang="en-US" sz="2600" i="1" baseline="-25000" smtClean="0"/>
              <a:t>n</a:t>
            </a:r>
            <a:r>
              <a:rPr lang="en-US" altLang="en-US" sz="2600" smtClean="0"/>
              <a:t> = 450</a:t>
            </a:r>
            <a:r>
              <a:rPr lang="en-US" altLang="en-US" sz="2600" i="1" smtClean="0"/>
              <a:t>cm</a:t>
            </a:r>
            <a:r>
              <a:rPr lang="en-US" altLang="en-US" sz="2600" baseline="30000" smtClean="0"/>
              <a:t>2</a:t>
            </a:r>
            <a:r>
              <a:rPr lang="en-US" altLang="en-US" sz="2600" smtClean="0"/>
              <a:t>/</a:t>
            </a:r>
            <a:r>
              <a:rPr lang="en-US" altLang="en-US" sz="2600" i="1" smtClean="0"/>
              <a:t>Vs</a:t>
            </a:r>
            <a:r>
              <a:rPr lang="en-US" altLang="en-US" sz="2600" smtClean="0"/>
              <a:t>, </a:t>
            </a:r>
            <a:r>
              <a:rPr lang="en-US" altLang="en-US" sz="2600" i="1" smtClean="0"/>
              <a:t>V</a:t>
            </a:r>
            <a:r>
              <a:rPr lang="en-US" altLang="en-US" sz="2600" i="1" baseline="-25000" smtClean="0"/>
              <a:t>t</a:t>
            </a:r>
            <a:r>
              <a:rPr lang="en-US" altLang="en-US" sz="2600" smtClean="0"/>
              <a:t> = 0.7</a:t>
            </a:r>
            <a:r>
              <a:rPr lang="en-US" altLang="en-US" sz="2600" i="1" smtClean="0"/>
              <a:t>V</a:t>
            </a:r>
            <a:r>
              <a:rPr lang="en-US" altLang="en-US" sz="2600" smtClean="0"/>
              <a:t>.</a:t>
            </a:r>
          </a:p>
          <a:p>
            <a:pPr eaLnBrk="1" hangingPunct="1">
              <a:lnSpc>
                <a:spcPct val="90000"/>
              </a:lnSpc>
            </a:pPr>
            <a:r>
              <a:rPr lang="en-US" altLang="en-US" sz="2600" b="1" smtClean="0">
                <a:solidFill>
                  <a:srgbClr val="FF0000"/>
                </a:solidFill>
              </a:rPr>
              <a:t>Q(a):</a:t>
            </a:r>
            <a:r>
              <a:rPr lang="en-US" altLang="en-US" sz="2600" smtClean="0">
                <a:solidFill>
                  <a:srgbClr val="FF0000"/>
                </a:solidFill>
              </a:rPr>
              <a:t> </a:t>
            </a:r>
            <a:r>
              <a:rPr lang="en-US" altLang="en-US" sz="2600" smtClean="0"/>
              <a:t>Find </a:t>
            </a:r>
            <a:r>
              <a:rPr lang="en-US" altLang="en-US" sz="2600" i="1" smtClean="0"/>
              <a:t>C</a:t>
            </a:r>
            <a:r>
              <a:rPr lang="en-US" altLang="en-US" sz="2600" i="1" baseline="-25000" smtClean="0"/>
              <a:t>ox</a:t>
            </a:r>
            <a:r>
              <a:rPr lang="en-US" altLang="en-US" sz="2600" smtClean="0"/>
              <a:t> and </a:t>
            </a:r>
            <a:r>
              <a:rPr lang="en-US" altLang="en-US" sz="2600" i="1" smtClean="0"/>
              <a:t>k</a:t>
            </a:r>
            <a:r>
              <a:rPr lang="en-US" altLang="en-US" sz="2600" smtClean="0"/>
              <a:t>’</a:t>
            </a:r>
            <a:r>
              <a:rPr lang="en-US" altLang="en-US" sz="2600" i="1" baseline="-25000" smtClean="0"/>
              <a:t>n</a:t>
            </a:r>
            <a:r>
              <a:rPr lang="en-US" altLang="en-US" sz="2600" i="1" smtClean="0"/>
              <a:t>.</a:t>
            </a:r>
          </a:p>
          <a:p>
            <a:pPr eaLnBrk="1" hangingPunct="1">
              <a:lnSpc>
                <a:spcPct val="90000"/>
              </a:lnSpc>
            </a:pPr>
            <a:r>
              <a:rPr lang="en-US" altLang="en-US" sz="2600" b="1" smtClean="0">
                <a:solidFill>
                  <a:srgbClr val="FF0000"/>
                </a:solidFill>
              </a:rPr>
              <a:t>Q(b):</a:t>
            </a:r>
            <a:r>
              <a:rPr lang="en-US" altLang="en-US" sz="2600" smtClean="0">
                <a:solidFill>
                  <a:srgbClr val="FF0000"/>
                </a:solidFill>
              </a:rPr>
              <a:t> </a:t>
            </a:r>
            <a:r>
              <a:rPr lang="en-US" altLang="en-US" sz="2600" smtClean="0"/>
              <a:t>For a MOSFET with </a:t>
            </a:r>
            <a:r>
              <a:rPr lang="en-US" altLang="en-US" sz="2600" i="1" smtClean="0"/>
              <a:t>W</a:t>
            </a:r>
            <a:r>
              <a:rPr lang="en-US" altLang="en-US" sz="2600" smtClean="0"/>
              <a:t>/</a:t>
            </a:r>
            <a:r>
              <a:rPr lang="en-US" altLang="en-US" sz="2600" i="1" smtClean="0"/>
              <a:t>L</a:t>
            </a:r>
            <a:r>
              <a:rPr lang="en-US" altLang="en-US" sz="2600" smtClean="0"/>
              <a:t> = 8</a:t>
            </a:r>
            <a:r>
              <a:rPr lang="en-US" altLang="en-US" sz="2600" i="1" smtClean="0">
                <a:solidFill>
                  <a:srgbClr val="FF0000"/>
                </a:solidFill>
                <a:latin typeface="Symbol" pitchFamily="18" charset="2"/>
              </a:rPr>
              <a:t>m</a:t>
            </a:r>
            <a:r>
              <a:rPr lang="en-US" altLang="en-US" sz="2600" i="1" smtClean="0">
                <a:solidFill>
                  <a:srgbClr val="FF0000"/>
                </a:solidFill>
              </a:rPr>
              <a:t>m</a:t>
            </a:r>
            <a:r>
              <a:rPr lang="en-US" altLang="en-US" sz="2600" smtClean="0"/>
              <a:t>/0.8</a:t>
            </a:r>
            <a:r>
              <a:rPr lang="en-US" altLang="en-US" sz="2600" i="1" smtClean="0">
                <a:solidFill>
                  <a:srgbClr val="FF0000"/>
                </a:solidFill>
                <a:latin typeface="Symbol" pitchFamily="18" charset="2"/>
              </a:rPr>
              <a:t>m</a:t>
            </a:r>
            <a:r>
              <a:rPr lang="en-US" altLang="en-US" sz="2600" i="1" smtClean="0">
                <a:solidFill>
                  <a:srgbClr val="FF0000"/>
                </a:solidFill>
              </a:rPr>
              <a:t>m</a:t>
            </a:r>
            <a:r>
              <a:rPr lang="en-US" altLang="en-US" sz="2600" smtClean="0"/>
              <a:t>, calculate the values of </a:t>
            </a:r>
            <a:r>
              <a:rPr lang="en-US" altLang="en-US" sz="2600" i="1" smtClean="0"/>
              <a:t>v</a:t>
            </a:r>
            <a:r>
              <a:rPr lang="en-US" altLang="en-US" sz="2600" i="1" baseline="-25000" smtClean="0"/>
              <a:t>OV</a:t>
            </a:r>
            <a:r>
              <a:rPr lang="en-US" altLang="en-US" sz="2600" smtClean="0"/>
              <a:t>, </a:t>
            </a:r>
            <a:r>
              <a:rPr lang="en-US" altLang="en-US" sz="2600" i="1" smtClean="0"/>
              <a:t>v</a:t>
            </a:r>
            <a:r>
              <a:rPr lang="en-US" altLang="en-US" sz="2600" i="1" baseline="-25000" smtClean="0"/>
              <a:t>GS</a:t>
            </a:r>
            <a:r>
              <a:rPr lang="en-US" altLang="en-US" sz="2600" smtClean="0"/>
              <a:t>, and </a:t>
            </a:r>
            <a:r>
              <a:rPr lang="en-US" altLang="en-US" sz="2600" i="1" smtClean="0"/>
              <a:t>v</a:t>
            </a:r>
            <a:r>
              <a:rPr lang="en-US" altLang="en-US" sz="2600" i="1" baseline="-25000" smtClean="0"/>
              <a:t>DS</a:t>
            </a:r>
            <a:r>
              <a:rPr lang="en-US" altLang="en-US" sz="2600" baseline="-25000" smtClean="0"/>
              <a:t>min</a:t>
            </a:r>
            <a:r>
              <a:rPr lang="en-US" altLang="en-US" sz="2600" smtClean="0"/>
              <a:t> needed to operate the transistor in the saturation region with dc current </a:t>
            </a:r>
            <a:r>
              <a:rPr lang="en-US" altLang="en-US" sz="2600" i="1" smtClean="0"/>
              <a:t>I</a:t>
            </a:r>
            <a:r>
              <a:rPr lang="en-US" altLang="en-US" sz="2600" i="1" baseline="-25000" smtClean="0"/>
              <a:t>D</a:t>
            </a:r>
            <a:r>
              <a:rPr lang="en-US" altLang="en-US" sz="2600" smtClean="0"/>
              <a:t> = 100</a:t>
            </a:r>
            <a:r>
              <a:rPr lang="en-US" altLang="en-US" sz="2600" i="1" smtClean="0">
                <a:solidFill>
                  <a:srgbClr val="FF0000"/>
                </a:solidFill>
                <a:latin typeface="Symbol" pitchFamily="18" charset="2"/>
              </a:rPr>
              <a:t>m</a:t>
            </a:r>
            <a:r>
              <a:rPr lang="en-US" altLang="en-US" sz="2600" i="1" smtClean="0">
                <a:solidFill>
                  <a:srgbClr val="FF0000"/>
                </a:solidFill>
              </a:rPr>
              <a:t>A</a:t>
            </a:r>
            <a:r>
              <a:rPr lang="en-US" altLang="en-US" sz="2600" smtClean="0"/>
              <a:t>.</a:t>
            </a:r>
          </a:p>
          <a:p>
            <a:pPr eaLnBrk="1" hangingPunct="1">
              <a:lnSpc>
                <a:spcPct val="90000"/>
              </a:lnSpc>
            </a:pPr>
            <a:r>
              <a:rPr lang="en-US" altLang="en-US" sz="2600" b="1" smtClean="0">
                <a:solidFill>
                  <a:srgbClr val="FF0000"/>
                </a:solidFill>
              </a:rPr>
              <a:t>Q(c):</a:t>
            </a:r>
            <a:r>
              <a:rPr lang="en-US" altLang="en-US" sz="2600" smtClean="0">
                <a:solidFill>
                  <a:srgbClr val="FF0000"/>
                </a:solidFill>
              </a:rPr>
              <a:t> </a:t>
            </a:r>
            <a:r>
              <a:rPr lang="en-US" altLang="en-US" sz="2600" smtClean="0"/>
              <a:t>For the device in (b), find the values of </a:t>
            </a:r>
            <a:r>
              <a:rPr lang="en-US" altLang="en-US" sz="2600" i="1" smtClean="0"/>
              <a:t>v</a:t>
            </a:r>
            <a:r>
              <a:rPr lang="en-US" altLang="en-US" sz="2600" i="1" baseline="-25000" smtClean="0"/>
              <a:t>OV</a:t>
            </a:r>
            <a:r>
              <a:rPr lang="en-US" altLang="en-US" sz="2600" smtClean="0"/>
              <a:t> and </a:t>
            </a:r>
            <a:r>
              <a:rPr lang="en-US" altLang="en-US" sz="2600" i="1" smtClean="0"/>
              <a:t>v</a:t>
            </a:r>
            <a:r>
              <a:rPr lang="en-US" altLang="en-US" sz="2600" i="1" baseline="-25000" smtClean="0"/>
              <a:t>GS</a:t>
            </a:r>
            <a:r>
              <a:rPr lang="en-US" altLang="en-US" sz="2600" smtClean="0"/>
              <a:t> required to cause the device to operate as a 1000</a:t>
            </a:r>
            <a:r>
              <a:rPr lang="en-US" altLang="en-US" sz="2600" i="1" smtClean="0">
                <a:solidFill>
                  <a:srgbClr val="FF0000"/>
                </a:solidFill>
              </a:rPr>
              <a:t>ohm</a:t>
            </a:r>
            <a:r>
              <a:rPr lang="en-US" altLang="en-US" sz="2600" smtClean="0"/>
              <a:t> resistor for very small </a:t>
            </a:r>
            <a:r>
              <a:rPr lang="en-US" altLang="en-US" sz="2600" i="1" smtClean="0"/>
              <a:t>v</a:t>
            </a:r>
            <a:r>
              <a:rPr lang="en-US" altLang="en-US" sz="2600" i="1" baseline="-25000" smtClean="0"/>
              <a:t>DS</a:t>
            </a:r>
            <a:r>
              <a:rPr lang="en-US" altLang="en-US" sz="2600" i="1" smtClean="0"/>
              <a:t>.</a:t>
            </a:r>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248400" y="228600"/>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02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32771" name="Rectangle 2"/>
          <p:cNvSpPr>
            <a:spLocks noGrp="1" noChangeArrowheads="1"/>
          </p:cNvSpPr>
          <p:nvPr>
            <p:ph type="title"/>
          </p:nvPr>
        </p:nvSpPr>
        <p:spPr/>
        <p:txBody>
          <a:bodyPr/>
          <a:lstStyle/>
          <a:p>
            <a:pPr eaLnBrk="1" hangingPunct="1"/>
            <a:r>
              <a:rPr lang="en-US" altLang="en-US" sz="3200" b="0" smtClean="0"/>
              <a:t>5.1.7.</a:t>
            </a:r>
            <a:r>
              <a:rPr lang="en-US" altLang="en-US" sz="3200" smtClean="0"/>
              <a:t> The </a:t>
            </a:r>
            <a:r>
              <a:rPr lang="en-US" altLang="en-US" sz="3200" i="1" smtClean="0"/>
              <a:t>p</a:t>
            </a:r>
            <a:r>
              <a:rPr lang="en-US" altLang="en-US" sz="3200" smtClean="0"/>
              <a:t>-Channel MOSFET</a:t>
            </a:r>
          </a:p>
        </p:txBody>
      </p:sp>
      <p:sp>
        <p:nvSpPr>
          <p:cNvPr id="32772" name="Rectangle 4"/>
          <p:cNvSpPr>
            <a:spLocks noGrp="1" noChangeArrowheads="1"/>
          </p:cNvSpPr>
          <p:nvPr>
            <p:ph type="body" sz="half" idx="1"/>
          </p:nvPr>
        </p:nvSpPr>
        <p:spPr>
          <a:xfrm>
            <a:off x="152400" y="2057400"/>
            <a:ext cx="4305300" cy="3505200"/>
          </a:xfrm>
        </p:spPr>
        <p:txBody>
          <a:bodyPr/>
          <a:lstStyle/>
          <a:p>
            <a:pPr eaLnBrk="1" hangingPunct="1"/>
            <a:r>
              <a:rPr lang="en-US" altLang="en-US" sz="2400" smtClean="0"/>
              <a:t>Figure 5.9(a) shows cross-sectional view of a </a:t>
            </a:r>
            <a:r>
              <a:rPr lang="en-US" altLang="en-US" sz="2400" i="1" smtClean="0">
                <a:solidFill>
                  <a:srgbClr val="FF0000"/>
                </a:solidFill>
              </a:rPr>
              <a:t>p</a:t>
            </a:r>
            <a:r>
              <a:rPr lang="en-US" altLang="en-US" sz="2400" smtClean="0">
                <a:solidFill>
                  <a:srgbClr val="FF0000"/>
                </a:solidFill>
              </a:rPr>
              <a:t>-channel enhancement-type MOSFET.</a:t>
            </a:r>
          </a:p>
          <a:p>
            <a:pPr lvl="1" eaLnBrk="1" hangingPunct="1"/>
            <a:r>
              <a:rPr lang="en-US" altLang="en-US" smtClean="0"/>
              <a:t>structure is similar but “opposite” to </a:t>
            </a:r>
            <a:r>
              <a:rPr lang="en-US" altLang="en-US" i="1" smtClean="0"/>
              <a:t>n</a:t>
            </a:r>
            <a:r>
              <a:rPr lang="en-US" altLang="en-US" smtClean="0"/>
              <a:t>-channel</a:t>
            </a:r>
          </a:p>
          <a:p>
            <a:pPr eaLnBrk="1" hangingPunct="1"/>
            <a:r>
              <a:rPr lang="en-US" altLang="en-US" sz="2400" b="1" smtClean="0">
                <a:solidFill>
                  <a:srgbClr val="0000FF"/>
                </a:solidFill>
              </a:rPr>
              <a:t>complementary devices</a:t>
            </a:r>
            <a:r>
              <a:rPr lang="en-US" altLang="en-US" sz="2400" smtClean="0"/>
              <a:t> – two devices such as the </a:t>
            </a:r>
            <a:r>
              <a:rPr lang="en-US" altLang="en-US" sz="2400" i="1" smtClean="0"/>
              <a:t>p</a:t>
            </a:r>
            <a:r>
              <a:rPr lang="en-US" altLang="en-US" sz="2400" smtClean="0"/>
              <a:t>-channel and </a:t>
            </a:r>
            <a:r>
              <a:rPr lang="en-US" altLang="en-US" sz="2400" i="1" smtClean="0"/>
              <a:t>n</a:t>
            </a:r>
            <a:r>
              <a:rPr lang="en-US" altLang="en-US" sz="2400" smtClean="0"/>
              <a:t>-channel MOSFET’s.</a:t>
            </a:r>
          </a:p>
        </p:txBody>
      </p:sp>
      <p:sp>
        <p:nvSpPr>
          <p:cNvPr id="32773" name="Rectangle 5"/>
          <p:cNvSpPr>
            <a:spLocks noGrp="1" noChangeArrowheads="1"/>
          </p:cNvSpPr>
          <p:nvPr>
            <p:ph type="body" sz="half" idx="2"/>
          </p:nvPr>
        </p:nvSpPr>
        <p:spPr>
          <a:ln>
            <a:noFill/>
          </a:ln>
        </p:spPr>
        <p:txBody>
          <a:bodyPr/>
          <a:lstStyle/>
          <a:p>
            <a:pPr eaLnBrk="1" hangingPunct="1"/>
            <a:endParaRPr lang="en-US" altLang="en-US" sz="2000" dirty="0" smtClean="0"/>
          </a:p>
        </p:txBody>
      </p:sp>
      <p:pic>
        <p:nvPicPr>
          <p:cNvPr id="32774" name="Picture 7" descr="se05F0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92675" y="228600"/>
            <a:ext cx="4022725"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5" name="Rectangle 4"/>
          <p:cNvSpPr>
            <a:spLocks noChangeArrowheads="1"/>
          </p:cNvSpPr>
          <p:nvPr/>
        </p:nvSpPr>
        <p:spPr bwMode="auto">
          <a:xfrm>
            <a:off x="152400" y="5638800"/>
            <a:ext cx="8763000" cy="1069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r>
              <a:rPr lang="en-US" altLang="en-US" sz="1600" b="1"/>
              <a:t>Figure 5.9(a): </a:t>
            </a:r>
            <a:r>
              <a:rPr lang="en-US" altLang="en-US" sz="1600"/>
              <a:t>Physical structure of the PMOS transistor.  Note that it is similar to the NMOS transistor shown in Figure 5.1(b), except that all semiconductor regions are reversed in polarity.  </a:t>
            </a:r>
            <a:r>
              <a:rPr lang="en-US" altLang="en-US" sz="1600" b="1"/>
              <a:t>(b)</a:t>
            </a:r>
            <a:r>
              <a:rPr lang="en-US" altLang="en-US" sz="1600"/>
              <a:t> A negative voltage </a:t>
            </a:r>
            <a:r>
              <a:rPr lang="en-US" altLang="en-US" sz="1600" i="1"/>
              <a:t>v</a:t>
            </a:r>
            <a:r>
              <a:rPr lang="en-US" altLang="en-US" sz="1600" i="1" baseline="-25000"/>
              <a:t>GS</a:t>
            </a:r>
            <a:r>
              <a:rPr lang="en-US" altLang="en-US" sz="1600"/>
              <a:t> of magnitude greater than |</a:t>
            </a:r>
            <a:r>
              <a:rPr lang="en-US" altLang="en-US" sz="1600" i="1"/>
              <a:t>V</a:t>
            </a:r>
            <a:r>
              <a:rPr lang="en-US" altLang="en-US" sz="1600" i="1" baseline="-25000"/>
              <a:t>tp</a:t>
            </a:r>
            <a:r>
              <a:rPr lang="en-US" altLang="en-US" sz="1600"/>
              <a:t>| induces a p-channel, and a negative </a:t>
            </a:r>
            <a:r>
              <a:rPr lang="en-US" altLang="en-US" sz="1600" i="1"/>
              <a:t>v</a:t>
            </a:r>
            <a:r>
              <a:rPr lang="en-US" altLang="en-US" sz="1600" i="1" baseline="-25000"/>
              <a:t>DS</a:t>
            </a:r>
            <a:r>
              <a:rPr lang="en-US" altLang="en-US" sz="1600"/>
              <a:t> causes a current </a:t>
            </a:r>
            <a:r>
              <a:rPr lang="en-US" altLang="en-US" sz="1600" i="1"/>
              <a:t>i</a:t>
            </a:r>
            <a:r>
              <a:rPr lang="en-US" altLang="en-US" sz="1600" i="1" baseline="-25000"/>
              <a:t>D</a:t>
            </a:r>
            <a:r>
              <a:rPr lang="en-US" altLang="en-US" sz="1600"/>
              <a:t> to flow from source to drain.</a:t>
            </a:r>
            <a:endParaRPr lang="en-US" altLang="en-US" sz="1600" i="1" baseline="-25000"/>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3969657" y="4800600"/>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79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33795" name="Rectangle 2"/>
          <p:cNvSpPr>
            <a:spLocks noGrp="1" noChangeArrowheads="1"/>
          </p:cNvSpPr>
          <p:nvPr>
            <p:ph type="title"/>
          </p:nvPr>
        </p:nvSpPr>
        <p:spPr/>
        <p:txBody>
          <a:bodyPr/>
          <a:lstStyle/>
          <a:p>
            <a:pPr eaLnBrk="1" hangingPunct="1"/>
            <a:r>
              <a:rPr lang="en-US" altLang="en-US" sz="3200" b="0" smtClean="0"/>
              <a:t>5.1.7.</a:t>
            </a:r>
            <a:r>
              <a:rPr lang="en-US" altLang="en-US" sz="3200" smtClean="0"/>
              <a:t> The </a:t>
            </a:r>
            <a:r>
              <a:rPr lang="en-US" altLang="en-US" sz="3200" i="1" smtClean="0"/>
              <a:t>p</a:t>
            </a:r>
            <a:r>
              <a:rPr lang="en-US" altLang="en-US" sz="3200" smtClean="0"/>
              <a:t>-Channel MOSFET</a:t>
            </a:r>
          </a:p>
        </p:txBody>
      </p:sp>
      <p:sp>
        <p:nvSpPr>
          <p:cNvPr id="33796" name="Rectangle 3"/>
          <p:cNvSpPr>
            <a:spLocks noGrp="1" noChangeArrowheads="1"/>
          </p:cNvSpPr>
          <p:nvPr>
            <p:ph type="body" sz="half" idx="1"/>
          </p:nvPr>
        </p:nvSpPr>
        <p:spPr>
          <a:xfrm>
            <a:off x="152400" y="2057400"/>
            <a:ext cx="4305300" cy="3505200"/>
          </a:xfrm>
        </p:spPr>
        <p:txBody>
          <a:bodyPr/>
          <a:lstStyle/>
          <a:p>
            <a:pPr eaLnBrk="1" hangingPunct="1"/>
            <a:r>
              <a:rPr lang="en-US" altLang="en-US" sz="2000" b="1" smtClean="0">
                <a:solidFill>
                  <a:srgbClr val="FF0000"/>
                </a:solidFill>
              </a:rPr>
              <a:t>Q:</a:t>
            </a:r>
            <a:r>
              <a:rPr lang="en-US" altLang="en-US" sz="2000" smtClean="0">
                <a:solidFill>
                  <a:srgbClr val="FF0000"/>
                </a:solidFill>
              </a:rPr>
              <a:t> </a:t>
            </a:r>
            <a:r>
              <a:rPr lang="en-US" altLang="en-US" sz="2000" smtClean="0"/>
              <a:t>What are </a:t>
            </a:r>
            <a:r>
              <a:rPr lang="en-US" altLang="en-US" sz="2000" smtClean="0">
                <a:solidFill>
                  <a:srgbClr val="FF0000"/>
                </a:solidFill>
              </a:rPr>
              <a:t>main differences</a:t>
            </a:r>
            <a:r>
              <a:rPr lang="en-US" altLang="en-US" sz="2000" smtClean="0"/>
              <a:t> between </a:t>
            </a:r>
            <a:r>
              <a:rPr lang="en-US" altLang="en-US" sz="2000" i="1" smtClean="0"/>
              <a:t>n</a:t>
            </a:r>
            <a:r>
              <a:rPr lang="en-US" altLang="en-US" sz="2000" smtClean="0"/>
              <a:t>-channel and </a:t>
            </a:r>
            <a:r>
              <a:rPr lang="en-US" altLang="en-US" sz="2000" i="1" smtClean="0"/>
              <a:t>p</a:t>
            </a:r>
            <a:r>
              <a:rPr lang="en-US" altLang="en-US" sz="2000" smtClean="0"/>
              <a:t>-channel?</a:t>
            </a:r>
          </a:p>
          <a:p>
            <a:pPr lvl="1" eaLnBrk="1" hangingPunct="1"/>
            <a:r>
              <a:rPr lang="en-US" altLang="en-US" sz="2000" b="1" smtClean="0">
                <a:solidFill>
                  <a:srgbClr val="008000"/>
                </a:solidFill>
              </a:rPr>
              <a:t>A:</a:t>
            </a:r>
            <a:r>
              <a:rPr lang="en-US" altLang="en-US" sz="2000" smtClean="0"/>
              <a:t> </a:t>
            </a:r>
            <a:r>
              <a:rPr lang="en-US" altLang="en-US" sz="2000" smtClean="0">
                <a:solidFill>
                  <a:srgbClr val="FF0000"/>
                </a:solidFill>
              </a:rPr>
              <a:t>Negative (not positive) voltage applied</a:t>
            </a:r>
            <a:r>
              <a:rPr lang="en-US" altLang="en-US" sz="2000" smtClean="0"/>
              <a:t> to gate “closes” the channel</a:t>
            </a:r>
          </a:p>
          <a:p>
            <a:pPr lvl="2" eaLnBrk="1" hangingPunct="1"/>
            <a:r>
              <a:rPr lang="en-US" altLang="en-US" sz="1800" smtClean="0"/>
              <a:t>allowing path for current flow</a:t>
            </a:r>
          </a:p>
          <a:p>
            <a:pPr lvl="1" eaLnBrk="1" hangingPunct="1"/>
            <a:r>
              <a:rPr lang="en-US" altLang="en-US" sz="2000" b="1" smtClean="0">
                <a:solidFill>
                  <a:srgbClr val="008000"/>
                </a:solidFill>
              </a:rPr>
              <a:t>A: </a:t>
            </a:r>
            <a:r>
              <a:rPr lang="en-US" altLang="en-US" sz="2000" smtClean="0"/>
              <a:t>Threshold voltage (previously represented as </a:t>
            </a:r>
            <a:r>
              <a:rPr lang="en-US" altLang="en-US" sz="2000" i="1" smtClean="0"/>
              <a:t>V</a:t>
            </a:r>
            <a:r>
              <a:rPr lang="en-US" altLang="en-US" sz="2000" i="1" baseline="-25000" smtClean="0"/>
              <a:t>t</a:t>
            </a:r>
            <a:r>
              <a:rPr lang="en-US" altLang="en-US" sz="2000" smtClean="0"/>
              <a:t>) is represented as </a:t>
            </a:r>
            <a:r>
              <a:rPr lang="en-US" altLang="en-US" sz="2000" i="1" smtClean="0"/>
              <a:t>V</a:t>
            </a:r>
            <a:r>
              <a:rPr lang="en-US" altLang="en-US" sz="2000" i="1" baseline="-25000" smtClean="0"/>
              <a:t>tp</a:t>
            </a:r>
          </a:p>
          <a:p>
            <a:pPr lvl="2" eaLnBrk="1" hangingPunct="1"/>
            <a:r>
              <a:rPr lang="en-US" altLang="en-US" sz="1800" smtClean="0">
                <a:solidFill>
                  <a:srgbClr val="FF0000"/>
                </a:solidFill>
              </a:rPr>
              <a:t>|</a:t>
            </a:r>
            <a:r>
              <a:rPr lang="en-US" altLang="en-US" sz="1800" i="1" smtClean="0">
                <a:solidFill>
                  <a:srgbClr val="FF0000"/>
                </a:solidFill>
              </a:rPr>
              <a:t>v</a:t>
            </a:r>
            <a:r>
              <a:rPr lang="en-US" altLang="en-US" sz="1800" i="1" baseline="-25000" smtClean="0">
                <a:solidFill>
                  <a:srgbClr val="FF0000"/>
                </a:solidFill>
              </a:rPr>
              <a:t>GS</a:t>
            </a:r>
            <a:r>
              <a:rPr lang="en-US" altLang="en-US" sz="1800" smtClean="0">
                <a:solidFill>
                  <a:srgbClr val="FF0000"/>
                </a:solidFill>
              </a:rPr>
              <a:t>| &gt; |</a:t>
            </a:r>
            <a:r>
              <a:rPr lang="en-US" altLang="en-US" sz="1800" i="1" smtClean="0">
                <a:solidFill>
                  <a:srgbClr val="FF0000"/>
                </a:solidFill>
              </a:rPr>
              <a:t>V</a:t>
            </a:r>
            <a:r>
              <a:rPr lang="en-US" altLang="en-US" sz="1800" i="1" baseline="-25000" smtClean="0">
                <a:solidFill>
                  <a:srgbClr val="FF0000"/>
                </a:solidFill>
              </a:rPr>
              <a:t>tp</a:t>
            </a:r>
            <a:r>
              <a:rPr lang="en-US" altLang="en-US" sz="1800" smtClean="0">
                <a:solidFill>
                  <a:srgbClr val="FF0000"/>
                </a:solidFill>
              </a:rPr>
              <a:t>| to close channel</a:t>
            </a:r>
          </a:p>
        </p:txBody>
      </p:sp>
      <p:sp>
        <p:nvSpPr>
          <p:cNvPr id="33797" name="Rectangle 4"/>
          <p:cNvSpPr>
            <a:spLocks noGrp="1" noChangeArrowheads="1"/>
          </p:cNvSpPr>
          <p:nvPr>
            <p:ph type="body" sz="half" idx="2"/>
          </p:nvPr>
        </p:nvSpPr>
        <p:spPr/>
        <p:txBody>
          <a:bodyPr/>
          <a:lstStyle/>
          <a:p>
            <a:pPr eaLnBrk="1" hangingPunct="1"/>
            <a:endParaRPr lang="en-US" altLang="en-US" sz="2000" smtClean="0"/>
          </a:p>
        </p:txBody>
      </p:sp>
      <p:pic>
        <p:nvPicPr>
          <p:cNvPr id="33798" name="Picture 7" descr="se05F0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92675" y="228600"/>
            <a:ext cx="4022725"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9" name="Rectangle 4"/>
          <p:cNvSpPr>
            <a:spLocks noChangeArrowheads="1"/>
          </p:cNvSpPr>
          <p:nvPr/>
        </p:nvSpPr>
        <p:spPr bwMode="auto">
          <a:xfrm>
            <a:off x="152400" y="5638800"/>
            <a:ext cx="8763000" cy="1069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r>
              <a:rPr lang="en-US" altLang="en-US" sz="1600" b="1"/>
              <a:t>Figure 5.9(a): </a:t>
            </a:r>
            <a:r>
              <a:rPr lang="en-US" altLang="en-US" sz="1600"/>
              <a:t>Physical structure of the PMOS transistor.  Note that it is similar to the NMOS transistor shown in Figure 5.1(b), except that all semiconductor regions are reversed in polarity.  </a:t>
            </a:r>
            <a:r>
              <a:rPr lang="en-US" altLang="en-US" sz="1600" b="1"/>
              <a:t>(b)</a:t>
            </a:r>
            <a:r>
              <a:rPr lang="en-US" altLang="en-US" sz="1600"/>
              <a:t> A negative voltage </a:t>
            </a:r>
            <a:r>
              <a:rPr lang="en-US" altLang="en-US" sz="1600" i="1"/>
              <a:t>v</a:t>
            </a:r>
            <a:r>
              <a:rPr lang="en-US" altLang="en-US" sz="1600" i="1" baseline="-25000"/>
              <a:t>GS</a:t>
            </a:r>
            <a:r>
              <a:rPr lang="en-US" altLang="en-US" sz="1600"/>
              <a:t> of magnitude greater than |</a:t>
            </a:r>
            <a:r>
              <a:rPr lang="en-US" altLang="en-US" sz="1600" i="1"/>
              <a:t>V</a:t>
            </a:r>
            <a:r>
              <a:rPr lang="en-US" altLang="en-US" sz="1600" i="1" baseline="-25000"/>
              <a:t>tp</a:t>
            </a:r>
            <a:r>
              <a:rPr lang="en-US" altLang="en-US" sz="1600"/>
              <a:t>| induces a p-channel, and a negative </a:t>
            </a:r>
            <a:r>
              <a:rPr lang="en-US" altLang="en-US" sz="1600" i="1"/>
              <a:t>v</a:t>
            </a:r>
            <a:r>
              <a:rPr lang="en-US" altLang="en-US" sz="1600" i="1" baseline="-25000"/>
              <a:t>DS</a:t>
            </a:r>
            <a:r>
              <a:rPr lang="en-US" altLang="en-US" sz="1600"/>
              <a:t> causes a current </a:t>
            </a:r>
            <a:r>
              <a:rPr lang="en-US" altLang="en-US" sz="1600" i="1"/>
              <a:t>i</a:t>
            </a:r>
            <a:r>
              <a:rPr lang="en-US" altLang="en-US" sz="1600" i="1" baseline="-25000"/>
              <a:t>D</a:t>
            </a:r>
            <a:r>
              <a:rPr lang="en-US" altLang="en-US" sz="1600"/>
              <a:t> to flow from source to drain.</a:t>
            </a:r>
            <a:endParaRPr lang="en-US" altLang="en-US" sz="1600" i="1" baseline="-25000"/>
          </a:p>
        </p:txBody>
      </p:sp>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34819" name="Rectangle 2"/>
          <p:cNvSpPr>
            <a:spLocks noGrp="1" noChangeArrowheads="1"/>
          </p:cNvSpPr>
          <p:nvPr>
            <p:ph type="title"/>
          </p:nvPr>
        </p:nvSpPr>
        <p:spPr/>
        <p:txBody>
          <a:bodyPr/>
          <a:lstStyle/>
          <a:p>
            <a:pPr eaLnBrk="1" hangingPunct="1"/>
            <a:r>
              <a:rPr lang="en-US" altLang="en-US" sz="3200" b="0" smtClean="0"/>
              <a:t>5.1.7.</a:t>
            </a:r>
            <a:r>
              <a:rPr lang="en-US" altLang="en-US" sz="3200" smtClean="0"/>
              <a:t> The </a:t>
            </a:r>
            <a:r>
              <a:rPr lang="en-US" altLang="en-US" sz="3200" i="1" smtClean="0"/>
              <a:t>p</a:t>
            </a:r>
            <a:r>
              <a:rPr lang="en-US" altLang="en-US" sz="3200" smtClean="0"/>
              <a:t>-Channel MOSFET</a:t>
            </a:r>
          </a:p>
        </p:txBody>
      </p:sp>
      <p:sp>
        <p:nvSpPr>
          <p:cNvPr id="34820" name="Rectangle 3"/>
          <p:cNvSpPr>
            <a:spLocks noGrp="1" noChangeArrowheads="1"/>
          </p:cNvSpPr>
          <p:nvPr>
            <p:ph type="body" sz="half" idx="1"/>
          </p:nvPr>
        </p:nvSpPr>
        <p:spPr>
          <a:xfrm>
            <a:off x="152400" y="2057400"/>
            <a:ext cx="4305300" cy="3505200"/>
          </a:xfrm>
        </p:spPr>
        <p:txBody>
          <a:bodyPr/>
          <a:lstStyle/>
          <a:p>
            <a:pPr eaLnBrk="1" hangingPunct="1"/>
            <a:r>
              <a:rPr lang="en-US" altLang="en-US" sz="2000" b="1" smtClean="0">
                <a:solidFill>
                  <a:srgbClr val="FF0000"/>
                </a:solidFill>
              </a:rPr>
              <a:t>Q:</a:t>
            </a:r>
            <a:r>
              <a:rPr lang="en-US" altLang="en-US" sz="2000" smtClean="0">
                <a:solidFill>
                  <a:srgbClr val="FF0000"/>
                </a:solidFill>
              </a:rPr>
              <a:t> </a:t>
            </a:r>
            <a:r>
              <a:rPr lang="en-US" altLang="en-US" sz="2000" smtClean="0"/>
              <a:t>What are </a:t>
            </a:r>
            <a:r>
              <a:rPr lang="en-US" altLang="en-US" sz="2000" smtClean="0">
                <a:solidFill>
                  <a:srgbClr val="FF0000"/>
                </a:solidFill>
              </a:rPr>
              <a:t>main differences</a:t>
            </a:r>
            <a:r>
              <a:rPr lang="en-US" altLang="en-US" sz="2000" smtClean="0"/>
              <a:t> between </a:t>
            </a:r>
            <a:r>
              <a:rPr lang="en-US" altLang="en-US" sz="2000" i="1" smtClean="0"/>
              <a:t>n</a:t>
            </a:r>
            <a:r>
              <a:rPr lang="en-US" altLang="en-US" sz="2000" smtClean="0"/>
              <a:t>-channel and </a:t>
            </a:r>
            <a:r>
              <a:rPr lang="en-US" altLang="en-US" sz="2000" i="1" smtClean="0"/>
              <a:t>p</a:t>
            </a:r>
            <a:r>
              <a:rPr lang="en-US" altLang="en-US" sz="2000" smtClean="0"/>
              <a:t>-channel?</a:t>
            </a:r>
          </a:p>
          <a:p>
            <a:pPr lvl="1" eaLnBrk="1" hangingPunct="1"/>
            <a:r>
              <a:rPr lang="en-US" altLang="en-US" sz="2000" b="1" smtClean="0">
                <a:solidFill>
                  <a:srgbClr val="008000"/>
                </a:solidFill>
              </a:rPr>
              <a:t>A: </a:t>
            </a:r>
            <a:r>
              <a:rPr lang="en-US" altLang="en-US" sz="2000" smtClean="0"/>
              <a:t>Process transconductance parameters are defined differently</a:t>
            </a:r>
          </a:p>
          <a:p>
            <a:pPr lvl="2" eaLnBrk="1" hangingPunct="1"/>
            <a:r>
              <a:rPr lang="en-US" altLang="en-US" sz="1800" i="1" smtClean="0">
                <a:solidFill>
                  <a:srgbClr val="FF0000"/>
                </a:solidFill>
              </a:rPr>
              <a:t>k</a:t>
            </a:r>
            <a:r>
              <a:rPr lang="en-US" altLang="en-US" sz="1800" smtClean="0">
                <a:solidFill>
                  <a:srgbClr val="FF0000"/>
                </a:solidFill>
              </a:rPr>
              <a:t>’</a:t>
            </a:r>
            <a:r>
              <a:rPr lang="en-US" altLang="en-US" sz="1800" i="1" baseline="-25000" smtClean="0">
                <a:solidFill>
                  <a:srgbClr val="FF0000"/>
                </a:solidFill>
              </a:rPr>
              <a:t>p</a:t>
            </a:r>
            <a:r>
              <a:rPr lang="en-US" altLang="en-US" sz="1800" smtClean="0">
                <a:solidFill>
                  <a:srgbClr val="FF0000"/>
                </a:solidFill>
              </a:rPr>
              <a:t> = </a:t>
            </a:r>
            <a:r>
              <a:rPr lang="en-US" altLang="en-US" sz="1800" i="1" smtClean="0">
                <a:solidFill>
                  <a:srgbClr val="FF0000"/>
                </a:solidFill>
                <a:latin typeface="Symbol" pitchFamily="18" charset="2"/>
              </a:rPr>
              <a:t>m</a:t>
            </a:r>
            <a:r>
              <a:rPr lang="en-US" altLang="en-US" sz="1800" i="1" baseline="-25000" smtClean="0">
                <a:solidFill>
                  <a:srgbClr val="FF0000"/>
                </a:solidFill>
              </a:rPr>
              <a:t>p</a:t>
            </a:r>
            <a:r>
              <a:rPr lang="en-US" altLang="en-US" sz="1800" i="1" smtClean="0">
                <a:solidFill>
                  <a:srgbClr val="FF0000"/>
                </a:solidFill>
              </a:rPr>
              <a:t>C</a:t>
            </a:r>
            <a:r>
              <a:rPr lang="en-US" altLang="en-US" sz="1800" i="1" baseline="-25000" smtClean="0">
                <a:solidFill>
                  <a:srgbClr val="FF0000"/>
                </a:solidFill>
              </a:rPr>
              <a:t>ox</a:t>
            </a:r>
          </a:p>
          <a:p>
            <a:pPr lvl="2" eaLnBrk="1" hangingPunct="1"/>
            <a:r>
              <a:rPr lang="en-US" altLang="en-US" sz="1800" i="1" smtClean="0">
                <a:solidFill>
                  <a:srgbClr val="FF0000"/>
                </a:solidFill>
              </a:rPr>
              <a:t>k</a:t>
            </a:r>
            <a:r>
              <a:rPr lang="en-US" altLang="en-US" sz="1800" i="1" baseline="-25000" smtClean="0">
                <a:solidFill>
                  <a:srgbClr val="FF0000"/>
                </a:solidFill>
              </a:rPr>
              <a:t>p</a:t>
            </a:r>
            <a:r>
              <a:rPr lang="en-US" altLang="en-US" sz="1800" smtClean="0">
                <a:solidFill>
                  <a:srgbClr val="FF0000"/>
                </a:solidFill>
              </a:rPr>
              <a:t> = </a:t>
            </a:r>
            <a:r>
              <a:rPr lang="en-US" altLang="en-US" sz="1800" i="1" smtClean="0">
                <a:solidFill>
                  <a:srgbClr val="FF0000"/>
                </a:solidFill>
                <a:latin typeface="Symbol" pitchFamily="18" charset="2"/>
              </a:rPr>
              <a:t>m</a:t>
            </a:r>
            <a:r>
              <a:rPr lang="en-US" altLang="en-US" sz="1800" i="1" baseline="-25000" smtClean="0">
                <a:solidFill>
                  <a:srgbClr val="FF0000"/>
                </a:solidFill>
              </a:rPr>
              <a:t>p</a:t>
            </a:r>
            <a:r>
              <a:rPr lang="en-US" altLang="en-US" sz="1800" i="1" smtClean="0">
                <a:solidFill>
                  <a:srgbClr val="FF0000"/>
                </a:solidFill>
              </a:rPr>
              <a:t>C</a:t>
            </a:r>
            <a:r>
              <a:rPr lang="en-US" altLang="en-US" sz="1800" i="1" baseline="-25000" smtClean="0">
                <a:solidFill>
                  <a:srgbClr val="FF0000"/>
                </a:solidFill>
              </a:rPr>
              <a:t>ox</a:t>
            </a:r>
            <a:r>
              <a:rPr lang="en-US" altLang="en-US" sz="1800" smtClean="0">
                <a:solidFill>
                  <a:srgbClr val="FF0000"/>
                </a:solidFill>
              </a:rPr>
              <a:t>(</a:t>
            </a:r>
            <a:r>
              <a:rPr lang="en-US" altLang="en-US" sz="1800" i="1" smtClean="0">
                <a:solidFill>
                  <a:srgbClr val="FF0000"/>
                </a:solidFill>
              </a:rPr>
              <a:t>W</a:t>
            </a:r>
            <a:r>
              <a:rPr lang="en-US" altLang="en-US" sz="1800" smtClean="0">
                <a:solidFill>
                  <a:srgbClr val="FF0000"/>
                </a:solidFill>
              </a:rPr>
              <a:t>/</a:t>
            </a:r>
            <a:r>
              <a:rPr lang="en-US" altLang="en-US" sz="1800" i="1" smtClean="0">
                <a:solidFill>
                  <a:srgbClr val="FF0000"/>
                </a:solidFill>
              </a:rPr>
              <a:t>L</a:t>
            </a:r>
            <a:r>
              <a:rPr lang="en-US" altLang="en-US" sz="1800" smtClean="0">
                <a:solidFill>
                  <a:srgbClr val="FF0000"/>
                </a:solidFill>
              </a:rPr>
              <a:t>)</a:t>
            </a:r>
            <a:endParaRPr lang="en-US" altLang="en-US" sz="1800" i="1" baseline="-25000" smtClean="0">
              <a:solidFill>
                <a:srgbClr val="FF0000"/>
              </a:solidFill>
            </a:endParaRPr>
          </a:p>
          <a:p>
            <a:pPr lvl="1" eaLnBrk="1" hangingPunct="1"/>
            <a:r>
              <a:rPr lang="en-US" altLang="en-US" sz="2000" b="1" smtClean="0">
                <a:solidFill>
                  <a:srgbClr val="008000"/>
                </a:solidFill>
              </a:rPr>
              <a:t>A:</a:t>
            </a:r>
            <a:r>
              <a:rPr lang="en-US" altLang="en-US" sz="2000" smtClean="0">
                <a:solidFill>
                  <a:srgbClr val="008000"/>
                </a:solidFill>
              </a:rPr>
              <a:t> </a:t>
            </a:r>
            <a:r>
              <a:rPr lang="en-US" altLang="en-US" sz="2000" smtClean="0"/>
              <a:t>The rest, essentially, is the same, but with reverse polarity...</a:t>
            </a:r>
          </a:p>
        </p:txBody>
      </p:sp>
      <p:sp>
        <p:nvSpPr>
          <p:cNvPr id="34821" name="Rectangle 4"/>
          <p:cNvSpPr>
            <a:spLocks noGrp="1" noChangeArrowheads="1"/>
          </p:cNvSpPr>
          <p:nvPr>
            <p:ph type="body" sz="half" idx="2"/>
          </p:nvPr>
        </p:nvSpPr>
        <p:spPr/>
        <p:txBody>
          <a:bodyPr/>
          <a:lstStyle/>
          <a:p>
            <a:pPr eaLnBrk="1" hangingPunct="1"/>
            <a:endParaRPr lang="en-US" altLang="en-US" sz="2000" smtClean="0"/>
          </a:p>
        </p:txBody>
      </p:sp>
      <p:pic>
        <p:nvPicPr>
          <p:cNvPr id="34822" name="Picture 7" descr="se05F0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92675" y="228600"/>
            <a:ext cx="4022725"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3" name="Rectangle 4"/>
          <p:cNvSpPr>
            <a:spLocks noChangeArrowheads="1"/>
          </p:cNvSpPr>
          <p:nvPr/>
        </p:nvSpPr>
        <p:spPr bwMode="auto">
          <a:xfrm>
            <a:off x="152400" y="5638800"/>
            <a:ext cx="8763000" cy="1069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r>
              <a:rPr lang="en-US" altLang="en-US" sz="1600" b="1"/>
              <a:t>Figure 5.9(a): </a:t>
            </a:r>
            <a:r>
              <a:rPr lang="en-US" altLang="en-US" sz="1600"/>
              <a:t>Physical structure of the PMOS transistor.  Note that it is similar to the NMOS transistor shown in Figure 5.1(b), except that all semiconductor regions are reversed in polarity.  </a:t>
            </a:r>
            <a:r>
              <a:rPr lang="en-US" altLang="en-US" sz="1600" b="1"/>
              <a:t>(b)</a:t>
            </a:r>
            <a:r>
              <a:rPr lang="en-US" altLang="en-US" sz="1600"/>
              <a:t> A negative voltage </a:t>
            </a:r>
            <a:r>
              <a:rPr lang="en-US" altLang="en-US" sz="1600" i="1"/>
              <a:t>v</a:t>
            </a:r>
            <a:r>
              <a:rPr lang="en-US" altLang="en-US" sz="1600" i="1" baseline="-25000"/>
              <a:t>GS</a:t>
            </a:r>
            <a:r>
              <a:rPr lang="en-US" altLang="en-US" sz="1600"/>
              <a:t> of magnitude greater than |</a:t>
            </a:r>
            <a:r>
              <a:rPr lang="en-US" altLang="en-US" sz="1600" i="1"/>
              <a:t>V</a:t>
            </a:r>
            <a:r>
              <a:rPr lang="en-US" altLang="en-US" sz="1600" i="1" baseline="-25000"/>
              <a:t>tp</a:t>
            </a:r>
            <a:r>
              <a:rPr lang="en-US" altLang="en-US" sz="1600"/>
              <a:t>| induces a p-channel, and a negative </a:t>
            </a:r>
            <a:r>
              <a:rPr lang="en-US" altLang="en-US" sz="1600" i="1"/>
              <a:t>v</a:t>
            </a:r>
            <a:r>
              <a:rPr lang="en-US" altLang="en-US" sz="1600" i="1" baseline="-25000"/>
              <a:t>DS</a:t>
            </a:r>
            <a:r>
              <a:rPr lang="en-US" altLang="en-US" sz="1600"/>
              <a:t> causes a current </a:t>
            </a:r>
            <a:r>
              <a:rPr lang="en-US" altLang="en-US" sz="1600" i="1"/>
              <a:t>i</a:t>
            </a:r>
            <a:r>
              <a:rPr lang="en-US" altLang="en-US" sz="1600" i="1" baseline="-25000"/>
              <a:t>D</a:t>
            </a:r>
            <a:r>
              <a:rPr lang="en-US" altLang="en-US" sz="1600"/>
              <a:t> to flow from source to drain.</a:t>
            </a:r>
            <a:endParaRPr lang="en-US" altLang="en-US" sz="1600" i="1" baseline="-25000"/>
          </a:p>
        </p:txBody>
      </p:sp>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35843" name="Rectangle 2"/>
          <p:cNvSpPr>
            <a:spLocks noGrp="1" noChangeArrowheads="1"/>
          </p:cNvSpPr>
          <p:nvPr>
            <p:ph type="title"/>
          </p:nvPr>
        </p:nvSpPr>
        <p:spPr/>
        <p:txBody>
          <a:bodyPr/>
          <a:lstStyle/>
          <a:p>
            <a:pPr eaLnBrk="1" hangingPunct="1"/>
            <a:r>
              <a:rPr lang="en-US" altLang="en-US" sz="3200" b="0" smtClean="0"/>
              <a:t>5.1.7.</a:t>
            </a:r>
            <a:r>
              <a:rPr lang="en-US" altLang="en-US" sz="3200" smtClean="0"/>
              <a:t> The </a:t>
            </a:r>
            <a:r>
              <a:rPr lang="en-US" altLang="en-US" sz="3200" i="1" smtClean="0"/>
              <a:t>p</a:t>
            </a:r>
            <a:r>
              <a:rPr lang="en-US" altLang="en-US" sz="3200" smtClean="0"/>
              <a:t>-Channel MOSFET</a:t>
            </a:r>
          </a:p>
        </p:txBody>
      </p:sp>
      <p:sp>
        <p:nvSpPr>
          <p:cNvPr id="35844" name="Rectangle 5"/>
          <p:cNvSpPr>
            <a:spLocks noGrp="1" noChangeArrowheads="1"/>
          </p:cNvSpPr>
          <p:nvPr>
            <p:ph type="body" sz="half" idx="1"/>
          </p:nvPr>
        </p:nvSpPr>
        <p:spPr>
          <a:xfrm>
            <a:off x="152400" y="2057400"/>
            <a:ext cx="8763000" cy="4800600"/>
          </a:xfrm>
          <a:solidFill>
            <a:schemeClr val="bg1"/>
          </a:solidFill>
        </p:spPr>
        <p:txBody>
          <a:bodyPr/>
          <a:lstStyle/>
          <a:p>
            <a:pPr eaLnBrk="1" hangingPunct="1"/>
            <a:r>
              <a:rPr lang="en-US" altLang="en-US" smtClean="0"/>
              <a:t>PMOS technology originally dominated the MOS field (over NMOS).  However, as </a:t>
            </a:r>
            <a:r>
              <a:rPr lang="en-US" altLang="en-US" smtClean="0">
                <a:solidFill>
                  <a:srgbClr val="FF0000"/>
                </a:solidFill>
              </a:rPr>
              <a:t>manufacturing difficulties associated with NMOS</a:t>
            </a:r>
            <a:r>
              <a:rPr lang="en-US" altLang="en-US" smtClean="0"/>
              <a:t> were solved, “they” took over</a:t>
            </a:r>
          </a:p>
          <a:p>
            <a:pPr eaLnBrk="1" hangingPunct="1"/>
            <a:r>
              <a:rPr lang="en-US" altLang="en-US" b="1" smtClean="0">
                <a:solidFill>
                  <a:srgbClr val="FF0000"/>
                </a:solidFill>
              </a:rPr>
              <a:t>Q:</a:t>
            </a:r>
            <a:r>
              <a:rPr lang="en-US" altLang="en-US" smtClean="0">
                <a:solidFill>
                  <a:srgbClr val="FF0000"/>
                </a:solidFill>
              </a:rPr>
              <a:t> </a:t>
            </a:r>
            <a:r>
              <a:rPr lang="en-US" altLang="en-US" smtClean="0"/>
              <a:t>Why is</a:t>
            </a:r>
            <a:r>
              <a:rPr lang="en-US" altLang="en-US" smtClean="0">
                <a:solidFill>
                  <a:srgbClr val="FF0000"/>
                </a:solidFill>
              </a:rPr>
              <a:t> NMOS advantageous</a:t>
            </a:r>
            <a:r>
              <a:rPr lang="en-US" altLang="en-US" smtClean="0"/>
              <a:t> over PMOS?</a:t>
            </a:r>
          </a:p>
          <a:p>
            <a:pPr lvl="1" eaLnBrk="1" hangingPunct="1"/>
            <a:r>
              <a:rPr lang="en-US" altLang="en-US" sz="2800" b="1" smtClean="0">
                <a:solidFill>
                  <a:srgbClr val="008000"/>
                </a:solidFill>
              </a:rPr>
              <a:t>A:</a:t>
            </a:r>
            <a:r>
              <a:rPr lang="en-US" altLang="en-US" sz="2800" smtClean="0">
                <a:solidFill>
                  <a:srgbClr val="008000"/>
                </a:solidFill>
              </a:rPr>
              <a:t> </a:t>
            </a:r>
            <a:r>
              <a:rPr lang="en-US" altLang="en-US" sz="2800" smtClean="0"/>
              <a:t>Because </a:t>
            </a:r>
            <a:r>
              <a:rPr lang="en-US" altLang="en-US" sz="2800" smtClean="0">
                <a:solidFill>
                  <a:srgbClr val="FF0000"/>
                </a:solidFill>
              </a:rPr>
              <a:t>electron mobility </a:t>
            </a:r>
            <a:r>
              <a:rPr lang="en-US" altLang="en-US" sz="2800" i="1" smtClean="0">
                <a:solidFill>
                  <a:srgbClr val="FF0000"/>
                </a:solidFill>
                <a:latin typeface="Symbol" pitchFamily="18" charset="2"/>
              </a:rPr>
              <a:t>m</a:t>
            </a:r>
            <a:r>
              <a:rPr lang="en-US" altLang="en-US" sz="2800" i="1" baseline="-25000" smtClean="0">
                <a:solidFill>
                  <a:srgbClr val="FF0000"/>
                </a:solidFill>
              </a:rPr>
              <a:t>n</a:t>
            </a:r>
            <a:r>
              <a:rPr lang="en-US" altLang="en-US" sz="2800" smtClean="0">
                <a:solidFill>
                  <a:srgbClr val="FF0000"/>
                </a:solidFill>
              </a:rPr>
              <a:t> is 2 – 4 times greater</a:t>
            </a:r>
            <a:r>
              <a:rPr lang="en-US" altLang="en-US" sz="2800" smtClean="0"/>
              <a:t> than hole mobility </a:t>
            </a:r>
            <a:r>
              <a:rPr lang="en-US" altLang="en-US" sz="2800" i="1" smtClean="0">
                <a:latin typeface="Symbol" pitchFamily="18" charset="2"/>
              </a:rPr>
              <a:t>m</a:t>
            </a:r>
            <a:r>
              <a:rPr lang="en-US" altLang="en-US" sz="2800" i="1" baseline="-25000" smtClean="0"/>
              <a:t>p</a:t>
            </a:r>
            <a:r>
              <a:rPr lang="en-US" altLang="en-US" sz="2800" i="1" smtClean="0"/>
              <a:t>.</a:t>
            </a:r>
          </a:p>
          <a:p>
            <a:pPr eaLnBrk="1" hangingPunct="1"/>
            <a:r>
              <a:rPr lang="en-US" altLang="en-US" b="1" smtClean="0">
                <a:solidFill>
                  <a:srgbClr val="0000FF"/>
                </a:solidFill>
              </a:rPr>
              <a:t>complementary MOS </a:t>
            </a:r>
            <a:r>
              <a:rPr lang="en-US" altLang="en-US" smtClean="0">
                <a:solidFill>
                  <a:srgbClr val="0000FF"/>
                </a:solidFill>
              </a:rPr>
              <a:t>(CMOS)</a:t>
            </a:r>
            <a:r>
              <a:rPr lang="en-US" altLang="en-US" b="1" smtClean="0">
                <a:solidFill>
                  <a:srgbClr val="0000FF"/>
                </a:solidFill>
              </a:rPr>
              <a:t> technology</a:t>
            </a:r>
            <a:r>
              <a:rPr lang="en-US" altLang="en-US" smtClean="0"/>
              <a:t> – is technology which allows fabrication of both N and PMOS transistors on a single chip.</a:t>
            </a:r>
          </a:p>
          <a:p>
            <a:pPr eaLnBrk="1" hangingPunct="1"/>
            <a:endParaRPr lang="en-US" altLang="en-US" i="1" baseline="-25000" smtClean="0">
              <a:solidFill>
                <a:srgbClr val="008000"/>
              </a:solidFill>
            </a:endParaRPr>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553200" y="228600"/>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74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Footer Placeholder 3"/>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36867" name="Rectangle 10"/>
          <p:cNvSpPr>
            <a:spLocks noChangeArrowheads="1"/>
          </p:cNvSpPr>
          <p:nvPr/>
        </p:nvSpPr>
        <p:spPr bwMode="auto">
          <a:xfrm>
            <a:off x="304800" y="2057400"/>
            <a:ext cx="4038600" cy="48006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36868" name="Rectangle 9"/>
          <p:cNvSpPr>
            <a:spLocks noChangeArrowheads="1"/>
          </p:cNvSpPr>
          <p:nvPr/>
        </p:nvSpPr>
        <p:spPr bwMode="auto">
          <a:xfrm>
            <a:off x="0" y="6172200"/>
            <a:ext cx="9144000" cy="6858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36869" name="Rectangle 2"/>
          <p:cNvSpPr>
            <a:spLocks noGrp="1" noChangeArrowheads="1"/>
          </p:cNvSpPr>
          <p:nvPr>
            <p:ph type="title"/>
          </p:nvPr>
        </p:nvSpPr>
        <p:spPr>
          <a:xfrm>
            <a:off x="838200" y="152400"/>
            <a:ext cx="4038600" cy="1295400"/>
          </a:xfrm>
        </p:spPr>
        <p:txBody>
          <a:bodyPr/>
          <a:lstStyle/>
          <a:p>
            <a:pPr eaLnBrk="1" hangingPunct="1"/>
            <a:r>
              <a:rPr lang="en-US" altLang="en-US" sz="3200" b="0" smtClean="0"/>
              <a:t>5.1.8.</a:t>
            </a:r>
            <a:r>
              <a:rPr lang="en-US" altLang="en-US" sz="3200" smtClean="0"/>
              <a:t> Complementary MOS or CMOS</a:t>
            </a:r>
          </a:p>
        </p:txBody>
      </p:sp>
      <p:sp>
        <p:nvSpPr>
          <p:cNvPr id="1283076" name="Rectangle 4"/>
          <p:cNvSpPr>
            <a:spLocks noGrp="1" noChangeArrowheads="1"/>
          </p:cNvSpPr>
          <p:nvPr>
            <p:ph type="body" idx="1"/>
          </p:nvPr>
        </p:nvSpPr>
        <p:spPr/>
        <p:txBody>
          <a:bodyPr/>
          <a:lstStyle/>
          <a:p>
            <a:pPr eaLnBrk="1" hangingPunct="1"/>
            <a:r>
              <a:rPr lang="en-US" altLang="en-US" dirty="0" smtClean="0"/>
              <a:t>CMOS employs MOS transistors of </a:t>
            </a:r>
            <a:r>
              <a:rPr lang="en-US" altLang="en-US" dirty="0" smtClean="0">
                <a:solidFill>
                  <a:srgbClr val="FF0000"/>
                </a:solidFill>
              </a:rPr>
              <a:t>both polarities.</a:t>
            </a:r>
          </a:p>
          <a:p>
            <a:pPr lvl="1" eaLnBrk="1" hangingPunct="1"/>
            <a:r>
              <a:rPr lang="en-US" altLang="en-US" dirty="0" smtClean="0">
                <a:solidFill>
                  <a:srgbClr val="FF0000"/>
                </a:solidFill>
              </a:rPr>
              <a:t>more difficult to fabricate</a:t>
            </a:r>
          </a:p>
          <a:p>
            <a:pPr lvl="1" eaLnBrk="1" hangingPunct="1"/>
            <a:r>
              <a:rPr lang="en-US" altLang="en-US" dirty="0" smtClean="0">
                <a:solidFill>
                  <a:srgbClr val="FF0000"/>
                </a:solidFill>
              </a:rPr>
              <a:t>more powerful and flexible</a:t>
            </a:r>
          </a:p>
          <a:p>
            <a:pPr lvl="1" eaLnBrk="1" hangingPunct="1"/>
            <a:r>
              <a:rPr lang="en-US" altLang="en-US" dirty="0" smtClean="0">
                <a:solidFill>
                  <a:srgbClr val="FF0000"/>
                </a:solidFill>
              </a:rPr>
              <a:t>now more prevalent than NMOS or PMOS</a:t>
            </a:r>
          </a:p>
        </p:txBody>
      </p:sp>
      <p:pic>
        <p:nvPicPr>
          <p:cNvPr id="36871" name="Picture 4" descr="se05F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09700" y="4038600"/>
            <a:ext cx="6362700" cy="2560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2" name="Rectangle 2"/>
          <p:cNvSpPr>
            <a:spLocks noChangeArrowheads="1"/>
          </p:cNvSpPr>
          <p:nvPr/>
        </p:nvSpPr>
        <p:spPr bwMode="auto">
          <a:xfrm>
            <a:off x="9296400" y="16080"/>
            <a:ext cx="4343400" cy="192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r>
              <a:rPr lang="en-US" altLang="en-US" sz="1500" b="1" dirty="0"/>
              <a:t>Figure 5.10: </a:t>
            </a:r>
            <a:r>
              <a:rPr lang="en-US" altLang="en-US" sz="1500" dirty="0"/>
              <a:t>Cross-section of a CMOS integrated circuit. Note that the PMOS transistor is formed in a separate </a:t>
            </a:r>
            <a:r>
              <a:rPr lang="en-US" altLang="en-US" sz="1500" i="1" dirty="0"/>
              <a:t>n</a:t>
            </a:r>
            <a:r>
              <a:rPr lang="en-US" altLang="en-US" sz="1500" dirty="0"/>
              <a:t>-type region, known as an </a:t>
            </a:r>
            <a:r>
              <a:rPr lang="en-US" altLang="en-US" sz="1500" i="1" dirty="0"/>
              <a:t>n </a:t>
            </a:r>
            <a:r>
              <a:rPr lang="en-US" altLang="en-US" sz="1500" dirty="0"/>
              <a:t>well. Another arrangement is also possible in which an </a:t>
            </a:r>
            <a:r>
              <a:rPr lang="en-US" altLang="en-US" sz="1500" i="1" dirty="0"/>
              <a:t>n</a:t>
            </a:r>
            <a:r>
              <a:rPr lang="en-US" altLang="en-US" sz="1500" dirty="0"/>
              <a:t>-type body is used and the </a:t>
            </a:r>
            <a:r>
              <a:rPr lang="en-US" altLang="en-US" sz="1500" i="1" dirty="0"/>
              <a:t>n </a:t>
            </a:r>
            <a:r>
              <a:rPr lang="en-US" altLang="en-US" sz="1500" dirty="0"/>
              <a:t>device is formed in a </a:t>
            </a:r>
            <a:r>
              <a:rPr lang="en-US" altLang="en-US" sz="1500" i="1" dirty="0"/>
              <a:t>p </a:t>
            </a:r>
            <a:r>
              <a:rPr lang="en-US" altLang="en-US" sz="1500" dirty="0"/>
              <a:t>well. Not shown are the connections made to the </a:t>
            </a:r>
            <a:r>
              <a:rPr lang="en-US" altLang="en-US" sz="1500" i="1" dirty="0"/>
              <a:t>p</a:t>
            </a:r>
            <a:r>
              <a:rPr lang="en-US" altLang="en-US" sz="1500" dirty="0"/>
              <a:t>-type body and to the </a:t>
            </a:r>
            <a:r>
              <a:rPr lang="en-US" altLang="en-US" sz="1500" i="1" dirty="0"/>
              <a:t>n </a:t>
            </a:r>
            <a:r>
              <a:rPr lang="en-US" altLang="en-US" sz="1500" dirty="0"/>
              <a:t>well; the latter functions as the body terminal for the </a:t>
            </a:r>
            <a:r>
              <a:rPr lang="en-US" altLang="en-US" sz="1500" i="1" dirty="0"/>
              <a:t>p</a:t>
            </a:r>
            <a:r>
              <a:rPr lang="en-US" altLang="en-US" sz="1500" dirty="0"/>
              <a:t>-channel device.</a:t>
            </a:r>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172200" y="366917"/>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1283076">
                                            <p:txEl>
                                              <p:pRg st="1" end="1"/>
                                            </p:txEl>
                                          </p:spTgt>
                                        </p:tgtEl>
                                        <p:attrNameLst>
                                          <p:attrName>style.visibility</p:attrName>
                                        </p:attrNameLst>
                                      </p:cBhvr>
                                      <p:to>
                                        <p:strVal val="visible"/>
                                      </p:to>
                                    </p:set>
                                    <p:animEffect transition="in" filter="fade">
                                      <p:cBhvr>
                                        <p:cTn id="7" dur="1000"/>
                                        <p:tgtEl>
                                          <p:spTgt spid="1283076">
                                            <p:txEl>
                                              <p:pRg st="1" end="1"/>
                                            </p:txEl>
                                          </p:spTgt>
                                        </p:tgtEl>
                                      </p:cBhvr>
                                    </p:animEffect>
                                  </p:childTnLst>
                                </p:cTn>
                              </p:par>
                            </p:childTnLst>
                          </p:cTn>
                        </p:par>
                        <p:par>
                          <p:cTn id="8" fill="hold" nodeType="afterGroup">
                            <p:stCondLst>
                              <p:cond delay="1000"/>
                            </p:stCondLst>
                            <p:childTnLst>
                              <p:par>
                                <p:cTn id="9" presetID="10" presetClass="entr" presetSubtype="0" fill="hold" nodeType="afterEffect">
                                  <p:stCondLst>
                                    <p:cond delay="0"/>
                                  </p:stCondLst>
                                  <p:childTnLst>
                                    <p:set>
                                      <p:cBhvr>
                                        <p:cTn id="10" dur="1" fill="hold">
                                          <p:stCondLst>
                                            <p:cond delay="0"/>
                                          </p:stCondLst>
                                        </p:cTn>
                                        <p:tgtEl>
                                          <p:spTgt spid="1283076">
                                            <p:txEl>
                                              <p:pRg st="2" end="2"/>
                                            </p:txEl>
                                          </p:spTgt>
                                        </p:tgtEl>
                                        <p:attrNameLst>
                                          <p:attrName>style.visibility</p:attrName>
                                        </p:attrNameLst>
                                      </p:cBhvr>
                                      <p:to>
                                        <p:strVal val="visible"/>
                                      </p:to>
                                    </p:set>
                                    <p:animEffect transition="in" filter="fade">
                                      <p:cBhvr>
                                        <p:cTn id="11" dur="1000"/>
                                        <p:tgtEl>
                                          <p:spTgt spid="1283076">
                                            <p:txEl>
                                              <p:pRg st="2" end="2"/>
                                            </p:txEl>
                                          </p:spTgt>
                                        </p:tgtEl>
                                      </p:cBhvr>
                                    </p:animEffect>
                                  </p:childTnLst>
                                </p:cTn>
                              </p:par>
                            </p:childTnLst>
                          </p:cTn>
                        </p:par>
                        <p:par>
                          <p:cTn id="12" fill="hold" nodeType="afterGroup">
                            <p:stCondLst>
                              <p:cond delay="2000"/>
                            </p:stCondLst>
                            <p:childTnLst>
                              <p:par>
                                <p:cTn id="13" presetID="10" presetClass="entr" presetSubtype="0" fill="hold" nodeType="afterEffect">
                                  <p:stCondLst>
                                    <p:cond delay="0"/>
                                  </p:stCondLst>
                                  <p:childTnLst>
                                    <p:set>
                                      <p:cBhvr>
                                        <p:cTn id="14" dur="1" fill="hold">
                                          <p:stCondLst>
                                            <p:cond delay="0"/>
                                          </p:stCondLst>
                                        </p:cTn>
                                        <p:tgtEl>
                                          <p:spTgt spid="1283076">
                                            <p:txEl>
                                              <p:pRg st="3" end="3"/>
                                            </p:txEl>
                                          </p:spTgt>
                                        </p:tgtEl>
                                        <p:attrNameLst>
                                          <p:attrName>style.visibility</p:attrName>
                                        </p:attrNameLst>
                                      </p:cBhvr>
                                      <p:to>
                                        <p:strVal val="visible"/>
                                      </p:to>
                                    </p:set>
                                    <p:animEffect transition="in" filter="fade">
                                      <p:cBhvr>
                                        <p:cTn id="15" dur="1000"/>
                                        <p:tgtEl>
                                          <p:spTgt spid="1283076">
                                            <p:txEl>
                                              <p:pRg st="3" end="3"/>
                                            </p:txEl>
                                          </p:spTgt>
                                        </p:tgtEl>
                                      </p:cBhvr>
                                    </p:animEffect>
                                  </p:childTnLst>
                                </p:cTn>
                              </p:par>
                            </p:childTnLst>
                          </p:cTn>
                        </p:par>
                        <p:par>
                          <p:cTn id="16" fill="hold">
                            <p:stCondLst>
                              <p:cond delay="3000"/>
                            </p:stCondLst>
                            <p:childTnLst>
                              <p:par>
                                <p:cTn id="17" presetID="1" presetClass="mediacall" presetSubtype="0" fill="hold" nodeType="afterEffect">
                                  <p:stCondLst>
                                    <p:cond delay="0"/>
                                  </p:stCondLst>
                                  <p:childTnLst>
                                    <p:cmd type="call" cmd="playFrom(0.0)">
                                      <p:cBhvr>
                                        <p:cTn id="18" dur="1916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9" fill="hold" display="0">
                  <p:stCondLst>
                    <p:cond delay="indefinite"/>
                  </p:stCondLst>
                  <p:endCondLst>
                    <p:cond evt="onStopAudio" delay="0">
                      <p:tgtEl>
                        <p:sldTgt/>
                      </p:tgtEl>
                    </p:cond>
                  </p:endCondLst>
                </p:cTn>
                <p:tgtEl>
                  <p:spTgt spid="2"/>
                </p:tgtEl>
              </p:cMediaNode>
            </p:audi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Footer Placeholder 3"/>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37891" name="Rectangle 2"/>
          <p:cNvSpPr>
            <a:spLocks noGrp="1" noChangeArrowheads="1"/>
          </p:cNvSpPr>
          <p:nvPr>
            <p:ph type="title"/>
          </p:nvPr>
        </p:nvSpPr>
        <p:spPr/>
        <p:txBody>
          <a:bodyPr/>
          <a:lstStyle/>
          <a:p>
            <a:pPr eaLnBrk="1" hangingPunct="1"/>
            <a:endParaRPr lang="en-US" altLang="en-US" smtClean="0"/>
          </a:p>
        </p:txBody>
      </p:sp>
      <p:sp>
        <p:nvSpPr>
          <p:cNvPr id="37892" name="Rectangle 3"/>
          <p:cNvSpPr>
            <a:spLocks noGrp="1" noChangeArrowheads="1"/>
          </p:cNvSpPr>
          <p:nvPr>
            <p:ph type="body" idx="1"/>
          </p:nvPr>
        </p:nvSpPr>
        <p:spPr/>
        <p:txBody>
          <a:bodyPr/>
          <a:lstStyle/>
          <a:p>
            <a:pPr eaLnBrk="1" hangingPunct="1"/>
            <a:endParaRPr lang="en-US" altLang="en-US" smtClean="0"/>
          </a:p>
        </p:txBody>
      </p:sp>
      <p:sp>
        <p:nvSpPr>
          <p:cNvPr id="37893" name="Rectangle 4"/>
          <p:cNvSpPr>
            <a:spLocks noChangeArrowheads="1"/>
          </p:cNvSpPr>
          <p:nvPr/>
        </p:nvSpPr>
        <p:spPr bwMode="auto">
          <a:xfrm>
            <a:off x="0" y="0"/>
            <a:ext cx="9144000" cy="6858000"/>
          </a:xfrm>
          <a:prstGeom prst="rect">
            <a:avLst/>
          </a:prstGeom>
          <a:solidFill>
            <a:schemeClr val="bg1">
              <a:alpha val="98038"/>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pic>
        <p:nvPicPr>
          <p:cNvPr id="37894" name="Picture 4" descr="se05F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 y="152400"/>
            <a:ext cx="8839200" cy="355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5" name="Rectangle 2"/>
          <p:cNvSpPr>
            <a:spLocks noChangeArrowheads="1"/>
          </p:cNvSpPr>
          <p:nvPr/>
        </p:nvSpPr>
        <p:spPr bwMode="auto">
          <a:xfrm>
            <a:off x="152400" y="3810000"/>
            <a:ext cx="88392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r>
              <a:rPr lang="en-US" altLang="en-US" sz="1500" b="1"/>
              <a:t>Figure 5.10: </a:t>
            </a:r>
            <a:r>
              <a:rPr lang="en-US" altLang="en-US" sz="1500"/>
              <a:t>Cross-section of a CMOS integrated circuit. Note that the PMOS transistor is formed in a separate </a:t>
            </a:r>
            <a:r>
              <a:rPr lang="en-US" altLang="en-US" sz="1500" i="1"/>
              <a:t>n</a:t>
            </a:r>
            <a:r>
              <a:rPr lang="en-US" altLang="en-US" sz="1500"/>
              <a:t>-type region, known as an </a:t>
            </a:r>
            <a:r>
              <a:rPr lang="en-US" altLang="en-US" sz="1500" i="1"/>
              <a:t>n </a:t>
            </a:r>
            <a:r>
              <a:rPr lang="en-US" altLang="en-US" sz="1500"/>
              <a:t>well. Another arrangement is also possible in which an </a:t>
            </a:r>
            <a:r>
              <a:rPr lang="en-US" altLang="en-US" sz="1500" i="1"/>
              <a:t>n</a:t>
            </a:r>
            <a:r>
              <a:rPr lang="en-US" altLang="en-US" sz="1500"/>
              <a:t>-type body is used and the </a:t>
            </a:r>
            <a:r>
              <a:rPr lang="en-US" altLang="en-US" sz="1500" i="1"/>
              <a:t>n </a:t>
            </a:r>
            <a:r>
              <a:rPr lang="en-US" altLang="en-US" sz="1500"/>
              <a:t>device is formed in a </a:t>
            </a:r>
            <a:r>
              <a:rPr lang="en-US" altLang="en-US" sz="1500" i="1"/>
              <a:t>p </a:t>
            </a:r>
            <a:r>
              <a:rPr lang="en-US" altLang="en-US" sz="1500"/>
              <a:t>well. Not shown are the connections made to the </a:t>
            </a:r>
            <a:r>
              <a:rPr lang="en-US" altLang="en-US" sz="1500" i="1"/>
              <a:t>p</a:t>
            </a:r>
            <a:r>
              <a:rPr lang="en-US" altLang="en-US" sz="1500"/>
              <a:t>-type body and to the </a:t>
            </a:r>
            <a:r>
              <a:rPr lang="en-US" altLang="en-US" sz="1500" i="1"/>
              <a:t>n </a:t>
            </a:r>
            <a:r>
              <a:rPr lang="en-US" altLang="en-US" sz="1500"/>
              <a:t>well; the latter functions as the body terminal for the </a:t>
            </a:r>
            <a:r>
              <a:rPr lang="en-US" altLang="en-US" sz="1500" i="1"/>
              <a:t>p</a:t>
            </a:r>
            <a:r>
              <a:rPr lang="en-US" altLang="en-US" sz="1500"/>
              <a:t>-channel device.</a:t>
            </a:r>
          </a:p>
        </p:txBody>
      </p:sp>
      <p:sp>
        <p:nvSpPr>
          <p:cNvPr id="37896" name="Line 11"/>
          <p:cNvSpPr>
            <a:spLocks noChangeShapeType="1"/>
          </p:cNvSpPr>
          <p:nvPr/>
        </p:nvSpPr>
        <p:spPr bwMode="auto">
          <a:xfrm flipV="1">
            <a:off x="1828800" y="3581400"/>
            <a:ext cx="0" cy="14478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7897" name="Line 12"/>
          <p:cNvSpPr>
            <a:spLocks noChangeShapeType="1"/>
          </p:cNvSpPr>
          <p:nvPr/>
        </p:nvSpPr>
        <p:spPr bwMode="auto">
          <a:xfrm flipV="1">
            <a:off x="4648200" y="2209800"/>
            <a:ext cx="0" cy="37338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7898" name="Line 13"/>
          <p:cNvSpPr>
            <a:spLocks noChangeShapeType="1"/>
          </p:cNvSpPr>
          <p:nvPr/>
        </p:nvSpPr>
        <p:spPr bwMode="auto">
          <a:xfrm flipV="1">
            <a:off x="7162800" y="2590800"/>
            <a:ext cx="0" cy="24384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7899" name="Text Box 8"/>
          <p:cNvSpPr txBox="1">
            <a:spLocks noChangeArrowheads="1"/>
          </p:cNvSpPr>
          <p:nvPr/>
        </p:nvSpPr>
        <p:spPr bwMode="auto">
          <a:xfrm>
            <a:off x="228600" y="4953000"/>
            <a:ext cx="3429000" cy="1552575"/>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50000"/>
              </a:spcBef>
              <a:buFontTx/>
              <a:buNone/>
            </a:pPr>
            <a:r>
              <a:rPr lang="en-US" altLang="en-US" i="1">
                <a:solidFill>
                  <a:srgbClr val="FF0000"/>
                </a:solidFill>
              </a:rPr>
              <a:t>p</a:t>
            </a:r>
            <a:r>
              <a:rPr lang="en-US" altLang="en-US">
                <a:solidFill>
                  <a:srgbClr val="FF0000"/>
                </a:solidFill>
              </a:rPr>
              <a:t>-type semiconductor provides the MOS body (and allows generation of n-channel)</a:t>
            </a:r>
          </a:p>
        </p:txBody>
      </p:sp>
      <p:sp>
        <p:nvSpPr>
          <p:cNvPr id="37900" name="Text Box 9"/>
          <p:cNvSpPr txBox="1">
            <a:spLocks noChangeArrowheads="1"/>
          </p:cNvSpPr>
          <p:nvPr/>
        </p:nvSpPr>
        <p:spPr bwMode="auto">
          <a:xfrm>
            <a:off x="5410200" y="4816475"/>
            <a:ext cx="3429000" cy="822325"/>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50000"/>
              </a:spcBef>
              <a:buFontTx/>
              <a:buNone/>
            </a:pPr>
            <a:r>
              <a:rPr lang="en-US" altLang="en-US" i="1">
                <a:solidFill>
                  <a:srgbClr val="FF0000"/>
                </a:solidFill>
              </a:rPr>
              <a:t>n</a:t>
            </a:r>
            <a:r>
              <a:rPr lang="en-US" altLang="en-US">
                <a:solidFill>
                  <a:srgbClr val="FF0000"/>
                </a:solidFill>
              </a:rPr>
              <a:t>-well is added to allow generation of </a:t>
            </a:r>
            <a:r>
              <a:rPr lang="en-US" altLang="en-US" i="1">
                <a:solidFill>
                  <a:srgbClr val="FF0000"/>
                </a:solidFill>
              </a:rPr>
              <a:t>p</a:t>
            </a:r>
            <a:r>
              <a:rPr lang="en-US" altLang="en-US">
                <a:solidFill>
                  <a:srgbClr val="FF0000"/>
                </a:solidFill>
              </a:rPr>
              <a:t>-channel</a:t>
            </a:r>
          </a:p>
        </p:txBody>
      </p:sp>
      <p:sp>
        <p:nvSpPr>
          <p:cNvPr id="37901" name="Text Box 10"/>
          <p:cNvSpPr txBox="1">
            <a:spLocks noChangeArrowheads="1"/>
          </p:cNvSpPr>
          <p:nvPr/>
        </p:nvSpPr>
        <p:spPr bwMode="auto">
          <a:xfrm>
            <a:off x="3886200" y="5867400"/>
            <a:ext cx="3429000" cy="822325"/>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50000"/>
              </a:spcBef>
              <a:buFontTx/>
              <a:buNone/>
            </a:pPr>
            <a:r>
              <a:rPr lang="en-US" altLang="en-US">
                <a:solidFill>
                  <a:srgbClr val="FF0000"/>
                </a:solidFill>
              </a:rPr>
              <a:t>SiO</a:t>
            </a:r>
            <a:r>
              <a:rPr lang="en-US" altLang="en-US" baseline="-25000">
                <a:solidFill>
                  <a:srgbClr val="FF0000"/>
                </a:solidFill>
              </a:rPr>
              <a:t>2</a:t>
            </a:r>
            <a:r>
              <a:rPr lang="en-US" altLang="en-US">
                <a:solidFill>
                  <a:srgbClr val="FF0000"/>
                </a:solidFill>
              </a:rPr>
              <a:t> is used to isolate NMOS from PMOS</a:t>
            </a:r>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67200" y="169606"/>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01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38915" name="Rectangle 2"/>
          <p:cNvSpPr>
            <a:spLocks noGrp="1" noChangeArrowheads="1"/>
          </p:cNvSpPr>
          <p:nvPr>
            <p:ph type="title"/>
          </p:nvPr>
        </p:nvSpPr>
        <p:spPr/>
        <p:txBody>
          <a:bodyPr/>
          <a:lstStyle/>
          <a:p>
            <a:pPr eaLnBrk="1" hangingPunct="1"/>
            <a:r>
              <a:rPr lang="en-US" altLang="en-US" sz="3200" smtClean="0"/>
              <a:t>Quick Recap!</a:t>
            </a:r>
          </a:p>
        </p:txBody>
      </p:sp>
      <p:sp>
        <p:nvSpPr>
          <p:cNvPr id="38916" name="Rectangle 4"/>
          <p:cNvSpPr>
            <a:spLocks noGrp="1" noChangeArrowheads="1"/>
          </p:cNvSpPr>
          <p:nvPr>
            <p:ph type="body" sz="half" idx="1"/>
          </p:nvPr>
        </p:nvSpPr>
        <p:spPr>
          <a:xfrm>
            <a:off x="152400" y="2057400"/>
            <a:ext cx="3505200" cy="4038600"/>
          </a:xfrm>
        </p:spPr>
        <p:txBody>
          <a:bodyPr/>
          <a:lstStyle/>
          <a:p>
            <a:pPr eaLnBrk="1" hangingPunct="1">
              <a:lnSpc>
                <a:spcPct val="90000"/>
              </a:lnSpc>
            </a:pPr>
            <a:r>
              <a:rPr lang="en-US" altLang="en-US" sz="2800" smtClean="0"/>
              <a:t>The </a:t>
            </a:r>
            <a:r>
              <a:rPr lang="en-US" altLang="en-US" sz="2800" smtClean="0">
                <a:solidFill>
                  <a:srgbClr val="FF0000"/>
                </a:solidFill>
              </a:rPr>
              <a:t>equation used to define </a:t>
            </a:r>
            <a:r>
              <a:rPr lang="en-US" altLang="en-US" sz="2800" i="1" smtClean="0">
                <a:solidFill>
                  <a:srgbClr val="FF0000"/>
                </a:solidFill>
              </a:rPr>
              <a:t>i</a:t>
            </a:r>
            <a:r>
              <a:rPr lang="en-US" altLang="en-US" sz="2800" i="1" baseline="-25000" smtClean="0">
                <a:solidFill>
                  <a:srgbClr val="FF0000"/>
                </a:solidFill>
              </a:rPr>
              <a:t>D</a:t>
            </a:r>
            <a:r>
              <a:rPr lang="en-US" altLang="en-US" sz="2800" smtClean="0">
                <a:solidFill>
                  <a:srgbClr val="FF0000"/>
                </a:solidFill>
              </a:rPr>
              <a:t> </a:t>
            </a:r>
            <a:r>
              <a:rPr lang="en-US" altLang="en-US" sz="2800" smtClean="0"/>
              <a:t>depends on relationship btw </a:t>
            </a:r>
            <a:r>
              <a:rPr lang="en-US" altLang="en-US" sz="2800" i="1" smtClean="0"/>
              <a:t>v</a:t>
            </a:r>
            <a:r>
              <a:rPr lang="en-US" altLang="en-US" sz="2800" i="1" baseline="-25000" smtClean="0"/>
              <a:t>DS</a:t>
            </a:r>
            <a:r>
              <a:rPr lang="en-US" altLang="en-US" sz="2800" smtClean="0"/>
              <a:t> and </a:t>
            </a:r>
            <a:r>
              <a:rPr lang="en-US" altLang="en-US" sz="2800" i="1" smtClean="0"/>
              <a:t>v</a:t>
            </a:r>
            <a:r>
              <a:rPr lang="en-US" altLang="en-US" sz="2800" i="1" baseline="-25000" smtClean="0"/>
              <a:t>OV</a:t>
            </a:r>
            <a:r>
              <a:rPr lang="en-US" altLang="en-US" sz="2800" i="1" smtClean="0"/>
              <a:t>.</a:t>
            </a:r>
          </a:p>
          <a:p>
            <a:pPr lvl="1" eaLnBrk="1" hangingPunct="1">
              <a:lnSpc>
                <a:spcPct val="90000"/>
              </a:lnSpc>
            </a:pPr>
            <a:r>
              <a:rPr lang="en-US" altLang="en-US" sz="2800" i="1" smtClean="0"/>
              <a:t>v</a:t>
            </a:r>
            <a:r>
              <a:rPr lang="en-US" altLang="en-US" sz="2800" i="1" baseline="-25000" smtClean="0"/>
              <a:t>DS</a:t>
            </a:r>
            <a:r>
              <a:rPr lang="en-US" altLang="en-US" sz="2800" i="1" smtClean="0"/>
              <a:t> </a:t>
            </a:r>
            <a:r>
              <a:rPr lang="en-US" altLang="en-US" sz="2800" smtClean="0"/>
              <a:t>&lt;&lt;</a:t>
            </a:r>
            <a:r>
              <a:rPr lang="en-US" altLang="en-US" sz="2800" i="1" smtClean="0"/>
              <a:t> v</a:t>
            </a:r>
            <a:r>
              <a:rPr lang="en-US" altLang="en-US" sz="2800" i="1" baseline="-25000" smtClean="0"/>
              <a:t>OV</a:t>
            </a:r>
          </a:p>
          <a:p>
            <a:pPr lvl="1" eaLnBrk="1" hangingPunct="1">
              <a:lnSpc>
                <a:spcPct val="90000"/>
              </a:lnSpc>
            </a:pPr>
            <a:r>
              <a:rPr lang="en-US" altLang="en-US" sz="2800" i="1" smtClean="0"/>
              <a:t>v</a:t>
            </a:r>
            <a:r>
              <a:rPr lang="en-US" altLang="en-US" sz="2800" i="1" baseline="-25000" smtClean="0"/>
              <a:t>DS</a:t>
            </a:r>
            <a:r>
              <a:rPr lang="en-US" altLang="en-US" sz="2800" i="1" smtClean="0"/>
              <a:t> </a:t>
            </a:r>
            <a:r>
              <a:rPr lang="en-US" altLang="en-US" sz="2800" smtClean="0"/>
              <a:t>&lt;</a:t>
            </a:r>
            <a:r>
              <a:rPr lang="en-US" altLang="en-US" sz="2800" i="1" smtClean="0"/>
              <a:t> v</a:t>
            </a:r>
            <a:r>
              <a:rPr lang="en-US" altLang="en-US" sz="2800" i="1" baseline="-25000" smtClean="0"/>
              <a:t>OV</a:t>
            </a:r>
          </a:p>
          <a:p>
            <a:pPr lvl="1" eaLnBrk="1" hangingPunct="1">
              <a:lnSpc>
                <a:spcPct val="90000"/>
              </a:lnSpc>
            </a:pPr>
            <a:r>
              <a:rPr lang="en-US" altLang="en-US" sz="2800" i="1" smtClean="0"/>
              <a:t>v</a:t>
            </a:r>
            <a:r>
              <a:rPr lang="en-US" altLang="en-US" sz="2800" i="1" baseline="-25000" smtClean="0"/>
              <a:t>DS </a:t>
            </a:r>
            <a:r>
              <a:rPr lang="en-US" altLang="en-US" sz="2800" smtClean="0"/>
              <a:t>=&gt;</a:t>
            </a:r>
            <a:r>
              <a:rPr lang="en-US" altLang="en-US" sz="2800" i="1" smtClean="0"/>
              <a:t> v</a:t>
            </a:r>
            <a:r>
              <a:rPr lang="en-US" altLang="en-US" sz="2800" i="1" baseline="-25000" smtClean="0"/>
              <a:t>OV</a:t>
            </a:r>
          </a:p>
          <a:p>
            <a:pPr lvl="1" eaLnBrk="1" hangingPunct="1">
              <a:lnSpc>
                <a:spcPct val="90000"/>
              </a:lnSpc>
            </a:pPr>
            <a:r>
              <a:rPr lang="en-US" altLang="en-US" sz="2800" i="1" smtClean="0"/>
              <a:t>v</a:t>
            </a:r>
            <a:r>
              <a:rPr lang="en-US" altLang="en-US" sz="2800" i="1" baseline="-25000" smtClean="0"/>
              <a:t>DS</a:t>
            </a:r>
            <a:r>
              <a:rPr lang="en-US" altLang="en-US" sz="2800" i="1" smtClean="0"/>
              <a:t> </a:t>
            </a:r>
            <a:r>
              <a:rPr lang="en-US" altLang="en-US" sz="2800" smtClean="0"/>
              <a:t>&gt;&gt;</a:t>
            </a:r>
            <a:r>
              <a:rPr lang="en-US" altLang="en-US" sz="2800" i="1" smtClean="0"/>
              <a:t> v</a:t>
            </a:r>
            <a:r>
              <a:rPr lang="en-US" altLang="en-US" sz="2800" i="1" baseline="-25000" smtClean="0"/>
              <a:t>OV</a:t>
            </a:r>
          </a:p>
        </p:txBody>
      </p:sp>
      <p:graphicFrame>
        <p:nvGraphicFramePr>
          <p:cNvPr id="38917" name="Object 6"/>
          <p:cNvGraphicFramePr>
            <a:graphicFrameLocks noGrp="1" noChangeAspect="1"/>
          </p:cNvGraphicFramePr>
          <p:nvPr>
            <p:ph sz="half" idx="2"/>
          </p:nvPr>
        </p:nvGraphicFramePr>
        <p:xfrm>
          <a:off x="4027488" y="2058988"/>
          <a:ext cx="4964112" cy="4265612"/>
        </p:xfrm>
        <a:graphic>
          <a:graphicData uri="http://schemas.openxmlformats.org/presentationml/2006/ole">
            <mc:AlternateContent xmlns:mc="http://schemas.openxmlformats.org/markup-compatibility/2006">
              <mc:Choice xmlns:v="urn:schemas-microsoft-com:vml" Requires="v">
                <p:oleObj spid="_x0000_s38953" name="Equation" r:id="rId6" imgW="2260600" imgH="1943100" progId="Equation.DSMT4">
                  <p:embed/>
                </p:oleObj>
              </mc:Choice>
              <mc:Fallback>
                <p:oleObj name="Equation" r:id="rId6" imgW="2260600" imgH="1943100" progId="Equation.DSMT4">
                  <p:embed/>
                  <p:pic>
                    <p:nvPicPr>
                      <p:cNvPr id="0" name="Object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27488" y="2058988"/>
                        <a:ext cx="4964112" cy="426561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8918" name="Line 8"/>
          <p:cNvSpPr>
            <a:spLocks noChangeShapeType="1"/>
          </p:cNvSpPr>
          <p:nvPr/>
        </p:nvSpPr>
        <p:spPr bwMode="auto">
          <a:xfrm flipV="1">
            <a:off x="2438400" y="2971800"/>
            <a:ext cx="1524000" cy="914400"/>
          </a:xfrm>
          <a:prstGeom prst="line">
            <a:avLst/>
          </a:prstGeom>
          <a:noFill/>
          <a:ln w="3175">
            <a:solidFill>
              <a:srgbClr val="DDDDDD"/>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5305" name="Line 9"/>
          <p:cNvSpPr>
            <a:spLocks noChangeShapeType="1"/>
          </p:cNvSpPr>
          <p:nvPr/>
        </p:nvSpPr>
        <p:spPr bwMode="auto">
          <a:xfrm flipV="1">
            <a:off x="2438400" y="2971800"/>
            <a:ext cx="1524000" cy="914400"/>
          </a:xfrm>
          <a:prstGeom prst="line">
            <a:avLst/>
          </a:prstGeom>
          <a:noFill/>
          <a:ln w="31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8920" name="Line 10"/>
          <p:cNvSpPr>
            <a:spLocks noChangeShapeType="1"/>
          </p:cNvSpPr>
          <p:nvPr/>
        </p:nvSpPr>
        <p:spPr bwMode="auto">
          <a:xfrm flipV="1">
            <a:off x="2286000" y="4419600"/>
            <a:ext cx="1676400" cy="0"/>
          </a:xfrm>
          <a:prstGeom prst="line">
            <a:avLst/>
          </a:prstGeom>
          <a:noFill/>
          <a:ln w="3175">
            <a:solidFill>
              <a:srgbClr val="DDDDDD"/>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5307" name="Line 11"/>
          <p:cNvSpPr>
            <a:spLocks noChangeShapeType="1"/>
          </p:cNvSpPr>
          <p:nvPr/>
        </p:nvSpPr>
        <p:spPr bwMode="auto">
          <a:xfrm flipV="1">
            <a:off x="2286000" y="4419600"/>
            <a:ext cx="1676400" cy="0"/>
          </a:xfrm>
          <a:prstGeom prst="line">
            <a:avLst/>
          </a:prstGeom>
          <a:noFill/>
          <a:ln w="31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8922" name="Line 12"/>
          <p:cNvSpPr>
            <a:spLocks noChangeShapeType="1"/>
          </p:cNvSpPr>
          <p:nvPr/>
        </p:nvSpPr>
        <p:spPr bwMode="auto">
          <a:xfrm>
            <a:off x="2438400" y="4876800"/>
            <a:ext cx="1524000" cy="304800"/>
          </a:xfrm>
          <a:prstGeom prst="line">
            <a:avLst/>
          </a:prstGeom>
          <a:noFill/>
          <a:ln w="3175">
            <a:solidFill>
              <a:srgbClr val="DDDDDD"/>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5309" name="Line 13"/>
          <p:cNvSpPr>
            <a:spLocks noChangeShapeType="1"/>
          </p:cNvSpPr>
          <p:nvPr/>
        </p:nvSpPr>
        <p:spPr bwMode="auto">
          <a:xfrm>
            <a:off x="2438400" y="4876800"/>
            <a:ext cx="1524000" cy="304800"/>
          </a:xfrm>
          <a:prstGeom prst="line">
            <a:avLst/>
          </a:prstGeom>
          <a:noFill/>
          <a:ln w="31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8924" name="Line 14"/>
          <p:cNvSpPr>
            <a:spLocks noChangeShapeType="1"/>
          </p:cNvSpPr>
          <p:nvPr/>
        </p:nvSpPr>
        <p:spPr bwMode="auto">
          <a:xfrm>
            <a:off x="2438400" y="5334000"/>
            <a:ext cx="1524000" cy="457200"/>
          </a:xfrm>
          <a:prstGeom prst="line">
            <a:avLst/>
          </a:prstGeom>
          <a:noFill/>
          <a:ln w="3175">
            <a:solidFill>
              <a:srgbClr val="DDDDDD"/>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5311" name="Line 15"/>
          <p:cNvSpPr>
            <a:spLocks noChangeShapeType="1"/>
          </p:cNvSpPr>
          <p:nvPr/>
        </p:nvSpPr>
        <p:spPr bwMode="auto">
          <a:xfrm>
            <a:off x="2438400" y="5334000"/>
            <a:ext cx="1524000" cy="457200"/>
          </a:xfrm>
          <a:prstGeom prst="line">
            <a:avLst/>
          </a:prstGeom>
          <a:noFill/>
          <a:ln w="31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5312" name="Text Box 16"/>
          <p:cNvSpPr txBox="1">
            <a:spLocks noChangeArrowheads="1"/>
          </p:cNvSpPr>
          <p:nvPr/>
        </p:nvSpPr>
        <p:spPr bwMode="auto">
          <a:xfrm>
            <a:off x="4343400" y="5715000"/>
            <a:ext cx="4343400" cy="533400"/>
          </a:xfrm>
          <a:prstGeom prst="rect">
            <a:avLst/>
          </a:prstGeom>
          <a:solidFill>
            <a:srgbClr val="FFFF99"/>
          </a:solidFill>
          <a:ln w="762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50000"/>
              </a:spcBef>
              <a:buFontTx/>
              <a:buNone/>
            </a:pPr>
            <a:r>
              <a:rPr lang="en-US" altLang="en-US">
                <a:solidFill>
                  <a:srgbClr val="FF0000"/>
                </a:solidFill>
              </a:rPr>
              <a:t>This has not been covered yet!</a:t>
            </a:r>
          </a:p>
        </p:txBody>
      </p:sp>
      <p:pic>
        <p:nvPicPr>
          <p:cNvPr id="2" name="Recorded Sound">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6096000" y="228600"/>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xit" presetSubtype="0" fill="hold" grpId="0" nodeType="withEffect">
                                  <p:stCondLst>
                                    <p:cond delay="0"/>
                                  </p:stCondLst>
                                  <p:childTnLst>
                                    <p:animEffect transition="out" filter="fade">
                                      <p:cBhvr>
                                        <p:cTn id="6" dur="5000"/>
                                        <p:tgtEl>
                                          <p:spTgt spid="1335305"/>
                                        </p:tgtEl>
                                      </p:cBhvr>
                                    </p:animEffect>
                                    <p:set>
                                      <p:cBhvr>
                                        <p:cTn id="7" dur="1" fill="hold">
                                          <p:stCondLst>
                                            <p:cond delay="4999"/>
                                          </p:stCondLst>
                                        </p:cTn>
                                        <p:tgtEl>
                                          <p:spTgt spid="1335305"/>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0"/>
                                        <p:tgtEl>
                                          <p:spTgt spid="1335307"/>
                                        </p:tgtEl>
                                      </p:cBhvr>
                                    </p:animEffect>
                                    <p:set>
                                      <p:cBhvr>
                                        <p:cTn id="10" dur="1" fill="hold">
                                          <p:stCondLst>
                                            <p:cond delay="4999"/>
                                          </p:stCondLst>
                                        </p:cTn>
                                        <p:tgtEl>
                                          <p:spTgt spid="1335307"/>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0"/>
                                        <p:tgtEl>
                                          <p:spTgt spid="1335309"/>
                                        </p:tgtEl>
                                      </p:cBhvr>
                                    </p:animEffect>
                                    <p:set>
                                      <p:cBhvr>
                                        <p:cTn id="13" dur="1" fill="hold">
                                          <p:stCondLst>
                                            <p:cond delay="4999"/>
                                          </p:stCondLst>
                                        </p:cTn>
                                        <p:tgtEl>
                                          <p:spTgt spid="1335309"/>
                                        </p:tgtEl>
                                        <p:attrNameLst>
                                          <p:attrName>style.visibility</p:attrName>
                                        </p:attrNameLst>
                                      </p:cBhvr>
                                      <p:to>
                                        <p:strVal val="hidden"/>
                                      </p:to>
                                    </p:set>
                                  </p:childTnLst>
                                </p:cTn>
                              </p:par>
                              <p:par>
                                <p:cTn id="14" presetID="10" presetClass="exit" presetSubtype="0" fill="hold" grpId="0" nodeType="withEffect">
                                  <p:stCondLst>
                                    <p:cond delay="0"/>
                                  </p:stCondLst>
                                  <p:childTnLst>
                                    <p:animEffect transition="out" filter="fade">
                                      <p:cBhvr>
                                        <p:cTn id="15" dur="5000"/>
                                        <p:tgtEl>
                                          <p:spTgt spid="1335311"/>
                                        </p:tgtEl>
                                      </p:cBhvr>
                                    </p:animEffect>
                                    <p:set>
                                      <p:cBhvr>
                                        <p:cTn id="16" dur="1" fill="hold">
                                          <p:stCondLst>
                                            <p:cond delay="4999"/>
                                          </p:stCondLst>
                                        </p:cTn>
                                        <p:tgtEl>
                                          <p:spTgt spid="1335311"/>
                                        </p:tgtEl>
                                        <p:attrNameLst>
                                          <p:attrName>style.visibility</p:attrName>
                                        </p:attrNameLst>
                                      </p:cBhvr>
                                      <p:to>
                                        <p:strVal val="hidden"/>
                                      </p:to>
                                    </p:set>
                                  </p:childTnLst>
                                </p:cTn>
                              </p:par>
                            </p:childTnLst>
                          </p:cTn>
                        </p:par>
                        <p:par>
                          <p:cTn id="17" fill="hold" nodeType="afterGroup">
                            <p:stCondLst>
                              <p:cond delay="5000"/>
                            </p:stCondLst>
                            <p:childTnLst>
                              <p:par>
                                <p:cTn id="18" presetID="10" presetClass="entr" presetSubtype="0" fill="hold" grpId="0" nodeType="afterEffect">
                                  <p:stCondLst>
                                    <p:cond delay="0"/>
                                  </p:stCondLst>
                                  <p:childTnLst>
                                    <p:set>
                                      <p:cBhvr>
                                        <p:cTn id="19" dur="1" fill="hold">
                                          <p:stCondLst>
                                            <p:cond delay="0"/>
                                          </p:stCondLst>
                                        </p:cTn>
                                        <p:tgtEl>
                                          <p:spTgt spid="1335312"/>
                                        </p:tgtEl>
                                        <p:attrNameLst>
                                          <p:attrName>style.visibility</p:attrName>
                                        </p:attrNameLst>
                                      </p:cBhvr>
                                      <p:to>
                                        <p:strVal val="visible"/>
                                      </p:to>
                                    </p:set>
                                    <p:animEffect transition="in" filter="fade">
                                      <p:cBhvr>
                                        <p:cTn id="20" dur="5000"/>
                                        <p:tgtEl>
                                          <p:spTgt spid="1335312"/>
                                        </p:tgtEl>
                                      </p:cBhvr>
                                    </p:animEffect>
                                  </p:childTnLst>
                                </p:cTn>
                              </p:par>
                            </p:childTnLst>
                          </p:cTn>
                        </p:par>
                        <p:par>
                          <p:cTn id="21" fill="hold">
                            <p:stCondLst>
                              <p:cond delay="10000"/>
                            </p:stCondLst>
                            <p:childTnLst>
                              <p:par>
                                <p:cTn id="22" presetID="1" presetClass="mediacall" presetSubtype="0" fill="hold" nodeType="afterEffect">
                                  <p:stCondLst>
                                    <p:cond delay="0"/>
                                  </p:stCondLst>
                                  <p:childTnLst>
                                    <p:cmd type="call" cmd="playFrom(0.0)">
                                      <p:cBhvr>
                                        <p:cTn id="23" dur="540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4" fill="hold" display="0">
                  <p:stCondLst>
                    <p:cond delay="indefinite"/>
                  </p:stCondLst>
                  <p:endCondLst>
                    <p:cond evt="onStopAudio" delay="0">
                      <p:tgtEl>
                        <p:sldTgt/>
                      </p:tgtEl>
                    </p:cond>
                  </p:endCondLst>
                </p:cTn>
                <p:tgtEl>
                  <p:spTgt spid="2"/>
                </p:tgtEl>
              </p:cMediaNode>
            </p:audio>
          </p:childTnLst>
        </p:cTn>
      </p:par>
    </p:tnLst>
    <p:bldLst>
      <p:bldP spid="1335305" grpId="0" animBg="1"/>
      <p:bldP spid="1335307" grpId="0" animBg="1"/>
      <p:bldP spid="1335309" grpId="0" animBg="1"/>
      <p:bldP spid="1335311" grpId="0" animBg="1"/>
      <p:bldP spid="1335312"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39939" name="Rectangle 20"/>
          <p:cNvSpPr>
            <a:spLocks noChangeArrowheads="1"/>
          </p:cNvSpPr>
          <p:nvPr/>
        </p:nvSpPr>
        <p:spPr bwMode="auto">
          <a:xfrm>
            <a:off x="4572000" y="0"/>
            <a:ext cx="4572000" cy="6858000"/>
          </a:xfrm>
          <a:prstGeom prst="rect">
            <a:avLst/>
          </a:prstGeom>
          <a:solidFill>
            <a:schemeClr val="bg1"/>
          </a:solidFill>
          <a:ln>
            <a:noFill/>
          </a:ln>
          <a:effectLst/>
          <a:extLs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39940" name="Rectangle 2"/>
          <p:cNvSpPr>
            <a:spLocks noGrp="1" noChangeArrowheads="1"/>
          </p:cNvSpPr>
          <p:nvPr>
            <p:ph type="title"/>
          </p:nvPr>
        </p:nvSpPr>
        <p:spPr/>
        <p:txBody>
          <a:bodyPr/>
          <a:lstStyle/>
          <a:p>
            <a:pPr eaLnBrk="1" hangingPunct="1"/>
            <a:r>
              <a:rPr lang="en-US" altLang="en-US" sz="3200" b="0" smtClean="0"/>
              <a:t>5.2.</a:t>
            </a:r>
            <a:r>
              <a:rPr lang="en-US" altLang="en-US" sz="3200" smtClean="0"/>
              <a:t> Current-Voltage Characteristics</a:t>
            </a:r>
          </a:p>
        </p:txBody>
      </p:sp>
      <p:sp>
        <p:nvSpPr>
          <p:cNvPr id="39941" name="Rectangle 4"/>
          <p:cNvSpPr>
            <a:spLocks noGrp="1" noChangeArrowheads="1"/>
          </p:cNvSpPr>
          <p:nvPr>
            <p:ph type="body" sz="half" idx="1"/>
          </p:nvPr>
        </p:nvSpPr>
        <p:spPr>
          <a:xfrm>
            <a:off x="152400" y="2057400"/>
            <a:ext cx="4305300" cy="3505200"/>
          </a:xfrm>
        </p:spPr>
        <p:txBody>
          <a:bodyPr/>
          <a:lstStyle/>
          <a:p>
            <a:pPr eaLnBrk="1" hangingPunct="1"/>
            <a:r>
              <a:rPr lang="en-US" altLang="en-US" sz="2400" smtClean="0"/>
              <a:t>Figure 5.11. shows an </a:t>
            </a:r>
            <a:r>
              <a:rPr lang="en-US" altLang="en-US" sz="2400" i="1" smtClean="0"/>
              <a:t>n</a:t>
            </a:r>
            <a:r>
              <a:rPr lang="en-US" altLang="en-US" sz="2400" smtClean="0"/>
              <a:t>-channel enhancement MOSFET.</a:t>
            </a:r>
          </a:p>
          <a:p>
            <a:pPr eaLnBrk="1" hangingPunct="1"/>
            <a:r>
              <a:rPr lang="en-US" altLang="en-US" sz="2400" smtClean="0"/>
              <a:t>There are </a:t>
            </a:r>
            <a:r>
              <a:rPr lang="en-US" altLang="en-US" sz="2400" smtClean="0">
                <a:solidFill>
                  <a:srgbClr val="FF0000"/>
                </a:solidFill>
              </a:rPr>
              <a:t>four terminals:</a:t>
            </a:r>
          </a:p>
          <a:p>
            <a:pPr lvl="1" eaLnBrk="1" hangingPunct="1"/>
            <a:r>
              <a:rPr lang="en-US" altLang="en-US" smtClean="0"/>
              <a:t>drain (D), gate (G), body (B), and source (S).</a:t>
            </a:r>
          </a:p>
          <a:p>
            <a:pPr eaLnBrk="1" hangingPunct="1"/>
            <a:r>
              <a:rPr lang="en-US" altLang="en-US" sz="2400" smtClean="0"/>
              <a:t>Although, it is </a:t>
            </a:r>
            <a:r>
              <a:rPr lang="en-US" altLang="en-US" sz="2400" smtClean="0">
                <a:solidFill>
                  <a:srgbClr val="FF0000"/>
                </a:solidFill>
              </a:rPr>
              <a:t>assumed that body and source are connected.</a:t>
            </a:r>
            <a:endParaRPr lang="en-US" altLang="en-US" sz="2400" smtClean="0"/>
          </a:p>
        </p:txBody>
      </p:sp>
      <p:pic>
        <p:nvPicPr>
          <p:cNvPr id="39942" name="Picture 4" descr="se05F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32338" y="461963"/>
            <a:ext cx="4030662" cy="5024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3" name="Rectangle 2"/>
          <p:cNvSpPr>
            <a:spLocks noChangeArrowheads="1"/>
          </p:cNvSpPr>
          <p:nvPr/>
        </p:nvSpPr>
        <p:spPr bwMode="auto">
          <a:xfrm>
            <a:off x="152400" y="5699125"/>
            <a:ext cx="8763000" cy="10064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r>
              <a:rPr lang="en-US" altLang="en-US" sz="1500" b="1"/>
              <a:t>Figure 5.11 (a): </a:t>
            </a:r>
            <a:r>
              <a:rPr lang="en-US" altLang="en-US" sz="1500"/>
              <a:t>Circuit symbol for the </a:t>
            </a:r>
            <a:r>
              <a:rPr lang="en-US" altLang="en-US" sz="1500" i="1"/>
              <a:t>n</a:t>
            </a:r>
            <a:r>
              <a:rPr lang="en-US" altLang="en-US" sz="1500"/>
              <a:t>-channel enhancement-type MOSFET. </a:t>
            </a:r>
            <a:r>
              <a:rPr lang="en-US" altLang="en-US" sz="1500" b="1"/>
              <a:t>(b) </a:t>
            </a:r>
            <a:r>
              <a:rPr lang="en-US" altLang="en-US" sz="1500"/>
              <a:t>Modified circuit symbol with an arrowhead on the source terminal to distinguish it from the drain and to indicate device polarity (i.e., </a:t>
            </a:r>
            <a:r>
              <a:rPr lang="en-US" altLang="en-US" sz="1500" i="1"/>
              <a:t>n </a:t>
            </a:r>
            <a:r>
              <a:rPr lang="en-US" altLang="en-US" sz="1500"/>
              <a:t>channel). </a:t>
            </a:r>
            <a:r>
              <a:rPr lang="en-US" altLang="en-US" sz="1500" b="1"/>
              <a:t>(c) </a:t>
            </a:r>
            <a:r>
              <a:rPr lang="en-US" altLang="en-US" sz="1500"/>
              <a:t>Simplified circuit symbol to be used when the source is connected to the body or when the effect of the body on device operation is unimportant.</a:t>
            </a:r>
          </a:p>
        </p:txBody>
      </p:sp>
      <p:sp>
        <p:nvSpPr>
          <p:cNvPr id="1290261" name="Freeform 21"/>
          <p:cNvSpPr>
            <a:spLocks/>
          </p:cNvSpPr>
          <p:nvPr/>
        </p:nvSpPr>
        <p:spPr bwMode="auto">
          <a:xfrm>
            <a:off x="6553200" y="4114800"/>
            <a:ext cx="762000" cy="762000"/>
          </a:xfrm>
          <a:custGeom>
            <a:avLst/>
            <a:gdLst>
              <a:gd name="T0" fmla="*/ 0 w 480"/>
              <a:gd name="T1" fmla="*/ 0 h 480"/>
              <a:gd name="T2" fmla="*/ 2147483647 w 480"/>
              <a:gd name="T3" fmla="*/ 0 h 480"/>
              <a:gd name="T4" fmla="*/ 2147483647 w 480"/>
              <a:gd name="T5" fmla="*/ 2147483647 h 480"/>
              <a:gd name="T6" fmla="*/ 2147483647 w 480"/>
              <a:gd name="T7" fmla="*/ 2147483647 h 48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80" h="480">
                <a:moveTo>
                  <a:pt x="0" y="0"/>
                </a:moveTo>
                <a:lnTo>
                  <a:pt x="480" y="0"/>
                </a:lnTo>
                <a:lnTo>
                  <a:pt x="480" y="480"/>
                </a:lnTo>
                <a:lnTo>
                  <a:pt x="288" y="480"/>
                </a:lnTo>
              </a:path>
            </a:pathLst>
          </a:custGeom>
          <a:noFill/>
          <a:ln w="38100" cmpd="sng">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90262" name="Oval 22"/>
          <p:cNvSpPr>
            <a:spLocks noChangeArrowheads="1"/>
          </p:cNvSpPr>
          <p:nvPr/>
        </p:nvSpPr>
        <p:spPr bwMode="auto">
          <a:xfrm>
            <a:off x="6934200" y="4800600"/>
            <a:ext cx="146050" cy="146050"/>
          </a:xfrm>
          <a:prstGeom prst="ellipse">
            <a:avLst/>
          </a:prstGeom>
          <a:solidFill>
            <a:schemeClr val="bg1"/>
          </a:solidFill>
          <a:ln w="952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67200" y="3124200"/>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xit" presetSubtype="0" fill="hold" grpId="0" nodeType="afterEffect">
                                  <p:stCondLst>
                                    <p:cond delay="0"/>
                                  </p:stCondLst>
                                  <p:childTnLst>
                                    <p:animEffect transition="out" filter="fade">
                                      <p:cBhvr>
                                        <p:cTn id="6" dur="5000"/>
                                        <p:tgtEl>
                                          <p:spTgt spid="1290261"/>
                                        </p:tgtEl>
                                      </p:cBhvr>
                                    </p:animEffect>
                                    <p:set>
                                      <p:cBhvr>
                                        <p:cTn id="7" dur="1" fill="hold">
                                          <p:stCondLst>
                                            <p:cond delay="4999"/>
                                          </p:stCondLst>
                                        </p:cTn>
                                        <p:tgtEl>
                                          <p:spTgt spid="1290261"/>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0"/>
                                        <p:tgtEl>
                                          <p:spTgt spid="1290262"/>
                                        </p:tgtEl>
                                      </p:cBhvr>
                                    </p:animEffect>
                                    <p:set>
                                      <p:cBhvr>
                                        <p:cTn id="10" dur="1" fill="hold">
                                          <p:stCondLst>
                                            <p:cond delay="4999"/>
                                          </p:stCondLst>
                                        </p:cTn>
                                        <p:tgtEl>
                                          <p:spTgt spid="1290262"/>
                                        </p:tgtEl>
                                        <p:attrNameLst>
                                          <p:attrName>style.visibility</p:attrName>
                                        </p:attrNameLst>
                                      </p:cBhvr>
                                      <p:to>
                                        <p:strVal val="hidden"/>
                                      </p:to>
                                    </p:set>
                                  </p:childTnLst>
                                </p:cTn>
                              </p:par>
                            </p:childTnLst>
                          </p:cTn>
                        </p:par>
                        <p:par>
                          <p:cTn id="11" fill="hold">
                            <p:stCondLst>
                              <p:cond delay="5000"/>
                            </p:stCondLst>
                            <p:childTnLst>
                              <p:par>
                                <p:cTn id="12" presetID="1" presetClass="mediacall" presetSubtype="0" fill="hold" nodeType="afterEffect">
                                  <p:stCondLst>
                                    <p:cond delay="0"/>
                                  </p:stCondLst>
                                  <p:childTnLst>
                                    <p:cmd type="call" cmd="playFrom(0.0)">
                                      <p:cBhvr>
                                        <p:cTn id="13" dur="2222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4" fill="hold" display="0">
                  <p:stCondLst>
                    <p:cond delay="indefinite"/>
                  </p:stCondLst>
                  <p:endCondLst>
                    <p:cond evt="onStopAudio" delay="0">
                      <p:tgtEl>
                        <p:sldTgt/>
                      </p:tgtEl>
                    </p:cond>
                  </p:endCondLst>
                </p:cTn>
                <p:tgtEl>
                  <p:spTgt spid="2"/>
                </p:tgtEl>
              </p:cMediaNode>
            </p:audio>
          </p:childTnLst>
        </p:cTn>
      </p:par>
    </p:tnLst>
    <p:bldLst>
      <p:bldP spid="1290261" grpId="0" animBg="1"/>
      <p:bldP spid="1290262"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40963" name="Rectangle 20"/>
          <p:cNvSpPr>
            <a:spLocks noChangeArrowheads="1"/>
          </p:cNvSpPr>
          <p:nvPr/>
        </p:nvSpPr>
        <p:spPr bwMode="auto">
          <a:xfrm>
            <a:off x="4572000" y="0"/>
            <a:ext cx="4572000" cy="68580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40964" name="Rectangle 2"/>
          <p:cNvSpPr>
            <a:spLocks noGrp="1" noChangeArrowheads="1"/>
          </p:cNvSpPr>
          <p:nvPr>
            <p:ph type="title"/>
          </p:nvPr>
        </p:nvSpPr>
        <p:spPr/>
        <p:txBody>
          <a:bodyPr/>
          <a:lstStyle/>
          <a:p>
            <a:pPr eaLnBrk="1" hangingPunct="1"/>
            <a:r>
              <a:rPr lang="en-US" altLang="en-US" b="0" smtClean="0"/>
              <a:t>5.2.</a:t>
            </a:r>
            <a:r>
              <a:rPr lang="en-US" altLang="en-US" smtClean="0"/>
              <a:t> Current-Voltage Characteristics</a:t>
            </a:r>
          </a:p>
        </p:txBody>
      </p:sp>
      <p:sp>
        <p:nvSpPr>
          <p:cNvPr id="40965" name="Rectangle 3"/>
          <p:cNvSpPr>
            <a:spLocks noGrp="1" noChangeArrowheads="1"/>
          </p:cNvSpPr>
          <p:nvPr>
            <p:ph type="body" sz="half" idx="1"/>
          </p:nvPr>
        </p:nvSpPr>
        <p:spPr>
          <a:xfrm>
            <a:off x="152400" y="2057400"/>
            <a:ext cx="4305300" cy="3505200"/>
          </a:xfrm>
        </p:spPr>
        <p:txBody>
          <a:bodyPr/>
          <a:lstStyle/>
          <a:p>
            <a:pPr eaLnBrk="1" hangingPunct="1">
              <a:lnSpc>
                <a:spcPct val="90000"/>
              </a:lnSpc>
            </a:pPr>
            <a:r>
              <a:rPr lang="en-US" altLang="en-US" sz="2000" smtClean="0"/>
              <a:t>Although </a:t>
            </a:r>
            <a:r>
              <a:rPr lang="en-US" altLang="en-US" sz="2000" smtClean="0">
                <a:solidFill>
                  <a:srgbClr val="FF0000"/>
                </a:solidFill>
              </a:rPr>
              <a:t>MOSFET is symmetrical </a:t>
            </a:r>
            <a:r>
              <a:rPr lang="en-US" altLang="en-US" sz="2000" smtClean="0"/>
              <a:t>device, one often designates terminals as source and drain.</a:t>
            </a:r>
          </a:p>
          <a:p>
            <a:pPr eaLnBrk="1" hangingPunct="1">
              <a:lnSpc>
                <a:spcPct val="90000"/>
              </a:lnSpc>
            </a:pPr>
            <a:r>
              <a:rPr lang="en-US" altLang="en-US" sz="2000" b="1" smtClean="0">
                <a:solidFill>
                  <a:srgbClr val="FF0000"/>
                </a:solidFill>
              </a:rPr>
              <a:t>Q:</a:t>
            </a:r>
            <a:r>
              <a:rPr lang="en-US" altLang="en-US" sz="2000" smtClean="0">
                <a:solidFill>
                  <a:srgbClr val="FF0000"/>
                </a:solidFill>
              </a:rPr>
              <a:t> </a:t>
            </a:r>
            <a:r>
              <a:rPr lang="en-US" altLang="en-US" sz="2000" smtClean="0"/>
              <a:t>How does one make this </a:t>
            </a:r>
            <a:r>
              <a:rPr lang="en-US" altLang="en-US" sz="2000" smtClean="0">
                <a:solidFill>
                  <a:srgbClr val="FF0000"/>
                </a:solidFill>
              </a:rPr>
              <a:t>designation?</a:t>
            </a:r>
          </a:p>
          <a:p>
            <a:pPr lvl="1" eaLnBrk="1" hangingPunct="1">
              <a:lnSpc>
                <a:spcPct val="90000"/>
              </a:lnSpc>
            </a:pPr>
            <a:r>
              <a:rPr lang="en-US" altLang="en-US" sz="2000" b="1" smtClean="0">
                <a:solidFill>
                  <a:srgbClr val="008000"/>
                </a:solidFill>
              </a:rPr>
              <a:t>A:</a:t>
            </a:r>
            <a:r>
              <a:rPr lang="en-US" altLang="en-US" sz="2000" smtClean="0">
                <a:solidFill>
                  <a:srgbClr val="008000"/>
                </a:solidFill>
              </a:rPr>
              <a:t> </a:t>
            </a:r>
            <a:r>
              <a:rPr lang="en-US" altLang="en-US" sz="2000" smtClean="0"/>
              <a:t>By </a:t>
            </a:r>
            <a:r>
              <a:rPr lang="en-US" altLang="en-US" sz="2000" smtClean="0">
                <a:solidFill>
                  <a:srgbClr val="FF0000"/>
                </a:solidFill>
              </a:rPr>
              <a:t>polarity of voltage</a:t>
            </a:r>
            <a:r>
              <a:rPr lang="en-US" altLang="en-US" sz="2000" smtClean="0"/>
              <a:t> applied.</a:t>
            </a:r>
          </a:p>
          <a:p>
            <a:pPr eaLnBrk="1" hangingPunct="1">
              <a:lnSpc>
                <a:spcPct val="90000"/>
              </a:lnSpc>
            </a:pPr>
            <a:r>
              <a:rPr lang="en-US" altLang="en-US" sz="2000" smtClean="0">
                <a:solidFill>
                  <a:srgbClr val="FF0000"/>
                </a:solidFill>
              </a:rPr>
              <a:t>Arrowheads </a:t>
            </a:r>
            <a:r>
              <a:rPr lang="en-US" altLang="en-US" sz="2000" smtClean="0"/>
              <a:t>designate “normal” direction of current flow</a:t>
            </a:r>
          </a:p>
          <a:p>
            <a:pPr lvl="1" eaLnBrk="1" hangingPunct="1">
              <a:lnSpc>
                <a:spcPct val="90000"/>
              </a:lnSpc>
            </a:pPr>
            <a:r>
              <a:rPr lang="en-US" altLang="en-US" sz="2000" smtClean="0"/>
              <a:t>Note that, in part (b), we designate current as D</a:t>
            </a:r>
            <a:r>
              <a:rPr lang="en-US" altLang="en-US" sz="2000" smtClean="0">
                <a:sym typeface="Wingdings" pitchFamily="2" charset="2"/>
              </a:rPr>
              <a:t>S.</a:t>
            </a:r>
          </a:p>
          <a:p>
            <a:pPr lvl="1" eaLnBrk="1" hangingPunct="1">
              <a:lnSpc>
                <a:spcPct val="90000"/>
              </a:lnSpc>
            </a:pPr>
            <a:r>
              <a:rPr lang="en-US" altLang="en-US" sz="2000" smtClean="0">
                <a:sym typeface="Wingdings" pitchFamily="2" charset="2"/>
              </a:rPr>
              <a:t>No need to place arrow with B.</a:t>
            </a:r>
          </a:p>
        </p:txBody>
      </p:sp>
      <p:sp>
        <p:nvSpPr>
          <p:cNvPr id="40966" name="Rectangle 2"/>
          <p:cNvSpPr>
            <a:spLocks noChangeArrowheads="1"/>
          </p:cNvSpPr>
          <p:nvPr/>
        </p:nvSpPr>
        <p:spPr bwMode="auto">
          <a:xfrm>
            <a:off x="152400" y="5699125"/>
            <a:ext cx="8763000" cy="10064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r>
              <a:rPr lang="en-US" altLang="en-US" sz="1500" b="1"/>
              <a:t>Figure 5.11 (a): </a:t>
            </a:r>
            <a:r>
              <a:rPr lang="en-US" altLang="en-US" sz="1500"/>
              <a:t>Circuit symbol for the </a:t>
            </a:r>
            <a:r>
              <a:rPr lang="en-US" altLang="en-US" sz="1500" i="1"/>
              <a:t>n</a:t>
            </a:r>
            <a:r>
              <a:rPr lang="en-US" altLang="en-US" sz="1500"/>
              <a:t>-channel enhancement-type MOSFET. </a:t>
            </a:r>
            <a:r>
              <a:rPr lang="en-US" altLang="en-US" sz="1500" b="1"/>
              <a:t>(b) </a:t>
            </a:r>
            <a:r>
              <a:rPr lang="en-US" altLang="en-US" sz="1500"/>
              <a:t>Modified circuit symbol with an arrowhead on the source terminal to distinguish it from the drain and to indicate device polarity (i.e., </a:t>
            </a:r>
            <a:r>
              <a:rPr lang="en-US" altLang="en-US" sz="1500" i="1"/>
              <a:t>n </a:t>
            </a:r>
            <a:r>
              <a:rPr lang="en-US" altLang="en-US" sz="1500"/>
              <a:t>channel). </a:t>
            </a:r>
            <a:r>
              <a:rPr lang="en-US" altLang="en-US" sz="1500" b="1"/>
              <a:t>(c) </a:t>
            </a:r>
            <a:r>
              <a:rPr lang="en-US" altLang="en-US" sz="1500"/>
              <a:t>Simplified circuit symbol to be used when the source is connected to the body or when the effect of the body on device operation is unimportant.</a:t>
            </a:r>
          </a:p>
        </p:txBody>
      </p:sp>
      <p:pic>
        <p:nvPicPr>
          <p:cNvPr id="40967" name="Picture 4" descr="se05F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32338" y="461963"/>
            <a:ext cx="4030662" cy="5024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93330" name="Line 18"/>
          <p:cNvSpPr>
            <a:spLocks noChangeShapeType="1"/>
          </p:cNvSpPr>
          <p:nvPr/>
        </p:nvSpPr>
        <p:spPr bwMode="auto">
          <a:xfrm flipV="1">
            <a:off x="6934200" y="838200"/>
            <a:ext cx="1219200" cy="25908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93329" name="Text Box 17"/>
          <p:cNvSpPr txBox="1">
            <a:spLocks noChangeArrowheads="1"/>
          </p:cNvSpPr>
          <p:nvPr/>
        </p:nvSpPr>
        <p:spPr bwMode="auto">
          <a:xfrm>
            <a:off x="5181600" y="2933700"/>
            <a:ext cx="3429000" cy="990600"/>
          </a:xfrm>
          <a:prstGeom prst="rect">
            <a:avLst/>
          </a:prstGeom>
          <a:solidFill>
            <a:srgbClr val="FFFF99"/>
          </a:solidFill>
          <a:ln w="762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50000"/>
              </a:spcBef>
              <a:buFontTx/>
              <a:buNone/>
            </a:pPr>
            <a:r>
              <a:rPr lang="en-US" altLang="en-US" sz="2000">
                <a:solidFill>
                  <a:srgbClr val="FF0000"/>
                </a:solidFill>
              </a:rPr>
              <a:t>the potential at drain (</a:t>
            </a:r>
            <a:r>
              <a:rPr lang="en-US" altLang="en-US" sz="2000" i="1">
                <a:solidFill>
                  <a:srgbClr val="FF0000"/>
                </a:solidFill>
              </a:rPr>
              <a:t>v</a:t>
            </a:r>
            <a:r>
              <a:rPr lang="en-US" altLang="en-US" sz="2000" i="1" baseline="-25000">
                <a:solidFill>
                  <a:srgbClr val="FF0000"/>
                </a:solidFill>
              </a:rPr>
              <a:t>D</a:t>
            </a:r>
            <a:r>
              <a:rPr lang="en-US" altLang="en-US" sz="2000">
                <a:solidFill>
                  <a:srgbClr val="FF0000"/>
                </a:solidFill>
              </a:rPr>
              <a:t>) is always positive with respect to source (</a:t>
            </a:r>
            <a:r>
              <a:rPr lang="en-US" altLang="en-US" sz="2000" i="1">
                <a:solidFill>
                  <a:srgbClr val="FF0000"/>
                </a:solidFill>
              </a:rPr>
              <a:t>v</a:t>
            </a:r>
            <a:r>
              <a:rPr lang="en-US" altLang="en-US" sz="2000" i="1" baseline="-25000">
                <a:solidFill>
                  <a:srgbClr val="FF0000"/>
                </a:solidFill>
              </a:rPr>
              <a:t>S</a:t>
            </a:r>
            <a:r>
              <a:rPr lang="en-US" altLang="en-US" sz="2000">
                <a:solidFill>
                  <a:srgbClr val="FF0000"/>
                </a:solidFill>
              </a:rPr>
              <a:t>)</a:t>
            </a:r>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67200" y="3124200"/>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1293329"/>
                                        </p:tgtEl>
                                        <p:attrNameLst>
                                          <p:attrName>style.visibility</p:attrName>
                                        </p:attrNameLst>
                                      </p:cBhvr>
                                      <p:to>
                                        <p:strVal val="visible"/>
                                      </p:to>
                                    </p:set>
                                    <p:animEffect transition="in" filter="fade">
                                      <p:cBhvr>
                                        <p:cTn id="7" dur="500"/>
                                        <p:tgtEl>
                                          <p:spTgt spid="1293329"/>
                                        </p:tgtEl>
                                      </p:cBhvr>
                                    </p:animEffect>
                                  </p:childTnLst>
                                </p:cTn>
                              </p:par>
                            </p:childTnLst>
                          </p:cTn>
                        </p:par>
                        <p:par>
                          <p:cTn id="8" fill="hold" nodeType="afterGroup">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1293330"/>
                                        </p:tgtEl>
                                        <p:attrNameLst>
                                          <p:attrName>style.visibility</p:attrName>
                                        </p:attrNameLst>
                                      </p:cBhvr>
                                      <p:to>
                                        <p:strVal val="visible"/>
                                      </p:to>
                                    </p:set>
                                    <p:animEffect transition="in" filter="fade">
                                      <p:cBhvr>
                                        <p:cTn id="11" dur="500"/>
                                        <p:tgtEl>
                                          <p:spTgt spid="1293330"/>
                                        </p:tgtEl>
                                      </p:cBhvr>
                                    </p:animEffect>
                                  </p:childTnLst>
                                </p:cTn>
                              </p:par>
                            </p:childTnLst>
                          </p:cTn>
                        </p:par>
                        <p:par>
                          <p:cTn id="12" fill="hold">
                            <p:stCondLst>
                              <p:cond delay="2000"/>
                            </p:stCondLst>
                            <p:childTnLst>
                              <p:par>
                                <p:cTn id="13" presetID="1" presetClass="mediacall" presetSubtype="0" fill="hold" nodeType="afterEffect">
                                  <p:stCondLst>
                                    <p:cond delay="0"/>
                                  </p:stCondLst>
                                  <p:childTnLst>
                                    <p:cmd type="call" cmd="playFrom(0.0)">
                                      <p:cBhvr>
                                        <p:cTn id="14" dur="1409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2"/>
                </p:tgtEl>
              </p:cMediaNode>
            </p:audio>
          </p:childTnLst>
        </p:cTn>
      </p:par>
    </p:tnLst>
    <p:bldLst>
      <p:bldP spid="1293330" grpId="0" animBg="1"/>
      <p:bldP spid="129332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5123" name="Rectangle 4"/>
          <p:cNvSpPr>
            <a:spLocks noGrp="1" noChangeArrowheads="1"/>
          </p:cNvSpPr>
          <p:nvPr>
            <p:ph type="title"/>
          </p:nvPr>
        </p:nvSpPr>
        <p:spPr/>
        <p:txBody>
          <a:bodyPr/>
          <a:lstStyle/>
          <a:p>
            <a:pPr eaLnBrk="1" hangingPunct="1"/>
            <a:r>
              <a:rPr lang="en-US" altLang="en-US" sz="3200" smtClean="0"/>
              <a:t>Introduction</a:t>
            </a:r>
          </a:p>
        </p:txBody>
      </p:sp>
      <p:sp>
        <p:nvSpPr>
          <p:cNvPr id="5124" name="Rectangle 5"/>
          <p:cNvSpPr>
            <a:spLocks noGrp="1" noChangeArrowheads="1"/>
          </p:cNvSpPr>
          <p:nvPr>
            <p:ph type="body" sz="half" idx="1"/>
          </p:nvPr>
        </p:nvSpPr>
        <p:spPr>
          <a:xfrm>
            <a:off x="152400" y="2057400"/>
            <a:ext cx="8763000" cy="4038600"/>
          </a:xfrm>
        </p:spPr>
        <p:txBody>
          <a:bodyPr/>
          <a:lstStyle/>
          <a:p>
            <a:pPr eaLnBrk="1" hangingPunct="1"/>
            <a:r>
              <a:rPr lang="en-US" altLang="en-US" smtClean="0"/>
              <a:t>We have studied </a:t>
            </a:r>
            <a:r>
              <a:rPr lang="en-US" altLang="en-US" smtClean="0">
                <a:solidFill>
                  <a:srgbClr val="FF0000"/>
                </a:solidFill>
              </a:rPr>
              <a:t>two-terminal</a:t>
            </a:r>
            <a:r>
              <a:rPr lang="en-US" altLang="en-US" smtClean="0"/>
              <a:t> semi-conductor devices (e.g. diode).</a:t>
            </a:r>
          </a:p>
          <a:p>
            <a:pPr eaLnBrk="1" hangingPunct="1"/>
            <a:r>
              <a:rPr lang="en-US" altLang="en-US" smtClean="0"/>
              <a:t>However, now we turn our attention to </a:t>
            </a:r>
            <a:r>
              <a:rPr lang="en-US" altLang="en-US" smtClean="0">
                <a:solidFill>
                  <a:srgbClr val="FF0000"/>
                </a:solidFill>
              </a:rPr>
              <a:t>three-terminal </a:t>
            </a:r>
            <a:r>
              <a:rPr lang="en-US" altLang="en-US" smtClean="0"/>
              <a:t>devices.</a:t>
            </a:r>
          </a:p>
          <a:p>
            <a:pPr eaLnBrk="1" hangingPunct="1"/>
            <a:r>
              <a:rPr lang="en-US" altLang="en-US" smtClean="0"/>
              <a:t>They are more useful because they present </a:t>
            </a:r>
            <a:r>
              <a:rPr lang="en-US" altLang="en-US" smtClean="0">
                <a:solidFill>
                  <a:srgbClr val="FF0000"/>
                </a:solidFill>
              </a:rPr>
              <a:t>multitude of applications</a:t>
            </a:r>
            <a:r>
              <a:rPr lang="en-US" altLang="en-US" smtClean="0"/>
              <a:t>, e.g:</a:t>
            </a:r>
          </a:p>
          <a:p>
            <a:pPr lvl="2" eaLnBrk="1" hangingPunct="1"/>
            <a:r>
              <a:rPr lang="en-US" altLang="en-US" sz="2800" smtClean="0"/>
              <a:t>signal amplification, digital logic, memory, etc…</a:t>
            </a:r>
          </a:p>
        </p:txBody>
      </p:sp>
    </p:spTree>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pic>
        <p:nvPicPr>
          <p:cNvPr id="41987" name="Picture 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4400" y="2336800"/>
            <a:ext cx="4222750" cy="2433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988" name="Picture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4775200"/>
            <a:ext cx="4222750" cy="185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989" name="Rectangle 2"/>
          <p:cNvSpPr>
            <a:spLocks noGrp="1" noChangeArrowheads="1"/>
          </p:cNvSpPr>
          <p:nvPr>
            <p:ph type="title"/>
          </p:nvPr>
        </p:nvSpPr>
        <p:spPr/>
        <p:txBody>
          <a:bodyPr/>
          <a:lstStyle/>
          <a:p>
            <a:pPr eaLnBrk="1" hangingPunct="1"/>
            <a:r>
              <a:rPr lang="en-US" altLang="en-US" sz="3200" b="0" smtClean="0"/>
              <a:t>5.2.2.</a:t>
            </a:r>
            <a:r>
              <a:rPr lang="en-US" altLang="en-US" sz="3200" smtClean="0"/>
              <a:t> The </a:t>
            </a:r>
            <a:r>
              <a:rPr lang="en-US" altLang="en-US" sz="3200" b="0" i="1" smtClean="0"/>
              <a:t>i</a:t>
            </a:r>
            <a:r>
              <a:rPr lang="en-US" altLang="en-US" sz="3200" b="0" i="1" baseline="-25000" smtClean="0"/>
              <a:t>D</a:t>
            </a:r>
            <a:r>
              <a:rPr lang="en-US" altLang="en-US" sz="3200" smtClean="0"/>
              <a:t>-</a:t>
            </a:r>
            <a:r>
              <a:rPr lang="en-US" altLang="en-US" sz="3200" b="0" i="1" smtClean="0"/>
              <a:t>v</a:t>
            </a:r>
            <a:r>
              <a:rPr lang="en-US" altLang="en-US" sz="3200" b="0" i="1" baseline="-25000" smtClean="0"/>
              <a:t>DS</a:t>
            </a:r>
            <a:r>
              <a:rPr lang="en-US" altLang="en-US" sz="3200" smtClean="0"/>
              <a:t> Characteristics</a:t>
            </a:r>
          </a:p>
        </p:txBody>
      </p:sp>
      <p:sp>
        <p:nvSpPr>
          <p:cNvPr id="41990" name="Rectangle 3"/>
          <p:cNvSpPr>
            <a:spLocks noGrp="1" noChangeArrowheads="1"/>
          </p:cNvSpPr>
          <p:nvPr>
            <p:ph type="body" sz="half" idx="1"/>
          </p:nvPr>
        </p:nvSpPr>
        <p:spPr>
          <a:xfrm>
            <a:off x="152400" y="2057400"/>
            <a:ext cx="4305300" cy="4800600"/>
          </a:xfrm>
          <a:solidFill>
            <a:schemeClr val="bg1"/>
          </a:solidFill>
        </p:spPr>
        <p:txBody>
          <a:bodyPr/>
          <a:lstStyle/>
          <a:p>
            <a:pPr eaLnBrk="1" hangingPunct="1"/>
            <a:r>
              <a:rPr lang="en-US" altLang="en-US" smtClean="0"/>
              <a:t>Table 5.1. provides a </a:t>
            </a:r>
            <a:r>
              <a:rPr lang="en-US" altLang="en-US" smtClean="0">
                <a:solidFill>
                  <a:srgbClr val="FF0000"/>
                </a:solidFill>
              </a:rPr>
              <a:t>compilation of the conditions and formulas</a:t>
            </a:r>
            <a:r>
              <a:rPr lang="en-US" altLang="en-US" smtClean="0"/>
              <a:t> for operation of NMOS transistor in three regions.</a:t>
            </a:r>
          </a:p>
          <a:p>
            <a:pPr lvl="1" eaLnBrk="1" hangingPunct="1"/>
            <a:r>
              <a:rPr lang="en-US" altLang="en-US" sz="2800" smtClean="0">
                <a:solidFill>
                  <a:srgbClr val="FF0000"/>
                </a:solidFill>
              </a:rPr>
              <a:t>cutoff</a:t>
            </a:r>
          </a:p>
          <a:p>
            <a:pPr lvl="1" eaLnBrk="1" hangingPunct="1"/>
            <a:r>
              <a:rPr lang="en-US" altLang="en-US" sz="2800" smtClean="0">
                <a:solidFill>
                  <a:srgbClr val="FF0000"/>
                </a:solidFill>
              </a:rPr>
              <a:t>triode</a:t>
            </a:r>
          </a:p>
          <a:p>
            <a:pPr lvl="1" eaLnBrk="1" hangingPunct="1"/>
            <a:r>
              <a:rPr lang="en-US" altLang="en-US" sz="2800" smtClean="0">
                <a:solidFill>
                  <a:srgbClr val="FF0000"/>
                </a:solidFill>
              </a:rPr>
              <a:t>saturation</a:t>
            </a:r>
          </a:p>
        </p:txBody>
      </p:sp>
      <p:sp>
        <p:nvSpPr>
          <p:cNvPr id="41991" name="Line 9"/>
          <p:cNvSpPr>
            <a:spLocks noChangeShapeType="1"/>
          </p:cNvSpPr>
          <p:nvPr/>
        </p:nvSpPr>
        <p:spPr bwMode="auto">
          <a:xfrm flipV="1">
            <a:off x="1981200" y="4267200"/>
            <a:ext cx="2667000" cy="685800"/>
          </a:xfrm>
          <a:prstGeom prst="line">
            <a:avLst/>
          </a:prstGeom>
          <a:noFill/>
          <a:ln w="3175">
            <a:solidFill>
              <a:srgbClr val="DDDDDD"/>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992" name="Line 10"/>
          <p:cNvSpPr>
            <a:spLocks noChangeShapeType="1"/>
          </p:cNvSpPr>
          <p:nvPr/>
        </p:nvSpPr>
        <p:spPr bwMode="auto">
          <a:xfrm flipV="1">
            <a:off x="1981200" y="5029200"/>
            <a:ext cx="3429000" cy="457200"/>
          </a:xfrm>
          <a:prstGeom prst="line">
            <a:avLst/>
          </a:prstGeom>
          <a:noFill/>
          <a:ln w="3175">
            <a:solidFill>
              <a:srgbClr val="DDDDDD"/>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96395" name="Line 11"/>
          <p:cNvSpPr>
            <a:spLocks noChangeShapeType="1"/>
          </p:cNvSpPr>
          <p:nvPr/>
        </p:nvSpPr>
        <p:spPr bwMode="auto">
          <a:xfrm flipV="1">
            <a:off x="1981200" y="4267200"/>
            <a:ext cx="2667000" cy="685800"/>
          </a:xfrm>
          <a:prstGeom prst="line">
            <a:avLst/>
          </a:prstGeom>
          <a:noFill/>
          <a:ln w="31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96396" name="Line 12"/>
          <p:cNvSpPr>
            <a:spLocks noChangeShapeType="1"/>
          </p:cNvSpPr>
          <p:nvPr/>
        </p:nvSpPr>
        <p:spPr bwMode="auto">
          <a:xfrm flipV="1">
            <a:off x="1981200" y="5029200"/>
            <a:ext cx="3429000" cy="457200"/>
          </a:xfrm>
          <a:prstGeom prst="line">
            <a:avLst/>
          </a:prstGeom>
          <a:noFill/>
          <a:ln w="31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995" name="Line 13"/>
          <p:cNvSpPr>
            <a:spLocks noChangeShapeType="1"/>
          </p:cNvSpPr>
          <p:nvPr/>
        </p:nvSpPr>
        <p:spPr bwMode="auto">
          <a:xfrm flipV="1">
            <a:off x="2514600" y="5029200"/>
            <a:ext cx="4953000" cy="990600"/>
          </a:xfrm>
          <a:prstGeom prst="line">
            <a:avLst/>
          </a:prstGeom>
          <a:noFill/>
          <a:ln w="3175">
            <a:solidFill>
              <a:srgbClr val="DDDDDD"/>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96398" name="Line 14"/>
          <p:cNvSpPr>
            <a:spLocks noChangeShapeType="1"/>
          </p:cNvSpPr>
          <p:nvPr/>
        </p:nvSpPr>
        <p:spPr bwMode="auto">
          <a:xfrm flipV="1">
            <a:off x="2590800" y="5029200"/>
            <a:ext cx="4953000" cy="990600"/>
          </a:xfrm>
          <a:prstGeom prst="line">
            <a:avLst/>
          </a:prstGeom>
          <a:noFill/>
          <a:ln w="31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xit" presetSubtype="0" fill="hold" grpId="0" nodeType="afterEffect">
                                  <p:stCondLst>
                                    <p:cond delay="0"/>
                                  </p:stCondLst>
                                  <p:childTnLst>
                                    <p:animEffect transition="out" filter="fade">
                                      <p:cBhvr>
                                        <p:cTn id="6" dur="5000"/>
                                        <p:tgtEl>
                                          <p:spTgt spid="1296395"/>
                                        </p:tgtEl>
                                      </p:cBhvr>
                                    </p:animEffect>
                                    <p:set>
                                      <p:cBhvr>
                                        <p:cTn id="7" dur="1" fill="hold">
                                          <p:stCondLst>
                                            <p:cond delay="4999"/>
                                          </p:stCondLst>
                                        </p:cTn>
                                        <p:tgtEl>
                                          <p:spTgt spid="1296395"/>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0"/>
                                        <p:tgtEl>
                                          <p:spTgt spid="1296396"/>
                                        </p:tgtEl>
                                      </p:cBhvr>
                                    </p:animEffect>
                                    <p:set>
                                      <p:cBhvr>
                                        <p:cTn id="10" dur="1" fill="hold">
                                          <p:stCondLst>
                                            <p:cond delay="4999"/>
                                          </p:stCondLst>
                                        </p:cTn>
                                        <p:tgtEl>
                                          <p:spTgt spid="1296396"/>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0"/>
                                        <p:tgtEl>
                                          <p:spTgt spid="1296398"/>
                                        </p:tgtEl>
                                      </p:cBhvr>
                                    </p:animEffect>
                                    <p:set>
                                      <p:cBhvr>
                                        <p:cTn id="13" dur="1" fill="hold">
                                          <p:stCondLst>
                                            <p:cond delay="4999"/>
                                          </p:stCondLst>
                                        </p:cTn>
                                        <p:tgtEl>
                                          <p:spTgt spid="129639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6395" grpId="0" animBg="1"/>
      <p:bldP spid="1296396" grpId="0" animBg="1"/>
      <p:bldP spid="129639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pic>
        <p:nvPicPr>
          <p:cNvPr id="4301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4400" y="2336800"/>
            <a:ext cx="4222750" cy="2433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012"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4775200"/>
            <a:ext cx="4222750" cy="185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3013" name="Rectangle 4"/>
          <p:cNvSpPr>
            <a:spLocks noGrp="1" noChangeArrowheads="1"/>
          </p:cNvSpPr>
          <p:nvPr>
            <p:ph type="title"/>
          </p:nvPr>
        </p:nvSpPr>
        <p:spPr/>
        <p:txBody>
          <a:bodyPr/>
          <a:lstStyle/>
          <a:p>
            <a:pPr eaLnBrk="1" hangingPunct="1"/>
            <a:r>
              <a:rPr lang="en-US" altLang="en-US" sz="3200" b="0" smtClean="0"/>
              <a:t>5.2.2.</a:t>
            </a:r>
            <a:r>
              <a:rPr lang="en-US" altLang="en-US" sz="3200" smtClean="0"/>
              <a:t> The </a:t>
            </a:r>
            <a:r>
              <a:rPr lang="en-US" altLang="en-US" sz="3200" b="0" i="1" smtClean="0"/>
              <a:t>i</a:t>
            </a:r>
            <a:r>
              <a:rPr lang="en-US" altLang="en-US" sz="3200" b="0" i="1" baseline="-25000" smtClean="0"/>
              <a:t>D</a:t>
            </a:r>
            <a:r>
              <a:rPr lang="en-US" altLang="en-US" sz="3200" smtClean="0"/>
              <a:t>-</a:t>
            </a:r>
            <a:r>
              <a:rPr lang="en-US" altLang="en-US" sz="3200" b="0" i="1" smtClean="0"/>
              <a:t>v</a:t>
            </a:r>
            <a:r>
              <a:rPr lang="en-US" altLang="en-US" sz="3200" b="0" i="1" baseline="-25000" smtClean="0"/>
              <a:t>DS</a:t>
            </a:r>
            <a:r>
              <a:rPr lang="en-US" altLang="en-US" sz="3200" smtClean="0"/>
              <a:t> Characteristics</a:t>
            </a:r>
          </a:p>
        </p:txBody>
      </p:sp>
      <p:sp>
        <p:nvSpPr>
          <p:cNvPr id="43014" name="Rectangle 5"/>
          <p:cNvSpPr>
            <a:spLocks noGrp="1" noChangeArrowheads="1"/>
          </p:cNvSpPr>
          <p:nvPr>
            <p:ph type="body" sz="half" idx="1"/>
          </p:nvPr>
        </p:nvSpPr>
        <p:spPr/>
        <p:txBody>
          <a:bodyPr/>
          <a:lstStyle/>
          <a:p>
            <a:pPr eaLnBrk="1" hangingPunct="1"/>
            <a:r>
              <a:rPr lang="en-US" altLang="en-US" sz="2000" smtClean="0"/>
              <a:t>At top of table, it shows </a:t>
            </a:r>
            <a:r>
              <a:rPr lang="en-US" altLang="en-US" sz="2000" smtClean="0">
                <a:solidFill>
                  <a:srgbClr val="FF0000"/>
                </a:solidFill>
              </a:rPr>
              <a:t>circuit consisting of NMOS transistor and two dc supplies</a:t>
            </a:r>
            <a:r>
              <a:rPr lang="en-US" altLang="en-US" sz="2000" smtClean="0"/>
              <a:t> (</a:t>
            </a:r>
            <a:r>
              <a:rPr lang="en-US" altLang="en-US" sz="2000" i="1" smtClean="0"/>
              <a:t>v</a:t>
            </a:r>
            <a:r>
              <a:rPr lang="en-US" altLang="en-US" sz="2000" i="1" baseline="-25000" smtClean="0"/>
              <a:t>DS</a:t>
            </a:r>
            <a:r>
              <a:rPr lang="en-US" altLang="en-US" sz="2000" smtClean="0"/>
              <a:t>, </a:t>
            </a:r>
            <a:r>
              <a:rPr lang="en-US" altLang="en-US" sz="2000" i="1" smtClean="0"/>
              <a:t>v</a:t>
            </a:r>
            <a:r>
              <a:rPr lang="en-US" altLang="en-US" sz="2000" i="1" baseline="-25000" smtClean="0"/>
              <a:t>GS</a:t>
            </a:r>
            <a:r>
              <a:rPr lang="en-US" altLang="en-US" sz="2000" smtClean="0"/>
              <a:t>)</a:t>
            </a:r>
          </a:p>
          <a:p>
            <a:pPr eaLnBrk="1" hangingPunct="1"/>
            <a:r>
              <a:rPr lang="en-US" altLang="en-US" sz="2000" smtClean="0"/>
              <a:t>This circuit is used to </a:t>
            </a:r>
            <a:r>
              <a:rPr lang="en-US" altLang="en-US" sz="2000" smtClean="0">
                <a:solidFill>
                  <a:srgbClr val="FF0000"/>
                </a:solidFill>
              </a:rPr>
              <a:t>demonstrate </a:t>
            </a:r>
            <a:r>
              <a:rPr lang="en-US" altLang="en-US" sz="2000" i="1" smtClean="0">
                <a:solidFill>
                  <a:srgbClr val="FF0000"/>
                </a:solidFill>
              </a:rPr>
              <a:t>i</a:t>
            </a:r>
            <a:r>
              <a:rPr lang="en-US" altLang="en-US" sz="2000" i="1" baseline="-25000" smtClean="0">
                <a:solidFill>
                  <a:srgbClr val="FF0000"/>
                </a:solidFill>
              </a:rPr>
              <a:t>D</a:t>
            </a:r>
            <a:r>
              <a:rPr lang="en-US" altLang="en-US" sz="2000" smtClean="0">
                <a:solidFill>
                  <a:srgbClr val="FF0000"/>
                </a:solidFill>
              </a:rPr>
              <a:t>-</a:t>
            </a:r>
            <a:r>
              <a:rPr lang="en-US" altLang="en-US" sz="2000" i="1" smtClean="0">
                <a:solidFill>
                  <a:srgbClr val="FF0000"/>
                </a:solidFill>
              </a:rPr>
              <a:t>v</a:t>
            </a:r>
            <a:r>
              <a:rPr lang="en-US" altLang="en-US" sz="2000" i="1" baseline="-25000" smtClean="0">
                <a:solidFill>
                  <a:srgbClr val="FF0000"/>
                </a:solidFill>
              </a:rPr>
              <a:t>DS</a:t>
            </a:r>
            <a:r>
              <a:rPr lang="en-US" altLang="en-US" sz="2000" smtClean="0">
                <a:solidFill>
                  <a:srgbClr val="FF0000"/>
                </a:solidFill>
              </a:rPr>
              <a:t> characteristic</a:t>
            </a:r>
          </a:p>
          <a:p>
            <a:pPr lvl="1" eaLnBrk="1" hangingPunct="1"/>
            <a:r>
              <a:rPr lang="en-US" altLang="en-US" sz="2000" smtClean="0"/>
              <a:t>1</a:t>
            </a:r>
            <a:r>
              <a:rPr lang="en-US" altLang="en-US" sz="2000" baseline="30000" smtClean="0"/>
              <a:t>st</a:t>
            </a:r>
            <a:r>
              <a:rPr lang="en-US" altLang="en-US" sz="2000" smtClean="0"/>
              <a:t> set </a:t>
            </a:r>
            <a:r>
              <a:rPr lang="en-US" altLang="en-US" sz="2000" i="1" smtClean="0"/>
              <a:t>v</a:t>
            </a:r>
            <a:r>
              <a:rPr lang="en-US" altLang="en-US" sz="2000" i="1" baseline="-25000" smtClean="0"/>
              <a:t>GS</a:t>
            </a:r>
            <a:r>
              <a:rPr lang="en-US" altLang="en-US" sz="2000" smtClean="0"/>
              <a:t> to desired constant</a:t>
            </a:r>
          </a:p>
          <a:p>
            <a:pPr lvl="1" eaLnBrk="1" hangingPunct="1"/>
            <a:r>
              <a:rPr lang="en-US" altLang="en-US" sz="2000" smtClean="0"/>
              <a:t>2</a:t>
            </a:r>
            <a:r>
              <a:rPr lang="en-US" altLang="en-US" sz="2000" baseline="30000" smtClean="0"/>
              <a:t>nd</a:t>
            </a:r>
            <a:r>
              <a:rPr lang="en-US" altLang="en-US" sz="2000" smtClean="0"/>
              <a:t> vary </a:t>
            </a:r>
            <a:r>
              <a:rPr lang="en-US" altLang="en-US" sz="2000" i="1" smtClean="0"/>
              <a:t>v</a:t>
            </a:r>
            <a:r>
              <a:rPr lang="en-US" altLang="en-US" sz="2000" i="1" baseline="-25000" smtClean="0"/>
              <a:t>DS</a:t>
            </a:r>
          </a:p>
          <a:p>
            <a:pPr eaLnBrk="1" hangingPunct="1"/>
            <a:r>
              <a:rPr lang="en-US" altLang="en-US" sz="2000" smtClean="0"/>
              <a:t>Two curves are shown…</a:t>
            </a:r>
          </a:p>
          <a:p>
            <a:pPr lvl="1" eaLnBrk="1" hangingPunct="1"/>
            <a:r>
              <a:rPr lang="en-US" altLang="en-US" sz="2000" i="1" smtClean="0"/>
              <a:t>v</a:t>
            </a:r>
            <a:r>
              <a:rPr lang="en-US" altLang="en-US" sz="2000" i="1" baseline="-25000" smtClean="0"/>
              <a:t>GS</a:t>
            </a:r>
            <a:r>
              <a:rPr lang="en-US" altLang="en-US" sz="2000" smtClean="0"/>
              <a:t> &lt; </a:t>
            </a:r>
            <a:r>
              <a:rPr lang="en-US" altLang="en-US" sz="2000" i="1" smtClean="0"/>
              <a:t>V</a:t>
            </a:r>
            <a:r>
              <a:rPr lang="en-US" altLang="en-US" sz="2000" i="1" baseline="-25000" smtClean="0"/>
              <a:t>tn</a:t>
            </a:r>
          </a:p>
          <a:p>
            <a:pPr lvl="1" eaLnBrk="1" hangingPunct="1"/>
            <a:r>
              <a:rPr lang="en-US" altLang="en-US" sz="2000" i="1" smtClean="0"/>
              <a:t>v</a:t>
            </a:r>
            <a:r>
              <a:rPr lang="en-US" altLang="en-US" sz="2000" i="1" baseline="-25000" smtClean="0"/>
              <a:t>GS</a:t>
            </a:r>
            <a:r>
              <a:rPr lang="en-US" altLang="en-US" sz="2000" i="1" smtClean="0"/>
              <a:t> = V</a:t>
            </a:r>
            <a:r>
              <a:rPr lang="en-US" altLang="en-US" sz="2000" i="1" baseline="-25000" smtClean="0"/>
              <a:t>tn</a:t>
            </a:r>
            <a:r>
              <a:rPr lang="en-US" altLang="en-US" sz="2000" i="1" smtClean="0"/>
              <a:t> </a:t>
            </a:r>
            <a:r>
              <a:rPr lang="en-US" altLang="en-US" sz="2000" smtClean="0"/>
              <a:t>+</a:t>
            </a:r>
            <a:r>
              <a:rPr lang="en-US" altLang="en-US" sz="2000" i="1" smtClean="0"/>
              <a:t> v</a:t>
            </a:r>
            <a:r>
              <a:rPr lang="en-US" altLang="en-US" sz="2000" i="1" baseline="-25000" smtClean="0"/>
              <a:t>OV</a:t>
            </a:r>
          </a:p>
        </p:txBody>
      </p:sp>
      <p:sp>
        <p:nvSpPr>
          <p:cNvPr id="43015" name="Line 7"/>
          <p:cNvSpPr>
            <a:spLocks noChangeShapeType="1"/>
          </p:cNvSpPr>
          <p:nvPr/>
        </p:nvSpPr>
        <p:spPr bwMode="auto">
          <a:xfrm flipV="1">
            <a:off x="1905000" y="3429000"/>
            <a:ext cx="5334000" cy="1600200"/>
          </a:xfrm>
          <a:prstGeom prst="line">
            <a:avLst/>
          </a:prstGeom>
          <a:noFill/>
          <a:ln w="3175">
            <a:solidFill>
              <a:srgbClr val="DDDDDD"/>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97417" name="Line 9"/>
          <p:cNvSpPr>
            <a:spLocks noChangeShapeType="1"/>
          </p:cNvSpPr>
          <p:nvPr/>
        </p:nvSpPr>
        <p:spPr bwMode="auto">
          <a:xfrm flipV="1">
            <a:off x="1905000" y="3429000"/>
            <a:ext cx="5334000" cy="1600200"/>
          </a:xfrm>
          <a:prstGeom prst="line">
            <a:avLst/>
          </a:prstGeom>
          <a:noFill/>
          <a:ln w="31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3017" name="Line 11"/>
          <p:cNvSpPr>
            <a:spLocks noChangeShapeType="1"/>
          </p:cNvSpPr>
          <p:nvPr/>
        </p:nvSpPr>
        <p:spPr bwMode="auto">
          <a:xfrm flipV="1">
            <a:off x="2514600" y="3962400"/>
            <a:ext cx="5029200" cy="1447800"/>
          </a:xfrm>
          <a:prstGeom prst="line">
            <a:avLst/>
          </a:prstGeom>
          <a:noFill/>
          <a:ln w="3175">
            <a:solidFill>
              <a:srgbClr val="DDDDDD"/>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97420" name="Line 12"/>
          <p:cNvSpPr>
            <a:spLocks noChangeShapeType="1"/>
          </p:cNvSpPr>
          <p:nvPr/>
        </p:nvSpPr>
        <p:spPr bwMode="auto">
          <a:xfrm flipV="1">
            <a:off x="2514600" y="3962400"/>
            <a:ext cx="5029200" cy="1447800"/>
          </a:xfrm>
          <a:prstGeom prst="line">
            <a:avLst/>
          </a:prstGeom>
          <a:noFill/>
          <a:ln w="31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xit" presetSubtype="0" fill="hold" grpId="0" nodeType="afterEffect">
                                  <p:stCondLst>
                                    <p:cond delay="0"/>
                                  </p:stCondLst>
                                  <p:childTnLst>
                                    <p:animEffect transition="out" filter="fade">
                                      <p:cBhvr>
                                        <p:cTn id="6" dur="5000"/>
                                        <p:tgtEl>
                                          <p:spTgt spid="1297417"/>
                                        </p:tgtEl>
                                      </p:cBhvr>
                                    </p:animEffect>
                                    <p:set>
                                      <p:cBhvr>
                                        <p:cTn id="7" dur="1" fill="hold">
                                          <p:stCondLst>
                                            <p:cond delay="4999"/>
                                          </p:stCondLst>
                                        </p:cTn>
                                        <p:tgtEl>
                                          <p:spTgt spid="1297417"/>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0"/>
                                        <p:tgtEl>
                                          <p:spTgt spid="1297420"/>
                                        </p:tgtEl>
                                      </p:cBhvr>
                                    </p:animEffect>
                                    <p:set>
                                      <p:cBhvr>
                                        <p:cTn id="10" dur="1" fill="hold">
                                          <p:stCondLst>
                                            <p:cond delay="4999"/>
                                          </p:stCondLst>
                                        </p:cTn>
                                        <p:tgtEl>
                                          <p:spTgt spid="12974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7417" grpId="0" animBg="1"/>
      <p:bldP spid="1297420"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Footer Placeholder 3"/>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44035" name="Rectangle 2"/>
          <p:cNvSpPr>
            <a:spLocks noGrp="1" noChangeArrowheads="1"/>
          </p:cNvSpPr>
          <p:nvPr>
            <p:ph type="title"/>
          </p:nvPr>
        </p:nvSpPr>
        <p:spPr>
          <a:xfrm>
            <a:off x="2284413" y="457200"/>
            <a:ext cx="3657600" cy="1295400"/>
          </a:xfrm>
        </p:spPr>
        <p:txBody>
          <a:bodyPr/>
          <a:lstStyle/>
          <a:p>
            <a:pPr eaLnBrk="1" hangingPunct="1"/>
            <a:endParaRPr lang="en-US" altLang="en-US" smtClean="0"/>
          </a:p>
        </p:txBody>
      </p:sp>
      <p:sp>
        <p:nvSpPr>
          <p:cNvPr id="44036" name="Rectangle 3"/>
          <p:cNvSpPr>
            <a:spLocks noGrp="1" noChangeArrowheads="1"/>
          </p:cNvSpPr>
          <p:nvPr>
            <p:ph type="body" idx="1"/>
          </p:nvPr>
        </p:nvSpPr>
        <p:spPr/>
        <p:txBody>
          <a:bodyPr/>
          <a:lstStyle/>
          <a:p>
            <a:pPr eaLnBrk="1" hangingPunct="1"/>
            <a:endParaRPr lang="en-US" altLang="en-US" smtClean="0"/>
          </a:p>
        </p:txBody>
      </p:sp>
      <p:sp>
        <p:nvSpPr>
          <p:cNvPr id="44037" name="Rectangle 4"/>
          <p:cNvSpPr>
            <a:spLocks noChangeArrowheads="1"/>
          </p:cNvSpPr>
          <p:nvPr/>
        </p:nvSpPr>
        <p:spPr bwMode="auto">
          <a:xfrm>
            <a:off x="0" y="0"/>
            <a:ext cx="9144000" cy="6858000"/>
          </a:xfrm>
          <a:prstGeom prst="rect">
            <a:avLst/>
          </a:prstGeom>
          <a:solidFill>
            <a:schemeClr val="bg1">
              <a:alpha val="98038"/>
            </a:scheme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pic>
        <p:nvPicPr>
          <p:cNvPr id="44038"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51013" y="533400"/>
            <a:ext cx="5630862" cy="3244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039"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51013" y="3771900"/>
            <a:ext cx="5640387" cy="2476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905000" y="1066800"/>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68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Footer Placeholder 3"/>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45059" name="Rectangle 2"/>
          <p:cNvSpPr>
            <a:spLocks noGrp="1" noChangeArrowheads="1"/>
          </p:cNvSpPr>
          <p:nvPr>
            <p:ph type="title"/>
          </p:nvPr>
        </p:nvSpPr>
        <p:spPr>
          <a:xfrm>
            <a:off x="2284413" y="457200"/>
            <a:ext cx="3657600" cy="1295400"/>
          </a:xfrm>
        </p:spPr>
        <p:txBody>
          <a:bodyPr/>
          <a:lstStyle/>
          <a:p>
            <a:pPr eaLnBrk="1" hangingPunct="1"/>
            <a:endParaRPr lang="en-US" altLang="en-US" smtClean="0"/>
          </a:p>
        </p:txBody>
      </p:sp>
      <p:sp>
        <p:nvSpPr>
          <p:cNvPr id="45060" name="Rectangle 3"/>
          <p:cNvSpPr>
            <a:spLocks noGrp="1" noChangeArrowheads="1"/>
          </p:cNvSpPr>
          <p:nvPr>
            <p:ph type="body" idx="1"/>
          </p:nvPr>
        </p:nvSpPr>
        <p:spPr/>
        <p:txBody>
          <a:bodyPr/>
          <a:lstStyle/>
          <a:p>
            <a:pPr eaLnBrk="1" hangingPunct="1"/>
            <a:endParaRPr lang="en-US" altLang="en-US" smtClean="0"/>
          </a:p>
        </p:txBody>
      </p:sp>
      <p:sp>
        <p:nvSpPr>
          <p:cNvPr id="45061" name="Rectangle 4"/>
          <p:cNvSpPr>
            <a:spLocks noChangeArrowheads="1"/>
          </p:cNvSpPr>
          <p:nvPr/>
        </p:nvSpPr>
        <p:spPr bwMode="auto">
          <a:xfrm>
            <a:off x="0" y="0"/>
            <a:ext cx="9144000" cy="685800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pic>
        <p:nvPicPr>
          <p:cNvPr id="45062" name="Picture 4" descr="se05F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8938" y="577850"/>
            <a:ext cx="7688262" cy="506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3" name="Rectangle 2"/>
          <p:cNvSpPr>
            <a:spLocks noChangeArrowheads="1"/>
          </p:cNvSpPr>
          <p:nvPr/>
        </p:nvSpPr>
        <p:spPr bwMode="auto">
          <a:xfrm>
            <a:off x="152400" y="6003925"/>
            <a:ext cx="88392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r>
              <a:rPr lang="en-US" altLang="en-US" sz="2000" b="1"/>
              <a:t>Figure 5.12: </a:t>
            </a:r>
            <a:r>
              <a:rPr lang="en-US" altLang="en-US" sz="2000"/>
              <a:t>The relative levels of the terminal voltages of the enhancement NMOS transistor for operation in the triode region and in the saturation region.</a:t>
            </a:r>
          </a:p>
        </p:txBody>
      </p:sp>
    </p:spTree>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Footer Placeholder 3"/>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46083" name="Rectangle 2"/>
          <p:cNvSpPr>
            <a:spLocks noGrp="1" noChangeArrowheads="1"/>
          </p:cNvSpPr>
          <p:nvPr>
            <p:ph type="title"/>
          </p:nvPr>
        </p:nvSpPr>
        <p:spPr>
          <a:xfrm>
            <a:off x="2284413" y="457200"/>
            <a:ext cx="3657600" cy="1295400"/>
          </a:xfrm>
        </p:spPr>
        <p:txBody>
          <a:bodyPr/>
          <a:lstStyle/>
          <a:p>
            <a:pPr eaLnBrk="1" hangingPunct="1"/>
            <a:endParaRPr lang="en-US" altLang="en-US" smtClean="0"/>
          </a:p>
        </p:txBody>
      </p:sp>
      <p:sp>
        <p:nvSpPr>
          <p:cNvPr id="46084" name="Rectangle 3"/>
          <p:cNvSpPr>
            <a:spLocks noGrp="1" noChangeArrowheads="1"/>
          </p:cNvSpPr>
          <p:nvPr>
            <p:ph type="body" idx="1"/>
          </p:nvPr>
        </p:nvSpPr>
        <p:spPr/>
        <p:txBody>
          <a:bodyPr/>
          <a:lstStyle/>
          <a:p>
            <a:pPr eaLnBrk="1" hangingPunct="1"/>
            <a:endParaRPr lang="en-US" altLang="en-US" smtClean="0"/>
          </a:p>
        </p:txBody>
      </p:sp>
      <p:sp>
        <p:nvSpPr>
          <p:cNvPr id="46085" name="Rectangle 4"/>
          <p:cNvSpPr>
            <a:spLocks noChangeArrowheads="1"/>
          </p:cNvSpPr>
          <p:nvPr/>
        </p:nvSpPr>
        <p:spPr bwMode="auto">
          <a:xfrm>
            <a:off x="0" y="0"/>
            <a:ext cx="9144000" cy="6858000"/>
          </a:xfrm>
          <a:prstGeom prst="rect">
            <a:avLst/>
          </a:prstGeom>
          <a:solidFill>
            <a:schemeClr val="bg1">
              <a:alpha val="98038"/>
            </a:scheme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46086" name="Rectangle 2"/>
          <p:cNvSpPr>
            <a:spLocks noChangeArrowheads="1"/>
          </p:cNvSpPr>
          <p:nvPr/>
        </p:nvSpPr>
        <p:spPr bwMode="auto">
          <a:xfrm>
            <a:off x="152400" y="6172200"/>
            <a:ext cx="88392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r>
              <a:rPr lang="en-US" altLang="en-US" sz="2000" b="1"/>
              <a:t>Figure 5.13: </a:t>
            </a:r>
            <a:r>
              <a:rPr lang="en-US" altLang="en-US" sz="2000"/>
              <a:t>The </a:t>
            </a:r>
            <a:r>
              <a:rPr lang="en-US" altLang="en-US" sz="2000" i="1"/>
              <a:t>i</a:t>
            </a:r>
            <a:r>
              <a:rPr lang="en-US" altLang="en-US" sz="2000" i="1" baseline="-25000"/>
              <a:t>D</a:t>
            </a:r>
            <a:r>
              <a:rPr lang="en-US" altLang="en-US" sz="2000"/>
              <a:t> – </a:t>
            </a:r>
            <a:r>
              <a:rPr lang="en-US" altLang="en-US" sz="2000" i="1"/>
              <a:t>v</a:t>
            </a:r>
            <a:r>
              <a:rPr lang="en-US" altLang="en-US" sz="2000" i="1" baseline="-25000"/>
              <a:t>DS</a:t>
            </a:r>
            <a:r>
              <a:rPr lang="en-US" altLang="en-US" sz="2000"/>
              <a:t> characteristics for an enhancement-type NMOS transistor</a:t>
            </a:r>
          </a:p>
        </p:txBody>
      </p:sp>
      <p:pic>
        <p:nvPicPr>
          <p:cNvPr id="46087" name="Picture 5" descr="se05F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0600" y="838200"/>
            <a:ext cx="7086600" cy="503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8" name="Line 10"/>
          <p:cNvSpPr>
            <a:spLocks noChangeShapeType="1"/>
          </p:cNvSpPr>
          <p:nvPr/>
        </p:nvSpPr>
        <p:spPr bwMode="auto">
          <a:xfrm>
            <a:off x="990600" y="304800"/>
            <a:ext cx="304800" cy="12954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089" name="Text Box 11"/>
          <p:cNvSpPr txBox="1">
            <a:spLocks noChangeArrowheads="1"/>
          </p:cNvSpPr>
          <p:nvPr/>
        </p:nvSpPr>
        <p:spPr bwMode="auto">
          <a:xfrm>
            <a:off x="2514600" y="152400"/>
            <a:ext cx="6477000" cy="860425"/>
          </a:xfrm>
          <a:prstGeom prst="rect">
            <a:avLst/>
          </a:prstGeom>
          <a:solidFill>
            <a:srgbClr val="FFFF99">
              <a:alpha val="94901"/>
            </a:srgbClr>
          </a:solidFill>
          <a:ln w="381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50000"/>
              </a:spcBef>
              <a:buFontTx/>
              <a:buNone/>
            </a:pPr>
            <a:r>
              <a:rPr lang="en-US" altLang="en-US">
                <a:solidFill>
                  <a:srgbClr val="FF0000"/>
                </a:solidFill>
              </a:rPr>
              <a:t>as </a:t>
            </a:r>
            <a:r>
              <a:rPr lang="en-US" altLang="en-US" i="1">
                <a:solidFill>
                  <a:srgbClr val="FF0000"/>
                </a:solidFill>
              </a:rPr>
              <a:t>v</a:t>
            </a:r>
            <a:r>
              <a:rPr lang="en-US" altLang="en-US" i="1" baseline="-25000">
                <a:solidFill>
                  <a:srgbClr val="FF0000"/>
                </a:solidFill>
              </a:rPr>
              <a:t>GS</a:t>
            </a:r>
            <a:r>
              <a:rPr lang="en-US" altLang="en-US">
                <a:solidFill>
                  <a:srgbClr val="FF0000"/>
                </a:solidFill>
              </a:rPr>
              <a:t> increases, so do the </a:t>
            </a:r>
            <a:r>
              <a:rPr lang="en-US" altLang="en-US" b="1">
                <a:solidFill>
                  <a:srgbClr val="FF0000"/>
                </a:solidFill>
              </a:rPr>
              <a:t>(1) </a:t>
            </a:r>
            <a:r>
              <a:rPr lang="en-US" altLang="en-US">
                <a:solidFill>
                  <a:srgbClr val="FF0000"/>
                </a:solidFill>
              </a:rPr>
              <a:t>saturation current and </a:t>
            </a:r>
            <a:r>
              <a:rPr lang="en-US" altLang="en-US" b="1">
                <a:solidFill>
                  <a:srgbClr val="FF0000"/>
                </a:solidFill>
              </a:rPr>
              <a:t>(2)</a:t>
            </a:r>
            <a:r>
              <a:rPr lang="en-US" altLang="en-US">
                <a:solidFill>
                  <a:srgbClr val="FF0000"/>
                </a:solidFill>
              </a:rPr>
              <a:t> beginning of the saturation region</a:t>
            </a:r>
          </a:p>
        </p:txBody>
      </p:sp>
      <p:sp>
        <p:nvSpPr>
          <p:cNvPr id="46090" name="Text Box 9"/>
          <p:cNvSpPr txBox="1">
            <a:spLocks noChangeArrowheads="1"/>
          </p:cNvSpPr>
          <p:nvPr/>
        </p:nvSpPr>
        <p:spPr bwMode="auto">
          <a:xfrm>
            <a:off x="223838" y="206375"/>
            <a:ext cx="2062162" cy="403225"/>
          </a:xfrm>
          <a:prstGeom prst="rect">
            <a:avLst/>
          </a:prstGeom>
          <a:solidFill>
            <a:srgbClr val="FFFF99"/>
          </a:solidFill>
          <a:ln w="381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50000"/>
              </a:spcBef>
              <a:buFontTx/>
              <a:buNone/>
            </a:pPr>
            <a:r>
              <a:rPr lang="en-US" altLang="en-US">
                <a:solidFill>
                  <a:srgbClr val="FF0000"/>
                </a:solidFill>
              </a:rPr>
              <a:t>equation (5.14)</a:t>
            </a:r>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572000" y="5496232"/>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87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47107" name="Rectangle 5"/>
          <p:cNvSpPr>
            <a:spLocks noGrp="1" noChangeArrowheads="1"/>
          </p:cNvSpPr>
          <p:nvPr>
            <p:ph type="title"/>
          </p:nvPr>
        </p:nvSpPr>
        <p:spPr/>
        <p:txBody>
          <a:bodyPr/>
          <a:lstStyle/>
          <a:p>
            <a:pPr eaLnBrk="1" hangingPunct="1"/>
            <a:r>
              <a:rPr lang="en-US" altLang="en-US" sz="3200" b="0" smtClean="0"/>
              <a:t>5.2.2. </a:t>
            </a:r>
            <a:r>
              <a:rPr lang="en-US" altLang="en-US" sz="3200" smtClean="0"/>
              <a:t>The </a:t>
            </a:r>
            <a:r>
              <a:rPr lang="en-US" altLang="en-US" sz="3200" b="0" i="1" smtClean="0"/>
              <a:t>i</a:t>
            </a:r>
            <a:r>
              <a:rPr lang="en-US" altLang="en-US" sz="3200" b="0" i="1" baseline="-25000" smtClean="0"/>
              <a:t>D</a:t>
            </a:r>
            <a:r>
              <a:rPr lang="en-US" altLang="en-US" sz="3200" smtClean="0"/>
              <a:t>-</a:t>
            </a:r>
            <a:r>
              <a:rPr lang="en-US" altLang="en-US" sz="3200" b="0" i="1" smtClean="0"/>
              <a:t>v</a:t>
            </a:r>
            <a:r>
              <a:rPr lang="en-US" altLang="en-US" sz="3200" b="0" i="1" baseline="-25000" smtClean="0"/>
              <a:t>GS</a:t>
            </a:r>
            <a:r>
              <a:rPr lang="en-US" altLang="en-US" sz="3200" smtClean="0"/>
              <a:t> Characteristic</a:t>
            </a:r>
          </a:p>
        </p:txBody>
      </p:sp>
      <p:sp>
        <p:nvSpPr>
          <p:cNvPr id="47108" name="Rectangle 6"/>
          <p:cNvSpPr>
            <a:spLocks noGrp="1" noChangeArrowheads="1"/>
          </p:cNvSpPr>
          <p:nvPr>
            <p:ph type="body" sz="half" idx="1"/>
          </p:nvPr>
        </p:nvSpPr>
        <p:spPr/>
        <p:txBody>
          <a:bodyPr/>
          <a:lstStyle/>
          <a:p>
            <a:pPr eaLnBrk="1" hangingPunct="1"/>
            <a:r>
              <a:rPr lang="en-US" altLang="en-US" sz="2000" b="1" smtClean="0">
                <a:solidFill>
                  <a:srgbClr val="FF0000"/>
                </a:solidFill>
              </a:rPr>
              <a:t>Q: </a:t>
            </a:r>
            <a:r>
              <a:rPr lang="en-US" altLang="en-US" sz="2000" smtClean="0"/>
              <a:t>When MOSFET’s are employed to design an amplifier, in what </a:t>
            </a:r>
            <a:r>
              <a:rPr lang="en-US" altLang="en-US" sz="2000" smtClean="0">
                <a:solidFill>
                  <a:srgbClr val="FF0000"/>
                </a:solidFill>
              </a:rPr>
              <a:t>range will they be operated?</a:t>
            </a:r>
          </a:p>
          <a:p>
            <a:pPr lvl="1" eaLnBrk="1" hangingPunct="1"/>
            <a:r>
              <a:rPr lang="en-US" altLang="en-US" sz="2000" b="1" smtClean="0">
                <a:solidFill>
                  <a:srgbClr val="008000"/>
                </a:solidFill>
              </a:rPr>
              <a:t>A:</a:t>
            </a:r>
            <a:r>
              <a:rPr lang="en-US" altLang="en-US" sz="2000" smtClean="0">
                <a:solidFill>
                  <a:srgbClr val="008000"/>
                </a:solidFill>
              </a:rPr>
              <a:t> </a:t>
            </a:r>
            <a:r>
              <a:rPr lang="en-US" altLang="en-US" sz="2000" smtClean="0"/>
              <a:t>saturation</a:t>
            </a:r>
          </a:p>
          <a:p>
            <a:pPr eaLnBrk="1" hangingPunct="1"/>
            <a:r>
              <a:rPr lang="en-US" altLang="en-US" sz="2000" smtClean="0"/>
              <a:t>In saturation, the drain current (</a:t>
            </a:r>
            <a:r>
              <a:rPr lang="en-US" altLang="en-US" sz="2000" i="1" smtClean="0"/>
              <a:t>i</a:t>
            </a:r>
            <a:r>
              <a:rPr lang="en-US" altLang="en-US" sz="2000" i="1" baseline="-25000" smtClean="0"/>
              <a:t>D</a:t>
            </a:r>
            <a:r>
              <a:rPr lang="en-US" altLang="en-US" sz="2000" smtClean="0"/>
              <a:t>) is…</a:t>
            </a:r>
          </a:p>
          <a:p>
            <a:pPr lvl="1" eaLnBrk="1" hangingPunct="1"/>
            <a:r>
              <a:rPr lang="en-US" altLang="en-US" sz="2000" smtClean="0"/>
              <a:t>dependent on </a:t>
            </a:r>
            <a:r>
              <a:rPr lang="en-US" altLang="en-US" sz="2000" i="1" smtClean="0"/>
              <a:t>v</a:t>
            </a:r>
            <a:r>
              <a:rPr lang="en-US" altLang="en-US" sz="2000" i="1" baseline="-25000" smtClean="0"/>
              <a:t>GS</a:t>
            </a:r>
          </a:p>
          <a:p>
            <a:pPr lvl="1" eaLnBrk="1" hangingPunct="1"/>
            <a:r>
              <a:rPr lang="en-US" altLang="en-US" sz="2000" smtClean="0"/>
              <a:t>independent of </a:t>
            </a:r>
            <a:r>
              <a:rPr lang="en-US" altLang="en-US" sz="2000" i="1" smtClean="0"/>
              <a:t>v</a:t>
            </a:r>
            <a:r>
              <a:rPr lang="en-US" altLang="en-US" sz="2000" i="1" baseline="-25000" smtClean="0"/>
              <a:t>DS</a:t>
            </a:r>
          </a:p>
          <a:p>
            <a:pPr eaLnBrk="1" hangingPunct="1"/>
            <a:r>
              <a:rPr lang="en-US" altLang="en-US" sz="2000" smtClean="0"/>
              <a:t>In effect, it becomes a </a:t>
            </a:r>
            <a:r>
              <a:rPr lang="en-US" altLang="en-US" sz="2000" smtClean="0">
                <a:solidFill>
                  <a:srgbClr val="FF0000"/>
                </a:solidFill>
              </a:rPr>
              <a:t>voltage-controlled current source.</a:t>
            </a:r>
          </a:p>
          <a:p>
            <a:pPr lvl="1" eaLnBrk="1" hangingPunct="1"/>
            <a:r>
              <a:rPr lang="en-US" altLang="en-US" sz="2000" smtClean="0"/>
              <a:t>This is key for amplification.</a:t>
            </a:r>
          </a:p>
        </p:txBody>
      </p:sp>
      <p:sp>
        <p:nvSpPr>
          <p:cNvPr id="47109" name="Rectangle 7"/>
          <p:cNvSpPr>
            <a:spLocks noGrp="1" noChangeArrowheads="1"/>
          </p:cNvSpPr>
          <p:nvPr>
            <p:ph type="body" sz="half" idx="2"/>
          </p:nvPr>
        </p:nvSpPr>
        <p:spPr/>
        <p:txBody>
          <a:bodyPr/>
          <a:lstStyle/>
          <a:p>
            <a:pPr eaLnBrk="1" hangingPunct="1"/>
            <a:endParaRPr lang="en-US" altLang="en-US" sz="2000" smtClean="0"/>
          </a:p>
        </p:txBody>
      </p:sp>
      <p:pic>
        <p:nvPicPr>
          <p:cNvPr id="47110" name="Picture 5" descr="se05F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8200" y="2193925"/>
            <a:ext cx="4191000" cy="297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11" name="Rectangle 2"/>
          <p:cNvSpPr>
            <a:spLocks noChangeArrowheads="1"/>
          </p:cNvSpPr>
          <p:nvPr/>
        </p:nvSpPr>
        <p:spPr bwMode="auto">
          <a:xfrm>
            <a:off x="4648200" y="5486400"/>
            <a:ext cx="4191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r>
              <a:rPr lang="en-US" altLang="en-US" sz="2000" b="1"/>
              <a:t>Figure 5.13: </a:t>
            </a:r>
            <a:r>
              <a:rPr lang="en-US" altLang="en-US" sz="2000"/>
              <a:t>The </a:t>
            </a:r>
            <a:r>
              <a:rPr lang="en-US" altLang="en-US" sz="2000" i="1"/>
              <a:t>i</a:t>
            </a:r>
            <a:r>
              <a:rPr lang="en-US" altLang="en-US" sz="2000" i="1" baseline="-25000"/>
              <a:t>D</a:t>
            </a:r>
            <a:r>
              <a:rPr lang="en-US" altLang="en-US" sz="2000"/>
              <a:t> – </a:t>
            </a:r>
            <a:r>
              <a:rPr lang="en-US" altLang="en-US" sz="2000" i="1"/>
              <a:t>v</a:t>
            </a:r>
            <a:r>
              <a:rPr lang="en-US" altLang="en-US" sz="2000" i="1" baseline="-25000"/>
              <a:t>DS</a:t>
            </a:r>
            <a:r>
              <a:rPr lang="en-US" altLang="en-US" sz="2000"/>
              <a:t> characteristics for an enhancement-type NMOS transistor</a:t>
            </a:r>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158681" y="228600"/>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11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48131" name="Rectangle 2"/>
          <p:cNvSpPr>
            <a:spLocks noGrp="1" noChangeArrowheads="1"/>
          </p:cNvSpPr>
          <p:nvPr>
            <p:ph type="title"/>
          </p:nvPr>
        </p:nvSpPr>
        <p:spPr/>
        <p:txBody>
          <a:bodyPr/>
          <a:lstStyle/>
          <a:p>
            <a:pPr eaLnBrk="1" hangingPunct="1"/>
            <a:r>
              <a:rPr lang="en-US" altLang="en-US" sz="3200" b="0" smtClean="0"/>
              <a:t>5.2.2.</a:t>
            </a:r>
            <a:r>
              <a:rPr lang="en-US" altLang="en-US" sz="3200" smtClean="0"/>
              <a:t> The </a:t>
            </a:r>
            <a:r>
              <a:rPr lang="en-US" altLang="en-US" sz="3200" b="0" i="1" smtClean="0"/>
              <a:t>i</a:t>
            </a:r>
            <a:r>
              <a:rPr lang="en-US" altLang="en-US" sz="3200" b="0" i="1" baseline="-25000" smtClean="0"/>
              <a:t>D</a:t>
            </a:r>
            <a:r>
              <a:rPr lang="en-US" altLang="en-US" sz="3200" smtClean="0"/>
              <a:t>-</a:t>
            </a:r>
            <a:r>
              <a:rPr lang="en-US" altLang="en-US" sz="3200" b="0" i="1" smtClean="0"/>
              <a:t>v</a:t>
            </a:r>
            <a:r>
              <a:rPr lang="en-US" altLang="en-US" sz="3200" b="0" i="1" baseline="-25000" smtClean="0"/>
              <a:t>GS</a:t>
            </a:r>
            <a:r>
              <a:rPr lang="en-US" altLang="en-US" sz="3200" smtClean="0"/>
              <a:t> Characteristic</a:t>
            </a:r>
          </a:p>
        </p:txBody>
      </p:sp>
      <p:sp>
        <p:nvSpPr>
          <p:cNvPr id="48132" name="Rectangle 3"/>
          <p:cNvSpPr>
            <a:spLocks noGrp="1" noChangeArrowheads="1"/>
          </p:cNvSpPr>
          <p:nvPr>
            <p:ph type="body" sz="half" idx="1"/>
          </p:nvPr>
        </p:nvSpPr>
        <p:spPr/>
        <p:txBody>
          <a:bodyPr/>
          <a:lstStyle/>
          <a:p>
            <a:pPr eaLnBrk="1" hangingPunct="1"/>
            <a:r>
              <a:rPr lang="en-US" altLang="en-US" sz="2000" smtClean="0"/>
              <a:t>In effect, it becomes a </a:t>
            </a:r>
            <a:r>
              <a:rPr lang="en-US" altLang="en-US" sz="2000" smtClean="0">
                <a:solidFill>
                  <a:srgbClr val="FF0000"/>
                </a:solidFill>
              </a:rPr>
              <a:t>voltage-controlled current source.</a:t>
            </a:r>
          </a:p>
          <a:p>
            <a:pPr lvl="1" eaLnBrk="1" hangingPunct="1"/>
            <a:r>
              <a:rPr lang="en-US" altLang="en-US" sz="2000" smtClean="0"/>
              <a:t>This is key for </a:t>
            </a:r>
            <a:r>
              <a:rPr lang="en-US" altLang="en-US" sz="2000" smtClean="0">
                <a:solidFill>
                  <a:srgbClr val="FF0000"/>
                </a:solidFill>
              </a:rPr>
              <a:t>amplification.</a:t>
            </a:r>
          </a:p>
          <a:p>
            <a:pPr lvl="1" eaLnBrk="1" hangingPunct="1"/>
            <a:r>
              <a:rPr lang="en-US" altLang="en-US" sz="2000" smtClean="0"/>
              <a:t>Refer to (5.21).</a:t>
            </a:r>
          </a:p>
        </p:txBody>
      </p:sp>
      <p:sp>
        <p:nvSpPr>
          <p:cNvPr id="48133" name="Rectangle 9"/>
          <p:cNvSpPr>
            <a:spLocks noGrp="1" noChangeArrowheads="1"/>
          </p:cNvSpPr>
          <p:nvPr>
            <p:ph type="body" sz="half" idx="2"/>
          </p:nvPr>
        </p:nvSpPr>
        <p:spPr>
          <a:xfrm>
            <a:off x="4610100" y="228600"/>
            <a:ext cx="4305300" cy="5867400"/>
          </a:xfrm>
        </p:spPr>
        <p:txBody>
          <a:bodyPr/>
          <a:lstStyle/>
          <a:p>
            <a:pPr eaLnBrk="1" hangingPunct="1"/>
            <a:r>
              <a:rPr lang="en-US" altLang="en-US" sz="2000" b="1" smtClean="0">
                <a:solidFill>
                  <a:srgbClr val="FF0000"/>
                </a:solidFill>
              </a:rPr>
              <a:t>Q:</a:t>
            </a:r>
            <a:r>
              <a:rPr lang="en-US" altLang="en-US" sz="2000" smtClean="0">
                <a:solidFill>
                  <a:srgbClr val="FF0000"/>
                </a:solidFill>
              </a:rPr>
              <a:t> </a:t>
            </a:r>
            <a:r>
              <a:rPr lang="en-US" altLang="en-US" sz="2000" smtClean="0"/>
              <a:t>What is one </a:t>
            </a:r>
            <a:r>
              <a:rPr lang="en-US" altLang="en-US" sz="2000" smtClean="0">
                <a:solidFill>
                  <a:srgbClr val="FF0000"/>
                </a:solidFill>
              </a:rPr>
              <a:t>problem</a:t>
            </a:r>
            <a:r>
              <a:rPr lang="en-US" altLang="en-US" sz="2000" smtClean="0"/>
              <a:t> with (5.21)?</a:t>
            </a:r>
          </a:p>
          <a:p>
            <a:pPr lvl="1" eaLnBrk="1" hangingPunct="1"/>
            <a:r>
              <a:rPr lang="en-US" altLang="en-US" sz="2000" b="1" smtClean="0">
                <a:solidFill>
                  <a:srgbClr val="008000"/>
                </a:solidFill>
              </a:rPr>
              <a:t>A:</a:t>
            </a:r>
            <a:r>
              <a:rPr lang="en-US" altLang="en-US" sz="2000" smtClean="0">
                <a:solidFill>
                  <a:srgbClr val="008000"/>
                </a:solidFill>
              </a:rPr>
              <a:t> </a:t>
            </a:r>
            <a:r>
              <a:rPr lang="en-US" altLang="en-US" sz="2000" smtClean="0"/>
              <a:t>It is </a:t>
            </a:r>
            <a:r>
              <a:rPr lang="en-US" altLang="en-US" sz="2000" smtClean="0">
                <a:solidFill>
                  <a:srgbClr val="FF0000"/>
                </a:solidFill>
              </a:rPr>
              <a:t>nonlinear</a:t>
            </a:r>
            <a:r>
              <a:rPr lang="en-US" altLang="en-US" sz="2000" smtClean="0"/>
              <a:t> w/ respect to </a:t>
            </a:r>
            <a:r>
              <a:rPr lang="en-US" altLang="en-US" sz="2000" i="1" smtClean="0"/>
              <a:t>v</a:t>
            </a:r>
            <a:r>
              <a:rPr lang="en-US" altLang="en-US" sz="2000" i="1" baseline="-25000" smtClean="0"/>
              <a:t>OV </a:t>
            </a:r>
            <a:r>
              <a:rPr lang="en-US" altLang="en-US" sz="2000" i="1" smtClean="0"/>
              <a:t> … </a:t>
            </a:r>
            <a:r>
              <a:rPr lang="en-US" altLang="en-US" sz="2000" smtClean="0"/>
              <a:t>however, this is not of concern now.</a:t>
            </a:r>
          </a:p>
          <a:p>
            <a:pPr eaLnBrk="1" hangingPunct="1"/>
            <a:endParaRPr lang="en-US" altLang="en-US" sz="2000" smtClean="0"/>
          </a:p>
        </p:txBody>
      </p:sp>
      <p:graphicFrame>
        <p:nvGraphicFramePr>
          <p:cNvPr id="48134" name="Object 7"/>
          <p:cNvGraphicFramePr>
            <a:graphicFrameLocks noGrp="1" noChangeAspect="1"/>
          </p:cNvGraphicFramePr>
          <p:nvPr>
            <p:ph sz="half" idx="4294967295"/>
          </p:nvPr>
        </p:nvGraphicFramePr>
        <p:xfrm>
          <a:off x="533400" y="3662363"/>
          <a:ext cx="3363913" cy="1962150"/>
        </p:xfrm>
        <a:graphic>
          <a:graphicData uri="http://schemas.openxmlformats.org/presentationml/2006/ole">
            <mc:AlternateContent xmlns:mc="http://schemas.openxmlformats.org/markup-compatibility/2006">
              <mc:Choice xmlns:v="urn:schemas-microsoft-com:vml" Requires="v">
                <p:oleObj spid="_x0000_s48165" name="Equation" r:id="rId6" imgW="1828800" imgH="1066800" progId="Equation.DSMT4">
                  <p:embed/>
                </p:oleObj>
              </mc:Choice>
              <mc:Fallback>
                <p:oleObj name="Equation" r:id="rId6" imgW="1828800" imgH="1066800" progId="Equation.DSMT4">
                  <p:embed/>
                  <p:pic>
                    <p:nvPicPr>
                      <p:cNvPr id="0" name="Object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3400" y="3662363"/>
                        <a:ext cx="3363913" cy="19621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48135" name="Picture 5" descr="se05F1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51425" y="1828800"/>
            <a:ext cx="3635375"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6" name="Rectangle 2"/>
          <p:cNvSpPr>
            <a:spLocks noChangeArrowheads="1"/>
          </p:cNvSpPr>
          <p:nvPr/>
        </p:nvSpPr>
        <p:spPr bwMode="auto">
          <a:xfrm>
            <a:off x="228600" y="5927725"/>
            <a:ext cx="8686800" cy="777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r>
              <a:rPr lang="en-US" altLang="en-US" sz="1500" b="1"/>
              <a:t>Figure 5.14: </a:t>
            </a:r>
            <a:r>
              <a:rPr lang="en-US" altLang="en-US" sz="1500"/>
              <a:t>The </a:t>
            </a:r>
            <a:r>
              <a:rPr lang="en-US" altLang="en-US" sz="1500" i="1"/>
              <a:t>i</a:t>
            </a:r>
            <a:r>
              <a:rPr lang="en-US" altLang="en-US" sz="1500" i="1" baseline="-25000"/>
              <a:t>D</a:t>
            </a:r>
            <a:r>
              <a:rPr lang="en-US" altLang="en-US" sz="1500"/>
              <a:t>-</a:t>
            </a:r>
            <a:r>
              <a:rPr lang="en-US" altLang="en-US" sz="1500" i="1"/>
              <a:t>v</a:t>
            </a:r>
            <a:r>
              <a:rPr lang="en-US" altLang="en-US" sz="1500" i="1" baseline="-25000"/>
              <a:t>GS</a:t>
            </a:r>
            <a:r>
              <a:rPr lang="en-US" altLang="en-US" sz="1500"/>
              <a:t> characteristic of an NMOS transistor operating in the saturation region.  The </a:t>
            </a:r>
            <a:r>
              <a:rPr lang="en-US" altLang="en-US" sz="1500" i="1"/>
              <a:t>i</a:t>
            </a:r>
            <a:r>
              <a:rPr lang="en-US" altLang="en-US" sz="1500" i="1" baseline="-25000"/>
              <a:t>D</a:t>
            </a:r>
            <a:r>
              <a:rPr lang="en-US" altLang="en-US" sz="1500"/>
              <a:t>-</a:t>
            </a:r>
            <a:r>
              <a:rPr lang="en-US" altLang="en-US" sz="1500" i="1"/>
              <a:t>v</a:t>
            </a:r>
            <a:r>
              <a:rPr lang="en-US" altLang="en-US" sz="1500" i="1" baseline="-25000"/>
              <a:t>OV</a:t>
            </a:r>
            <a:r>
              <a:rPr lang="en-US" altLang="en-US" sz="1500"/>
              <a:t> characteristic can be obtained by simply re-labeling the horizontal axis, that is, shifting the origin to the point </a:t>
            </a:r>
            <a:r>
              <a:rPr lang="en-US" altLang="en-US" sz="1500" i="1"/>
              <a:t>v</a:t>
            </a:r>
            <a:r>
              <a:rPr lang="en-US" altLang="en-US" sz="1500" i="1" baseline="-25000"/>
              <a:t>GS</a:t>
            </a:r>
            <a:r>
              <a:rPr lang="en-US" altLang="en-US" sz="1500"/>
              <a:t> = </a:t>
            </a:r>
            <a:r>
              <a:rPr lang="en-US" altLang="en-US" sz="1500" i="1"/>
              <a:t>V</a:t>
            </a:r>
            <a:r>
              <a:rPr lang="en-US" altLang="en-US" sz="1500" i="1" baseline="-25000"/>
              <a:t>tn</a:t>
            </a:r>
            <a:r>
              <a:rPr lang="en-US" altLang="en-US" sz="1500" i="1"/>
              <a:t>.</a:t>
            </a:r>
          </a:p>
        </p:txBody>
      </p:sp>
      <p:sp>
        <p:nvSpPr>
          <p:cNvPr id="48137" name="AutoShape 14"/>
          <p:cNvSpPr>
            <a:spLocks noChangeArrowheads="1"/>
          </p:cNvSpPr>
          <p:nvPr/>
        </p:nvSpPr>
        <p:spPr bwMode="auto">
          <a:xfrm rot="-879346">
            <a:off x="4038600" y="3429000"/>
            <a:ext cx="1828800" cy="914400"/>
          </a:xfrm>
          <a:custGeom>
            <a:avLst/>
            <a:gdLst>
              <a:gd name="T0" fmla="*/ 2147483647 w 21600"/>
              <a:gd name="T1" fmla="*/ 0 h 21600"/>
              <a:gd name="T2" fmla="*/ 0 w 21600"/>
              <a:gd name="T3" fmla="*/ 819353200 h 21600"/>
              <a:gd name="T4" fmla="*/ 2147483647 w 21600"/>
              <a:gd name="T5" fmla="*/ 1638706400 h 21600"/>
              <a:gd name="T6" fmla="*/ 2147483647 w 21600"/>
              <a:gd name="T7" fmla="*/ 819353200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FFFF99">
              <a:alpha val="25098"/>
            </a:srgbClr>
          </a:solidFill>
          <a:ln w="3175">
            <a:solidFill>
              <a:srgbClr val="DDDDDD"/>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4591" name="AutoShape 15"/>
          <p:cNvSpPr>
            <a:spLocks noChangeArrowheads="1"/>
          </p:cNvSpPr>
          <p:nvPr/>
        </p:nvSpPr>
        <p:spPr bwMode="auto">
          <a:xfrm rot="-879346">
            <a:off x="4038600" y="3429000"/>
            <a:ext cx="1828800" cy="914400"/>
          </a:xfrm>
          <a:custGeom>
            <a:avLst/>
            <a:gdLst>
              <a:gd name="T0" fmla="*/ 2147483647 w 21600"/>
              <a:gd name="T1" fmla="*/ 0 h 21600"/>
              <a:gd name="T2" fmla="*/ 0 w 21600"/>
              <a:gd name="T3" fmla="*/ 819353200 h 21600"/>
              <a:gd name="T4" fmla="*/ 2147483647 w 21600"/>
              <a:gd name="T5" fmla="*/ 1638706400 h 21600"/>
              <a:gd name="T6" fmla="*/ 2147483647 w 21600"/>
              <a:gd name="T7" fmla="*/ 819353200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FFFF99"/>
          </a:solidFill>
          <a:ln w="317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2" name="Recorded Sound">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9"/>
          <a:stretch>
            <a:fillRect/>
          </a:stretch>
        </p:blipFill>
        <p:spPr>
          <a:xfrm>
            <a:off x="4267200" y="3124200"/>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xit" presetSubtype="0" fill="hold" grpId="0" nodeType="withEffect">
                                  <p:stCondLst>
                                    <p:cond delay="0"/>
                                  </p:stCondLst>
                                  <p:childTnLst>
                                    <p:animEffect transition="out" filter="fade">
                                      <p:cBhvr>
                                        <p:cTn id="6" dur="5000"/>
                                        <p:tgtEl>
                                          <p:spTgt spid="1304591"/>
                                        </p:tgtEl>
                                      </p:cBhvr>
                                    </p:animEffect>
                                    <p:set>
                                      <p:cBhvr>
                                        <p:cTn id="7" dur="1" fill="hold">
                                          <p:stCondLst>
                                            <p:cond delay="4999"/>
                                          </p:stCondLst>
                                        </p:cTn>
                                        <p:tgtEl>
                                          <p:spTgt spid="1304591"/>
                                        </p:tgtEl>
                                        <p:attrNameLst>
                                          <p:attrName>style.visibility</p:attrName>
                                        </p:attrNameLst>
                                      </p:cBhvr>
                                      <p:to>
                                        <p:strVal val="hidden"/>
                                      </p:to>
                                    </p:set>
                                  </p:childTnLst>
                                </p:cTn>
                              </p:par>
                            </p:childTnLst>
                          </p:cTn>
                        </p:par>
                        <p:par>
                          <p:cTn id="8" fill="hold">
                            <p:stCondLst>
                              <p:cond delay="5000"/>
                            </p:stCondLst>
                            <p:childTnLst>
                              <p:par>
                                <p:cTn id="9" presetID="1" presetClass="mediacall" presetSubtype="0" fill="hold" nodeType="afterEffect">
                                  <p:stCondLst>
                                    <p:cond delay="0"/>
                                  </p:stCondLst>
                                  <p:childTnLst>
                                    <p:cmd type="call" cmd="playFrom(0.0)">
                                      <p:cBhvr>
                                        <p:cTn id="10" dur="625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2"/>
                </p:tgtEl>
              </p:cMediaNode>
            </p:audio>
          </p:childTnLst>
        </p:cTn>
      </p:par>
    </p:tnLst>
    <p:bldLst>
      <p:bldP spid="1304591"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49155" name="Rectangle 2"/>
          <p:cNvSpPr>
            <a:spLocks noGrp="1" noChangeArrowheads="1"/>
          </p:cNvSpPr>
          <p:nvPr>
            <p:ph type="title"/>
          </p:nvPr>
        </p:nvSpPr>
        <p:spPr/>
        <p:txBody>
          <a:bodyPr/>
          <a:lstStyle/>
          <a:p>
            <a:pPr eaLnBrk="1" hangingPunct="1"/>
            <a:r>
              <a:rPr lang="en-US" altLang="en-US" sz="3200" b="0" smtClean="0"/>
              <a:t>5.2.2.</a:t>
            </a:r>
            <a:r>
              <a:rPr lang="en-US" altLang="en-US" sz="3200" smtClean="0"/>
              <a:t> The </a:t>
            </a:r>
            <a:r>
              <a:rPr lang="en-US" altLang="en-US" sz="3200" b="0" i="1" smtClean="0"/>
              <a:t>i</a:t>
            </a:r>
            <a:r>
              <a:rPr lang="en-US" altLang="en-US" sz="3200" b="0" i="1" baseline="-25000" smtClean="0"/>
              <a:t>D</a:t>
            </a:r>
            <a:r>
              <a:rPr lang="en-US" altLang="en-US" sz="3200" smtClean="0"/>
              <a:t>-</a:t>
            </a:r>
            <a:r>
              <a:rPr lang="en-US" altLang="en-US" sz="3200" b="0" i="1" smtClean="0"/>
              <a:t>v</a:t>
            </a:r>
            <a:r>
              <a:rPr lang="en-US" altLang="en-US" sz="3200" b="0" i="1" baseline="-25000" smtClean="0"/>
              <a:t>GS</a:t>
            </a:r>
            <a:r>
              <a:rPr lang="en-US" altLang="en-US" sz="3200" smtClean="0"/>
              <a:t> Characteristic</a:t>
            </a:r>
          </a:p>
        </p:txBody>
      </p:sp>
      <p:sp>
        <p:nvSpPr>
          <p:cNvPr id="49156" name="Rectangle 6"/>
          <p:cNvSpPr>
            <a:spLocks noGrp="1" noChangeArrowheads="1"/>
          </p:cNvSpPr>
          <p:nvPr>
            <p:ph type="body" sz="half" idx="1"/>
          </p:nvPr>
        </p:nvSpPr>
        <p:spPr/>
        <p:txBody>
          <a:bodyPr/>
          <a:lstStyle/>
          <a:p>
            <a:pPr eaLnBrk="1" hangingPunct="1"/>
            <a:r>
              <a:rPr lang="en-US" altLang="en-US" sz="2000" smtClean="0"/>
              <a:t>The view of </a:t>
            </a:r>
            <a:r>
              <a:rPr lang="en-US" altLang="en-US" sz="2000" smtClean="0">
                <a:solidFill>
                  <a:srgbClr val="FF0000"/>
                </a:solidFill>
              </a:rPr>
              <a:t>transistor as CVCS</a:t>
            </a:r>
            <a:r>
              <a:rPr lang="en-US" altLang="en-US" sz="2000" smtClean="0"/>
              <a:t> is exemplified in figure 5.15.</a:t>
            </a:r>
          </a:p>
          <a:p>
            <a:pPr lvl="1" eaLnBrk="1" hangingPunct="1"/>
            <a:r>
              <a:rPr lang="en-US" altLang="en-US" sz="2000" smtClean="0"/>
              <a:t>This circuit is known as the </a:t>
            </a:r>
            <a:r>
              <a:rPr lang="en-US" altLang="en-US" sz="2000" b="1" smtClean="0">
                <a:solidFill>
                  <a:srgbClr val="0000FF"/>
                </a:solidFill>
              </a:rPr>
              <a:t>large-signal equivalent circuit.</a:t>
            </a:r>
          </a:p>
          <a:p>
            <a:pPr lvl="1" eaLnBrk="1" hangingPunct="1"/>
            <a:r>
              <a:rPr lang="en-US" altLang="en-US" sz="2000" smtClean="0"/>
              <a:t>Current source is </a:t>
            </a:r>
            <a:r>
              <a:rPr lang="en-US" altLang="en-US" sz="2000" smtClean="0">
                <a:solidFill>
                  <a:srgbClr val="FF0000"/>
                </a:solidFill>
              </a:rPr>
              <a:t>ideal.</a:t>
            </a:r>
          </a:p>
          <a:p>
            <a:pPr lvl="1" eaLnBrk="1" hangingPunct="1"/>
            <a:r>
              <a:rPr lang="en-US" altLang="en-US" sz="2000" smtClean="0">
                <a:solidFill>
                  <a:srgbClr val="FF0000"/>
                </a:solidFill>
              </a:rPr>
              <a:t>Infinite output resistance</a:t>
            </a:r>
            <a:r>
              <a:rPr lang="en-US" altLang="en-US" sz="2000" smtClean="0"/>
              <a:t> represents independent, in saturation, of </a:t>
            </a:r>
            <a:r>
              <a:rPr lang="en-US" altLang="en-US" sz="2000" i="1" smtClean="0"/>
              <a:t>i</a:t>
            </a:r>
            <a:r>
              <a:rPr lang="en-US" altLang="en-US" sz="2000" i="1" baseline="-25000" smtClean="0"/>
              <a:t>D</a:t>
            </a:r>
            <a:r>
              <a:rPr lang="en-US" altLang="en-US" sz="2000" smtClean="0"/>
              <a:t> from </a:t>
            </a:r>
            <a:r>
              <a:rPr lang="en-US" altLang="en-US" sz="2000" i="1" smtClean="0"/>
              <a:t>v</a:t>
            </a:r>
            <a:r>
              <a:rPr lang="en-US" altLang="en-US" sz="2000" i="1" baseline="-25000" smtClean="0"/>
              <a:t>DS</a:t>
            </a:r>
            <a:r>
              <a:rPr lang="en-US" altLang="en-US" sz="2000" i="1" smtClean="0"/>
              <a:t>.</a:t>
            </a:r>
            <a:r>
              <a:rPr lang="en-US" altLang="en-US" sz="2000" i="1" baseline="-25000" smtClean="0"/>
              <a:t>.</a:t>
            </a:r>
          </a:p>
          <a:p>
            <a:pPr lvl="1" eaLnBrk="1" hangingPunct="1"/>
            <a:endParaRPr lang="en-US" altLang="en-US" sz="2000" i="1" smtClean="0"/>
          </a:p>
        </p:txBody>
      </p:sp>
      <p:sp>
        <p:nvSpPr>
          <p:cNvPr id="49157" name="Rectangle 7"/>
          <p:cNvSpPr>
            <a:spLocks noGrp="1" noChangeArrowheads="1"/>
          </p:cNvSpPr>
          <p:nvPr>
            <p:ph type="body" sz="half" idx="2"/>
          </p:nvPr>
        </p:nvSpPr>
        <p:spPr/>
        <p:txBody>
          <a:bodyPr/>
          <a:lstStyle/>
          <a:p>
            <a:pPr eaLnBrk="1" hangingPunct="1"/>
            <a:endParaRPr lang="en-US" altLang="en-US" sz="2000" smtClean="0"/>
          </a:p>
        </p:txBody>
      </p:sp>
      <p:pic>
        <p:nvPicPr>
          <p:cNvPr id="49158" name="Picture 4" descr="se05F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8200" y="2743200"/>
            <a:ext cx="4227513" cy="207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9" name="Rectangle 2"/>
          <p:cNvSpPr>
            <a:spLocks noChangeArrowheads="1"/>
          </p:cNvSpPr>
          <p:nvPr/>
        </p:nvSpPr>
        <p:spPr bwMode="auto">
          <a:xfrm>
            <a:off x="4724400" y="5029200"/>
            <a:ext cx="4114800"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r>
              <a:rPr lang="en-US" altLang="en-US" sz="1500" b="1"/>
              <a:t>Figure 5.15: </a:t>
            </a:r>
            <a:r>
              <a:rPr lang="en-US" altLang="en-US" sz="1500"/>
              <a:t>Large-signal equivalent-circuit model of an </a:t>
            </a:r>
            <a:r>
              <a:rPr lang="en-US" altLang="en-US" sz="1500" i="1"/>
              <a:t>n</a:t>
            </a:r>
            <a:r>
              <a:rPr lang="en-US" altLang="en-US" sz="1500"/>
              <a:t>-channel MOSFET operating in the saturation</a:t>
            </a:r>
          </a:p>
        </p:txBody>
      </p:sp>
      <p:sp>
        <p:nvSpPr>
          <p:cNvPr id="49160" name="Line 9"/>
          <p:cNvSpPr>
            <a:spLocks noChangeShapeType="1"/>
          </p:cNvSpPr>
          <p:nvPr/>
        </p:nvSpPr>
        <p:spPr bwMode="auto">
          <a:xfrm flipV="1">
            <a:off x="3352800" y="3581400"/>
            <a:ext cx="2590800" cy="0"/>
          </a:xfrm>
          <a:prstGeom prst="line">
            <a:avLst/>
          </a:prstGeom>
          <a:noFill/>
          <a:ln w="3175">
            <a:solidFill>
              <a:srgbClr val="DDDDDD"/>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07658" name="Line 10"/>
          <p:cNvSpPr>
            <a:spLocks noChangeShapeType="1"/>
          </p:cNvSpPr>
          <p:nvPr/>
        </p:nvSpPr>
        <p:spPr bwMode="auto">
          <a:xfrm flipV="1">
            <a:off x="3352800" y="3581400"/>
            <a:ext cx="2590800" cy="0"/>
          </a:xfrm>
          <a:prstGeom prst="line">
            <a:avLst/>
          </a:prstGeom>
          <a:noFill/>
          <a:ln w="31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9162" name="Line 11"/>
          <p:cNvSpPr>
            <a:spLocks noChangeShapeType="1"/>
          </p:cNvSpPr>
          <p:nvPr/>
        </p:nvSpPr>
        <p:spPr bwMode="auto">
          <a:xfrm flipV="1">
            <a:off x="3962400" y="3810000"/>
            <a:ext cx="1295400" cy="152400"/>
          </a:xfrm>
          <a:prstGeom prst="line">
            <a:avLst/>
          </a:prstGeom>
          <a:noFill/>
          <a:ln w="3175">
            <a:solidFill>
              <a:srgbClr val="DDDDDD"/>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07660" name="Line 12"/>
          <p:cNvSpPr>
            <a:spLocks noChangeShapeType="1"/>
          </p:cNvSpPr>
          <p:nvPr/>
        </p:nvSpPr>
        <p:spPr bwMode="auto">
          <a:xfrm flipV="1">
            <a:off x="3962400" y="3810000"/>
            <a:ext cx="1295400" cy="152400"/>
          </a:xfrm>
          <a:prstGeom prst="line">
            <a:avLst/>
          </a:prstGeom>
          <a:noFill/>
          <a:ln w="31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9164" name="Text Box 13"/>
          <p:cNvSpPr txBox="1">
            <a:spLocks noChangeArrowheads="1"/>
          </p:cNvSpPr>
          <p:nvPr/>
        </p:nvSpPr>
        <p:spPr bwMode="auto">
          <a:xfrm>
            <a:off x="457200" y="5029200"/>
            <a:ext cx="3581400" cy="1349375"/>
          </a:xfrm>
          <a:prstGeom prst="rect">
            <a:avLst/>
          </a:prstGeom>
          <a:solidFill>
            <a:srgbClr val="FFFF99"/>
          </a:solidFill>
          <a:ln w="381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50000"/>
              </a:spcBef>
              <a:buFontTx/>
              <a:buNone/>
            </a:pPr>
            <a:r>
              <a:rPr lang="en-US" altLang="en-US" sz="2000">
                <a:solidFill>
                  <a:srgbClr val="FF0000"/>
                </a:solidFill>
              </a:rPr>
              <a:t>note that, in this circuit, </a:t>
            </a:r>
            <a:r>
              <a:rPr lang="en-US" altLang="en-US" sz="2000" i="1">
                <a:solidFill>
                  <a:srgbClr val="FF0000"/>
                </a:solidFill>
              </a:rPr>
              <a:t>i</a:t>
            </a:r>
            <a:r>
              <a:rPr lang="en-US" altLang="en-US" sz="2000" i="1" baseline="-25000">
                <a:solidFill>
                  <a:srgbClr val="FF0000"/>
                </a:solidFill>
              </a:rPr>
              <a:t>D</a:t>
            </a:r>
            <a:r>
              <a:rPr lang="en-US" altLang="en-US" sz="2000">
                <a:solidFill>
                  <a:srgbClr val="FF0000"/>
                </a:solidFill>
              </a:rPr>
              <a:t> is completely independent of </a:t>
            </a:r>
            <a:r>
              <a:rPr lang="en-US" altLang="en-US" sz="2000" i="1">
                <a:solidFill>
                  <a:srgbClr val="FF0000"/>
                </a:solidFill>
              </a:rPr>
              <a:t>v</a:t>
            </a:r>
            <a:r>
              <a:rPr lang="en-US" altLang="en-US" sz="2000" i="1" baseline="-25000">
                <a:solidFill>
                  <a:srgbClr val="FF0000"/>
                </a:solidFill>
              </a:rPr>
              <a:t>DS</a:t>
            </a:r>
            <a:r>
              <a:rPr lang="en-US" altLang="en-US" sz="2000">
                <a:solidFill>
                  <a:srgbClr val="FF0000"/>
                </a:solidFill>
              </a:rPr>
              <a:t> (because no shunt resistor exists)</a:t>
            </a:r>
          </a:p>
        </p:txBody>
      </p:sp>
      <p:sp>
        <p:nvSpPr>
          <p:cNvPr id="49165" name="Line 15"/>
          <p:cNvSpPr>
            <a:spLocks noChangeShapeType="1"/>
          </p:cNvSpPr>
          <p:nvPr/>
        </p:nvSpPr>
        <p:spPr bwMode="auto">
          <a:xfrm flipV="1">
            <a:off x="4038600" y="3962400"/>
            <a:ext cx="3962400" cy="1676400"/>
          </a:xfrm>
          <a:prstGeom prst="line">
            <a:avLst/>
          </a:prstGeom>
          <a:noFill/>
          <a:ln w="3175">
            <a:solidFill>
              <a:srgbClr val="DDDDDD"/>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07664" name="Line 16"/>
          <p:cNvSpPr>
            <a:spLocks noChangeShapeType="1"/>
          </p:cNvSpPr>
          <p:nvPr/>
        </p:nvSpPr>
        <p:spPr bwMode="auto">
          <a:xfrm flipV="1">
            <a:off x="4038600" y="3962400"/>
            <a:ext cx="3962400" cy="1676400"/>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07665" name="Freeform 17"/>
          <p:cNvSpPr>
            <a:spLocks/>
          </p:cNvSpPr>
          <p:nvPr/>
        </p:nvSpPr>
        <p:spPr bwMode="auto">
          <a:xfrm>
            <a:off x="7924800" y="3124200"/>
            <a:ext cx="304800" cy="1066800"/>
          </a:xfrm>
          <a:custGeom>
            <a:avLst/>
            <a:gdLst>
              <a:gd name="T0" fmla="*/ 2147483647 w 192"/>
              <a:gd name="T1" fmla="*/ 0 h 672"/>
              <a:gd name="T2" fmla="*/ 2147483647 w 192"/>
              <a:gd name="T3" fmla="*/ 2147483647 h 672"/>
              <a:gd name="T4" fmla="*/ 2147483647 w 192"/>
              <a:gd name="T5" fmla="*/ 2147483647 h 672"/>
              <a:gd name="T6" fmla="*/ 0 w 192"/>
              <a:gd name="T7" fmla="*/ 2147483647 h 672"/>
              <a:gd name="T8" fmla="*/ 2147483647 w 192"/>
              <a:gd name="T9" fmla="*/ 2147483647 h 672"/>
              <a:gd name="T10" fmla="*/ 0 w 192"/>
              <a:gd name="T11" fmla="*/ 2147483647 h 672"/>
              <a:gd name="T12" fmla="*/ 2147483647 w 192"/>
              <a:gd name="T13" fmla="*/ 2147483647 h 672"/>
              <a:gd name="T14" fmla="*/ 2147483647 w 192"/>
              <a:gd name="T15" fmla="*/ 2147483647 h 672"/>
              <a:gd name="T16" fmla="*/ 2147483647 w 192"/>
              <a:gd name="T17" fmla="*/ 2147483647 h 6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2" h="672">
                <a:moveTo>
                  <a:pt x="96" y="0"/>
                </a:moveTo>
                <a:lnTo>
                  <a:pt x="96" y="192"/>
                </a:lnTo>
                <a:lnTo>
                  <a:pt x="192" y="240"/>
                </a:lnTo>
                <a:lnTo>
                  <a:pt x="0" y="288"/>
                </a:lnTo>
                <a:lnTo>
                  <a:pt x="192" y="336"/>
                </a:lnTo>
                <a:lnTo>
                  <a:pt x="0" y="384"/>
                </a:lnTo>
                <a:lnTo>
                  <a:pt x="192" y="432"/>
                </a:lnTo>
                <a:lnTo>
                  <a:pt x="96" y="480"/>
                </a:lnTo>
                <a:lnTo>
                  <a:pt x="96" y="672"/>
                </a:lnTo>
              </a:path>
            </a:pathLst>
          </a:custGeom>
          <a:noFill/>
          <a:ln w="38100" cmpd="sng">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3"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943600" y="304800"/>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xit" presetSubtype="0" fill="hold" grpId="0" nodeType="afterEffect">
                                  <p:stCondLst>
                                    <p:cond delay="0"/>
                                  </p:stCondLst>
                                  <p:childTnLst>
                                    <p:animEffect transition="out" filter="fade">
                                      <p:cBhvr>
                                        <p:cTn id="6" dur="5000"/>
                                        <p:tgtEl>
                                          <p:spTgt spid="1307658"/>
                                        </p:tgtEl>
                                      </p:cBhvr>
                                    </p:animEffect>
                                    <p:set>
                                      <p:cBhvr>
                                        <p:cTn id="7" dur="1" fill="hold">
                                          <p:stCondLst>
                                            <p:cond delay="4999"/>
                                          </p:stCondLst>
                                        </p:cTn>
                                        <p:tgtEl>
                                          <p:spTgt spid="1307658"/>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0"/>
                                        <p:tgtEl>
                                          <p:spTgt spid="1307660"/>
                                        </p:tgtEl>
                                      </p:cBhvr>
                                    </p:animEffect>
                                    <p:set>
                                      <p:cBhvr>
                                        <p:cTn id="10" dur="1" fill="hold">
                                          <p:stCondLst>
                                            <p:cond delay="4999"/>
                                          </p:stCondLst>
                                        </p:cTn>
                                        <p:tgtEl>
                                          <p:spTgt spid="1307660"/>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0"/>
                                        <p:tgtEl>
                                          <p:spTgt spid="1307665"/>
                                        </p:tgtEl>
                                      </p:cBhvr>
                                    </p:animEffect>
                                    <p:set>
                                      <p:cBhvr>
                                        <p:cTn id="13" dur="1" fill="hold">
                                          <p:stCondLst>
                                            <p:cond delay="4999"/>
                                          </p:stCondLst>
                                        </p:cTn>
                                        <p:tgtEl>
                                          <p:spTgt spid="1307665"/>
                                        </p:tgtEl>
                                        <p:attrNameLst>
                                          <p:attrName>style.visibility</p:attrName>
                                        </p:attrNameLst>
                                      </p:cBhvr>
                                      <p:to>
                                        <p:strVal val="hidden"/>
                                      </p:to>
                                    </p:set>
                                  </p:childTnLst>
                                </p:cTn>
                              </p:par>
                              <p:par>
                                <p:cTn id="14" presetID="10" presetClass="exit" presetSubtype="0" fill="hold" grpId="0" nodeType="withEffect">
                                  <p:stCondLst>
                                    <p:cond delay="0"/>
                                  </p:stCondLst>
                                  <p:childTnLst>
                                    <p:animEffect transition="out" filter="fade">
                                      <p:cBhvr>
                                        <p:cTn id="15" dur="5000"/>
                                        <p:tgtEl>
                                          <p:spTgt spid="1307664"/>
                                        </p:tgtEl>
                                      </p:cBhvr>
                                    </p:animEffect>
                                    <p:set>
                                      <p:cBhvr>
                                        <p:cTn id="16" dur="1" fill="hold">
                                          <p:stCondLst>
                                            <p:cond delay="4999"/>
                                          </p:stCondLst>
                                        </p:cTn>
                                        <p:tgtEl>
                                          <p:spTgt spid="1307664"/>
                                        </p:tgtEl>
                                        <p:attrNameLst>
                                          <p:attrName>style.visibility</p:attrName>
                                        </p:attrNameLst>
                                      </p:cBhvr>
                                      <p:to>
                                        <p:strVal val="hidden"/>
                                      </p:to>
                                    </p:set>
                                  </p:childTnLst>
                                </p:cTn>
                              </p:par>
                            </p:childTnLst>
                          </p:cTn>
                        </p:par>
                        <p:par>
                          <p:cTn id="17" fill="hold">
                            <p:stCondLst>
                              <p:cond delay="5000"/>
                            </p:stCondLst>
                            <p:childTnLst>
                              <p:par>
                                <p:cTn id="18" presetID="1" presetClass="mediacall" presetSubtype="0" fill="hold" nodeType="afterEffect">
                                  <p:stCondLst>
                                    <p:cond delay="0"/>
                                  </p:stCondLst>
                                  <p:childTnLst>
                                    <p:cmd type="call" cmd="playFrom(0.0)">
                                      <p:cBhvr>
                                        <p:cTn id="19" dur="1074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0" fill="hold" display="0">
                  <p:stCondLst>
                    <p:cond delay="indefinite"/>
                  </p:stCondLst>
                  <p:endCondLst>
                    <p:cond evt="onStopAudio" delay="0">
                      <p:tgtEl>
                        <p:sldTgt/>
                      </p:tgtEl>
                    </p:cond>
                  </p:endCondLst>
                </p:cTn>
                <p:tgtEl>
                  <p:spTgt spid="3"/>
                </p:tgtEl>
              </p:cMediaNode>
            </p:audio>
          </p:childTnLst>
        </p:cTn>
      </p:par>
    </p:tnLst>
    <p:bldLst>
      <p:bldP spid="1307658" grpId="0" animBg="1"/>
      <p:bldP spid="1307660" grpId="0" animBg="1"/>
      <p:bldP spid="1307664" grpId="0" animBg="1"/>
      <p:bldP spid="1307665"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Footer Placeholder 3"/>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50179" name="AutoShape 2"/>
          <p:cNvSpPr>
            <a:spLocks noGrp="1" noChangeAspect="1" noChangeArrowheads="1"/>
          </p:cNvSpPr>
          <p:nvPr>
            <p:ph type="title"/>
          </p:nvPr>
        </p:nvSpPr>
        <p:spPr/>
        <p:txBody>
          <a:bodyPr/>
          <a:lstStyle/>
          <a:p>
            <a:pPr eaLnBrk="1" hangingPunct="1"/>
            <a:r>
              <a:rPr lang="en-US" altLang="en-US" sz="3200" smtClean="0"/>
              <a:t>Example 5.2: </a:t>
            </a:r>
            <a:r>
              <a:rPr lang="en-US" altLang="en-US" sz="3200" b="0" smtClean="0"/>
              <a:t>NMOS Transistor</a:t>
            </a:r>
          </a:p>
        </p:txBody>
      </p:sp>
      <p:sp>
        <p:nvSpPr>
          <p:cNvPr id="50180" name="Rectangle 5"/>
          <p:cNvSpPr>
            <a:spLocks noGrp="1" noChangeArrowheads="1"/>
          </p:cNvSpPr>
          <p:nvPr>
            <p:ph type="body" idx="1"/>
          </p:nvPr>
        </p:nvSpPr>
        <p:spPr/>
        <p:txBody>
          <a:bodyPr/>
          <a:lstStyle/>
          <a:p>
            <a:pPr eaLnBrk="1" hangingPunct="1"/>
            <a:r>
              <a:rPr lang="en-US" altLang="en-US" b="1" smtClean="0">
                <a:solidFill>
                  <a:srgbClr val="FF0000"/>
                </a:solidFill>
              </a:rPr>
              <a:t>Example 5.2. Problem Statement:</a:t>
            </a:r>
            <a:r>
              <a:rPr lang="en-US" altLang="en-US" smtClean="0"/>
              <a:t> Consider an NMOS transistor fabricated in an 0.18-</a:t>
            </a:r>
            <a:r>
              <a:rPr lang="en-US" altLang="en-US" i="1" smtClean="0">
                <a:solidFill>
                  <a:srgbClr val="FF0000"/>
                </a:solidFill>
                <a:latin typeface="Symbol" pitchFamily="18" charset="2"/>
              </a:rPr>
              <a:t>m</a:t>
            </a:r>
            <a:r>
              <a:rPr lang="en-US" altLang="en-US" i="1" smtClean="0">
                <a:solidFill>
                  <a:srgbClr val="FF0000"/>
                </a:solidFill>
              </a:rPr>
              <a:t>m</a:t>
            </a:r>
            <a:r>
              <a:rPr lang="en-US" altLang="en-US" smtClean="0"/>
              <a:t> process with L = 0.18</a:t>
            </a:r>
            <a:r>
              <a:rPr lang="en-US" altLang="en-US" i="1" smtClean="0">
                <a:solidFill>
                  <a:srgbClr val="FF0000"/>
                </a:solidFill>
                <a:latin typeface="Symbol" pitchFamily="18" charset="2"/>
              </a:rPr>
              <a:t>m</a:t>
            </a:r>
            <a:r>
              <a:rPr lang="en-US" altLang="en-US" i="1" smtClean="0">
                <a:solidFill>
                  <a:srgbClr val="FF0000"/>
                </a:solidFill>
              </a:rPr>
              <a:t>m</a:t>
            </a:r>
            <a:r>
              <a:rPr lang="en-US" altLang="en-US" smtClean="0"/>
              <a:t> and W = 2</a:t>
            </a:r>
            <a:r>
              <a:rPr lang="en-US" altLang="en-US" i="1" smtClean="0">
                <a:solidFill>
                  <a:srgbClr val="FF0000"/>
                </a:solidFill>
                <a:latin typeface="Symbol" pitchFamily="18" charset="2"/>
              </a:rPr>
              <a:t>m</a:t>
            </a:r>
            <a:r>
              <a:rPr lang="en-US" altLang="en-US" i="1" smtClean="0">
                <a:solidFill>
                  <a:srgbClr val="FF0000"/>
                </a:solidFill>
              </a:rPr>
              <a:t>m</a:t>
            </a:r>
            <a:r>
              <a:rPr lang="en-US" altLang="en-US" smtClean="0"/>
              <a:t>.  The process technology is specified to have </a:t>
            </a:r>
            <a:r>
              <a:rPr lang="en-US" altLang="en-US" i="1" smtClean="0"/>
              <a:t>C</a:t>
            </a:r>
            <a:r>
              <a:rPr lang="en-US" altLang="en-US" i="1" baseline="-25000" smtClean="0"/>
              <a:t>ox</a:t>
            </a:r>
            <a:r>
              <a:rPr lang="en-US" altLang="en-US" smtClean="0"/>
              <a:t> = 8.6</a:t>
            </a:r>
            <a:r>
              <a:rPr lang="en-US" altLang="en-US" i="1" smtClean="0">
                <a:solidFill>
                  <a:srgbClr val="FF0000"/>
                </a:solidFill>
              </a:rPr>
              <a:t>fF</a:t>
            </a:r>
            <a:r>
              <a:rPr lang="en-US" altLang="en-US" smtClean="0">
                <a:solidFill>
                  <a:srgbClr val="FF0000"/>
                </a:solidFill>
              </a:rPr>
              <a:t>/</a:t>
            </a:r>
            <a:r>
              <a:rPr lang="en-US" altLang="en-US" i="1" smtClean="0">
                <a:solidFill>
                  <a:srgbClr val="FF0000"/>
                </a:solidFill>
                <a:latin typeface="Symbol" pitchFamily="18" charset="2"/>
              </a:rPr>
              <a:t>m</a:t>
            </a:r>
            <a:r>
              <a:rPr lang="en-US" altLang="en-US" i="1" smtClean="0">
                <a:solidFill>
                  <a:srgbClr val="FF0000"/>
                </a:solidFill>
              </a:rPr>
              <a:t>m</a:t>
            </a:r>
            <a:r>
              <a:rPr lang="en-US" altLang="en-US" baseline="30000" smtClean="0"/>
              <a:t>2</a:t>
            </a:r>
            <a:r>
              <a:rPr lang="en-US" altLang="en-US" smtClean="0"/>
              <a:t>, </a:t>
            </a:r>
            <a:r>
              <a:rPr lang="en-US" altLang="en-US" i="1" smtClean="0">
                <a:latin typeface="Symbol" pitchFamily="18" charset="2"/>
              </a:rPr>
              <a:t>m</a:t>
            </a:r>
            <a:r>
              <a:rPr lang="en-US" altLang="en-US" i="1" baseline="-25000" smtClean="0"/>
              <a:t>n</a:t>
            </a:r>
            <a:r>
              <a:rPr lang="en-US" altLang="en-US" smtClean="0"/>
              <a:t> = 450</a:t>
            </a:r>
            <a:r>
              <a:rPr lang="en-US" altLang="en-US" i="1" smtClean="0">
                <a:solidFill>
                  <a:srgbClr val="FF0000"/>
                </a:solidFill>
              </a:rPr>
              <a:t>cm</a:t>
            </a:r>
            <a:r>
              <a:rPr lang="en-US" altLang="en-US" baseline="30000" smtClean="0">
                <a:solidFill>
                  <a:srgbClr val="FF0000"/>
                </a:solidFill>
              </a:rPr>
              <a:t>2</a:t>
            </a:r>
            <a:r>
              <a:rPr lang="en-US" altLang="en-US" smtClean="0">
                <a:solidFill>
                  <a:srgbClr val="FF0000"/>
                </a:solidFill>
              </a:rPr>
              <a:t>/</a:t>
            </a:r>
            <a:r>
              <a:rPr lang="en-US" altLang="en-US" i="1" smtClean="0">
                <a:solidFill>
                  <a:srgbClr val="FF0000"/>
                </a:solidFill>
              </a:rPr>
              <a:t>Vs</a:t>
            </a:r>
            <a:r>
              <a:rPr lang="en-US" altLang="en-US" smtClean="0"/>
              <a:t>, and </a:t>
            </a:r>
            <a:r>
              <a:rPr lang="en-US" altLang="en-US" i="1" smtClean="0"/>
              <a:t>V</a:t>
            </a:r>
            <a:r>
              <a:rPr lang="en-US" altLang="en-US" i="1" baseline="-25000" smtClean="0"/>
              <a:t>tn</a:t>
            </a:r>
            <a:r>
              <a:rPr lang="en-US" altLang="en-US" smtClean="0"/>
              <a:t> = 0.5</a:t>
            </a:r>
            <a:r>
              <a:rPr lang="en-US" altLang="en-US" i="1" smtClean="0">
                <a:solidFill>
                  <a:srgbClr val="FF0000"/>
                </a:solidFill>
              </a:rPr>
              <a:t>V</a:t>
            </a:r>
            <a:r>
              <a:rPr lang="en-US" altLang="en-US" smtClean="0"/>
              <a:t>.</a:t>
            </a:r>
          </a:p>
          <a:p>
            <a:pPr eaLnBrk="1" hangingPunct="1"/>
            <a:r>
              <a:rPr lang="en-US" altLang="en-US" b="1" smtClean="0">
                <a:solidFill>
                  <a:srgbClr val="FF0000"/>
                </a:solidFill>
              </a:rPr>
              <a:t>Q(a):</a:t>
            </a:r>
            <a:r>
              <a:rPr lang="en-US" altLang="en-US" smtClean="0"/>
              <a:t> Find </a:t>
            </a:r>
            <a:r>
              <a:rPr lang="en-US" altLang="en-US" i="1" smtClean="0"/>
              <a:t>V</a:t>
            </a:r>
            <a:r>
              <a:rPr lang="en-US" altLang="en-US" i="1" baseline="-25000" smtClean="0"/>
              <a:t>GS</a:t>
            </a:r>
            <a:r>
              <a:rPr lang="en-US" altLang="en-US" smtClean="0"/>
              <a:t> and </a:t>
            </a:r>
            <a:r>
              <a:rPr lang="en-US" altLang="en-US" i="1" smtClean="0"/>
              <a:t>V</a:t>
            </a:r>
            <a:r>
              <a:rPr lang="en-US" altLang="en-US" i="1" baseline="-25000" smtClean="0"/>
              <a:t>DS</a:t>
            </a:r>
            <a:r>
              <a:rPr lang="en-US" altLang="en-US" smtClean="0"/>
              <a:t> that result in the MOSFET operating at the edge of saturation with ID = 100</a:t>
            </a:r>
            <a:r>
              <a:rPr lang="en-US" altLang="en-US" i="1" smtClean="0">
                <a:solidFill>
                  <a:srgbClr val="FF0000"/>
                </a:solidFill>
                <a:latin typeface="Symbol" pitchFamily="18" charset="2"/>
              </a:rPr>
              <a:t>m</a:t>
            </a:r>
            <a:r>
              <a:rPr lang="en-US" altLang="en-US" i="1" smtClean="0">
                <a:solidFill>
                  <a:srgbClr val="FF0000"/>
                </a:solidFill>
              </a:rPr>
              <a:t>A</a:t>
            </a:r>
            <a:r>
              <a:rPr lang="en-US" altLang="en-US" smtClean="0"/>
              <a:t>.</a:t>
            </a:r>
          </a:p>
          <a:p>
            <a:pPr eaLnBrk="1" hangingPunct="1"/>
            <a:r>
              <a:rPr lang="en-US" altLang="en-US" b="1" smtClean="0">
                <a:solidFill>
                  <a:srgbClr val="FF0000"/>
                </a:solidFill>
              </a:rPr>
              <a:t>Q(b):</a:t>
            </a:r>
            <a:r>
              <a:rPr lang="en-US" altLang="en-US" smtClean="0"/>
              <a:t> If VGS is kept constant, find VDS that results in </a:t>
            </a:r>
            <a:r>
              <a:rPr lang="en-US" altLang="en-US" i="1" smtClean="0"/>
              <a:t>I</a:t>
            </a:r>
            <a:r>
              <a:rPr lang="en-US" altLang="en-US" i="1" baseline="-25000" smtClean="0"/>
              <a:t>D</a:t>
            </a:r>
            <a:r>
              <a:rPr lang="en-US" altLang="en-US" smtClean="0"/>
              <a:t> = 50</a:t>
            </a:r>
            <a:r>
              <a:rPr lang="en-US" altLang="en-US" i="1" smtClean="0">
                <a:solidFill>
                  <a:srgbClr val="FF0000"/>
                </a:solidFill>
                <a:latin typeface="Symbol" pitchFamily="18" charset="2"/>
              </a:rPr>
              <a:t>m</a:t>
            </a:r>
            <a:r>
              <a:rPr lang="en-US" altLang="en-US" i="1" smtClean="0">
                <a:solidFill>
                  <a:srgbClr val="FF0000"/>
                </a:solidFill>
              </a:rPr>
              <a:t>A</a:t>
            </a:r>
            <a:r>
              <a:rPr lang="en-US" altLang="en-US" smtClean="0"/>
              <a:t>.</a:t>
            </a:r>
          </a:p>
          <a:p>
            <a:pPr eaLnBrk="1" hangingPunct="1"/>
            <a:r>
              <a:rPr lang="en-US" altLang="en-US" b="1" smtClean="0">
                <a:solidFill>
                  <a:srgbClr val="FF0000"/>
                </a:solidFill>
              </a:rPr>
              <a:t>Q(c):</a:t>
            </a:r>
            <a:r>
              <a:rPr lang="en-US" altLang="en-US" smtClean="0"/>
              <a:t> To investigate the use of the MOSFET as a linear amplifier, let it be operating in saturation with </a:t>
            </a:r>
            <a:r>
              <a:rPr lang="en-US" altLang="en-US" i="1" smtClean="0"/>
              <a:t>V</a:t>
            </a:r>
            <a:r>
              <a:rPr lang="en-US" altLang="en-US" i="1" baseline="-25000" smtClean="0"/>
              <a:t>DS</a:t>
            </a:r>
            <a:r>
              <a:rPr lang="en-US" altLang="en-US" smtClean="0"/>
              <a:t> = 0.3</a:t>
            </a:r>
            <a:r>
              <a:rPr lang="en-US" altLang="en-US" i="1" smtClean="0">
                <a:solidFill>
                  <a:srgbClr val="FF0000"/>
                </a:solidFill>
              </a:rPr>
              <a:t>V</a:t>
            </a:r>
            <a:r>
              <a:rPr lang="en-US" altLang="en-US" smtClean="0"/>
              <a:t>.  Find the change in </a:t>
            </a:r>
            <a:r>
              <a:rPr lang="en-US" altLang="en-US" i="1" smtClean="0"/>
              <a:t>i</a:t>
            </a:r>
            <a:r>
              <a:rPr lang="en-US" altLang="en-US" i="1" baseline="-25000" smtClean="0"/>
              <a:t>D</a:t>
            </a:r>
            <a:r>
              <a:rPr lang="en-US" altLang="en-US" smtClean="0"/>
              <a:t> resulting from </a:t>
            </a:r>
            <a:r>
              <a:rPr lang="en-US" altLang="en-US" i="1" smtClean="0"/>
              <a:t>v</a:t>
            </a:r>
            <a:r>
              <a:rPr lang="en-US" altLang="en-US" i="1" baseline="-25000" smtClean="0"/>
              <a:t>GS</a:t>
            </a:r>
            <a:r>
              <a:rPr lang="en-US" altLang="en-US" smtClean="0"/>
              <a:t> changing from 0.7</a:t>
            </a:r>
            <a:r>
              <a:rPr lang="en-US" altLang="en-US" i="1" smtClean="0">
                <a:solidFill>
                  <a:srgbClr val="FF0000"/>
                </a:solidFill>
              </a:rPr>
              <a:t>V</a:t>
            </a:r>
            <a:r>
              <a:rPr lang="en-US" altLang="en-US" smtClean="0"/>
              <a:t> by +0.01</a:t>
            </a:r>
            <a:r>
              <a:rPr lang="en-US" altLang="en-US" i="1" smtClean="0">
                <a:solidFill>
                  <a:srgbClr val="FF0000"/>
                </a:solidFill>
              </a:rPr>
              <a:t>V</a:t>
            </a:r>
            <a:r>
              <a:rPr lang="en-US" altLang="en-US" smtClean="0"/>
              <a:t> and -0.01</a:t>
            </a:r>
            <a:r>
              <a:rPr lang="en-US" altLang="en-US" i="1" smtClean="0">
                <a:solidFill>
                  <a:srgbClr val="FF0000"/>
                </a:solidFill>
              </a:rPr>
              <a:t>V</a:t>
            </a:r>
            <a:r>
              <a:rPr lang="en-US" altLang="en-US" smtClean="0"/>
              <a:t>.</a:t>
            </a:r>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172200" y="152400"/>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16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51203" name="Rectangle 4"/>
          <p:cNvSpPr>
            <a:spLocks noGrp="1" noChangeArrowheads="1"/>
          </p:cNvSpPr>
          <p:nvPr>
            <p:ph type="title"/>
          </p:nvPr>
        </p:nvSpPr>
        <p:spPr/>
        <p:txBody>
          <a:bodyPr/>
          <a:lstStyle/>
          <a:p>
            <a:pPr eaLnBrk="1" hangingPunct="1"/>
            <a:r>
              <a:rPr lang="en-US" altLang="en-US" sz="3200" b="0" smtClean="0"/>
              <a:t>5.2.4.</a:t>
            </a:r>
            <a:r>
              <a:rPr lang="en-US" altLang="en-US" sz="3200" smtClean="0"/>
              <a:t> Finite Output Resistance in Saturation</a:t>
            </a:r>
          </a:p>
        </p:txBody>
      </p:sp>
      <p:sp>
        <p:nvSpPr>
          <p:cNvPr id="51204" name="Rectangle 5"/>
          <p:cNvSpPr>
            <a:spLocks noGrp="1" noChangeArrowheads="1"/>
          </p:cNvSpPr>
          <p:nvPr>
            <p:ph type="body" sz="half" idx="1"/>
          </p:nvPr>
        </p:nvSpPr>
        <p:spPr>
          <a:xfrm>
            <a:off x="152400" y="2057400"/>
            <a:ext cx="8763000" cy="4800600"/>
          </a:xfrm>
          <a:solidFill>
            <a:schemeClr val="bg1"/>
          </a:solidFill>
        </p:spPr>
        <p:txBody>
          <a:bodyPr/>
          <a:lstStyle/>
          <a:p>
            <a:pPr eaLnBrk="1" hangingPunct="1"/>
            <a:r>
              <a:rPr lang="en-US" altLang="en-US" smtClean="0"/>
              <a:t>In previous section, we assume (in saturation) </a:t>
            </a:r>
            <a:r>
              <a:rPr lang="en-US" altLang="en-US" i="1" smtClean="0">
                <a:solidFill>
                  <a:srgbClr val="FF0000"/>
                </a:solidFill>
              </a:rPr>
              <a:t>i</a:t>
            </a:r>
            <a:r>
              <a:rPr lang="en-US" altLang="en-US" i="1" baseline="-25000" smtClean="0">
                <a:solidFill>
                  <a:srgbClr val="FF0000"/>
                </a:solidFill>
              </a:rPr>
              <a:t>D</a:t>
            </a:r>
            <a:r>
              <a:rPr lang="en-US" altLang="en-US" smtClean="0">
                <a:solidFill>
                  <a:srgbClr val="FF0000"/>
                </a:solidFill>
              </a:rPr>
              <a:t> is independent of </a:t>
            </a:r>
            <a:r>
              <a:rPr lang="en-US" altLang="en-US" i="1" smtClean="0">
                <a:solidFill>
                  <a:srgbClr val="FF0000"/>
                </a:solidFill>
              </a:rPr>
              <a:t>v</a:t>
            </a:r>
            <a:r>
              <a:rPr lang="en-US" altLang="en-US" i="1" baseline="-25000" smtClean="0">
                <a:solidFill>
                  <a:srgbClr val="FF0000"/>
                </a:solidFill>
              </a:rPr>
              <a:t>DS</a:t>
            </a:r>
            <a:r>
              <a:rPr lang="en-US" altLang="en-US" i="1" smtClean="0">
                <a:solidFill>
                  <a:srgbClr val="FF0000"/>
                </a:solidFill>
              </a:rPr>
              <a:t>.</a:t>
            </a:r>
          </a:p>
          <a:p>
            <a:pPr eaLnBrk="1" hangingPunct="1"/>
            <a:r>
              <a:rPr lang="en-US" altLang="en-US" smtClean="0"/>
              <a:t>Therefore, a change </a:t>
            </a:r>
            <a:r>
              <a:rPr lang="en-US" altLang="en-US" smtClean="0">
                <a:solidFill>
                  <a:srgbClr val="FF0000"/>
                </a:solidFill>
                <a:latin typeface="Symbol" pitchFamily="18" charset="2"/>
              </a:rPr>
              <a:t>D</a:t>
            </a:r>
            <a:r>
              <a:rPr lang="en-US" altLang="en-US" i="1" smtClean="0">
                <a:solidFill>
                  <a:srgbClr val="FF0000"/>
                </a:solidFill>
              </a:rPr>
              <a:t>v</a:t>
            </a:r>
            <a:r>
              <a:rPr lang="en-US" altLang="en-US" i="1" baseline="-25000" smtClean="0">
                <a:solidFill>
                  <a:srgbClr val="FF0000"/>
                </a:solidFill>
              </a:rPr>
              <a:t>DS</a:t>
            </a:r>
            <a:r>
              <a:rPr lang="en-US" altLang="en-US" smtClean="0">
                <a:solidFill>
                  <a:srgbClr val="FF0000"/>
                </a:solidFill>
              </a:rPr>
              <a:t> causes no change in </a:t>
            </a:r>
            <a:r>
              <a:rPr lang="en-US" altLang="en-US" i="1" smtClean="0">
                <a:solidFill>
                  <a:srgbClr val="FF0000"/>
                </a:solidFill>
              </a:rPr>
              <a:t>i</a:t>
            </a:r>
            <a:r>
              <a:rPr lang="en-US" altLang="en-US" i="1" baseline="-25000" smtClean="0">
                <a:solidFill>
                  <a:srgbClr val="FF0000"/>
                </a:solidFill>
              </a:rPr>
              <a:t>D</a:t>
            </a:r>
            <a:r>
              <a:rPr lang="en-US" altLang="en-US" i="1" smtClean="0">
                <a:solidFill>
                  <a:srgbClr val="FF0000"/>
                </a:solidFill>
              </a:rPr>
              <a:t>.</a:t>
            </a:r>
          </a:p>
          <a:p>
            <a:pPr lvl="1" eaLnBrk="1" hangingPunct="1"/>
            <a:r>
              <a:rPr lang="en-US" altLang="en-US" sz="2800" smtClean="0"/>
              <a:t>This implies that the </a:t>
            </a:r>
            <a:r>
              <a:rPr lang="en-US" altLang="en-US" sz="2800" smtClean="0">
                <a:solidFill>
                  <a:srgbClr val="FF0000"/>
                </a:solidFill>
              </a:rPr>
              <a:t>incremental resistance </a:t>
            </a:r>
            <a:r>
              <a:rPr lang="en-US" altLang="en-US" sz="2800" i="1" smtClean="0">
                <a:solidFill>
                  <a:srgbClr val="FF0000"/>
                </a:solidFill>
              </a:rPr>
              <a:t>R</a:t>
            </a:r>
            <a:r>
              <a:rPr lang="en-US" altLang="en-US" sz="2800" i="1" baseline="-25000" smtClean="0">
                <a:solidFill>
                  <a:srgbClr val="FF0000"/>
                </a:solidFill>
              </a:rPr>
              <a:t>S</a:t>
            </a:r>
            <a:r>
              <a:rPr lang="en-US" altLang="en-US" sz="2800" i="1" smtClean="0">
                <a:solidFill>
                  <a:srgbClr val="FF0000"/>
                </a:solidFill>
              </a:rPr>
              <a:t> </a:t>
            </a:r>
            <a:r>
              <a:rPr lang="en-US" altLang="en-US" sz="2800" smtClean="0">
                <a:solidFill>
                  <a:srgbClr val="FF0000"/>
                </a:solidFill>
              </a:rPr>
              <a:t>is infinite.</a:t>
            </a:r>
          </a:p>
          <a:p>
            <a:pPr lvl="1" eaLnBrk="1" hangingPunct="1"/>
            <a:r>
              <a:rPr lang="en-US" altLang="en-US" sz="2800" smtClean="0"/>
              <a:t>It is based on the idealization that, </a:t>
            </a:r>
            <a:r>
              <a:rPr lang="en-US" altLang="en-US" sz="2800" smtClean="0">
                <a:solidFill>
                  <a:srgbClr val="FF0000"/>
                </a:solidFill>
              </a:rPr>
              <a:t>once the </a:t>
            </a:r>
            <a:r>
              <a:rPr lang="en-US" altLang="en-US" sz="2800" i="1" smtClean="0">
                <a:solidFill>
                  <a:srgbClr val="FF0000"/>
                </a:solidFill>
              </a:rPr>
              <a:t>n</a:t>
            </a:r>
            <a:r>
              <a:rPr lang="en-US" altLang="en-US" sz="2800" smtClean="0">
                <a:solidFill>
                  <a:srgbClr val="FF0000"/>
                </a:solidFill>
              </a:rPr>
              <a:t>-channel is pinched off</a:t>
            </a:r>
            <a:r>
              <a:rPr lang="en-US" altLang="en-US" sz="2800" smtClean="0"/>
              <a:t>, changes in </a:t>
            </a:r>
            <a:r>
              <a:rPr lang="en-US" altLang="en-US" sz="2800" i="1" smtClean="0"/>
              <a:t>v</a:t>
            </a:r>
            <a:r>
              <a:rPr lang="en-US" altLang="en-US" sz="2800" i="1" baseline="-25000" smtClean="0"/>
              <a:t>DS</a:t>
            </a:r>
            <a:r>
              <a:rPr lang="en-US" altLang="en-US" sz="2800" smtClean="0"/>
              <a:t> will have no effect on </a:t>
            </a:r>
            <a:r>
              <a:rPr lang="en-US" altLang="en-US" sz="2800" i="1" smtClean="0"/>
              <a:t>i</a:t>
            </a:r>
            <a:r>
              <a:rPr lang="en-US" altLang="en-US" sz="2800" i="1" baseline="-25000" smtClean="0"/>
              <a:t>D</a:t>
            </a:r>
            <a:r>
              <a:rPr lang="en-US" altLang="en-US" sz="2800" i="1" smtClean="0"/>
              <a:t>.</a:t>
            </a:r>
          </a:p>
          <a:p>
            <a:pPr lvl="1" eaLnBrk="1" hangingPunct="1"/>
            <a:r>
              <a:rPr lang="en-US" altLang="en-US" sz="2800" smtClean="0"/>
              <a:t>The problem is that, in practice, </a:t>
            </a:r>
            <a:r>
              <a:rPr lang="en-US" altLang="en-US" sz="2800" smtClean="0">
                <a:solidFill>
                  <a:srgbClr val="FF0000"/>
                </a:solidFill>
              </a:rPr>
              <a:t>this is not completely true.</a:t>
            </a:r>
            <a:endParaRPr lang="en-US" altLang="en-US" sz="2800" smtClean="0"/>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096000" y="228600"/>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20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6147" name="Rectangle 2"/>
          <p:cNvSpPr>
            <a:spLocks noGrp="1" noChangeArrowheads="1"/>
          </p:cNvSpPr>
          <p:nvPr>
            <p:ph type="title"/>
          </p:nvPr>
        </p:nvSpPr>
        <p:spPr/>
        <p:txBody>
          <a:bodyPr/>
          <a:lstStyle/>
          <a:p>
            <a:pPr eaLnBrk="1" hangingPunct="1"/>
            <a:r>
              <a:rPr lang="en-US" altLang="en-US" sz="3200" smtClean="0"/>
              <a:t>Introduction</a:t>
            </a:r>
          </a:p>
        </p:txBody>
      </p:sp>
      <p:sp>
        <p:nvSpPr>
          <p:cNvPr id="6148" name="Rectangle 4"/>
          <p:cNvSpPr>
            <a:spLocks noGrp="1" noChangeArrowheads="1"/>
          </p:cNvSpPr>
          <p:nvPr>
            <p:ph type="body" sz="half" idx="2"/>
          </p:nvPr>
        </p:nvSpPr>
        <p:spPr>
          <a:xfrm>
            <a:off x="228600" y="2057400"/>
            <a:ext cx="6172200" cy="4038600"/>
          </a:xfrm>
        </p:spPr>
        <p:txBody>
          <a:bodyPr/>
          <a:lstStyle/>
          <a:p>
            <a:pPr eaLnBrk="1" hangingPunct="1"/>
            <a:r>
              <a:rPr lang="en-US" altLang="en-US" b="1" smtClean="0">
                <a:solidFill>
                  <a:srgbClr val="FF0000"/>
                </a:solidFill>
              </a:rPr>
              <a:t>Q:</a:t>
            </a:r>
            <a:r>
              <a:rPr lang="en-US" altLang="en-US" smtClean="0">
                <a:solidFill>
                  <a:srgbClr val="FF0000"/>
                </a:solidFill>
              </a:rPr>
              <a:t> </a:t>
            </a:r>
            <a:r>
              <a:rPr lang="en-US" altLang="en-US" smtClean="0"/>
              <a:t>What, in simplest terms, is the desired operation of a three-terminal device?</a:t>
            </a:r>
          </a:p>
          <a:p>
            <a:pPr lvl="1" eaLnBrk="1" hangingPunct="1"/>
            <a:r>
              <a:rPr lang="en-US" altLang="en-US" sz="2800" b="1" smtClean="0">
                <a:solidFill>
                  <a:srgbClr val="008000"/>
                </a:solidFill>
              </a:rPr>
              <a:t>A:</a:t>
            </a:r>
            <a:r>
              <a:rPr lang="en-US" altLang="en-US" sz="2800" smtClean="0">
                <a:solidFill>
                  <a:srgbClr val="008000"/>
                </a:solidFill>
              </a:rPr>
              <a:t> </a:t>
            </a:r>
            <a:r>
              <a:rPr lang="en-US" altLang="en-US" sz="2800" smtClean="0"/>
              <a:t>Employ voltage between two  terminals to </a:t>
            </a:r>
            <a:r>
              <a:rPr lang="en-US" altLang="en-US" sz="2800" smtClean="0">
                <a:solidFill>
                  <a:srgbClr val="FF0000"/>
                </a:solidFill>
              </a:rPr>
              <a:t>control current flowing in to the third.</a:t>
            </a:r>
          </a:p>
          <a:p>
            <a:pPr lvl="1" eaLnBrk="1" hangingPunct="1"/>
            <a:endParaRPr lang="en-US" altLang="en-US" sz="2800" smtClean="0">
              <a:solidFill>
                <a:srgbClr val="FF0000"/>
              </a:solidFill>
            </a:endParaRPr>
          </a:p>
        </p:txBody>
      </p:sp>
      <p:pic>
        <p:nvPicPr>
          <p:cNvPr id="6149" name="Picture 4" descr="se05E0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11938" y="2514600"/>
            <a:ext cx="2227262"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307138" y="5257800"/>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38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52227" name="Rectangle 2"/>
          <p:cNvSpPr>
            <a:spLocks noGrp="1" noChangeArrowheads="1"/>
          </p:cNvSpPr>
          <p:nvPr>
            <p:ph type="title"/>
          </p:nvPr>
        </p:nvSpPr>
        <p:spPr/>
        <p:txBody>
          <a:bodyPr/>
          <a:lstStyle/>
          <a:p>
            <a:pPr eaLnBrk="1" hangingPunct="1"/>
            <a:r>
              <a:rPr lang="en-US" altLang="en-US" sz="3200" b="0" smtClean="0"/>
              <a:t>5.2.4.</a:t>
            </a:r>
            <a:r>
              <a:rPr lang="en-US" altLang="en-US" sz="3200" smtClean="0"/>
              <a:t> Finite Output Resistance in Saturation</a:t>
            </a:r>
          </a:p>
        </p:txBody>
      </p:sp>
      <p:sp>
        <p:nvSpPr>
          <p:cNvPr id="52228" name="Rectangle 4"/>
          <p:cNvSpPr>
            <a:spLocks noGrp="1" noChangeArrowheads="1"/>
          </p:cNvSpPr>
          <p:nvPr>
            <p:ph type="body" sz="half" idx="2"/>
          </p:nvPr>
        </p:nvSpPr>
        <p:spPr>
          <a:xfrm>
            <a:off x="228600" y="2057400"/>
            <a:ext cx="8686800" cy="4572000"/>
          </a:xfrm>
        </p:spPr>
        <p:txBody>
          <a:bodyPr/>
          <a:lstStyle/>
          <a:p>
            <a:pPr eaLnBrk="1" hangingPunct="1"/>
            <a:r>
              <a:rPr lang="en-US" altLang="en-US" b="1" smtClean="0">
                <a:solidFill>
                  <a:srgbClr val="FF0000"/>
                </a:solidFill>
              </a:rPr>
              <a:t>Q:</a:t>
            </a:r>
            <a:r>
              <a:rPr lang="en-US" altLang="en-US" smtClean="0">
                <a:solidFill>
                  <a:srgbClr val="FF0000"/>
                </a:solidFill>
              </a:rPr>
              <a:t> </a:t>
            </a:r>
            <a:r>
              <a:rPr lang="en-US" altLang="en-US" smtClean="0"/>
              <a:t>What effect will increased </a:t>
            </a:r>
            <a:r>
              <a:rPr lang="en-US" altLang="en-US" i="1" smtClean="0"/>
              <a:t>v</a:t>
            </a:r>
            <a:r>
              <a:rPr lang="en-US" altLang="en-US" i="1" baseline="-25000" smtClean="0"/>
              <a:t>DS</a:t>
            </a:r>
            <a:r>
              <a:rPr lang="en-US" altLang="en-US" smtClean="0"/>
              <a:t> have on </a:t>
            </a:r>
            <a:r>
              <a:rPr lang="en-US" altLang="en-US" i="1" smtClean="0"/>
              <a:t>n</a:t>
            </a:r>
            <a:r>
              <a:rPr lang="en-US" altLang="en-US" smtClean="0"/>
              <a:t>-channel once pinch-off has occurred?</a:t>
            </a:r>
          </a:p>
          <a:p>
            <a:pPr lvl="1" eaLnBrk="1" hangingPunct="1"/>
            <a:r>
              <a:rPr lang="en-US" altLang="en-US" sz="2800" b="1" smtClean="0">
                <a:solidFill>
                  <a:srgbClr val="008000"/>
                </a:solidFill>
              </a:rPr>
              <a:t>A:</a:t>
            </a:r>
            <a:r>
              <a:rPr lang="en-US" altLang="en-US" sz="2800" smtClean="0">
                <a:solidFill>
                  <a:srgbClr val="008000"/>
                </a:solidFill>
              </a:rPr>
              <a:t> </a:t>
            </a:r>
            <a:r>
              <a:rPr lang="en-US" altLang="en-US" sz="2800" smtClean="0"/>
              <a:t>It will cause the pinch-off point to move slightly away from the drain &amp; create new </a:t>
            </a:r>
            <a:r>
              <a:rPr lang="en-US" altLang="en-US" sz="2800" smtClean="0">
                <a:solidFill>
                  <a:srgbClr val="FF0000"/>
                </a:solidFill>
              </a:rPr>
              <a:t>depletion region.</a:t>
            </a:r>
          </a:p>
          <a:p>
            <a:pPr lvl="1" eaLnBrk="1" hangingPunct="1"/>
            <a:r>
              <a:rPr lang="en-US" altLang="en-US" sz="2800" b="1" smtClean="0">
                <a:solidFill>
                  <a:srgbClr val="008000"/>
                </a:solidFill>
              </a:rPr>
              <a:t>A:</a:t>
            </a:r>
            <a:r>
              <a:rPr lang="en-US" altLang="en-US" sz="2800" smtClean="0">
                <a:solidFill>
                  <a:srgbClr val="008000"/>
                </a:solidFill>
              </a:rPr>
              <a:t> </a:t>
            </a:r>
            <a:r>
              <a:rPr lang="en-US" altLang="en-US" sz="2800" smtClean="0"/>
              <a:t>Voltage across the (now shorter) channel will remain at (</a:t>
            </a:r>
            <a:r>
              <a:rPr lang="en-US" altLang="en-US" sz="2800" i="1" smtClean="0"/>
              <a:t>v</a:t>
            </a:r>
            <a:r>
              <a:rPr lang="en-US" altLang="en-US" sz="2800" i="1" baseline="-25000" smtClean="0"/>
              <a:t>OV</a:t>
            </a:r>
            <a:r>
              <a:rPr lang="en-US" altLang="en-US" sz="2800" smtClean="0"/>
              <a:t>).</a:t>
            </a:r>
          </a:p>
          <a:p>
            <a:pPr lvl="1" eaLnBrk="1" hangingPunct="1"/>
            <a:r>
              <a:rPr lang="en-US" altLang="en-US" sz="2800" b="1" smtClean="0">
                <a:solidFill>
                  <a:srgbClr val="008000"/>
                </a:solidFill>
              </a:rPr>
              <a:t>A:</a:t>
            </a:r>
            <a:r>
              <a:rPr lang="en-US" altLang="en-US" sz="2800" smtClean="0">
                <a:solidFill>
                  <a:srgbClr val="008000"/>
                </a:solidFill>
              </a:rPr>
              <a:t> </a:t>
            </a:r>
            <a:r>
              <a:rPr lang="en-US" altLang="en-US" sz="2800" smtClean="0"/>
              <a:t>However, the additional voltage applied at </a:t>
            </a:r>
            <a:r>
              <a:rPr lang="en-US" altLang="en-US" sz="2800" i="1" smtClean="0"/>
              <a:t>v</a:t>
            </a:r>
            <a:r>
              <a:rPr lang="en-US" altLang="en-US" sz="2800" i="1" baseline="-25000" smtClean="0"/>
              <a:t>DS</a:t>
            </a:r>
            <a:r>
              <a:rPr lang="en-US" altLang="en-US" sz="2800" smtClean="0"/>
              <a:t> will be seen across the</a:t>
            </a:r>
            <a:r>
              <a:rPr lang="en-US" altLang="en-US" sz="2800" smtClean="0">
                <a:solidFill>
                  <a:srgbClr val="008000"/>
                </a:solidFill>
              </a:rPr>
              <a:t> </a:t>
            </a:r>
            <a:r>
              <a:rPr lang="en-US" altLang="en-US" sz="2800" smtClean="0">
                <a:solidFill>
                  <a:srgbClr val="FF0000"/>
                </a:solidFill>
              </a:rPr>
              <a:t>“new” depletion region.</a:t>
            </a:r>
          </a:p>
          <a:p>
            <a:pPr eaLnBrk="1" hangingPunct="1"/>
            <a:endParaRPr lang="en-US" altLang="en-US" smtClean="0">
              <a:solidFill>
                <a:srgbClr val="FF0000"/>
              </a:solidFill>
            </a:endParaRPr>
          </a:p>
        </p:txBody>
      </p:sp>
    </p:spTree>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53251" name="Rectangle 2"/>
          <p:cNvSpPr>
            <a:spLocks noGrp="1" noChangeArrowheads="1"/>
          </p:cNvSpPr>
          <p:nvPr>
            <p:ph type="title"/>
          </p:nvPr>
        </p:nvSpPr>
        <p:spPr/>
        <p:txBody>
          <a:bodyPr/>
          <a:lstStyle/>
          <a:p>
            <a:pPr eaLnBrk="1" hangingPunct="1"/>
            <a:r>
              <a:rPr lang="en-US" altLang="en-US" sz="3200" b="0" smtClean="0"/>
              <a:t>5.2.4.</a:t>
            </a:r>
            <a:r>
              <a:rPr lang="en-US" altLang="en-US" sz="3200" smtClean="0"/>
              <a:t> Finite Output Resistance in Saturation</a:t>
            </a:r>
          </a:p>
        </p:txBody>
      </p:sp>
      <p:sp>
        <p:nvSpPr>
          <p:cNvPr id="53252" name="Rectangle 3"/>
          <p:cNvSpPr>
            <a:spLocks noGrp="1" noChangeArrowheads="1"/>
          </p:cNvSpPr>
          <p:nvPr>
            <p:ph type="body" sz="half" idx="2"/>
          </p:nvPr>
        </p:nvSpPr>
        <p:spPr>
          <a:xfrm>
            <a:off x="228600" y="2057400"/>
            <a:ext cx="8686800" cy="4572000"/>
          </a:xfrm>
        </p:spPr>
        <p:txBody>
          <a:bodyPr/>
          <a:lstStyle/>
          <a:p>
            <a:pPr eaLnBrk="1" hangingPunct="1"/>
            <a:r>
              <a:rPr lang="en-US" altLang="en-US" b="1" smtClean="0">
                <a:solidFill>
                  <a:srgbClr val="FF0000"/>
                </a:solidFill>
              </a:rPr>
              <a:t>Q:</a:t>
            </a:r>
            <a:r>
              <a:rPr lang="en-US" altLang="en-US" smtClean="0">
                <a:solidFill>
                  <a:srgbClr val="FF0000"/>
                </a:solidFill>
              </a:rPr>
              <a:t> </a:t>
            </a:r>
            <a:r>
              <a:rPr lang="en-US" altLang="en-US" smtClean="0"/>
              <a:t>What effect will increased </a:t>
            </a:r>
            <a:r>
              <a:rPr lang="en-US" altLang="en-US" i="1" smtClean="0"/>
              <a:t>v</a:t>
            </a:r>
            <a:r>
              <a:rPr lang="en-US" altLang="en-US" i="1" baseline="-25000" smtClean="0"/>
              <a:t>DS</a:t>
            </a:r>
            <a:r>
              <a:rPr lang="en-US" altLang="en-US" smtClean="0"/>
              <a:t> have on </a:t>
            </a:r>
            <a:r>
              <a:rPr lang="en-US" altLang="en-US" i="1" smtClean="0"/>
              <a:t>n</a:t>
            </a:r>
            <a:r>
              <a:rPr lang="en-US" altLang="en-US" smtClean="0"/>
              <a:t>-channel once pinch-off has occurred?</a:t>
            </a:r>
          </a:p>
          <a:p>
            <a:pPr lvl="1" eaLnBrk="1" hangingPunct="1"/>
            <a:r>
              <a:rPr lang="en-US" altLang="en-US" sz="2800" b="1" smtClean="0">
                <a:solidFill>
                  <a:srgbClr val="008000"/>
                </a:solidFill>
              </a:rPr>
              <a:t>A:</a:t>
            </a:r>
            <a:r>
              <a:rPr lang="en-US" altLang="en-US" sz="2800" smtClean="0">
                <a:solidFill>
                  <a:srgbClr val="008000"/>
                </a:solidFill>
              </a:rPr>
              <a:t> </a:t>
            </a:r>
            <a:r>
              <a:rPr lang="en-US" altLang="en-US" sz="2800" smtClean="0">
                <a:solidFill>
                  <a:srgbClr val="FF0000"/>
                </a:solidFill>
              </a:rPr>
              <a:t>This voltage accelerates electrons as they reach the drain end</a:t>
            </a:r>
            <a:r>
              <a:rPr lang="en-US" altLang="en-US" sz="2800" smtClean="0"/>
              <a:t>, and sweep them across the “new” depletion region.</a:t>
            </a:r>
          </a:p>
          <a:p>
            <a:pPr lvl="1" eaLnBrk="1" hangingPunct="1"/>
            <a:r>
              <a:rPr lang="en-US" altLang="en-US" sz="2800" b="1" smtClean="0">
                <a:solidFill>
                  <a:srgbClr val="008000"/>
                </a:solidFill>
              </a:rPr>
              <a:t>A:</a:t>
            </a:r>
            <a:r>
              <a:rPr lang="en-US" altLang="en-US" sz="2800" smtClean="0">
                <a:solidFill>
                  <a:srgbClr val="008000"/>
                </a:solidFill>
              </a:rPr>
              <a:t> </a:t>
            </a:r>
            <a:r>
              <a:rPr lang="en-US" altLang="en-US" sz="2800" smtClean="0"/>
              <a:t>However, at the same time,</a:t>
            </a:r>
            <a:r>
              <a:rPr lang="en-US" altLang="en-US" sz="2800" smtClean="0">
                <a:solidFill>
                  <a:srgbClr val="008000"/>
                </a:solidFill>
              </a:rPr>
              <a:t> </a:t>
            </a:r>
            <a:r>
              <a:rPr lang="en-US" altLang="en-US" sz="2800" smtClean="0">
                <a:solidFill>
                  <a:srgbClr val="FF0000"/>
                </a:solidFill>
              </a:rPr>
              <a:t>the length of the </a:t>
            </a:r>
            <a:r>
              <a:rPr lang="en-US" altLang="en-US" sz="2800" i="1" smtClean="0">
                <a:solidFill>
                  <a:srgbClr val="FF0000"/>
                </a:solidFill>
              </a:rPr>
              <a:t>n</a:t>
            </a:r>
            <a:r>
              <a:rPr lang="en-US" altLang="en-US" sz="2800" smtClean="0">
                <a:solidFill>
                  <a:srgbClr val="FF0000"/>
                </a:solidFill>
              </a:rPr>
              <a:t>-channel will decrease.</a:t>
            </a:r>
          </a:p>
          <a:p>
            <a:pPr lvl="2" eaLnBrk="1" hangingPunct="1"/>
            <a:r>
              <a:rPr lang="en-US" altLang="en-US" sz="2800" smtClean="0"/>
              <a:t>Known as </a:t>
            </a:r>
            <a:r>
              <a:rPr lang="en-US" altLang="en-US" sz="2800" b="1" smtClean="0">
                <a:solidFill>
                  <a:srgbClr val="0000FF"/>
                </a:solidFill>
              </a:rPr>
              <a:t>channel length modulation</a:t>
            </a:r>
            <a:r>
              <a:rPr lang="en-US" altLang="en-US" sz="2800" smtClean="0"/>
              <a:t>.</a:t>
            </a:r>
          </a:p>
          <a:p>
            <a:pPr eaLnBrk="1" hangingPunct="1"/>
            <a:endParaRPr lang="en-US" altLang="en-US" smtClean="0">
              <a:solidFill>
                <a:srgbClr val="FF0000"/>
              </a:solidFill>
            </a:endParaRPr>
          </a:p>
        </p:txBody>
      </p:sp>
      <p:sp>
        <p:nvSpPr>
          <p:cNvPr id="53253" name="Line 4"/>
          <p:cNvSpPr>
            <a:spLocks noChangeShapeType="1"/>
          </p:cNvSpPr>
          <p:nvPr/>
        </p:nvSpPr>
        <p:spPr bwMode="auto">
          <a:xfrm>
            <a:off x="5791200" y="685800"/>
            <a:ext cx="0" cy="46482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254" name="Text Box 5"/>
          <p:cNvSpPr txBox="1">
            <a:spLocks noChangeArrowheads="1"/>
          </p:cNvSpPr>
          <p:nvPr/>
        </p:nvSpPr>
        <p:spPr bwMode="auto">
          <a:xfrm>
            <a:off x="5257800" y="228600"/>
            <a:ext cx="3581400" cy="860425"/>
          </a:xfrm>
          <a:prstGeom prst="rect">
            <a:avLst/>
          </a:prstGeom>
          <a:solidFill>
            <a:srgbClr val="FFFF99"/>
          </a:solidFill>
          <a:ln w="381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50000"/>
              </a:spcBef>
              <a:buFontTx/>
              <a:buNone/>
            </a:pPr>
            <a:r>
              <a:rPr lang="en-US" altLang="en-US">
                <a:solidFill>
                  <a:srgbClr val="FF0000"/>
                </a:solidFill>
              </a:rPr>
              <a:t>this is the most important point here</a:t>
            </a:r>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743700" y="1136196"/>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45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54275" name="Rectangle 21"/>
          <p:cNvSpPr>
            <a:spLocks noChangeArrowheads="1"/>
          </p:cNvSpPr>
          <p:nvPr/>
        </p:nvSpPr>
        <p:spPr bwMode="auto">
          <a:xfrm>
            <a:off x="4572000" y="0"/>
            <a:ext cx="4572000" cy="68580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54276" name="Rectangle 20"/>
          <p:cNvSpPr>
            <a:spLocks noChangeArrowheads="1"/>
          </p:cNvSpPr>
          <p:nvPr/>
        </p:nvSpPr>
        <p:spPr bwMode="auto">
          <a:xfrm>
            <a:off x="0" y="1981200"/>
            <a:ext cx="4572000" cy="41148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54277" name="Rectangle 11"/>
          <p:cNvSpPr>
            <a:spLocks noGrp="1" noChangeArrowheads="1"/>
          </p:cNvSpPr>
          <p:nvPr>
            <p:ph type="title"/>
          </p:nvPr>
        </p:nvSpPr>
        <p:spPr/>
        <p:txBody>
          <a:bodyPr/>
          <a:lstStyle/>
          <a:p>
            <a:pPr eaLnBrk="1" hangingPunct="1"/>
            <a:r>
              <a:rPr lang="en-US" altLang="en-US" sz="3200" b="0" smtClean="0"/>
              <a:t>5.2.4.</a:t>
            </a:r>
            <a:r>
              <a:rPr lang="en-US" altLang="en-US" sz="3200" smtClean="0"/>
              <a:t> Finite Output Resistance in Saturation</a:t>
            </a:r>
          </a:p>
        </p:txBody>
      </p:sp>
      <p:sp>
        <p:nvSpPr>
          <p:cNvPr id="54278" name="Rectangle 5"/>
          <p:cNvSpPr>
            <a:spLocks noGrp="1" noChangeArrowheads="1"/>
          </p:cNvSpPr>
          <p:nvPr>
            <p:ph type="body" sz="half" idx="1"/>
          </p:nvPr>
        </p:nvSpPr>
        <p:spPr/>
        <p:txBody>
          <a:bodyPr/>
          <a:lstStyle/>
          <a:p>
            <a:pPr eaLnBrk="1" hangingPunct="1"/>
            <a:r>
              <a:rPr lang="en-US" altLang="en-US" sz="2000" b="1" smtClean="0">
                <a:solidFill>
                  <a:srgbClr val="FF0000"/>
                </a:solidFill>
              </a:rPr>
              <a:t>Q:</a:t>
            </a:r>
            <a:r>
              <a:rPr lang="en-US" altLang="en-US" sz="2000" smtClean="0">
                <a:solidFill>
                  <a:srgbClr val="FF0000"/>
                </a:solidFill>
              </a:rPr>
              <a:t> </a:t>
            </a:r>
            <a:r>
              <a:rPr lang="en-US" altLang="en-US" sz="2000" smtClean="0"/>
              <a:t>How do we account for “this effect” in </a:t>
            </a:r>
            <a:r>
              <a:rPr lang="en-US" altLang="en-US" sz="2000" i="1" smtClean="0"/>
              <a:t>i</a:t>
            </a:r>
            <a:r>
              <a:rPr lang="en-US" altLang="en-US" sz="2000" i="1" baseline="-25000" smtClean="0"/>
              <a:t>D</a:t>
            </a:r>
            <a:r>
              <a:rPr lang="en-US" altLang="en-US" sz="2000" smtClean="0"/>
              <a:t>?</a:t>
            </a:r>
          </a:p>
          <a:p>
            <a:pPr lvl="1" eaLnBrk="1" hangingPunct="1"/>
            <a:r>
              <a:rPr lang="en-US" altLang="en-US" sz="2000" b="1" smtClean="0">
                <a:solidFill>
                  <a:srgbClr val="008000"/>
                </a:solidFill>
              </a:rPr>
              <a:t>A:</a:t>
            </a:r>
            <a:r>
              <a:rPr lang="en-US" altLang="en-US" sz="2000" smtClean="0">
                <a:solidFill>
                  <a:srgbClr val="008000"/>
                </a:solidFill>
              </a:rPr>
              <a:t> </a:t>
            </a:r>
            <a:r>
              <a:rPr lang="en-US" altLang="en-US" sz="2000" smtClean="0"/>
              <a:t>Refer to (5.23).</a:t>
            </a:r>
          </a:p>
          <a:p>
            <a:pPr lvl="1" eaLnBrk="1" hangingPunct="1"/>
            <a:endParaRPr lang="en-US" altLang="en-US" sz="2000" smtClean="0"/>
          </a:p>
          <a:p>
            <a:pPr lvl="1" eaLnBrk="1" hangingPunct="1"/>
            <a:endParaRPr lang="en-US" altLang="en-US" sz="2000" smtClean="0">
              <a:solidFill>
                <a:srgbClr val="008000"/>
              </a:solidFill>
            </a:endParaRPr>
          </a:p>
          <a:p>
            <a:pPr lvl="1" eaLnBrk="1" hangingPunct="1"/>
            <a:endParaRPr lang="en-US" altLang="en-US" sz="2000" smtClean="0">
              <a:solidFill>
                <a:srgbClr val="008000"/>
              </a:solidFill>
            </a:endParaRPr>
          </a:p>
          <a:p>
            <a:pPr lvl="1" eaLnBrk="1" hangingPunct="1"/>
            <a:endParaRPr lang="en-US" altLang="en-US" sz="2000" smtClean="0">
              <a:solidFill>
                <a:srgbClr val="008000"/>
              </a:solidFill>
            </a:endParaRPr>
          </a:p>
          <a:p>
            <a:pPr lvl="1" eaLnBrk="1" hangingPunct="1"/>
            <a:endParaRPr lang="en-US" altLang="en-US" sz="2000" smtClean="0">
              <a:solidFill>
                <a:srgbClr val="008000"/>
              </a:solidFill>
            </a:endParaRPr>
          </a:p>
          <a:p>
            <a:pPr lvl="1" eaLnBrk="1" hangingPunct="1"/>
            <a:endParaRPr lang="en-US" altLang="en-US" sz="2000" smtClean="0">
              <a:solidFill>
                <a:srgbClr val="008000"/>
              </a:solidFill>
            </a:endParaRPr>
          </a:p>
          <a:p>
            <a:pPr lvl="1" eaLnBrk="1" hangingPunct="1"/>
            <a:r>
              <a:rPr lang="en-US" altLang="en-US" sz="2000" b="1" smtClean="0">
                <a:solidFill>
                  <a:srgbClr val="008000"/>
                </a:solidFill>
              </a:rPr>
              <a:t>A:</a:t>
            </a:r>
            <a:r>
              <a:rPr lang="en-US" altLang="en-US" sz="2000" smtClean="0">
                <a:solidFill>
                  <a:srgbClr val="008000"/>
                </a:solidFill>
              </a:rPr>
              <a:t> </a:t>
            </a:r>
            <a:r>
              <a:rPr lang="en-US" altLang="en-US" sz="2000" smtClean="0"/>
              <a:t>Addition of finite output resistance (</a:t>
            </a:r>
            <a:r>
              <a:rPr lang="en-US" altLang="en-US" sz="2000" i="1" smtClean="0"/>
              <a:t>r</a:t>
            </a:r>
            <a:r>
              <a:rPr lang="en-US" altLang="en-US" sz="2000" i="1" baseline="-25000" smtClean="0"/>
              <a:t>o</a:t>
            </a:r>
            <a:r>
              <a:rPr lang="en-US" altLang="en-US" sz="2000" smtClean="0"/>
              <a:t>).</a:t>
            </a:r>
          </a:p>
        </p:txBody>
      </p:sp>
      <p:pic>
        <p:nvPicPr>
          <p:cNvPr id="54279" name="Picture 7" descr="se05F1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24400" y="381000"/>
            <a:ext cx="4114800" cy="154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80" name="Rectangle 2"/>
          <p:cNvSpPr>
            <a:spLocks noChangeArrowheads="1"/>
          </p:cNvSpPr>
          <p:nvPr/>
        </p:nvSpPr>
        <p:spPr bwMode="auto">
          <a:xfrm>
            <a:off x="4724400" y="2306638"/>
            <a:ext cx="41148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r>
              <a:rPr lang="en-US" altLang="en-US" sz="1500" b="1"/>
              <a:t>Figure 5.16: </a:t>
            </a:r>
            <a:r>
              <a:rPr lang="en-US" altLang="en-US" sz="1500"/>
              <a:t>Increasing </a:t>
            </a:r>
            <a:r>
              <a:rPr lang="en-US" altLang="en-US" sz="1500" i="1"/>
              <a:t>v</a:t>
            </a:r>
            <a:r>
              <a:rPr lang="en-US" altLang="en-US" sz="1500" i="1" baseline="-25000"/>
              <a:t>DS</a:t>
            </a:r>
            <a:r>
              <a:rPr lang="en-US" altLang="en-US" sz="1500"/>
              <a:t> beyond </a:t>
            </a:r>
            <a:r>
              <a:rPr lang="en-US" altLang="en-US" sz="1500" i="1"/>
              <a:t>v</a:t>
            </a:r>
            <a:r>
              <a:rPr lang="en-US" altLang="en-US" sz="1500" i="1" baseline="-25000"/>
              <a:t>DS</a:t>
            </a:r>
            <a:r>
              <a:rPr lang="en-US" altLang="en-US" sz="1500" baseline="-25000"/>
              <a:t>sat</a:t>
            </a:r>
            <a:r>
              <a:rPr lang="en-US" altLang="en-US" sz="1500"/>
              <a:t> causes the channel pinch-off point to move slightly away from the drain, thus reducing the effective channel length by </a:t>
            </a:r>
            <a:r>
              <a:rPr lang="en-US" altLang="en-US" sz="1500">
                <a:latin typeface="Symbol" pitchFamily="18" charset="2"/>
              </a:rPr>
              <a:t>D</a:t>
            </a:r>
            <a:r>
              <a:rPr lang="en-US" altLang="en-US" sz="1500" i="1"/>
              <a:t>L</a:t>
            </a:r>
          </a:p>
        </p:txBody>
      </p:sp>
      <p:graphicFrame>
        <p:nvGraphicFramePr>
          <p:cNvPr id="54281" name="Object 10"/>
          <p:cNvGraphicFramePr>
            <a:graphicFrameLocks noGrp="1" noChangeAspect="1"/>
          </p:cNvGraphicFramePr>
          <p:nvPr>
            <p:ph sz="half" idx="2"/>
          </p:nvPr>
        </p:nvGraphicFramePr>
        <p:xfrm>
          <a:off x="228600" y="3270250"/>
          <a:ext cx="4195763" cy="1795463"/>
        </p:xfrm>
        <a:graphic>
          <a:graphicData uri="http://schemas.openxmlformats.org/presentationml/2006/ole">
            <mc:AlternateContent xmlns:mc="http://schemas.openxmlformats.org/markup-compatibility/2006">
              <mc:Choice xmlns:v="urn:schemas-microsoft-com:vml" Requires="v">
                <p:oleObj spid="_x0000_s54312" name="Equation" r:id="rId7" imgW="2286000" imgH="977900" progId="Equation.DSMT4">
                  <p:embed/>
                </p:oleObj>
              </mc:Choice>
              <mc:Fallback>
                <p:oleObj name="Equation" r:id="rId7" imgW="2286000" imgH="977900" progId="Equation.DSMT4">
                  <p:embed/>
                  <p:pic>
                    <p:nvPicPr>
                      <p:cNvPr id="0" name="Object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8600" y="3270250"/>
                        <a:ext cx="4195763" cy="179546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54282" name="Picture 5" descr="se05F1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48200" y="3429000"/>
            <a:ext cx="4343400" cy="186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83" name="Rectangle 14"/>
          <p:cNvSpPr>
            <a:spLocks noChangeArrowheads="1"/>
          </p:cNvSpPr>
          <p:nvPr/>
        </p:nvSpPr>
        <p:spPr bwMode="auto">
          <a:xfrm>
            <a:off x="152400" y="3276600"/>
            <a:ext cx="3505200" cy="914400"/>
          </a:xfrm>
          <a:prstGeom prst="rect">
            <a:avLst/>
          </a:prstGeom>
          <a:solidFill>
            <a:schemeClr val="bg1">
              <a:alpha val="749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54284" name="Rectangle 2"/>
          <p:cNvSpPr>
            <a:spLocks noChangeArrowheads="1"/>
          </p:cNvSpPr>
          <p:nvPr/>
        </p:nvSpPr>
        <p:spPr bwMode="auto">
          <a:xfrm>
            <a:off x="4800600" y="5410200"/>
            <a:ext cx="4114800" cy="123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r>
              <a:rPr lang="en-US" altLang="en-US" sz="1500" b="1"/>
              <a:t>Figure 5.18: </a:t>
            </a:r>
            <a:r>
              <a:rPr lang="en-US" altLang="en-US" sz="1500"/>
              <a:t>Large-Signal Equivalent Model of the </a:t>
            </a:r>
            <a:r>
              <a:rPr lang="en-US" altLang="en-US" sz="1500" i="1"/>
              <a:t>n</a:t>
            </a:r>
            <a:r>
              <a:rPr lang="en-US" altLang="en-US" sz="1500"/>
              <a:t>-channel MOSFET in saturation, incorporating the output resistance </a:t>
            </a:r>
            <a:r>
              <a:rPr lang="en-US" altLang="en-US" sz="1500" i="1"/>
              <a:t>r</a:t>
            </a:r>
            <a:r>
              <a:rPr lang="en-US" altLang="en-US" sz="1500" i="1" baseline="-25000"/>
              <a:t>o</a:t>
            </a:r>
            <a:r>
              <a:rPr lang="en-US" altLang="en-US" sz="1500"/>
              <a:t>.  The output resistance models the linear dependence of </a:t>
            </a:r>
            <a:r>
              <a:rPr lang="en-US" altLang="en-US" sz="1500" i="1"/>
              <a:t>i</a:t>
            </a:r>
            <a:r>
              <a:rPr lang="en-US" altLang="en-US" sz="1500" i="1" baseline="-25000"/>
              <a:t>D</a:t>
            </a:r>
            <a:r>
              <a:rPr lang="en-US" altLang="en-US" sz="1500"/>
              <a:t> on </a:t>
            </a:r>
            <a:r>
              <a:rPr lang="en-US" altLang="en-US" sz="1500" i="1"/>
              <a:t>v</a:t>
            </a:r>
            <a:r>
              <a:rPr lang="en-US" altLang="en-US" sz="1500" i="1" baseline="-25000"/>
              <a:t>DS</a:t>
            </a:r>
            <a:r>
              <a:rPr lang="en-US" altLang="en-US" sz="1500"/>
              <a:t> and is given by (5.23)</a:t>
            </a:r>
            <a:endParaRPr lang="en-US" altLang="en-US" sz="1500" i="1"/>
          </a:p>
        </p:txBody>
      </p:sp>
      <p:sp>
        <p:nvSpPr>
          <p:cNvPr id="54285" name="Line 18"/>
          <p:cNvSpPr>
            <a:spLocks noChangeShapeType="1"/>
          </p:cNvSpPr>
          <p:nvPr/>
        </p:nvSpPr>
        <p:spPr bwMode="auto">
          <a:xfrm flipV="1">
            <a:off x="3886200" y="4572000"/>
            <a:ext cx="3733800" cy="914400"/>
          </a:xfrm>
          <a:prstGeom prst="line">
            <a:avLst/>
          </a:prstGeom>
          <a:noFill/>
          <a:ln w="3175">
            <a:solidFill>
              <a:srgbClr val="DDDDDD"/>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7603" name="Line 19"/>
          <p:cNvSpPr>
            <a:spLocks noChangeShapeType="1"/>
          </p:cNvSpPr>
          <p:nvPr/>
        </p:nvSpPr>
        <p:spPr bwMode="auto">
          <a:xfrm flipV="1">
            <a:off x="3886200" y="4572000"/>
            <a:ext cx="3733800" cy="9144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2" name="Recorded Sound">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10"/>
          <a:stretch>
            <a:fillRect/>
          </a:stretch>
        </p:blipFill>
        <p:spPr>
          <a:xfrm>
            <a:off x="3886200" y="2532743"/>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xit" presetSubtype="0" fill="hold" grpId="0" nodeType="withEffect">
                                  <p:stCondLst>
                                    <p:cond delay="0"/>
                                  </p:stCondLst>
                                  <p:childTnLst>
                                    <p:animEffect transition="out" filter="fade">
                                      <p:cBhvr>
                                        <p:cTn id="6" dur="5000"/>
                                        <p:tgtEl>
                                          <p:spTgt spid="1347603"/>
                                        </p:tgtEl>
                                      </p:cBhvr>
                                    </p:animEffect>
                                    <p:set>
                                      <p:cBhvr>
                                        <p:cTn id="7" dur="1" fill="hold">
                                          <p:stCondLst>
                                            <p:cond delay="4999"/>
                                          </p:stCondLst>
                                        </p:cTn>
                                        <p:tgtEl>
                                          <p:spTgt spid="1347603"/>
                                        </p:tgtEl>
                                        <p:attrNameLst>
                                          <p:attrName>style.visibility</p:attrName>
                                        </p:attrNameLst>
                                      </p:cBhvr>
                                      <p:to>
                                        <p:strVal val="hidden"/>
                                      </p:to>
                                    </p:set>
                                  </p:childTnLst>
                                </p:cTn>
                              </p:par>
                            </p:childTnLst>
                          </p:cTn>
                        </p:par>
                        <p:par>
                          <p:cTn id="8" fill="hold">
                            <p:stCondLst>
                              <p:cond delay="5000"/>
                            </p:stCondLst>
                            <p:childTnLst>
                              <p:par>
                                <p:cTn id="9" presetID="1" presetClass="mediacall" presetSubtype="0" fill="hold" nodeType="afterEffect">
                                  <p:stCondLst>
                                    <p:cond delay="0"/>
                                  </p:stCondLst>
                                  <p:childTnLst>
                                    <p:cmd type="call" cmd="playFrom(0.0)">
                                      <p:cBhvr>
                                        <p:cTn id="10" dur="649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2"/>
                </p:tgtEl>
              </p:cMediaNode>
            </p:audio>
          </p:childTnLst>
        </p:cTn>
      </p:par>
    </p:tnLst>
    <p:bldLst>
      <p:bldP spid="1347603"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55299" name="Rectangle 19"/>
          <p:cNvSpPr>
            <a:spLocks noChangeArrowheads="1"/>
          </p:cNvSpPr>
          <p:nvPr/>
        </p:nvSpPr>
        <p:spPr bwMode="auto">
          <a:xfrm>
            <a:off x="0" y="6172200"/>
            <a:ext cx="9144000" cy="6858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55300" name="Rectangle 4"/>
          <p:cNvSpPr>
            <a:spLocks noGrp="1" noChangeArrowheads="1"/>
          </p:cNvSpPr>
          <p:nvPr>
            <p:ph type="title"/>
          </p:nvPr>
        </p:nvSpPr>
        <p:spPr/>
        <p:txBody>
          <a:bodyPr/>
          <a:lstStyle/>
          <a:p>
            <a:pPr eaLnBrk="1" hangingPunct="1"/>
            <a:r>
              <a:rPr lang="en-US" altLang="en-US" sz="3200" b="0" smtClean="0"/>
              <a:t>5.2.4.</a:t>
            </a:r>
            <a:r>
              <a:rPr lang="en-US" altLang="en-US" sz="3200" smtClean="0"/>
              <a:t> Finite Output Resistance in Saturation</a:t>
            </a:r>
          </a:p>
        </p:txBody>
      </p:sp>
      <p:sp>
        <p:nvSpPr>
          <p:cNvPr id="55301" name="Rectangle 5"/>
          <p:cNvSpPr>
            <a:spLocks noGrp="1" noChangeArrowheads="1"/>
          </p:cNvSpPr>
          <p:nvPr>
            <p:ph type="body" sz="half" idx="1"/>
          </p:nvPr>
        </p:nvSpPr>
        <p:spPr>
          <a:xfrm>
            <a:off x="152400" y="2057400"/>
            <a:ext cx="3962400" cy="4800600"/>
          </a:xfrm>
          <a:solidFill>
            <a:schemeClr val="bg1"/>
          </a:solidFill>
        </p:spPr>
        <p:txBody>
          <a:bodyPr/>
          <a:lstStyle/>
          <a:p>
            <a:pPr eaLnBrk="1" hangingPunct="1">
              <a:lnSpc>
                <a:spcPct val="90000"/>
              </a:lnSpc>
            </a:pPr>
            <a:r>
              <a:rPr lang="en-US" altLang="en-US" sz="2000" b="1" smtClean="0">
                <a:solidFill>
                  <a:srgbClr val="FF0000"/>
                </a:solidFill>
              </a:rPr>
              <a:t>Q:</a:t>
            </a:r>
            <a:r>
              <a:rPr lang="en-US" altLang="en-US" sz="2000" smtClean="0">
                <a:solidFill>
                  <a:srgbClr val="FF0000"/>
                </a:solidFill>
              </a:rPr>
              <a:t> </a:t>
            </a:r>
            <a:r>
              <a:rPr lang="en-US" altLang="en-US" sz="2000" smtClean="0"/>
              <a:t>How is </a:t>
            </a:r>
            <a:r>
              <a:rPr lang="en-US" altLang="en-US" sz="2000" i="1" smtClean="0">
                <a:solidFill>
                  <a:srgbClr val="FF0000"/>
                </a:solidFill>
              </a:rPr>
              <a:t>r</a:t>
            </a:r>
            <a:r>
              <a:rPr lang="en-US" altLang="en-US" sz="2000" i="1" baseline="-25000" smtClean="0">
                <a:solidFill>
                  <a:srgbClr val="FF0000"/>
                </a:solidFill>
              </a:rPr>
              <a:t>o</a:t>
            </a:r>
            <a:r>
              <a:rPr lang="en-US" altLang="en-US" sz="2000" smtClean="0"/>
              <a:t> defined?</a:t>
            </a:r>
          </a:p>
          <a:p>
            <a:pPr lvl="1" eaLnBrk="1" hangingPunct="1">
              <a:lnSpc>
                <a:spcPct val="90000"/>
              </a:lnSpc>
            </a:pPr>
            <a:r>
              <a:rPr lang="en-US" altLang="en-US" sz="2000" b="1" smtClean="0">
                <a:solidFill>
                  <a:srgbClr val="008000"/>
                </a:solidFill>
              </a:rPr>
              <a:t>step #1:</a:t>
            </a:r>
            <a:r>
              <a:rPr lang="en-US" altLang="en-US" sz="2000" smtClean="0">
                <a:solidFill>
                  <a:srgbClr val="008000"/>
                </a:solidFill>
              </a:rPr>
              <a:t> </a:t>
            </a:r>
            <a:r>
              <a:rPr lang="en-US" altLang="en-US" sz="2000" smtClean="0"/>
              <a:t>Note that </a:t>
            </a:r>
            <a:r>
              <a:rPr lang="en-US" altLang="en-US" sz="2000" i="1" smtClean="0">
                <a:solidFill>
                  <a:srgbClr val="FF0000"/>
                </a:solidFill>
              </a:rPr>
              <a:t>r</a:t>
            </a:r>
            <a:r>
              <a:rPr lang="en-US" altLang="en-US" sz="2000" i="1" baseline="-25000" smtClean="0">
                <a:solidFill>
                  <a:srgbClr val="FF0000"/>
                </a:solidFill>
              </a:rPr>
              <a:t>o</a:t>
            </a:r>
            <a:r>
              <a:rPr lang="en-US" altLang="en-US" sz="2000" smtClean="0">
                <a:solidFill>
                  <a:srgbClr val="FF0000"/>
                </a:solidFill>
              </a:rPr>
              <a:t> is the 1/slope</a:t>
            </a:r>
            <a:r>
              <a:rPr lang="en-US" altLang="en-US" sz="2000" smtClean="0"/>
              <a:t> of </a:t>
            </a:r>
            <a:r>
              <a:rPr lang="en-US" altLang="en-US" sz="2000" i="1" smtClean="0"/>
              <a:t>i</a:t>
            </a:r>
            <a:r>
              <a:rPr lang="en-US" altLang="en-US" sz="2000" i="1" baseline="-25000" smtClean="0"/>
              <a:t>D</a:t>
            </a:r>
            <a:r>
              <a:rPr lang="en-US" altLang="en-US" sz="2000" smtClean="0"/>
              <a:t>-</a:t>
            </a:r>
            <a:r>
              <a:rPr lang="en-US" altLang="en-US" sz="2000" i="1" smtClean="0"/>
              <a:t>v</a:t>
            </a:r>
            <a:r>
              <a:rPr lang="en-US" altLang="en-US" sz="2000" i="1" baseline="-25000" smtClean="0"/>
              <a:t>DS</a:t>
            </a:r>
            <a:r>
              <a:rPr lang="en-US" altLang="en-US" sz="2000" smtClean="0"/>
              <a:t> characteristic.</a:t>
            </a:r>
          </a:p>
          <a:p>
            <a:pPr lvl="1" eaLnBrk="1" hangingPunct="1">
              <a:lnSpc>
                <a:spcPct val="90000"/>
              </a:lnSpc>
            </a:pPr>
            <a:r>
              <a:rPr lang="en-US" altLang="en-US" sz="2000" b="1" smtClean="0">
                <a:solidFill>
                  <a:srgbClr val="008000"/>
                </a:solidFill>
              </a:rPr>
              <a:t>step #2:</a:t>
            </a:r>
            <a:r>
              <a:rPr lang="en-US" altLang="en-US" sz="2000" smtClean="0">
                <a:solidFill>
                  <a:srgbClr val="008000"/>
                </a:solidFill>
              </a:rPr>
              <a:t> </a:t>
            </a:r>
            <a:r>
              <a:rPr lang="en-US" altLang="en-US" sz="2000" smtClean="0"/>
              <a:t>Define </a:t>
            </a:r>
            <a:r>
              <a:rPr lang="en-US" altLang="en-US" sz="2000" smtClean="0">
                <a:solidFill>
                  <a:srgbClr val="FF0000"/>
                </a:solidFill>
              </a:rPr>
              <a:t>relationship between </a:t>
            </a:r>
            <a:r>
              <a:rPr lang="en-US" altLang="en-US" sz="2000" i="1" smtClean="0">
                <a:solidFill>
                  <a:srgbClr val="FF0000"/>
                </a:solidFill>
              </a:rPr>
              <a:t>i</a:t>
            </a:r>
            <a:r>
              <a:rPr lang="en-US" altLang="en-US" sz="2000" i="1" baseline="-25000" smtClean="0">
                <a:solidFill>
                  <a:srgbClr val="FF0000"/>
                </a:solidFill>
              </a:rPr>
              <a:t>D</a:t>
            </a:r>
            <a:r>
              <a:rPr lang="en-US" altLang="en-US" sz="2000" smtClean="0">
                <a:solidFill>
                  <a:srgbClr val="FF0000"/>
                </a:solidFill>
              </a:rPr>
              <a:t> and </a:t>
            </a:r>
            <a:r>
              <a:rPr lang="en-US" altLang="en-US" sz="2000" i="1" smtClean="0">
                <a:solidFill>
                  <a:srgbClr val="FF0000"/>
                </a:solidFill>
              </a:rPr>
              <a:t>v</a:t>
            </a:r>
            <a:r>
              <a:rPr lang="en-US" altLang="en-US" sz="2000" i="1" baseline="-25000" smtClean="0">
                <a:solidFill>
                  <a:srgbClr val="FF0000"/>
                </a:solidFill>
              </a:rPr>
              <a:t>DS</a:t>
            </a:r>
            <a:r>
              <a:rPr lang="en-US" altLang="en-US" sz="2000" smtClean="0"/>
              <a:t> using (5.23).</a:t>
            </a:r>
          </a:p>
          <a:p>
            <a:pPr lvl="1" eaLnBrk="1" hangingPunct="1">
              <a:lnSpc>
                <a:spcPct val="90000"/>
              </a:lnSpc>
            </a:pPr>
            <a:r>
              <a:rPr lang="en-US" altLang="en-US" sz="2000" b="1" smtClean="0">
                <a:solidFill>
                  <a:srgbClr val="008000"/>
                </a:solidFill>
              </a:rPr>
              <a:t>step #3:</a:t>
            </a:r>
            <a:r>
              <a:rPr lang="en-US" altLang="en-US" sz="2000" smtClean="0">
                <a:solidFill>
                  <a:srgbClr val="008000"/>
                </a:solidFill>
              </a:rPr>
              <a:t> </a:t>
            </a:r>
            <a:r>
              <a:rPr lang="en-US" altLang="en-US" sz="2000" smtClean="0"/>
              <a:t>Take </a:t>
            </a:r>
            <a:r>
              <a:rPr lang="en-US" altLang="en-US" sz="2000" smtClean="0">
                <a:solidFill>
                  <a:srgbClr val="FF0000"/>
                </a:solidFill>
              </a:rPr>
              <a:t>derivative</a:t>
            </a:r>
            <a:r>
              <a:rPr lang="en-US" altLang="en-US" sz="2000" smtClean="0"/>
              <a:t> of this function.</a:t>
            </a:r>
          </a:p>
          <a:p>
            <a:pPr lvl="1" eaLnBrk="1" hangingPunct="1">
              <a:lnSpc>
                <a:spcPct val="90000"/>
              </a:lnSpc>
            </a:pPr>
            <a:r>
              <a:rPr lang="en-US" altLang="en-US" sz="2000" b="1" smtClean="0">
                <a:solidFill>
                  <a:srgbClr val="008000"/>
                </a:solidFill>
              </a:rPr>
              <a:t>step #4:</a:t>
            </a:r>
            <a:r>
              <a:rPr lang="en-US" altLang="en-US" sz="2000" smtClean="0">
                <a:solidFill>
                  <a:srgbClr val="008000"/>
                </a:solidFill>
              </a:rPr>
              <a:t> </a:t>
            </a:r>
            <a:r>
              <a:rPr lang="en-US" altLang="en-US" sz="2000" smtClean="0"/>
              <a:t>Use above to </a:t>
            </a:r>
            <a:r>
              <a:rPr lang="en-US" altLang="en-US" sz="2000" smtClean="0">
                <a:solidFill>
                  <a:srgbClr val="FF0000"/>
                </a:solidFill>
              </a:rPr>
              <a:t>define </a:t>
            </a:r>
            <a:r>
              <a:rPr lang="en-US" altLang="en-US" sz="2000" i="1" smtClean="0">
                <a:solidFill>
                  <a:srgbClr val="FF0000"/>
                </a:solidFill>
              </a:rPr>
              <a:t>r</a:t>
            </a:r>
            <a:r>
              <a:rPr lang="en-US" altLang="en-US" sz="2000" i="1" baseline="-25000" smtClean="0">
                <a:solidFill>
                  <a:srgbClr val="FF0000"/>
                </a:solidFill>
              </a:rPr>
              <a:t>o</a:t>
            </a:r>
            <a:r>
              <a:rPr lang="en-US" altLang="en-US" sz="2000" i="1" smtClean="0">
                <a:solidFill>
                  <a:srgbClr val="FF0000"/>
                </a:solidFill>
              </a:rPr>
              <a:t>.</a:t>
            </a:r>
          </a:p>
          <a:p>
            <a:pPr eaLnBrk="1" hangingPunct="1">
              <a:lnSpc>
                <a:spcPct val="90000"/>
              </a:lnSpc>
            </a:pPr>
            <a:r>
              <a:rPr lang="en-US" altLang="en-US" sz="2000" smtClean="0"/>
              <a:t>Note that </a:t>
            </a:r>
            <a:r>
              <a:rPr lang="en-US" altLang="en-US" sz="2000" i="1" smtClean="0"/>
              <a:t>r</a:t>
            </a:r>
            <a:r>
              <a:rPr lang="en-US" altLang="en-US" sz="2000" i="1" baseline="-25000" smtClean="0"/>
              <a:t>o</a:t>
            </a:r>
            <a:r>
              <a:rPr lang="en-US" altLang="en-US" sz="2000" smtClean="0"/>
              <a:t> may be defined in terms of </a:t>
            </a:r>
            <a:r>
              <a:rPr lang="en-US" altLang="en-US" sz="2000" i="1" smtClean="0"/>
              <a:t>i</a:t>
            </a:r>
            <a:r>
              <a:rPr lang="en-US" altLang="en-US" sz="2000" i="1" baseline="-25000" smtClean="0"/>
              <a:t>D</a:t>
            </a:r>
            <a:r>
              <a:rPr lang="en-US" altLang="en-US" sz="2000" smtClean="0"/>
              <a:t>, where</a:t>
            </a:r>
            <a:r>
              <a:rPr lang="en-US" altLang="en-US" sz="2000" smtClean="0">
                <a:solidFill>
                  <a:srgbClr val="008000"/>
                </a:solidFill>
              </a:rPr>
              <a:t> </a:t>
            </a:r>
            <a:r>
              <a:rPr lang="en-US" altLang="en-US" sz="2000" i="1" smtClean="0">
                <a:solidFill>
                  <a:srgbClr val="FF0000"/>
                </a:solidFill>
              </a:rPr>
              <a:t>i</a:t>
            </a:r>
            <a:r>
              <a:rPr lang="en-US" altLang="en-US" sz="2000" i="1" baseline="-25000" smtClean="0">
                <a:solidFill>
                  <a:srgbClr val="FF0000"/>
                </a:solidFill>
              </a:rPr>
              <a:t>D</a:t>
            </a:r>
            <a:r>
              <a:rPr lang="en-US" altLang="en-US" sz="2000" smtClean="0">
                <a:solidFill>
                  <a:srgbClr val="FF0000"/>
                </a:solidFill>
              </a:rPr>
              <a:t> does not take in to account channel length modulation…</a:t>
            </a:r>
          </a:p>
        </p:txBody>
      </p:sp>
      <p:graphicFrame>
        <p:nvGraphicFramePr>
          <p:cNvPr id="55302" name="Object 8"/>
          <p:cNvGraphicFramePr>
            <a:graphicFrameLocks noGrp="1" noChangeAspect="1"/>
          </p:cNvGraphicFramePr>
          <p:nvPr>
            <p:ph sz="half" idx="2"/>
          </p:nvPr>
        </p:nvGraphicFramePr>
        <p:xfrm>
          <a:off x="4800600" y="1143000"/>
          <a:ext cx="4159250" cy="5538788"/>
        </p:xfrm>
        <a:graphic>
          <a:graphicData uri="http://schemas.openxmlformats.org/presentationml/2006/ole">
            <mc:AlternateContent xmlns:mc="http://schemas.openxmlformats.org/markup-compatibility/2006">
              <mc:Choice xmlns:v="urn:schemas-microsoft-com:vml" Requires="v">
                <p:oleObj spid="_x0000_s55336" name="Equation" r:id="rId3" imgW="2603500" imgH="3467100" progId="Equation.DSMT4">
                  <p:embed/>
                </p:oleObj>
              </mc:Choice>
              <mc:Fallback>
                <p:oleObj name="Equation" r:id="rId3" imgW="2603500" imgH="3467100" progId="Equation.DSMT4">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0600" y="1143000"/>
                        <a:ext cx="4159250" cy="55387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5303" name="Line 10"/>
          <p:cNvSpPr>
            <a:spLocks noChangeShapeType="1"/>
          </p:cNvSpPr>
          <p:nvPr/>
        </p:nvSpPr>
        <p:spPr bwMode="auto">
          <a:xfrm flipV="1">
            <a:off x="3962400" y="2895600"/>
            <a:ext cx="3200400" cy="533400"/>
          </a:xfrm>
          <a:prstGeom prst="line">
            <a:avLst/>
          </a:prstGeom>
          <a:noFill/>
          <a:ln w="3175">
            <a:solidFill>
              <a:srgbClr val="DDDDDD"/>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56811" name="Line 11"/>
          <p:cNvSpPr>
            <a:spLocks noChangeShapeType="1"/>
          </p:cNvSpPr>
          <p:nvPr/>
        </p:nvSpPr>
        <p:spPr bwMode="auto">
          <a:xfrm flipV="1">
            <a:off x="3962400" y="2895600"/>
            <a:ext cx="3200400" cy="533400"/>
          </a:xfrm>
          <a:prstGeom prst="line">
            <a:avLst/>
          </a:prstGeom>
          <a:noFill/>
          <a:ln w="31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05" name="Line 12"/>
          <p:cNvSpPr>
            <a:spLocks noChangeShapeType="1"/>
          </p:cNvSpPr>
          <p:nvPr/>
        </p:nvSpPr>
        <p:spPr bwMode="auto">
          <a:xfrm flipV="1">
            <a:off x="3886200" y="1676400"/>
            <a:ext cx="1905000" cy="914400"/>
          </a:xfrm>
          <a:prstGeom prst="line">
            <a:avLst/>
          </a:prstGeom>
          <a:noFill/>
          <a:ln w="3175">
            <a:solidFill>
              <a:srgbClr val="DDDDDD"/>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56813" name="Line 13"/>
          <p:cNvSpPr>
            <a:spLocks noChangeShapeType="1"/>
          </p:cNvSpPr>
          <p:nvPr/>
        </p:nvSpPr>
        <p:spPr bwMode="auto">
          <a:xfrm flipV="1">
            <a:off x="3886200" y="1676400"/>
            <a:ext cx="1905000" cy="914400"/>
          </a:xfrm>
          <a:prstGeom prst="line">
            <a:avLst/>
          </a:prstGeom>
          <a:noFill/>
          <a:ln w="31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07" name="Line 14"/>
          <p:cNvSpPr>
            <a:spLocks noChangeShapeType="1"/>
          </p:cNvSpPr>
          <p:nvPr/>
        </p:nvSpPr>
        <p:spPr bwMode="auto">
          <a:xfrm flipV="1">
            <a:off x="3810000" y="2895600"/>
            <a:ext cx="2286000" cy="1447800"/>
          </a:xfrm>
          <a:prstGeom prst="line">
            <a:avLst/>
          </a:prstGeom>
          <a:noFill/>
          <a:ln w="3175">
            <a:solidFill>
              <a:srgbClr val="DDDDDD"/>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56815" name="Line 15"/>
          <p:cNvSpPr>
            <a:spLocks noChangeShapeType="1"/>
          </p:cNvSpPr>
          <p:nvPr/>
        </p:nvSpPr>
        <p:spPr bwMode="auto">
          <a:xfrm flipV="1">
            <a:off x="3810000" y="2895600"/>
            <a:ext cx="2286000" cy="1447800"/>
          </a:xfrm>
          <a:prstGeom prst="line">
            <a:avLst/>
          </a:prstGeom>
          <a:noFill/>
          <a:ln w="31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309" name="Line 16"/>
          <p:cNvSpPr>
            <a:spLocks noChangeShapeType="1"/>
          </p:cNvSpPr>
          <p:nvPr/>
        </p:nvSpPr>
        <p:spPr bwMode="auto">
          <a:xfrm>
            <a:off x="4038600" y="4953000"/>
            <a:ext cx="990600" cy="457200"/>
          </a:xfrm>
          <a:prstGeom prst="line">
            <a:avLst/>
          </a:prstGeom>
          <a:noFill/>
          <a:ln w="3175">
            <a:solidFill>
              <a:srgbClr val="DDDDDD"/>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56817" name="Line 17"/>
          <p:cNvSpPr>
            <a:spLocks noChangeShapeType="1"/>
          </p:cNvSpPr>
          <p:nvPr/>
        </p:nvSpPr>
        <p:spPr bwMode="auto">
          <a:xfrm>
            <a:off x="4038600" y="4953000"/>
            <a:ext cx="990600" cy="457200"/>
          </a:xfrm>
          <a:prstGeom prst="line">
            <a:avLst/>
          </a:prstGeom>
          <a:noFill/>
          <a:ln w="31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xit" presetSubtype="0" fill="hold" grpId="0" nodeType="afterEffect">
                                  <p:stCondLst>
                                    <p:cond delay="0"/>
                                  </p:stCondLst>
                                  <p:childTnLst>
                                    <p:animEffect transition="out" filter="fade">
                                      <p:cBhvr>
                                        <p:cTn id="6" dur="5000"/>
                                        <p:tgtEl>
                                          <p:spTgt spid="1356811"/>
                                        </p:tgtEl>
                                      </p:cBhvr>
                                    </p:animEffect>
                                    <p:set>
                                      <p:cBhvr>
                                        <p:cTn id="7" dur="1" fill="hold">
                                          <p:stCondLst>
                                            <p:cond delay="4999"/>
                                          </p:stCondLst>
                                        </p:cTn>
                                        <p:tgtEl>
                                          <p:spTgt spid="1356811"/>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0"/>
                                        <p:tgtEl>
                                          <p:spTgt spid="1356813"/>
                                        </p:tgtEl>
                                      </p:cBhvr>
                                    </p:animEffect>
                                    <p:set>
                                      <p:cBhvr>
                                        <p:cTn id="10" dur="1" fill="hold">
                                          <p:stCondLst>
                                            <p:cond delay="4999"/>
                                          </p:stCondLst>
                                        </p:cTn>
                                        <p:tgtEl>
                                          <p:spTgt spid="1356813"/>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0"/>
                                        <p:tgtEl>
                                          <p:spTgt spid="1356815"/>
                                        </p:tgtEl>
                                      </p:cBhvr>
                                    </p:animEffect>
                                    <p:set>
                                      <p:cBhvr>
                                        <p:cTn id="13" dur="1" fill="hold">
                                          <p:stCondLst>
                                            <p:cond delay="4999"/>
                                          </p:stCondLst>
                                        </p:cTn>
                                        <p:tgtEl>
                                          <p:spTgt spid="1356815"/>
                                        </p:tgtEl>
                                        <p:attrNameLst>
                                          <p:attrName>style.visibility</p:attrName>
                                        </p:attrNameLst>
                                      </p:cBhvr>
                                      <p:to>
                                        <p:strVal val="hidden"/>
                                      </p:to>
                                    </p:set>
                                  </p:childTnLst>
                                </p:cTn>
                              </p:par>
                              <p:par>
                                <p:cTn id="14" presetID="10" presetClass="exit" presetSubtype="0" fill="hold" grpId="0" nodeType="withEffect">
                                  <p:stCondLst>
                                    <p:cond delay="0"/>
                                  </p:stCondLst>
                                  <p:childTnLst>
                                    <p:animEffect transition="out" filter="fade">
                                      <p:cBhvr>
                                        <p:cTn id="15" dur="5000"/>
                                        <p:tgtEl>
                                          <p:spTgt spid="1356817"/>
                                        </p:tgtEl>
                                      </p:cBhvr>
                                    </p:animEffect>
                                    <p:set>
                                      <p:cBhvr>
                                        <p:cTn id="16" dur="1" fill="hold">
                                          <p:stCondLst>
                                            <p:cond delay="4999"/>
                                          </p:stCondLst>
                                        </p:cTn>
                                        <p:tgtEl>
                                          <p:spTgt spid="13568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6811" grpId="0" animBg="1"/>
      <p:bldP spid="1356813" grpId="0" animBg="1"/>
      <p:bldP spid="1356815" grpId="0" animBg="1"/>
      <p:bldP spid="1356817"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56323" name="Rectangle 5"/>
          <p:cNvSpPr>
            <a:spLocks noGrp="1" noChangeArrowheads="1"/>
          </p:cNvSpPr>
          <p:nvPr>
            <p:ph type="title"/>
          </p:nvPr>
        </p:nvSpPr>
        <p:spPr/>
        <p:txBody>
          <a:bodyPr/>
          <a:lstStyle/>
          <a:p>
            <a:pPr eaLnBrk="1" hangingPunct="1"/>
            <a:r>
              <a:rPr lang="en-US" altLang="en-US" sz="3200" b="0" smtClean="0"/>
              <a:t>5.2.4.</a:t>
            </a:r>
            <a:r>
              <a:rPr lang="en-US" altLang="en-US" sz="3200" smtClean="0"/>
              <a:t> Finite Output Resistance in Saturation</a:t>
            </a:r>
          </a:p>
        </p:txBody>
      </p:sp>
      <p:sp>
        <p:nvSpPr>
          <p:cNvPr id="56324" name="Rectangle 6"/>
          <p:cNvSpPr>
            <a:spLocks noGrp="1" noChangeArrowheads="1"/>
          </p:cNvSpPr>
          <p:nvPr>
            <p:ph type="body" sz="half" idx="1"/>
          </p:nvPr>
        </p:nvSpPr>
        <p:spPr/>
        <p:txBody>
          <a:bodyPr/>
          <a:lstStyle/>
          <a:p>
            <a:pPr eaLnBrk="1" hangingPunct="1"/>
            <a:r>
              <a:rPr lang="en-US" altLang="en-US" sz="2000" b="1" smtClean="0">
                <a:solidFill>
                  <a:srgbClr val="FF0000"/>
                </a:solidFill>
              </a:rPr>
              <a:t>Q: </a:t>
            </a:r>
            <a:r>
              <a:rPr lang="en-US" altLang="en-US" sz="2000" smtClean="0"/>
              <a:t>What is </a:t>
            </a:r>
            <a:r>
              <a:rPr lang="en-US" altLang="en-US" sz="2000" i="1" smtClean="0">
                <a:solidFill>
                  <a:srgbClr val="FF0000"/>
                </a:solidFill>
                <a:latin typeface="Symbol" pitchFamily="18" charset="2"/>
              </a:rPr>
              <a:t>l</a:t>
            </a:r>
            <a:r>
              <a:rPr lang="en-US" altLang="en-US" sz="2000" smtClean="0">
                <a:solidFill>
                  <a:srgbClr val="FF0000"/>
                </a:solidFill>
              </a:rPr>
              <a:t>?</a:t>
            </a:r>
          </a:p>
          <a:p>
            <a:pPr lvl="1" eaLnBrk="1" hangingPunct="1"/>
            <a:r>
              <a:rPr lang="en-US" altLang="en-US" sz="2000" b="1" smtClean="0">
                <a:solidFill>
                  <a:srgbClr val="008000"/>
                </a:solidFill>
              </a:rPr>
              <a:t>A:</a:t>
            </a:r>
            <a:r>
              <a:rPr lang="en-US" altLang="en-US" sz="2000" smtClean="0">
                <a:solidFill>
                  <a:srgbClr val="008000"/>
                </a:solidFill>
              </a:rPr>
              <a:t> </a:t>
            </a:r>
            <a:r>
              <a:rPr lang="en-US" altLang="en-US" sz="2000" smtClean="0"/>
              <a:t>A device parameter with the units of </a:t>
            </a:r>
            <a:r>
              <a:rPr lang="en-US" altLang="en-US" sz="2000" i="1" smtClean="0">
                <a:solidFill>
                  <a:srgbClr val="FF0000"/>
                </a:solidFill>
              </a:rPr>
              <a:t>V </a:t>
            </a:r>
            <a:r>
              <a:rPr lang="en-US" altLang="en-US" sz="2000" baseline="30000" smtClean="0">
                <a:solidFill>
                  <a:srgbClr val="FF0000"/>
                </a:solidFill>
              </a:rPr>
              <a:t>-1</a:t>
            </a:r>
            <a:r>
              <a:rPr lang="en-US" altLang="en-US" sz="2000" smtClean="0"/>
              <a:t>, the</a:t>
            </a:r>
            <a:r>
              <a:rPr lang="en-US" altLang="en-US" sz="2000" smtClean="0">
                <a:solidFill>
                  <a:srgbClr val="008000"/>
                </a:solidFill>
              </a:rPr>
              <a:t> </a:t>
            </a:r>
            <a:r>
              <a:rPr lang="en-US" altLang="en-US" sz="2000" smtClean="0">
                <a:solidFill>
                  <a:srgbClr val="FF0000"/>
                </a:solidFill>
              </a:rPr>
              <a:t>value of which depends on manufacturer’s design and manufacturing process.</a:t>
            </a:r>
          </a:p>
          <a:p>
            <a:pPr lvl="2" eaLnBrk="1" hangingPunct="1"/>
            <a:r>
              <a:rPr lang="en-US" altLang="en-US" sz="1800" smtClean="0"/>
              <a:t>much larger for newer tech’s</a:t>
            </a:r>
          </a:p>
          <a:p>
            <a:pPr eaLnBrk="1" hangingPunct="1"/>
            <a:r>
              <a:rPr lang="en-US" altLang="en-US" sz="2000" smtClean="0"/>
              <a:t>Figure 5.17 demonstrates the </a:t>
            </a:r>
            <a:r>
              <a:rPr lang="en-US" altLang="en-US" sz="2000" smtClean="0">
                <a:solidFill>
                  <a:srgbClr val="FF0000"/>
                </a:solidFill>
              </a:rPr>
              <a:t>effect of channel length modulation </a:t>
            </a:r>
            <a:r>
              <a:rPr lang="en-US" altLang="en-US" sz="2000" smtClean="0"/>
              <a:t>on </a:t>
            </a:r>
            <a:r>
              <a:rPr lang="en-US" altLang="en-US" sz="2000" i="1" smtClean="0"/>
              <a:t>v</a:t>
            </a:r>
            <a:r>
              <a:rPr lang="en-US" altLang="en-US" sz="2000" i="1" baseline="-25000" smtClean="0"/>
              <a:t>DS</a:t>
            </a:r>
            <a:r>
              <a:rPr lang="en-US" altLang="en-US" sz="2000" smtClean="0"/>
              <a:t>-</a:t>
            </a:r>
            <a:r>
              <a:rPr lang="en-US" altLang="en-US" sz="2000" i="1" smtClean="0"/>
              <a:t>i</a:t>
            </a:r>
            <a:r>
              <a:rPr lang="en-US" altLang="en-US" sz="2000" i="1" baseline="-25000" smtClean="0"/>
              <a:t>D</a:t>
            </a:r>
            <a:r>
              <a:rPr lang="en-US" altLang="en-US" sz="2000" smtClean="0"/>
              <a:t> curves</a:t>
            </a:r>
          </a:p>
          <a:p>
            <a:pPr lvl="1" eaLnBrk="1" hangingPunct="1"/>
            <a:r>
              <a:rPr lang="en-US" altLang="en-US" sz="2000" smtClean="0"/>
              <a:t>In short, we can </a:t>
            </a:r>
            <a:r>
              <a:rPr lang="en-US" altLang="en-US" sz="2000" smtClean="0">
                <a:solidFill>
                  <a:srgbClr val="FF0000"/>
                </a:solidFill>
              </a:rPr>
              <a:t>draw a straight line between </a:t>
            </a:r>
            <a:r>
              <a:rPr lang="en-US" altLang="en-US" sz="2000" i="1" smtClean="0">
                <a:solidFill>
                  <a:srgbClr val="FF0000"/>
                </a:solidFill>
              </a:rPr>
              <a:t>V</a:t>
            </a:r>
            <a:r>
              <a:rPr lang="en-US" altLang="en-US" sz="2000" i="1" baseline="-25000" smtClean="0">
                <a:solidFill>
                  <a:srgbClr val="FF0000"/>
                </a:solidFill>
              </a:rPr>
              <a:t>A</a:t>
            </a:r>
            <a:r>
              <a:rPr lang="en-US" altLang="en-US" sz="2000" smtClean="0">
                <a:solidFill>
                  <a:srgbClr val="FF0000"/>
                </a:solidFill>
              </a:rPr>
              <a:t> and saturation.</a:t>
            </a:r>
          </a:p>
          <a:p>
            <a:pPr eaLnBrk="1" hangingPunct="1"/>
            <a:endParaRPr lang="en-US" altLang="en-US" sz="2000" smtClean="0">
              <a:solidFill>
                <a:srgbClr val="FF0000"/>
              </a:solidFill>
            </a:endParaRPr>
          </a:p>
        </p:txBody>
      </p:sp>
      <p:sp>
        <p:nvSpPr>
          <p:cNvPr id="56325" name="Rectangle 7"/>
          <p:cNvSpPr>
            <a:spLocks noGrp="1" noChangeArrowheads="1"/>
          </p:cNvSpPr>
          <p:nvPr>
            <p:ph type="body" sz="half" idx="2"/>
          </p:nvPr>
        </p:nvSpPr>
        <p:spPr/>
        <p:txBody>
          <a:bodyPr/>
          <a:lstStyle/>
          <a:p>
            <a:pPr eaLnBrk="1" hangingPunct="1"/>
            <a:endParaRPr lang="en-US" altLang="en-US" sz="2000" smtClean="0"/>
          </a:p>
        </p:txBody>
      </p:sp>
      <p:pic>
        <p:nvPicPr>
          <p:cNvPr id="56326" name="Picture 5" descr="se05F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10100" y="2057400"/>
            <a:ext cx="4305300" cy="2328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7" name="Rectangle 2"/>
          <p:cNvSpPr>
            <a:spLocks noChangeArrowheads="1"/>
          </p:cNvSpPr>
          <p:nvPr/>
        </p:nvSpPr>
        <p:spPr bwMode="auto">
          <a:xfrm>
            <a:off x="4724400" y="4572000"/>
            <a:ext cx="4114800" cy="161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r>
              <a:rPr lang="en-US" altLang="en-US" sz="2000" b="1"/>
              <a:t>Figure 5.17: </a:t>
            </a:r>
            <a:r>
              <a:rPr lang="en-US" altLang="en-US" sz="2000"/>
              <a:t>Effect of </a:t>
            </a:r>
            <a:r>
              <a:rPr lang="en-US" altLang="en-US" sz="2000" i="1"/>
              <a:t>v</a:t>
            </a:r>
            <a:r>
              <a:rPr lang="en-US" altLang="en-US" sz="2000" i="1" baseline="-25000"/>
              <a:t>DS</a:t>
            </a:r>
            <a:r>
              <a:rPr lang="en-US" altLang="en-US" sz="2000"/>
              <a:t> on </a:t>
            </a:r>
            <a:r>
              <a:rPr lang="en-US" altLang="en-US" sz="2000" i="1"/>
              <a:t>i</a:t>
            </a:r>
            <a:r>
              <a:rPr lang="en-US" altLang="en-US" sz="2000" i="1" baseline="-25000"/>
              <a:t>D</a:t>
            </a:r>
            <a:r>
              <a:rPr lang="en-US" altLang="en-US" sz="2000"/>
              <a:t> in the saturation region.  The MOSFET parameter </a:t>
            </a:r>
            <a:r>
              <a:rPr lang="en-US" altLang="en-US" sz="2000" i="1"/>
              <a:t>V</a:t>
            </a:r>
            <a:r>
              <a:rPr lang="en-US" altLang="en-US" sz="2000" i="1" baseline="-25000"/>
              <a:t>A</a:t>
            </a:r>
            <a:r>
              <a:rPr lang="en-US" altLang="en-US" sz="2000"/>
              <a:t> depends on the process technology and, for a given process, is proportional to the channel length </a:t>
            </a:r>
            <a:r>
              <a:rPr lang="en-US" altLang="en-US" sz="2000" i="1"/>
              <a:t>L</a:t>
            </a:r>
            <a:r>
              <a:rPr lang="en-US" altLang="en-US" sz="2000"/>
              <a:t>.</a:t>
            </a:r>
            <a:endParaRPr lang="en-US" altLang="en-US" sz="2000" i="1"/>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324600" y="348343"/>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73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57347" name="Rectangle 2"/>
          <p:cNvSpPr>
            <a:spLocks noGrp="1" noChangeArrowheads="1"/>
          </p:cNvSpPr>
          <p:nvPr>
            <p:ph type="title"/>
          </p:nvPr>
        </p:nvSpPr>
        <p:spPr/>
        <p:txBody>
          <a:bodyPr/>
          <a:lstStyle/>
          <a:p>
            <a:pPr eaLnBrk="1" hangingPunct="1"/>
            <a:r>
              <a:rPr lang="en-US" altLang="en-US" b="0" smtClean="0"/>
              <a:t>5.2.5.</a:t>
            </a:r>
            <a:r>
              <a:rPr lang="en-US" altLang="en-US" smtClean="0"/>
              <a:t> Characteristics of the </a:t>
            </a:r>
            <a:r>
              <a:rPr lang="en-US" altLang="en-US" b="0" i="1" smtClean="0"/>
              <a:t>p</a:t>
            </a:r>
            <a:r>
              <a:rPr lang="en-US" altLang="en-US" smtClean="0"/>
              <a:t>-channel MOSFET</a:t>
            </a:r>
          </a:p>
        </p:txBody>
      </p:sp>
      <p:sp>
        <p:nvSpPr>
          <p:cNvPr id="57348" name="Rectangle 4"/>
          <p:cNvSpPr>
            <a:spLocks noGrp="1" noChangeArrowheads="1"/>
          </p:cNvSpPr>
          <p:nvPr>
            <p:ph type="body" sz="half" idx="1"/>
          </p:nvPr>
        </p:nvSpPr>
        <p:spPr/>
        <p:txBody>
          <a:bodyPr/>
          <a:lstStyle/>
          <a:p>
            <a:pPr eaLnBrk="1" hangingPunct="1"/>
            <a:r>
              <a:rPr lang="en-US" altLang="en-US" smtClean="0"/>
              <a:t>Characteristics of the </a:t>
            </a:r>
            <a:r>
              <a:rPr lang="en-US" altLang="en-US" i="1" smtClean="0">
                <a:solidFill>
                  <a:srgbClr val="FF0000"/>
                </a:solidFill>
              </a:rPr>
              <a:t>p</a:t>
            </a:r>
            <a:r>
              <a:rPr lang="en-US" altLang="en-US" smtClean="0">
                <a:solidFill>
                  <a:srgbClr val="FF0000"/>
                </a:solidFill>
              </a:rPr>
              <a:t>-channel MOSFET are similar to the </a:t>
            </a:r>
            <a:r>
              <a:rPr lang="en-US" altLang="en-US" i="1" smtClean="0">
                <a:solidFill>
                  <a:srgbClr val="FF0000"/>
                </a:solidFill>
              </a:rPr>
              <a:t>n</a:t>
            </a:r>
            <a:r>
              <a:rPr lang="en-US" altLang="en-US" smtClean="0">
                <a:solidFill>
                  <a:srgbClr val="FF0000"/>
                </a:solidFill>
              </a:rPr>
              <a:t>-channel</a:t>
            </a:r>
            <a:r>
              <a:rPr lang="en-US" altLang="en-US" smtClean="0"/>
              <a:t>, however with many signs reversed.</a:t>
            </a:r>
          </a:p>
          <a:p>
            <a:pPr eaLnBrk="1" hangingPunct="1"/>
            <a:r>
              <a:rPr lang="en-US" altLang="en-US" smtClean="0"/>
              <a:t>Please review section 5.2.5 from the text, with focus on table 5.2.</a:t>
            </a:r>
          </a:p>
        </p:txBody>
      </p:sp>
      <p:sp>
        <p:nvSpPr>
          <p:cNvPr id="57349" name="Rectangle 5"/>
          <p:cNvSpPr>
            <a:spLocks noGrp="1" noChangeArrowheads="1"/>
          </p:cNvSpPr>
          <p:nvPr>
            <p:ph type="body" sz="half" idx="2"/>
          </p:nvPr>
        </p:nvSpPr>
        <p:spPr/>
        <p:txBody>
          <a:bodyPr/>
          <a:lstStyle/>
          <a:p>
            <a:pPr eaLnBrk="1" hangingPunct="1"/>
            <a:endParaRPr lang="en-US" altLang="en-US" sz="2000" smtClean="0"/>
          </a:p>
        </p:txBody>
      </p:sp>
      <p:pic>
        <p:nvPicPr>
          <p:cNvPr id="5735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91050" y="2057400"/>
            <a:ext cx="4335463" cy="434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019800" y="228600"/>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49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58371" name="Rectangle 2"/>
          <p:cNvSpPr>
            <a:spLocks noGrp="1" noChangeArrowheads="1"/>
          </p:cNvSpPr>
          <p:nvPr>
            <p:ph type="title"/>
          </p:nvPr>
        </p:nvSpPr>
        <p:spPr/>
        <p:txBody>
          <a:bodyPr/>
          <a:lstStyle/>
          <a:p>
            <a:pPr eaLnBrk="1" hangingPunct="1"/>
            <a:r>
              <a:rPr lang="en-US" altLang="en-US" b="0" smtClean="0"/>
              <a:t>5.3.</a:t>
            </a:r>
            <a:r>
              <a:rPr lang="en-US" altLang="en-US" smtClean="0"/>
              <a:t> MOSFET Circuits at DC</a:t>
            </a:r>
          </a:p>
        </p:txBody>
      </p:sp>
      <p:sp>
        <p:nvSpPr>
          <p:cNvPr id="58372" name="Rectangle 4"/>
          <p:cNvSpPr>
            <a:spLocks noGrp="1" noChangeArrowheads="1"/>
          </p:cNvSpPr>
          <p:nvPr>
            <p:ph type="body" sz="half" idx="1"/>
          </p:nvPr>
        </p:nvSpPr>
        <p:spPr>
          <a:xfrm>
            <a:off x="152400" y="2057400"/>
            <a:ext cx="4305300" cy="4114800"/>
          </a:xfrm>
          <a:extLst>
            <a:ext uri="{909E8E84-426E-40DD-AFC4-6F175D3DCCD1}">
              <a14:hiddenFill xmlns:a14="http://schemas.microsoft.com/office/drawing/2010/main">
                <a:solidFill>
                  <a:schemeClr val="bg1"/>
                </a:solidFill>
              </a14:hiddenFill>
            </a:ext>
          </a:extLst>
        </p:spPr>
        <p:txBody>
          <a:bodyPr/>
          <a:lstStyle/>
          <a:p>
            <a:pPr eaLnBrk="1" hangingPunct="1"/>
            <a:r>
              <a:rPr lang="en-US" altLang="en-US" sz="2400" smtClean="0"/>
              <a:t>We move on to discuss </a:t>
            </a:r>
            <a:r>
              <a:rPr lang="en-US" altLang="en-US" sz="2400" smtClean="0">
                <a:solidFill>
                  <a:srgbClr val="FF0000"/>
                </a:solidFill>
              </a:rPr>
              <a:t>how MOSFET’s behave in dc</a:t>
            </a:r>
            <a:r>
              <a:rPr lang="en-US" altLang="en-US" sz="2400" smtClean="0"/>
              <a:t> circuits.</a:t>
            </a:r>
          </a:p>
          <a:p>
            <a:pPr eaLnBrk="1" hangingPunct="1"/>
            <a:r>
              <a:rPr lang="en-US" altLang="en-US" sz="2400" smtClean="0"/>
              <a:t>We will</a:t>
            </a:r>
            <a:r>
              <a:rPr lang="en-US" altLang="en-US" sz="2400" smtClean="0">
                <a:solidFill>
                  <a:srgbClr val="FF0000"/>
                </a:solidFill>
              </a:rPr>
              <a:t> neglect the effects of channel length modulation </a:t>
            </a:r>
            <a:r>
              <a:rPr lang="en-US" altLang="en-US" sz="2400" smtClean="0"/>
              <a:t>(assuming </a:t>
            </a:r>
            <a:r>
              <a:rPr lang="en-US" altLang="en-US" sz="2400" i="1" smtClean="0">
                <a:latin typeface="Symbol" pitchFamily="18" charset="2"/>
              </a:rPr>
              <a:t>l</a:t>
            </a:r>
            <a:r>
              <a:rPr lang="en-US" altLang="en-US" sz="2400" smtClean="0"/>
              <a:t> = 0).</a:t>
            </a:r>
          </a:p>
          <a:p>
            <a:pPr eaLnBrk="1" hangingPunct="1"/>
            <a:r>
              <a:rPr lang="en-US" altLang="en-US" sz="2400" smtClean="0"/>
              <a:t>We will </a:t>
            </a:r>
            <a:r>
              <a:rPr lang="en-US" altLang="en-US" sz="2400" smtClean="0">
                <a:solidFill>
                  <a:srgbClr val="FF0000"/>
                </a:solidFill>
              </a:rPr>
              <a:t>work in terms of overdrive voltage</a:t>
            </a:r>
            <a:r>
              <a:rPr lang="en-US" altLang="en-US" sz="2400" smtClean="0"/>
              <a:t> (</a:t>
            </a:r>
            <a:r>
              <a:rPr lang="en-US" altLang="en-US" sz="2400" i="1" smtClean="0"/>
              <a:t>v</a:t>
            </a:r>
            <a:r>
              <a:rPr lang="en-US" altLang="en-US" sz="2400" i="1" baseline="-25000" smtClean="0"/>
              <a:t>OV</a:t>
            </a:r>
            <a:r>
              <a:rPr lang="en-US" altLang="en-US" sz="2400" smtClean="0"/>
              <a:t>), which reduces need to distinguish between PMOS and NMOS.</a:t>
            </a:r>
          </a:p>
        </p:txBody>
      </p:sp>
      <p:sp>
        <p:nvSpPr>
          <p:cNvPr id="58373" name="Rectangle 5"/>
          <p:cNvSpPr>
            <a:spLocks noGrp="1" noChangeArrowheads="1"/>
          </p:cNvSpPr>
          <p:nvPr>
            <p:ph type="body" sz="half" idx="2"/>
          </p:nvPr>
        </p:nvSpPr>
        <p:spPr/>
        <p:txBody>
          <a:bodyPr/>
          <a:lstStyle/>
          <a:p>
            <a:pPr eaLnBrk="1" hangingPunct="1"/>
            <a:endParaRPr lang="en-US" altLang="en-US" sz="2000" smtClean="0"/>
          </a:p>
        </p:txBody>
      </p:sp>
      <p:pic>
        <p:nvPicPr>
          <p:cNvPr id="58374" name="Picture 4" descr="se05F1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76800" y="1905000"/>
            <a:ext cx="11288713" cy="463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5" name="Rectangle 7"/>
          <p:cNvSpPr>
            <a:spLocks noChangeArrowheads="1"/>
          </p:cNvSpPr>
          <p:nvPr/>
        </p:nvSpPr>
        <p:spPr bwMode="auto">
          <a:xfrm>
            <a:off x="6324600" y="6096000"/>
            <a:ext cx="838200" cy="7620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58376" name="Rectangle 8"/>
          <p:cNvSpPr>
            <a:spLocks noChangeArrowheads="1"/>
          </p:cNvSpPr>
          <p:nvPr/>
        </p:nvSpPr>
        <p:spPr bwMode="auto">
          <a:xfrm>
            <a:off x="8724900" y="3505200"/>
            <a:ext cx="838200" cy="7620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58377" name="Text Box 9"/>
          <p:cNvSpPr txBox="1">
            <a:spLocks noChangeArrowheads="1"/>
          </p:cNvSpPr>
          <p:nvPr/>
        </p:nvSpPr>
        <p:spPr bwMode="auto">
          <a:xfrm>
            <a:off x="5334000" y="2667000"/>
            <a:ext cx="289560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50000"/>
              </a:spcBef>
              <a:buFontTx/>
              <a:buNone/>
            </a:pPr>
            <a:r>
              <a:rPr lang="en-US" altLang="en-US" sz="15000" b="1">
                <a:solidFill>
                  <a:srgbClr val="FF0000"/>
                </a:solidFill>
              </a:rPr>
              <a:t>DC</a:t>
            </a:r>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019800" y="228600"/>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94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Footer Placeholder 3"/>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59395" name="Rectangle 2"/>
          <p:cNvSpPr>
            <a:spLocks noGrp="1" noChangeArrowheads="1"/>
          </p:cNvSpPr>
          <p:nvPr>
            <p:ph type="title"/>
          </p:nvPr>
        </p:nvSpPr>
        <p:spPr/>
        <p:txBody>
          <a:bodyPr/>
          <a:lstStyle/>
          <a:p>
            <a:pPr eaLnBrk="1" hangingPunct="1"/>
            <a:r>
              <a:rPr lang="en-US" altLang="en-US" smtClean="0"/>
              <a:t>Example 5.3: </a:t>
            </a:r>
            <a:r>
              <a:rPr lang="en-US" altLang="en-US" b="0" smtClean="0"/>
              <a:t>NMOS Transistor</a:t>
            </a:r>
          </a:p>
        </p:txBody>
      </p:sp>
      <p:sp>
        <p:nvSpPr>
          <p:cNvPr id="59396" name="Rectangle 3"/>
          <p:cNvSpPr>
            <a:spLocks noGrp="1" noChangeArrowheads="1"/>
          </p:cNvSpPr>
          <p:nvPr>
            <p:ph type="body" idx="1"/>
          </p:nvPr>
        </p:nvSpPr>
        <p:spPr>
          <a:xfrm>
            <a:off x="152400" y="2057400"/>
            <a:ext cx="4419600" cy="4800600"/>
          </a:xfrm>
          <a:solidFill>
            <a:schemeClr val="bg1"/>
          </a:solidFill>
        </p:spPr>
        <p:txBody>
          <a:bodyPr/>
          <a:lstStyle/>
          <a:p>
            <a:pPr eaLnBrk="1" hangingPunct="1"/>
            <a:r>
              <a:rPr lang="en-US" altLang="en-US" b="1" smtClean="0">
                <a:solidFill>
                  <a:srgbClr val="FF0000"/>
                </a:solidFill>
              </a:rPr>
              <a:t>Problem Statement: </a:t>
            </a:r>
            <a:r>
              <a:rPr lang="en-US" altLang="en-US" smtClean="0"/>
              <a:t>Design the circuit of Figure 5.21, that is, determine the values of </a:t>
            </a:r>
            <a:r>
              <a:rPr lang="en-US" altLang="en-US" i="1" smtClean="0"/>
              <a:t>R</a:t>
            </a:r>
            <a:r>
              <a:rPr lang="en-US" altLang="en-US" i="1" baseline="-25000" smtClean="0"/>
              <a:t>D</a:t>
            </a:r>
            <a:r>
              <a:rPr lang="en-US" altLang="en-US" smtClean="0"/>
              <a:t> and </a:t>
            </a:r>
            <a:r>
              <a:rPr lang="en-US" altLang="en-US" i="1" smtClean="0"/>
              <a:t>R</a:t>
            </a:r>
            <a:r>
              <a:rPr lang="en-US" altLang="en-US" i="1" baseline="-25000" smtClean="0"/>
              <a:t>S</a:t>
            </a:r>
            <a:r>
              <a:rPr lang="en-US" altLang="en-US" smtClean="0"/>
              <a:t> – so that the transistor operates at </a:t>
            </a:r>
            <a:r>
              <a:rPr lang="en-US" altLang="en-US" i="1" smtClean="0"/>
              <a:t>I</a:t>
            </a:r>
            <a:r>
              <a:rPr lang="en-US" altLang="en-US" i="1" baseline="-25000" smtClean="0"/>
              <a:t>D</a:t>
            </a:r>
            <a:r>
              <a:rPr lang="en-US" altLang="en-US" smtClean="0"/>
              <a:t> = 0.4</a:t>
            </a:r>
            <a:r>
              <a:rPr lang="en-US" altLang="en-US" i="1" smtClean="0">
                <a:solidFill>
                  <a:srgbClr val="FF0000"/>
                </a:solidFill>
              </a:rPr>
              <a:t>mA</a:t>
            </a:r>
            <a:r>
              <a:rPr lang="en-US" altLang="en-US" smtClean="0"/>
              <a:t> and </a:t>
            </a:r>
            <a:r>
              <a:rPr lang="en-US" altLang="en-US" i="1" smtClean="0"/>
              <a:t>V</a:t>
            </a:r>
            <a:r>
              <a:rPr lang="en-US" altLang="en-US" i="1" baseline="-25000" smtClean="0"/>
              <a:t>D</a:t>
            </a:r>
            <a:r>
              <a:rPr lang="en-US" altLang="en-US" smtClean="0"/>
              <a:t> = +0.5</a:t>
            </a:r>
            <a:r>
              <a:rPr lang="en-US" altLang="en-US" i="1" smtClean="0">
                <a:solidFill>
                  <a:srgbClr val="FF0000"/>
                </a:solidFill>
              </a:rPr>
              <a:t>V</a:t>
            </a:r>
            <a:r>
              <a:rPr lang="en-US" altLang="en-US" smtClean="0"/>
              <a:t>.  The NMOS transistor has </a:t>
            </a:r>
            <a:r>
              <a:rPr lang="en-US" altLang="en-US" i="1" smtClean="0"/>
              <a:t>V</a:t>
            </a:r>
            <a:r>
              <a:rPr lang="en-US" altLang="en-US" i="1" baseline="-25000" smtClean="0"/>
              <a:t>t</a:t>
            </a:r>
            <a:r>
              <a:rPr lang="en-US" altLang="en-US" smtClean="0"/>
              <a:t> = 0.7</a:t>
            </a:r>
            <a:r>
              <a:rPr lang="en-US" altLang="en-US" i="1" smtClean="0">
                <a:solidFill>
                  <a:srgbClr val="FF0000"/>
                </a:solidFill>
              </a:rPr>
              <a:t>V</a:t>
            </a:r>
            <a:r>
              <a:rPr lang="en-US" altLang="en-US" smtClean="0"/>
              <a:t>, </a:t>
            </a:r>
            <a:r>
              <a:rPr lang="en-US" altLang="en-US" i="1" smtClean="0">
                <a:latin typeface="Symbol" pitchFamily="18" charset="2"/>
              </a:rPr>
              <a:t>m</a:t>
            </a:r>
            <a:r>
              <a:rPr lang="en-US" altLang="en-US" i="1" baseline="-25000" smtClean="0"/>
              <a:t>n</a:t>
            </a:r>
            <a:r>
              <a:rPr lang="en-US" altLang="en-US" i="1" smtClean="0"/>
              <a:t>C</a:t>
            </a:r>
            <a:r>
              <a:rPr lang="en-US" altLang="en-US" i="1" baseline="-25000" smtClean="0"/>
              <a:t>ox</a:t>
            </a:r>
            <a:r>
              <a:rPr lang="en-US" altLang="en-US" smtClean="0"/>
              <a:t> = 100</a:t>
            </a:r>
            <a:r>
              <a:rPr lang="en-US" altLang="en-US" i="1" smtClean="0">
                <a:solidFill>
                  <a:srgbClr val="FF0000"/>
                </a:solidFill>
                <a:latin typeface="Symbol" pitchFamily="18" charset="2"/>
              </a:rPr>
              <a:t>m</a:t>
            </a:r>
            <a:r>
              <a:rPr lang="en-US" altLang="en-US" i="1" smtClean="0">
                <a:solidFill>
                  <a:srgbClr val="FF0000"/>
                </a:solidFill>
              </a:rPr>
              <a:t>A</a:t>
            </a:r>
            <a:r>
              <a:rPr lang="en-US" altLang="en-US" smtClean="0">
                <a:solidFill>
                  <a:srgbClr val="FF0000"/>
                </a:solidFill>
              </a:rPr>
              <a:t>/</a:t>
            </a:r>
            <a:r>
              <a:rPr lang="en-US" altLang="en-US" i="1" smtClean="0">
                <a:solidFill>
                  <a:srgbClr val="FF0000"/>
                </a:solidFill>
              </a:rPr>
              <a:t>V</a:t>
            </a:r>
            <a:r>
              <a:rPr lang="en-US" altLang="en-US" baseline="30000" smtClean="0"/>
              <a:t>2</a:t>
            </a:r>
            <a:r>
              <a:rPr lang="en-US" altLang="en-US" smtClean="0"/>
              <a:t>, L = 1</a:t>
            </a:r>
            <a:r>
              <a:rPr lang="en-US" altLang="en-US" i="1" smtClean="0">
                <a:solidFill>
                  <a:srgbClr val="FF0000"/>
                </a:solidFill>
                <a:latin typeface="Symbol" pitchFamily="18" charset="2"/>
              </a:rPr>
              <a:t>m</a:t>
            </a:r>
            <a:r>
              <a:rPr lang="en-US" altLang="en-US" i="1" smtClean="0">
                <a:solidFill>
                  <a:srgbClr val="FF0000"/>
                </a:solidFill>
              </a:rPr>
              <a:t>m</a:t>
            </a:r>
            <a:r>
              <a:rPr lang="en-US" altLang="en-US" smtClean="0"/>
              <a:t>, and W = 32</a:t>
            </a:r>
            <a:r>
              <a:rPr lang="en-US" altLang="en-US" i="1" smtClean="0">
                <a:solidFill>
                  <a:srgbClr val="FF0000"/>
                </a:solidFill>
                <a:latin typeface="Symbol" pitchFamily="18" charset="2"/>
              </a:rPr>
              <a:t>m</a:t>
            </a:r>
            <a:r>
              <a:rPr lang="en-US" altLang="en-US" i="1" smtClean="0">
                <a:solidFill>
                  <a:srgbClr val="FF0000"/>
                </a:solidFill>
              </a:rPr>
              <a:t>m</a:t>
            </a:r>
            <a:r>
              <a:rPr lang="en-US" altLang="en-US" smtClean="0"/>
              <a:t>.  Neglect the channel-length modulation effect (i. e. assume that </a:t>
            </a:r>
            <a:r>
              <a:rPr lang="en-US" altLang="en-US" i="1" smtClean="0">
                <a:latin typeface="Symbol" pitchFamily="18" charset="2"/>
              </a:rPr>
              <a:t>l</a:t>
            </a:r>
            <a:r>
              <a:rPr lang="en-US" altLang="en-US" smtClean="0"/>
              <a:t> = 0).</a:t>
            </a:r>
          </a:p>
        </p:txBody>
      </p:sp>
      <p:pic>
        <p:nvPicPr>
          <p:cNvPr id="59397" name="Picture 4" descr="se05F2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57800" y="228600"/>
            <a:ext cx="2687638" cy="552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8" name="Rectangle 2"/>
          <p:cNvSpPr>
            <a:spLocks noChangeArrowheads="1"/>
          </p:cNvSpPr>
          <p:nvPr/>
        </p:nvSpPr>
        <p:spPr bwMode="auto">
          <a:xfrm>
            <a:off x="4687888" y="5867400"/>
            <a:ext cx="4303712"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r>
              <a:rPr lang="en-US" altLang="en-US" b="1"/>
              <a:t>Figure 5.21: </a:t>
            </a:r>
            <a:r>
              <a:rPr lang="en-US" altLang="en-US"/>
              <a:t>Circuit for Example 5.3.</a:t>
            </a:r>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963886" y="3733800"/>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98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Footer Placeholder 3"/>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60419" name="Rectangle 2"/>
          <p:cNvSpPr>
            <a:spLocks noGrp="1" noChangeArrowheads="1"/>
          </p:cNvSpPr>
          <p:nvPr>
            <p:ph type="title"/>
          </p:nvPr>
        </p:nvSpPr>
        <p:spPr/>
        <p:txBody>
          <a:bodyPr/>
          <a:lstStyle/>
          <a:p>
            <a:pPr eaLnBrk="1" hangingPunct="1"/>
            <a:r>
              <a:rPr lang="en-US" altLang="en-US" smtClean="0"/>
              <a:t>Example 5.4:</a:t>
            </a:r>
          </a:p>
        </p:txBody>
      </p:sp>
      <p:sp>
        <p:nvSpPr>
          <p:cNvPr id="60420" name="Rectangle 3"/>
          <p:cNvSpPr>
            <a:spLocks noGrp="1" noChangeArrowheads="1"/>
          </p:cNvSpPr>
          <p:nvPr>
            <p:ph type="body" idx="1"/>
          </p:nvPr>
        </p:nvSpPr>
        <p:spPr/>
        <p:txBody>
          <a:bodyPr/>
          <a:lstStyle/>
          <a:p>
            <a:pPr eaLnBrk="1" hangingPunct="1"/>
            <a:r>
              <a:rPr lang="en-US" altLang="en-US" sz="3200" smtClean="0"/>
              <a:t>Refer to textbook…</a:t>
            </a:r>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172200" y="228600"/>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43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Footer Placeholder 3"/>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61443" name="Rectangle 2"/>
          <p:cNvSpPr>
            <a:spLocks noGrp="1" noChangeArrowheads="1"/>
          </p:cNvSpPr>
          <p:nvPr>
            <p:ph type="title"/>
          </p:nvPr>
        </p:nvSpPr>
        <p:spPr/>
        <p:txBody>
          <a:bodyPr/>
          <a:lstStyle/>
          <a:p>
            <a:pPr eaLnBrk="1" hangingPunct="1"/>
            <a:r>
              <a:rPr lang="en-US" altLang="en-US" smtClean="0"/>
              <a:t>Example 5.5: </a:t>
            </a:r>
            <a:r>
              <a:rPr lang="en-US" altLang="en-US" b="0" smtClean="0"/>
              <a:t>MOSFET</a:t>
            </a:r>
          </a:p>
        </p:txBody>
      </p:sp>
      <p:sp>
        <p:nvSpPr>
          <p:cNvPr id="61444" name="Rectangle 3"/>
          <p:cNvSpPr>
            <a:spLocks noGrp="1" noChangeArrowheads="1"/>
          </p:cNvSpPr>
          <p:nvPr>
            <p:ph type="body" idx="1"/>
          </p:nvPr>
        </p:nvSpPr>
        <p:spPr>
          <a:xfrm>
            <a:off x="152400" y="2057400"/>
            <a:ext cx="4419600" cy="4038600"/>
          </a:xfrm>
        </p:spPr>
        <p:txBody>
          <a:bodyPr/>
          <a:lstStyle/>
          <a:p>
            <a:pPr eaLnBrk="1" hangingPunct="1"/>
            <a:r>
              <a:rPr lang="en-US" altLang="en-US" sz="2800" b="1" smtClean="0">
                <a:solidFill>
                  <a:srgbClr val="FF0000"/>
                </a:solidFill>
              </a:rPr>
              <a:t>Problem Statement:</a:t>
            </a:r>
            <a:r>
              <a:rPr lang="en-US" altLang="en-US" sz="2800" smtClean="0"/>
              <a:t> Design the circuit in Figure 5.23 to establish a drain voltage of 0.1</a:t>
            </a:r>
            <a:r>
              <a:rPr lang="en-US" altLang="en-US" sz="2800" i="1" smtClean="0">
                <a:solidFill>
                  <a:srgbClr val="FF0000"/>
                </a:solidFill>
              </a:rPr>
              <a:t>V</a:t>
            </a:r>
            <a:r>
              <a:rPr lang="en-US" altLang="en-US" sz="2800" smtClean="0"/>
              <a:t>.  What is the effective resistance between drain and source at this operating point?  Let </a:t>
            </a:r>
            <a:r>
              <a:rPr lang="en-US" altLang="en-US" sz="2800" i="1" smtClean="0"/>
              <a:t>V</a:t>
            </a:r>
            <a:r>
              <a:rPr lang="en-US" altLang="en-US" sz="2800" i="1" baseline="-25000" smtClean="0"/>
              <a:t>tn</a:t>
            </a:r>
            <a:r>
              <a:rPr lang="en-US" altLang="en-US" sz="2800" smtClean="0"/>
              <a:t> = 1</a:t>
            </a:r>
            <a:r>
              <a:rPr lang="en-US" altLang="en-US" sz="2800" i="1" smtClean="0">
                <a:solidFill>
                  <a:srgbClr val="FF0000"/>
                </a:solidFill>
              </a:rPr>
              <a:t>V</a:t>
            </a:r>
            <a:r>
              <a:rPr lang="en-US" altLang="en-US" sz="2800" smtClean="0"/>
              <a:t> and </a:t>
            </a:r>
            <a:r>
              <a:rPr lang="en-US" altLang="en-US" sz="2800" i="1" smtClean="0"/>
              <a:t>k</a:t>
            </a:r>
            <a:r>
              <a:rPr lang="en-US" altLang="en-US" sz="2800" baseline="30000" smtClean="0"/>
              <a:t>’</a:t>
            </a:r>
            <a:r>
              <a:rPr lang="en-US" altLang="en-US" sz="2800" i="1" baseline="-25000" smtClean="0"/>
              <a:t>n</a:t>
            </a:r>
            <a:r>
              <a:rPr lang="en-US" altLang="en-US" sz="2800" smtClean="0"/>
              <a:t>(</a:t>
            </a:r>
            <a:r>
              <a:rPr lang="en-US" altLang="en-US" sz="2800" i="1" smtClean="0"/>
              <a:t>W</a:t>
            </a:r>
            <a:r>
              <a:rPr lang="en-US" altLang="en-US" sz="2800" smtClean="0"/>
              <a:t>/</a:t>
            </a:r>
            <a:r>
              <a:rPr lang="en-US" altLang="en-US" sz="2800" i="1" smtClean="0"/>
              <a:t>L</a:t>
            </a:r>
            <a:r>
              <a:rPr lang="en-US" altLang="en-US" sz="2800" smtClean="0"/>
              <a:t>) = 1</a:t>
            </a:r>
            <a:r>
              <a:rPr lang="en-US" altLang="en-US" sz="2800" i="1" smtClean="0">
                <a:solidFill>
                  <a:srgbClr val="FF0000"/>
                </a:solidFill>
              </a:rPr>
              <a:t>mA</a:t>
            </a:r>
            <a:r>
              <a:rPr lang="en-US" altLang="en-US" sz="2800" smtClean="0">
                <a:solidFill>
                  <a:srgbClr val="FF0000"/>
                </a:solidFill>
              </a:rPr>
              <a:t>/</a:t>
            </a:r>
            <a:r>
              <a:rPr lang="en-US" altLang="en-US" sz="2800" i="1" smtClean="0">
                <a:solidFill>
                  <a:srgbClr val="FF0000"/>
                </a:solidFill>
              </a:rPr>
              <a:t>V</a:t>
            </a:r>
            <a:r>
              <a:rPr lang="en-US" altLang="en-US" sz="2800" baseline="30000" smtClean="0">
                <a:solidFill>
                  <a:srgbClr val="FF0000"/>
                </a:solidFill>
              </a:rPr>
              <a:t>2</a:t>
            </a:r>
            <a:r>
              <a:rPr lang="en-US" altLang="en-US" sz="2800" smtClean="0"/>
              <a:t>.</a:t>
            </a:r>
          </a:p>
        </p:txBody>
      </p:sp>
      <p:pic>
        <p:nvPicPr>
          <p:cNvPr id="61445" name="Picture 4" descr="se05F2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24400" y="2133600"/>
            <a:ext cx="4191000" cy="340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46" name="Rectangle 2"/>
          <p:cNvSpPr>
            <a:spLocks noChangeArrowheads="1"/>
          </p:cNvSpPr>
          <p:nvPr/>
        </p:nvSpPr>
        <p:spPr bwMode="auto">
          <a:xfrm>
            <a:off x="4535488" y="5715000"/>
            <a:ext cx="4379912"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r>
              <a:rPr lang="en-US" altLang="en-US" b="1"/>
              <a:t>Figure 5.23: </a:t>
            </a:r>
            <a:r>
              <a:rPr lang="en-US" altLang="en-US"/>
              <a:t>Circuit for Example 5.5.</a:t>
            </a:r>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115844" y="304800"/>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27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7171" name="Rectangle 2"/>
          <p:cNvSpPr>
            <a:spLocks noGrp="1" noChangeArrowheads="1"/>
          </p:cNvSpPr>
          <p:nvPr>
            <p:ph type="title"/>
          </p:nvPr>
        </p:nvSpPr>
        <p:spPr/>
        <p:txBody>
          <a:bodyPr/>
          <a:lstStyle/>
          <a:p>
            <a:pPr eaLnBrk="1" hangingPunct="1"/>
            <a:r>
              <a:rPr lang="en-US" altLang="en-US" sz="3200" smtClean="0"/>
              <a:t>Introduction</a:t>
            </a:r>
          </a:p>
        </p:txBody>
      </p:sp>
      <p:sp>
        <p:nvSpPr>
          <p:cNvPr id="7172" name="Rectangle 4"/>
          <p:cNvSpPr>
            <a:spLocks noGrp="1" noChangeArrowheads="1"/>
          </p:cNvSpPr>
          <p:nvPr>
            <p:ph type="body" sz="half" idx="1"/>
          </p:nvPr>
        </p:nvSpPr>
        <p:spPr/>
        <p:txBody>
          <a:bodyPr/>
          <a:lstStyle/>
          <a:p>
            <a:pPr eaLnBrk="1" hangingPunct="1"/>
            <a:r>
              <a:rPr lang="en-US" altLang="en-US" sz="2000" b="1" smtClean="0">
                <a:solidFill>
                  <a:srgbClr val="FF0000"/>
                </a:solidFill>
              </a:rPr>
              <a:t>Q:</a:t>
            </a:r>
            <a:r>
              <a:rPr lang="en-US" altLang="en-US" sz="2000" smtClean="0">
                <a:solidFill>
                  <a:srgbClr val="FF0000"/>
                </a:solidFill>
              </a:rPr>
              <a:t> </a:t>
            </a:r>
            <a:r>
              <a:rPr lang="en-US" altLang="en-US" sz="2000" smtClean="0"/>
              <a:t>What are </a:t>
            </a:r>
            <a:r>
              <a:rPr lang="en-US" altLang="en-US" sz="2000" smtClean="0">
                <a:solidFill>
                  <a:srgbClr val="FF0000"/>
                </a:solidFill>
              </a:rPr>
              <a:t>two major types</a:t>
            </a:r>
            <a:r>
              <a:rPr lang="en-US" altLang="en-US" sz="2000" smtClean="0"/>
              <a:t> of three-terminal semiconductor devices?  </a:t>
            </a:r>
          </a:p>
          <a:p>
            <a:pPr lvl="1" eaLnBrk="1" hangingPunct="1"/>
            <a:r>
              <a:rPr lang="en-US" altLang="en-US" sz="2000" smtClean="0">
                <a:solidFill>
                  <a:srgbClr val="008000"/>
                </a:solidFill>
              </a:rPr>
              <a:t>metal-oxide-semiconductor field-effect transistor</a:t>
            </a:r>
            <a:r>
              <a:rPr lang="en-US" altLang="en-US" sz="2000" smtClean="0"/>
              <a:t> </a:t>
            </a:r>
            <a:r>
              <a:rPr lang="en-US" altLang="en-US" sz="2000" smtClean="0">
                <a:solidFill>
                  <a:srgbClr val="FF0000"/>
                </a:solidFill>
              </a:rPr>
              <a:t>(MOSFET)</a:t>
            </a:r>
          </a:p>
          <a:p>
            <a:pPr lvl="1" eaLnBrk="1" hangingPunct="1"/>
            <a:r>
              <a:rPr lang="en-US" altLang="en-US" sz="2000" smtClean="0">
                <a:solidFill>
                  <a:srgbClr val="008000"/>
                </a:solidFill>
              </a:rPr>
              <a:t>bipolar junction transistor</a:t>
            </a:r>
            <a:r>
              <a:rPr lang="en-US" altLang="en-US" sz="2000" smtClean="0"/>
              <a:t> </a:t>
            </a:r>
            <a:r>
              <a:rPr lang="en-US" altLang="en-US" sz="2000" smtClean="0">
                <a:solidFill>
                  <a:srgbClr val="FF0000"/>
                </a:solidFill>
              </a:rPr>
              <a:t>(BJT)</a:t>
            </a:r>
          </a:p>
          <a:p>
            <a:pPr eaLnBrk="1" hangingPunct="1"/>
            <a:r>
              <a:rPr lang="en-US" altLang="en-US" sz="2000" b="1" smtClean="0">
                <a:solidFill>
                  <a:srgbClr val="FF0000"/>
                </a:solidFill>
              </a:rPr>
              <a:t>Q:</a:t>
            </a:r>
            <a:r>
              <a:rPr lang="en-US" altLang="en-US" sz="2000" smtClean="0">
                <a:solidFill>
                  <a:srgbClr val="FF0000"/>
                </a:solidFill>
              </a:rPr>
              <a:t> </a:t>
            </a:r>
            <a:r>
              <a:rPr lang="en-US" altLang="en-US" sz="2000" smtClean="0"/>
              <a:t>Why are MOSFET’s more widely used?</a:t>
            </a:r>
          </a:p>
          <a:p>
            <a:pPr lvl="1" eaLnBrk="1" hangingPunct="1"/>
            <a:r>
              <a:rPr lang="en-US" altLang="en-US" sz="2000" smtClean="0">
                <a:solidFill>
                  <a:srgbClr val="008000"/>
                </a:solidFill>
              </a:rPr>
              <a:t>size (smaller)</a:t>
            </a:r>
          </a:p>
          <a:p>
            <a:pPr lvl="1" eaLnBrk="1" hangingPunct="1"/>
            <a:r>
              <a:rPr lang="en-US" altLang="en-US" sz="2000" smtClean="0">
                <a:solidFill>
                  <a:srgbClr val="008000"/>
                </a:solidFill>
              </a:rPr>
              <a:t>ease of manufacture</a:t>
            </a:r>
          </a:p>
          <a:p>
            <a:pPr lvl="1" eaLnBrk="1" hangingPunct="1"/>
            <a:r>
              <a:rPr lang="en-US" altLang="en-US" sz="2000" smtClean="0">
                <a:solidFill>
                  <a:srgbClr val="008000"/>
                </a:solidFill>
              </a:rPr>
              <a:t>lesser power utilization</a:t>
            </a:r>
          </a:p>
        </p:txBody>
      </p:sp>
      <p:sp>
        <p:nvSpPr>
          <p:cNvPr id="7173" name="Rectangle 5"/>
          <p:cNvSpPr>
            <a:spLocks noGrp="1" noChangeArrowheads="1"/>
          </p:cNvSpPr>
          <p:nvPr>
            <p:ph type="body" sz="half" idx="2"/>
          </p:nvPr>
        </p:nvSpPr>
        <p:spPr/>
        <p:txBody>
          <a:bodyPr/>
          <a:lstStyle/>
          <a:p>
            <a:pPr eaLnBrk="1" hangingPunct="1"/>
            <a:r>
              <a:rPr lang="en-US" altLang="en-US" sz="2000" dirty="0" smtClean="0"/>
              <a:t>MOSFET technology</a:t>
            </a:r>
          </a:p>
          <a:p>
            <a:pPr lvl="1" eaLnBrk="1" hangingPunct="1"/>
            <a:r>
              <a:rPr lang="en-US" altLang="en-US" sz="2000" dirty="0" smtClean="0"/>
              <a:t>It allows placement of approximately </a:t>
            </a:r>
            <a:r>
              <a:rPr lang="en-US" altLang="en-US" sz="2000" dirty="0" smtClean="0">
                <a:solidFill>
                  <a:srgbClr val="FF0000"/>
                </a:solidFill>
              </a:rPr>
              <a:t>2 billion transistors on a single IC</a:t>
            </a:r>
          </a:p>
          <a:p>
            <a:pPr lvl="2" eaLnBrk="1" hangingPunct="1"/>
            <a:r>
              <a:rPr lang="en-US" altLang="en-US" dirty="0" smtClean="0"/>
              <a:t>backbone of very large scale integration (VLSI)</a:t>
            </a:r>
          </a:p>
          <a:p>
            <a:pPr lvl="1" eaLnBrk="1" hangingPunct="1"/>
            <a:r>
              <a:rPr lang="en-US" altLang="en-US" sz="2000" dirty="0" smtClean="0"/>
              <a:t>It is considered </a:t>
            </a:r>
            <a:r>
              <a:rPr lang="en-US" altLang="en-US" sz="2000" dirty="0" smtClean="0">
                <a:solidFill>
                  <a:srgbClr val="FF0000"/>
                </a:solidFill>
              </a:rPr>
              <a:t>preferable to BJT</a:t>
            </a:r>
            <a:r>
              <a:rPr lang="en-US" altLang="en-US" sz="2000" dirty="0" smtClean="0"/>
              <a:t> technology for many applications.</a:t>
            </a:r>
          </a:p>
        </p:txBody>
      </p:sp>
      <p:sp>
        <p:nvSpPr>
          <p:cNvPr id="7174" name="Line 7"/>
          <p:cNvSpPr>
            <a:spLocks noChangeShapeType="1"/>
          </p:cNvSpPr>
          <p:nvPr/>
        </p:nvSpPr>
        <p:spPr bwMode="auto">
          <a:xfrm flipH="1">
            <a:off x="3962399" y="942110"/>
            <a:ext cx="2216727" cy="233449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75" name="Text Box 6"/>
          <p:cNvSpPr txBox="1">
            <a:spLocks noChangeArrowheads="1"/>
          </p:cNvSpPr>
          <p:nvPr/>
        </p:nvSpPr>
        <p:spPr bwMode="auto">
          <a:xfrm>
            <a:off x="3962400" y="212725"/>
            <a:ext cx="4953000" cy="707886"/>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50000"/>
              </a:spcBef>
              <a:buFontTx/>
              <a:buNone/>
            </a:pPr>
            <a:r>
              <a:rPr lang="en-US" altLang="en-US" sz="2000" b="1" dirty="0">
                <a:solidFill>
                  <a:srgbClr val="FF0000"/>
                </a:solidFill>
              </a:rPr>
              <a:t>note:</a:t>
            </a:r>
            <a:r>
              <a:rPr lang="en-US" altLang="en-US" sz="2000" dirty="0">
                <a:solidFill>
                  <a:srgbClr val="FF0000"/>
                </a:solidFill>
              </a:rPr>
              <a:t> MOSFET </a:t>
            </a:r>
            <a:r>
              <a:rPr lang="en-US" altLang="en-US" sz="2000" dirty="0" smtClean="0">
                <a:solidFill>
                  <a:srgbClr val="FF0000"/>
                </a:solidFill>
              </a:rPr>
              <a:t>are more </a:t>
            </a:r>
            <a:r>
              <a:rPr lang="en-US" altLang="en-US" sz="2000" dirty="0">
                <a:solidFill>
                  <a:srgbClr val="FF0000"/>
                </a:solidFill>
              </a:rPr>
              <a:t>widely used in implementation of modern electronic devices</a:t>
            </a:r>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799118" y="5417127"/>
            <a:ext cx="609600" cy="609600"/>
          </a:xfrm>
          <a:prstGeom prst="rect">
            <a:avLst/>
          </a:prstGeom>
        </p:spPr>
      </p:pic>
      <p:sp>
        <p:nvSpPr>
          <p:cNvPr id="9" name="Text Box 6"/>
          <p:cNvSpPr txBox="1">
            <a:spLocks noChangeArrowheads="1"/>
          </p:cNvSpPr>
          <p:nvPr/>
        </p:nvSpPr>
        <p:spPr bwMode="auto">
          <a:xfrm>
            <a:off x="6179126" y="1077229"/>
            <a:ext cx="2729345" cy="1015663"/>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50000"/>
              </a:spcBef>
              <a:buFontTx/>
              <a:buNone/>
            </a:pPr>
            <a:r>
              <a:rPr lang="en-US" altLang="en-US" sz="2000" b="1" dirty="0">
                <a:solidFill>
                  <a:srgbClr val="FF0000"/>
                </a:solidFill>
              </a:rPr>
              <a:t>note</a:t>
            </a:r>
            <a:r>
              <a:rPr lang="en-US" altLang="en-US" sz="2000" b="1" dirty="0" smtClean="0">
                <a:solidFill>
                  <a:srgbClr val="FF0000"/>
                </a:solidFill>
              </a:rPr>
              <a:t>: </a:t>
            </a:r>
            <a:r>
              <a:rPr lang="en-US" altLang="en-US" sz="2000" dirty="0" smtClean="0">
                <a:solidFill>
                  <a:srgbClr val="FF0000"/>
                </a:solidFill>
              </a:rPr>
              <a:t>This number is increasing exponentially as device size shrinks</a:t>
            </a:r>
            <a:endParaRPr lang="en-US" altLang="en-US" sz="2000" dirty="0">
              <a:solidFill>
                <a:srgbClr val="FF0000"/>
              </a:solidFill>
            </a:endParaRPr>
          </a:p>
        </p:txBody>
      </p:sp>
      <p:sp>
        <p:nvSpPr>
          <p:cNvPr id="10" name="Line 7"/>
          <p:cNvSpPr>
            <a:spLocks noChangeShapeType="1"/>
          </p:cNvSpPr>
          <p:nvPr/>
        </p:nvSpPr>
        <p:spPr bwMode="auto">
          <a:xfrm flipH="1">
            <a:off x="7408717" y="2109354"/>
            <a:ext cx="216477" cy="710045"/>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45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Footer Placeholder 3"/>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62467" name="Rectangle 9"/>
          <p:cNvSpPr>
            <a:spLocks noChangeArrowheads="1"/>
          </p:cNvSpPr>
          <p:nvPr/>
        </p:nvSpPr>
        <p:spPr bwMode="auto">
          <a:xfrm>
            <a:off x="0" y="1981200"/>
            <a:ext cx="4495800" cy="48768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62468" name="Rectangle 2"/>
          <p:cNvSpPr>
            <a:spLocks noGrp="1" noChangeArrowheads="1"/>
          </p:cNvSpPr>
          <p:nvPr>
            <p:ph type="title"/>
          </p:nvPr>
        </p:nvSpPr>
        <p:spPr/>
        <p:txBody>
          <a:bodyPr/>
          <a:lstStyle/>
          <a:p>
            <a:pPr eaLnBrk="1" hangingPunct="1"/>
            <a:r>
              <a:rPr lang="en-US" altLang="en-US" smtClean="0"/>
              <a:t>Example 5.6: </a:t>
            </a:r>
            <a:r>
              <a:rPr lang="en-US" altLang="en-US" b="0" smtClean="0"/>
              <a:t>MOSFET</a:t>
            </a:r>
          </a:p>
        </p:txBody>
      </p:sp>
      <p:sp>
        <p:nvSpPr>
          <p:cNvPr id="62469" name="Rectangle 3"/>
          <p:cNvSpPr>
            <a:spLocks noGrp="1" noChangeArrowheads="1"/>
          </p:cNvSpPr>
          <p:nvPr>
            <p:ph type="body" idx="1"/>
          </p:nvPr>
        </p:nvSpPr>
        <p:spPr/>
        <p:txBody>
          <a:bodyPr/>
          <a:lstStyle/>
          <a:p>
            <a:pPr eaLnBrk="1" hangingPunct="1"/>
            <a:r>
              <a:rPr lang="en-US" altLang="en-US" b="1" smtClean="0">
                <a:solidFill>
                  <a:srgbClr val="FF0000"/>
                </a:solidFill>
              </a:rPr>
              <a:t>Problem Statement:</a:t>
            </a:r>
            <a:r>
              <a:rPr lang="en-US" altLang="en-US" smtClean="0">
                <a:solidFill>
                  <a:srgbClr val="FF0000"/>
                </a:solidFill>
              </a:rPr>
              <a:t> </a:t>
            </a:r>
            <a:r>
              <a:rPr lang="en-US" altLang="en-US" smtClean="0"/>
              <a:t>Analyze the circuit shown in Figure 5.24(a) to determine the voltages at all nodes and the current through all branches.  Let </a:t>
            </a:r>
            <a:r>
              <a:rPr lang="en-US" altLang="en-US" i="1" smtClean="0"/>
              <a:t>V</a:t>
            </a:r>
            <a:r>
              <a:rPr lang="en-US" altLang="en-US" i="1" baseline="-25000" smtClean="0"/>
              <a:t>tn</a:t>
            </a:r>
            <a:r>
              <a:rPr lang="en-US" altLang="en-US" smtClean="0"/>
              <a:t> = 1</a:t>
            </a:r>
            <a:r>
              <a:rPr lang="en-US" altLang="en-US" i="1" smtClean="0">
                <a:solidFill>
                  <a:srgbClr val="FF0000"/>
                </a:solidFill>
              </a:rPr>
              <a:t>V</a:t>
            </a:r>
            <a:r>
              <a:rPr lang="en-US" altLang="en-US" smtClean="0"/>
              <a:t> and </a:t>
            </a:r>
            <a:r>
              <a:rPr lang="en-US" altLang="en-US" i="1" smtClean="0"/>
              <a:t>k</a:t>
            </a:r>
            <a:r>
              <a:rPr lang="en-US" altLang="en-US" baseline="30000" smtClean="0"/>
              <a:t>’</a:t>
            </a:r>
            <a:r>
              <a:rPr lang="en-US" altLang="en-US" baseline="-25000" smtClean="0"/>
              <a:t>n</a:t>
            </a:r>
            <a:r>
              <a:rPr lang="en-US" altLang="en-US" smtClean="0"/>
              <a:t>(</a:t>
            </a:r>
            <a:r>
              <a:rPr lang="en-US" altLang="en-US" i="1" smtClean="0"/>
              <a:t>W</a:t>
            </a:r>
            <a:r>
              <a:rPr lang="en-US" altLang="en-US" smtClean="0"/>
              <a:t>/</a:t>
            </a:r>
            <a:r>
              <a:rPr lang="en-US" altLang="en-US" i="1" smtClean="0"/>
              <a:t>L</a:t>
            </a:r>
            <a:r>
              <a:rPr lang="en-US" altLang="en-US" smtClean="0"/>
              <a:t>) = 1</a:t>
            </a:r>
            <a:r>
              <a:rPr lang="en-US" altLang="en-US" i="1" smtClean="0">
                <a:solidFill>
                  <a:srgbClr val="FF0000"/>
                </a:solidFill>
              </a:rPr>
              <a:t>mA</a:t>
            </a:r>
            <a:r>
              <a:rPr lang="en-US" altLang="en-US" smtClean="0">
                <a:solidFill>
                  <a:srgbClr val="FF0000"/>
                </a:solidFill>
              </a:rPr>
              <a:t>/</a:t>
            </a:r>
            <a:r>
              <a:rPr lang="en-US" altLang="en-US" i="1" smtClean="0">
                <a:solidFill>
                  <a:srgbClr val="FF0000"/>
                </a:solidFill>
              </a:rPr>
              <a:t>V</a:t>
            </a:r>
            <a:r>
              <a:rPr lang="en-US" altLang="en-US" baseline="30000" smtClean="0">
                <a:solidFill>
                  <a:srgbClr val="FF0000"/>
                </a:solidFill>
              </a:rPr>
              <a:t>2</a:t>
            </a:r>
            <a:r>
              <a:rPr lang="en-US" altLang="en-US" smtClean="0"/>
              <a:t>.  Neglect the channel-length modulation effect (i.e. assume </a:t>
            </a:r>
            <a:r>
              <a:rPr lang="en-US" altLang="en-US" i="1" smtClean="0">
                <a:latin typeface="Symbol" pitchFamily="18" charset="2"/>
              </a:rPr>
              <a:t>l</a:t>
            </a:r>
            <a:r>
              <a:rPr lang="en-US" altLang="en-US" smtClean="0"/>
              <a:t> = 0).</a:t>
            </a:r>
          </a:p>
        </p:txBody>
      </p:sp>
      <p:sp>
        <p:nvSpPr>
          <p:cNvPr id="62470" name="Rectangle 6"/>
          <p:cNvSpPr>
            <a:spLocks noChangeArrowheads="1"/>
          </p:cNvSpPr>
          <p:nvPr/>
        </p:nvSpPr>
        <p:spPr bwMode="auto">
          <a:xfrm>
            <a:off x="304800" y="5638800"/>
            <a:ext cx="3657600" cy="12192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pic>
        <p:nvPicPr>
          <p:cNvPr id="62471" name="Picture 4" descr="se05F2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47875" y="3810000"/>
            <a:ext cx="6562725" cy="295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72" name="Rectangle 2"/>
          <p:cNvSpPr>
            <a:spLocks noChangeArrowheads="1"/>
          </p:cNvSpPr>
          <p:nvPr/>
        </p:nvSpPr>
        <p:spPr bwMode="auto">
          <a:xfrm rot="-5400000">
            <a:off x="-268287" y="4535487"/>
            <a:ext cx="2914650"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r>
              <a:rPr lang="en-US" altLang="en-US" sz="2000" b="1"/>
              <a:t>Figure 5.24: (a) </a:t>
            </a:r>
            <a:r>
              <a:rPr lang="en-US" altLang="en-US" sz="2000"/>
              <a:t>Circuit for Example 5.6. </a:t>
            </a:r>
            <a:r>
              <a:rPr lang="en-US" altLang="en-US" sz="2000" b="1"/>
              <a:t>(b) </a:t>
            </a:r>
            <a:r>
              <a:rPr lang="en-US" altLang="en-US" sz="2000"/>
              <a:t>The circuit with some of the analysis details shown.</a:t>
            </a:r>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400800" y="228600"/>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52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Footer Placeholder 3"/>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63491" name="Rectangle 2"/>
          <p:cNvSpPr>
            <a:spLocks noGrp="1" noChangeArrowheads="1"/>
          </p:cNvSpPr>
          <p:nvPr>
            <p:ph type="title"/>
          </p:nvPr>
        </p:nvSpPr>
        <p:spPr/>
        <p:txBody>
          <a:bodyPr/>
          <a:lstStyle/>
          <a:p>
            <a:pPr eaLnBrk="1" hangingPunct="1"/>
            <a:r>
              <a:rPr lang="en-US" altLang="en-US" smtClean="0"/>
              <a:t>Example 5.7:</a:t>
            </a:r>
            <a:r>
              <a:rPr lang="en-US" altLang="en-US" b="0" smtClean="0"/>
              <a:t> PMOS Transistor</a:t>
            </a:r>
          </a:p>
        </p:txBody>
      </p:sp>
      <p:sp>
        <p:nvSpPr>
          <p:cNvPr id="63492" name="Rectangle 3"/>
          <p:cNvSpPr>
            <a:spLocks noGrp="1" noChangeArrowheads="1"/>
          </p:cNvSpPr>
          <p:nvPr>
            <p:ph type="body" idx="1"/>
          </p:nvPr>
        </p:nvSpPr>
        <p:spPr>
          <a:xfrm>
            <a:off x="152400" y="2057400"/>
            <a:ext cx="5334000" cy="4038600"/>
          </a:xfrm>
        </p:spPr>
        <p:txBody>
          <a:bodyPr/>
          <a:lstStyle/>
          <a:p>
            <a:pPr eaLnBrk="1" hangingPunct="1"/>
            <a:r>
              <a:rPr lang="en-US" altLang="en-US" b="1" smtClean="0">
                <a:solidFill>
                  <a:srgbClr val="FF0000"/>
                </a:solidFill>
              </a:rPr>
              <a:t>Problem Statement: </a:t>
            </a:r>
            <a:r>
              <a:rPr lang="en-US" altLang="en-US" smtClean="0"/>
              <a:t>Design the circuit of Figure 5.25 so that transistor operates in saturation with </a:t>
            </a:r>
            <a:r>
              <a:rPr lang="en-US" altLang="en-US" i="1" smtClean="0"/>
              <a:t>I</a:t>
            </a:r>
            <a:r>
              <a:rPr lang="en-US" altLang="en-US" i="1" baseline="-25000" smtClean="0"/>
              <a:t>D</a:t>
            </a:r>
            <a:r>
              <a:rPr lang="en-US" altLang="en-US" smtClean="0"/>
              <a:t> = 0.5</a:t>
            </a:r>
            <a:r>
              <a:rPr lang="en-US" altLang="en-US" i="1" smtClean="0">
                <a:solidFill>
                  <a:srgbClr val="FF0000"/>
                </a:solidFill>
              </a:rPr>
              <a:t>mA</a:t>
            </a:r>
            <a:r>
              <a:rPr lang="en-US" altLang="en-US" smtClean="0"/>
              <a:t> and </a:t>
            </a:r>
            <a:r>
              <a:rPr lang="en-US" altLang="en-US" i="1" smtClean="0"/>
              <a:t>V</a:t>
            </a:r>
            <a:r>
              <a:rPr lang="en-US" altLang="en-US" i="1" baseline="-25000" smtClean="0"/>
              <a:t>D</a:t>
            </a:r>
            <a:r>
              <a:rPr lang="en-US" altLang="en-US" smtClean="0"/>
              <a:t> = +3</a:t>
            </a:r>
            <a:r>
              <a:rPr lang="en-US" altLang="en-US" i="1" smtClean="0">
                <a:solidFill>
                  <a:srgbClr val="FF0000"/>
                </a:solidFill>
              </a:rPr>
              <a:t>V</a:t>
            </a:r>
            <a:r>
              <a:rPr lang="en-US" altLang="en-US" smtClean="0"/>
              <a:t>.  Let the enhancement-type PMOS transistor have </a:t>
            </a:r>
            <a:r>
              <a:rPr lang="en-US" altLang="en-US" i="1" smtClean="0"/>
              <a:t>V</a:t>
            </a:r>
            <a:r>
              <a:rPr lang="en-US" altLang="en-US" i="1" baseline="-25000" smtClean="0"/>
              <a:t>tp</a:t>
            </a:r>
            <a:r>
              <a:rPr lang="en-US" altLang="en-US" smtClean="0"/>
              <a:t> = -1</a:t>
            </a:r>
            <a:r>
              <a:rPr lang="en-US" altLang="en-US" i="1" smtClean="0">
                <a:solidFill>
                  <a:srgbClr val="FF0000"/>
                </a:solidFill>
              </a:rPr>
              <a:t>V</a:t>
            </a:r>
            <a:r>
              <a:rPr lang="en-US" altLang="en-US" smtClean="0"/>
              <a:t> and </a:t>
            </a:r>
            <a:r>
              <a:rPr lang="en-US" altLang="en-US" i="1" smtClean="0"/>
              <a:t>k</a:t>
            </a:r>
            <a:r>
              <a:rPr lang="en-US" altLang="en-US" baseline="30000" smtClean="0"/>
              <a:t>’</a:t>
            </a:r>
            <a:r>
              <a:rPr lang="en-US" altLang="en-US" baseline="-25000" smtClean="0"/>
              <a:t>p</a:t>
            </a:r>
            <a:r>
              <a:rPr lang="en-US" altLang="en-US" smtClean="0"/>
              <a:t>(</a:t>
            </a:r>
            <a:r>
              <a:rPr lang="en-US" altLang="en-US" i="1" smtClean="0"/>
              <a:t>W</a:t>
            </a:r>
            <a:r>
              <a:rPr lang="en-US" altLang="en-US" smtClean="0"/>
              <a:t>/</a:t>
            </a:r>
            <a:r>
              <a:rPr lang="en-US" altLang="en-US" i="1" smtClean="0"/>
              <a:t>L</a:t>
            </a:r>
            <a:r>
              <a:rPr lang="en-US" altLang="en-US" smtClean="0"/>
              <a:t>) = 1</a:t>
            </a:r>
            <a:r>
              <a:rPr lang="en-US" altLang="en-US" i="1" smtClean="0">
                <a:solidFill>
                  <a:srgbClr val="FF0000"/>
                </a:solidFill>
              </a:rPr>
              <a:t>mA</a:t>
            </a:r>
            <a:r>
              <a:rPr lang="en-US" altLang="en-US" smtClean="0">
                <a:solidFill>
                  <a:srgbClr val="FF0000"/>
                </a:solidFill>
              </a:rPr>
              <a:t>/</a:t>
            </a:r>
            <a:r>
              <a:rPr lang="en-US" altLang="en-US" i="1" smtClean="0">
                <a:solidFill>
                  <a:srgbClr val="FF0000"/>
                </a:solidFill>
              </a:rPr>
              <a:t>V</a:t>
            </a:r>
            <a:r>
              <a:rPr lang="en-US" altLang="en-US" baseline="30000" smtClean="0"/>
              <a:t>2</a:t>
            </a:r>
            <a:r>
              <a:rPr lang="en-US" altLang="en-US" smtClean="0"/>
              <a:t>.  Assume </a:t>
            </a:r>
            <a:r>
              <a:rPr lang="en-US" altLang="en-US" i="1" smtClean="0">
                <a:latin typeface="Symbol" pitchFamily="18" charset="2"/>
              </a:rPr>
              <a:t>l</a:t>
            </a:r>
            <a:r>
              <a:rPr lang="en-US" altLang="en-US" smtClean="0"/>
              <a:t> = 0.</a:t>
            </a:r>
          </a:p>
          <a:p>
            <a:pPr eaLnBrk="1" hangingPunct="1"/>
            <a:r>
              <a:rPr lang="en-US" altLang="en-US" b="1" smtClean="0">
                <a:solidFill>
                  <a:srgbClr val="FF0000"/>
                </a:solidFill>
              </a:rPr>
              <a:t>Q: </a:t>
            </a:r>
            <a:r>
              <a:rPr lang="en-US" altLang="en-US" smtClean="0"/>
              <a:t>What is the largest value that </a:t>
            </a:r>
            <a:r>
              <a:rPr lang="en-US" altLang="en-US" i="1" smtClean="0"/>
              <a:t>R</a:t>
            </a:r>
            <a:r>
              <a:rPr lang="en-US" altLang="en-US" i="1" baseline="-25000" smtClean="0"/>
              <a:t>D</a:t>
            </a:r>
            <a:r>
              <a:rPr lang="en-US" altLang="en-US" smtClean="0"/>
              <a:t> can have while maintaining saturation-region operation?</a:t>
            </a:r>
          </a:p>
        </p:txBody>
      </p:sp>
      <p:pic>
        <p:nvPicPr>
          <p:cNvPr id="63493" name="Picture 4" descr="se05F2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21350" y="2209800"/>
            <a:ext cx="3194050"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4" name="Rectangle 2"/>
          <p:cNvSpPr>
            <a:spLocks noChangeArrowheads="1"/>
          </p:cNvSpPr>
          <p:nvPr/>
        </p:nvSpPr>
        <p:spPr bwMode="auto">
          <a:xfrm>
            <a:off x="5638800" y="5715000"/>
            <a:ext cx="3313113"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r>
              <a:rPr lang="en-US" altLang="en-US" b="1"/>
              <a:t>Figure 5.25: </a:t>
            </a:r>
            <a:r>
              <a:rPr lang="en-US" altLang="en-US"/>
              <a:t>Circuit for Example 5.7.</a:t>
            </a:r>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172200" y="152400"/>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80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Footer Placeholder 3"/>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64515" name="Rectangle 2"/>
          <p:cNvSpPr>
            <a:spLocks noGrp="1" noChangeArrowheads="1"/>
          </p:cNvSpPr>
          <p:nvPr>
            <p:ph type="title"/>
          </p:nvPr>
        </p:nvSpPr>
        <p:spPr/>
        <p:txBody>
          <a:bodyPr/>
          <a:lstStyle/>
          <a:p>
            <a:pPr eaLnBrk="1" hangingPunct="1"/>
            <a:r>
              <a:rPr lang="en-US" altLang="en-US" dirty="0" smtClean="0"/>
              <a:t>Example 5.8</a:t>
            </a:r>
            <a:r>
              <a:rPr lang="en-US" altLang="en-US" dirty="0" smtClean="0"/>
              <a:t>: </a:t>
            </a:r>
            <a:r>
              <a:rPr lang="en-US" altLang="en-US" b="0" dirty="0" smtClean="0"/>
              <a:t>CMOS Transistor</a:t>
            </a:r>
          </a:p>
        </p:txBody>
      </p:sp>
      <p:sp>
        <p:nvSpPr>
          <p:cNvPr id="64516" name="Rectangle 3"/>
          <p:cNvSpPr>
            <a:spLocks noGrp="1" noChangeArrowheads="1"/>
          </p:cNvSpPr>
          <p:nvPr>
            <p:ph type="body" idx="1"/>
          </p:nvPr>
        </p:nvSpPr>
        <p:spPr>
          <a:xfrm>
            <a:off x="152400" y="2057400"/>
            <a:ext cx="4419600" cy="4038600"/>
          </a:xfrm>
        </p:spPr>
        <p:txBody>
          <a:bodyPr/>
          <a:lstStyle/>
          <a:p>
            <a:pPr eaLnBrk="1" hangingPunct="1"/>
            <a:r>
              <a:rPr lang="en-US" altLang="en-US" b="1" smtClean="0">
                <a:solidFill>
                  <a:srgbClr val="FF0000"/>
                </a:solidFill>
              </a:rPr>
              <a:t>Problem Statement:</a:t>
            </a:r>
            <a:r>
              <a:rPr lang="en-US" altLang="en-US" smtClean="0"/>
              <a:t> The NMOS and PMOS transistors in the circuit of Figure 5.26(a) are matched, with </a:t>
            </a:r>
            <a:r>
              <a:rPr lang="en-US" altLang="en-US" i="1" smtClean="0"/>
              <a:t>k</a:t>
            </a:r>
            <a:r>
              <a:rPr lang="en-US" altLang="en-US" baseline="30000" smtClean="0"/>
              <a:t>’</a:t>
            </a:r>
            <a:r>
              <a:rPr lang="en-US" altLang="en-US" i="1" baseline="-25000" smtClean="0"/>
              <a:t>n</a:t>
            </a:r>
            <a:r>
              <a:rPr lang="en-US" altLang="en-US" smtClean="0"/>
              <a:t>(</a:t>
            </a:r>
            <a:r>
              <a:rPr lang="en-US" altLang="en-US" i="1" smtClean="0"/>
              <a:t>W</a:t>
            </a:r>
            <a:r>
              <a:rPr lang="en-US" altLang="en-US" i="1" baseline="-25000" smtClean="0"/>
              <a:t>n</a:t>
            </a:r>
            <a:r>
              <a:rPr lang="en-US" altLang="en-US" smtClean="0"/>
              <a:t>/</a:t>
            </a:r>
            <a:r>
              <a:rPr lang="en-US" altLang="en-US" i="1" smtClean="0"/>
              <a:t>L</a:t>
            </a:r>
            <a:r>
              <a:rPr lang="en-US" altLang="en-US" i="1" baseline="-25000" smtClean="0"/>
              <a:t>n</a:t>
            </a:r>
            <a:r>
              <a:rPr lang="en-US" altLang="en-US" smtClean="0"/>
              <a:t>) = </a:t>
            </a:r>
            <a:r>
              <a:rPr lang="en-US" altLang="en-US" i="1" smtClean="0"/>
              <a:t>k</a:t>
            </a:r>
            <a:r>
              <a:rPr lang="en-US" altLang="en-US" baseline="30000" smtClean="0"/>
              <a:t>’</a:t>
            </a:r>
            <a:r>
              <a:rPr lang="en-US" altLang="en-US" i="1" baseline="-25000" smtClean="0"/>
              <a:t>p</a:t>
            </a:r>
            <a:r>
              <a:rPr lang="en-US" altLang="en-US" smtClean="0"/>
              <a:t>(</a:t>
            </a:r>
            <a:r>
              <a:rPr lang="en-US" altLang="en-US" i="1" smtClean="0"/>
              <a:t>W</a:t>
            </a:r>
            <a:r>
              <a:rPr lang="en-US" altLang="en-US" i="1" baseline="-25000" smtClean="0"/>
              <a:t>p</a:t>
            </a:r>
            <a:r>
              <a:rPr lang="en-US" altLang="en-US" smtClean="0"/>
              <a:t>/</a:t>
            </a:r>
            <a:r>
              <a:rPr lang="en-US" altLang="en-US" i="1" smtClean="0"/>
              <a:t>L</a:t>
            </a:r>
            <a:r>
              <a:rPr lang="en-US" altLang="en-US" i="1" baseline="-25000" smtClean="0"/>
              <a:t>p</a:t>
            </a:r>
            <a:r>
              <a:rPr lang="en-US" altLang="en-US" smtClean="0"/>
              <a:t>) = 1</a:t>
            </a:r>
            <a:r>
              <a:rPr lang="en-US" altLang="en-US" i="1" smtClean="0">
                <a:solidFill>
                  <a:srgbClr val="FF0000"/>
                </a:solidFill>
              </a:rPr>
              <a:t>mA</a:t>
            </a:r>
            <a:r>
              <a:rPr lang="en-US" altLang="en-US" smtClean="0">
                <a:solidFill>
                  <a:srgbClr val="FF0000"/>
                </a:solidFill>
              </a:rPr>
              <a:t>/</a:t>
            </a:r>
            <a:r>
              <a:rPr lang="en-US" altLang="en-US" i="1" smtClean="0">
                <a:solidFill>
                  <a:srgbClr val="FF0000"/>
                </a:solidFill>
              </a:rPr>
              <a:t>V</a:t>
            </a:r>
            <a:r>
              <a:rPr lang="en-US" altLang="en-US" baseline="30000" smtClean="0">
                <a:solidFill>
                  <a:srgbClr val="FF0000"/>
                </a:solidFill>
              </a:rPr>
              <a:t>2</a:t>
            </a:r>
            <a:r>
              <a:rPr lang="en-US" altLang="en-US" smtClean="0"/>
              <a:t> and </a:t>
            </a:r>
            <a:r>
              <a:rPr lang="en-US" altLang="en-US" i="1" smtClean="0"/>
              <a:t>V</a:t>
            </a:r>
            <a:r>
              <a:rPr lang="en-US" altLang="en-US" i="1" baseline="-25000" smtClean="0"/>
              <a:t>tn</a:t>
            </a:r>
            <a:r>
              <a:rPr lang="en-US" altLang="en-US" smtClean="0"/>
              <a:t> = -</a:t>
            </a:r>
            <a:r>
              <a:rPr lang="en-US" altLang="en-US" i="1" smtClean="0"/>
              <a:t>V</a:t>
            </a:r>
            <a:r>
              <a:rPr lang="en-US" altLang="en-US" i="1" baseline="-25000" smtClean="0"/>
              <a:t>tp</a:t>
            </a:r>
            <a:r>
              <a:rPr lang="en-US" altLang="en-US" smtClean="0"/>
              <a:t> = 1</a:t>
            </a:r>
            <a:r>
              <a:rPr lang="en-US" altLang="en-US" i="1" smtClean="0">
                <a:solidFill>
                  <a:srgbClr val="FF0000"/>
                </a:solidFill>
              </a:rPr>
              <a:t>V</a:t>
            </a:r>
            <a:r>
              <a:rPr lang="en-US" altLang="en-US" smtClean="0"/>
              <a:t>.  Assuming </a:t>
            </a:r>
            <a:r>
              <a:rPr lang="en-US" altLang="en-US" i="1" smtClean="0">
                <a:latin typeface="Symbol" pitchFamily="18" charset="2"/>
              </a:rPr>
              <a:t>l</a:t>
            </a:r>
            <a:r>
              <a:rPr lang="en-US" altLang="en-US" smtClean="0"/>
              <a:t> = 0 for both devices.</a:t>
            </a:r>
          </a:p>
          <a:p>
            <a:pPr eaLnBrk="1" hangingPunct="1"/>
            <a:r>
              <a:rPr lang="en-US" altLang="en-US" b="1" smtClean="0">
                <a:solidFill>
                  <a:srgbClr val="FF0000"/>
                </a:solidFill>
              </a:rPr>
              <a:t>Q:</a:t>
            </a:r>
            <a:r>
              <a:rPr lang="en-US" altLang="en-US" smtClean="0"/>
              <a:t> Find the drain currents </a:t>
            </a:r>
            <a:r>
              <a:rPr lang="en-US" altLang="en-US" i="1" smtClean="0"/>
              <a:t>i</a:t>
            </a:r>
            <a:r>
              <a:rPr lang="en-US" altLang="en-US" i="1" baseline="-25000" smtClean="0"/>
              <a:t>DN</a:t>
            </a:r>
            <a:r>
              <a:rPr lang="en-US" altLang="en-US" smtClean="0"/>
              <a:t> and </a:t>
            </a:r>
            <a:r>
              <a:rPr lang="en-US" altLang="en-US" i="1" smtClean="0"/>
              <a:t>i</a:t>
            </a:r>
            <a:r>
              <a:rPr lang="en-US" altLang="en-US" i="1" baseline="-25000" smtClean="0"/>
              <a:t>DP</a:t>
            </a:r>
            <a:r>
              <a:rPr lang="en-US" altLang="en-US" smtClean="0"/>
              <a:t>, as well as voltage </a:t>
            </a:r>
            <a:r>
              <a:rPr lang="en-US" altLang="en-US" i="1" smtClean="0"/>
              <a:t>v</a:t>
            </a:r>
            <a:r>
              <a:rPr lang="en-US" altLang="en-US" i="1" baseline="-25000" smtClean="0"/>
              <a:t>O</a:t>
            </a:r>
            <a:r>
              <a:rPr lang="en-US" altLang="en-US" smtClean="0"/>
              <a:t> for </a:t>
            </a:r>
            <a:r>
              <a:rPr lang="en-US" altLang="en-US" i="1" smtClean="0"/>
              <a:t>v</a:t>
            </a:r>
            <a:r>
              <a:rPr lang="en-US" altLang="en-US" i="1" baseline="-25000" smtClean="0"/>
              <a:t>I</a:t>
            </a:r>
            <a:r>
              <a:rPr lang="en-US" altLang="en-US" smtClean="0"/>
              <a:t> = 0</a:t>
            </a:r>
            <a:r>
              <a:rPr lang="en-US" altLang="en-US" i="1" smtClean="0">
                <a:solidFill>
                  <a:srgbClr val="FF0000"/>
                </a:solidFill>
              </a:rPr>
              <a:t>V</a:t>
            </a:r>
            <a:r>
              <a:rPr lang="en-US" altLang="en-US" smtClean="0"/>
              <a:t>, +2.5</a:t>
            </a:r>
            <a:r>
              <a:rPr lang="en-US" altLang="en-US" i="1" smtClean="0">
                <a:solidFill>
                  <a:srgbClr val="FF0000"/>
                </a:solidFill>
              </a:rPr>
              <a:t>V</a:t>
            </a:r>
            <a:r>
              <a:rPr lang="en-US" altLang="en-US" smtClean="0"/>
              <a:t>, and -2.5</a:t>
            </a:r>
            <a:r>
              <a:rPr lang="en-US" altLang="en-US" i="1" smtClean="0">
                <a:solidFill>
                  <a:srgbClr val="FF0000"/>
                </a:solidFill>
              </a:rPr>
              <a:t>V</a:t>
            </a:r>
            <a:r>
              <a:rPr lang="en-US" altLang="en-US" smtClean="0"/>
              <a:t>.</a:t>
            </a:r>
          </a:p>
          <a:p>
            <a:pPr eaLnBrk="1" hangingPunct="1"/>
            <a:endParaRPr lang="en-US" altLang="en-US" smtClean="0"/>
          </a:p>
        </p:txBody>
      </p:sp>
      <p:sp>
        <p:nvSpPr>
          <p:cNvPr id="64517" name="Rectangle 2"/>
          <p:cNvSpPr>
            <a:spLocks noChangeArrowheads="1"/>
          </p:cNvSpPr>
          <p:nvPr/>
        </p:nvSpPr>
        <p:spPr bwMode="auto">
          <a:xfrm>
            <a:off x="4724400" y="5867400"/>
            <a:ext cx="42672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r>
              <a:rPr lang="en-US" altLang="en-US" b="1"/>
              <a:t>Figure 5.26: </a:t>
            </a:r>
            <a:r>
              <a:rPr lang="en-US" altLang="en-US"/>
              <a:t>Circuits for Example 5.8.</a:t>
            </a:r>
          </a:p>
        </p:txBody>
      </p:sp>
      <p:pic>
        <p:nvPicPr>
          <p:cNvPr id="64518"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83138" y="1295400"/>
            <a:ext cx="4122737"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867400" y="228600"/>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10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65539" name="Rectangle 4"/>
          <p:cNvSpPr>
            <a:spLocks noGrp="1" noChangeArrowheads="1"/>
          </p:cNvSpPr>
          <p:nvPr>
            <p:ph type="title"/>
          </p:nvPr>
        </p:nvSpPr>
        <p:spPr/>
        <p:txBody>
          <a:bodyPr/>
          <a:lstStyle/>
          <a:p>
            <a:pPr eaLnBrk="1" hangingPunct="1"/>
            <a:r>
              <a:rPr lang="en-US" altLang="en-US" b="0" smtClean="0"/>
              <a:t>5.4.1. </a:t>
            </a:r>
            <a:r>
              <a:rPr lang="en-US" altLang="en-US" smtClean="0"/>
              <a:t>Obtaining a Voltage Amplifier</a:t>
            </a:r>
          </a:p>
        </p:txBody>
      </p:sp>
      <p:sp>
        <p:nvSpPr>
          <p:cNvPr id="65540" name="Rectangle 5"/>
          <p:cNvSpPr>
            <a:spLocks noGrp="1" noChangeArrowheads="1"/>
          </p:cNvSpPr>
          <p:nvPr>
            <p:ph type="body" sz="half" idx="1"/>
          </p:nvPr>
        </p:nvSpPr>
        <p:spPr>
          <a:xfrm>
            <a:off x="152400" y="2057400"/>
            <a:ext cx="5867400" cy="4038600"/>
          </a:xfrm>
        </p:spPr>
        <p:txBody>
          <a:bodyPr/>
          <a:lstStyle/>
          <a:p>
            <a:pPr eaLnBrk="1" hangingPunct="1"/>
            <a:r>
              <a:rPr lang="en-US" altLang="en-US" dirty="0" smtClean="0"/>
              <a:t>In section 1.5 of text, we learned that </a:t>
            </a:r>
            <a:r>
              <a:rPr lang="en-US" altLang="en-US" dirty="0" smtClean="0"/>
              <a:t>a voltage </a:t>
            </a:r>
            <a:r>
              <a:rPr lang="en-US" altLang="en-US" dirty="0" smtClean="0"/>
              <a:t>controlled current source (VCCS) can serve as</a:t>
            </a:r>
            <a:r>
              <a:rPr lang="en-US" altLang="en-US" b="1" dirty="0" smtClean="0">
                <a:solidFill>
                  <a:srgbClr val="FF0000"/>
                </a:solidFill>
              </a:rPr>
              <a:t> </a:t>
            </a:r>
            <a:r>
              <a:rPr lang="en-US" altLang="en-US" b="1" dirty="0" err="1" smtClean="0">
                <a:solidFill>
                  <a:srgbClr val="3333FF"/>
                </a:solidFill>
              </a:rPr>
              <a:t>transconductance</a:t>
            </a:r>
            <a:r>
              <a:rPr lang="en-US" altLang="en-US" b="1" dirty="0" smtClean="0">
                <a:solidFill>
                  <a:srgbClr val="3333FF"/>
                </a:solidFill>
              </a:rPr>
              <a:t> amplifier</a:t>
            </a:r>
            <a:r>
              <a:rPr lang="en-US" altLang="en-US" dirty="0" smtClean="0"/>
              <a:t>.</a:t>
            </a:r>
          </a:p>
          <a:p>
            <a:pPr lvl="1" eaLnBrk="1" hangingPunct="1"/>
            <a:r>
              <a:rPr lang="en-US" altLang="en-US" dirty="0" smtClean="0"/>
              <a:t>the following slides (with blue tint) are a review</a:t>
            </a:r>
          </a:p>
          <a:p>
            <a:pPr eaLnBrk="1" hangingPunct="1"/>
            <a:r>
              <a:rPr lang="en-US" altLang="en-US" b="1" dirty="0" smtClean="0">
                <a:solidFill>
                  <a:srgbClr val="FF0000"/>
                </a:solidFill>
              </a:rPr>
              <a:t>Q:</a:t>
            </a:r>
            <a:r>
              <a:rPr lang="en-US" altLang="en-US" dirty="0" smtClean="0">
                <a:solidFill>
                  <a:srgbClr val="FF0000"/>
                </a:solidFill>
              </a:rPr>
              <a:t> </a:t>
            </a:r>
            <a:r>
              <a:rPr lang="en-US" altLang="en-US" dirty="0" smtClean="0"/>
              <a:t>How can we translate current output to voltage?</a:t>
            </a:r>
          </a:p>
          <a:p>
            <a:pPr lvl="1" eaLnBrk="1" hangingPunct="1"/>
            <a:r>
              <a:rPr lang="en-US" altLang="en-US" b="1" dirty="0" smtClean="0">
                <a:solidFill>
                  <a:srgbClr val="008000"/>
                </a:solidFill>
              </a:rPr>
              <a:t>A:</a:t>
            </a:r>
            <a:r>
              <a:rPr lang="en-US" altLang="en-US" dirty="0" smtClean="0">
                <a:solidFill>
                  <a:srgbClr val="008000"/>
                </a:solidFill>
              </a:rPr>
              <a:t> </a:t>
            </a:r>
            <a:r>
              <a:rPr lang="en-US" altLang="en-US" dirty="0" smtClean="0"/>
              <a:t>Measure </a:t>
            </a:r>
            <a:r>
              <a:rPr lang="en-US" altLang="en-US" dirty="0" smtClean="0">
                <a:solidFill>
                  <a:srgbClr val="FF0000"/>
                </a:solidFill>
              </a:rPr>
              <a:t>voltage drop</a:t>
            </a:r>
            <a:r>
              <a:rPr lang="en-US" altLang="en-US" dirty="0" smtClean="0"/>
              <a:t> across load resistor.</a:t>
            </a:r>
          </a:p>
        </p:txBody>
      </p:sp>
      <p:pic>
        <p:nvPicPr>
          <p:cNvPr id="65541" name="Picture 5" descr="se05F2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8400" y="1143000"/>
            <a:ext cx="7778750" cy="423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42" name="Rectangle 10"/>
          <p:cNvSpPr>
            <a:spLocks noChangeArrowheads="1"/>
          </p:cNvSpPr>
          <p:nvPr/>
        </p:nvSpPr>
        <p:spPr bwMode="auto">
          <a:xfrm>
            <a:off x="9296400" y="1143000"/>
            <a:ext cx="5029200" cy="48768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65543" name="Rectangle 2"/>
          <p:cNvSpPr>
            <a:spLocks noChangeArrowheads="1"/>
          </p:cNvSpPr>
          <p:nvPr/>
        </p:nvSpPr>
        <p:spPr bwMode="auto">
          <a:xfrm>
            <a:off x="4724400" y="6003925"/>
            <a:ext cx="42672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r>
              <a:rPr lang="en-US" altLang="en-US" sz="2000" b="1"/>
              <a:t>Figure 5.27: (a)</a:t>
            </a:r>
            <a:r>
              <a:rPr lang="en-US" altLang="en-US" sz="2000"/>
              <a:t> simple MOSFET amplifier with input </a:t>
            </a:r>
            <a:r>
              <a:rPr lang="en-US" altLang="en-US" sz="2000" i="1"/>
              <a:t>v</a:t>
            </a:r>
            <a:r>
              <a:rPr lang="en-US" altLang="en-US" sz="2000" i="1" baseline="-25000"/>
              <a:t>GS</a:t>
            </a:r>
            <a:r>
              <a:rPr lang="en-US" altLang="en-US" sz="2000"/>
              <a:t> and output </a:t>
            </a:r>
            <a:r>
              <a:rPr lang="en-US" altLang="en-US" sz="2000" i="1"/>
              <a:t>v</a:t>
            </a:r>
            <a:r>
              <a:rPr lang="en-US" altLang="en-US" sz="2000" i="1" baseline="-25000"/>
              <a:t>DS</a:t>
            </a:r>
          </a:p>
        </p:txBody>
      </p:sp>
      <p:sp>
        <p:nvSpPr>
          <p:cNvPr id="65544" name="Line 14"/>
          <p:cNvSpPr>
            <a:spLocks noChangeShapeType="1"/>
          </p:cNvSpPr>
          <p:nvPr/>
        </p:nvSpPr>
        <p:spPr bwMode="auto">
          <a:xfrm>
            <a:off x="7772400" y="990600"/>
            <a:ext cx="0" cy="1600200"/>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545" name="Text Box 13"/>
          <p:cNvSpPr txBox="1">
            <a:spLocks noChangeArrowheads="1"/>
          </p:cNvSpPr>
          <p:nvPr/>
        </p:nvSpPr>
        <p:spPr bwMode="auto">
          <a:xfrm>
            <a:off x="4572000" y="244475"/>
            <a:ext cx="4343400" cy="822325"/>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50000"/>
              </a:spcBef>
              <a:buFontTx/>
              <a:buNone/>
            </a:pPr>
            <a:r>
              <a:rPr lang="en-US" altLang="en-US">
                <a:solidFill>
                  <a:srgbClr val="FF0000"/>
                </a:solidFill>
              </a:rPr>
              <a:t>example of transconductance amplifier</a:t>
            </a:r>
          </a:p>
        </p:txBody>
      </p:sp>
      <p:sp>
        <p:nvSpPr>
          <p:cNvPr id="65546" name="Line 15"/>
          <p:cNvSpPr>
            <a:spLocks noChangeShapeType="1"/>
          </p:cNvSpPr>
          <p:nvPr/>
        </p:nvSpPr>
        <p:spPr bwMode="auto">
          <a:xfrm flipV="1">
            <a:off x="5638800" y="3886200"/>
            <a:ext cx="2209800" cy="1219200"/>
          </a:xfrm>
          <a:prstGeom prst="line">
            <a:avLst/>
          </a:prstGeom>
          <a:noFill/>
          <a:ln w="3175">
            <a:solidFill>
              <a:srgbClr val="DDDDDD"/>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4880" name="Line 16"/>
          <p:cNvSpPr>
            <a:spLocks noChangeShapeType="1"/>
          </p:cNvSpPr>
          <p:nvPr/>
        </p:nvSpPr>
        <p:spPr bwMode="auto">
          <a:xfrm flipV="1">
            <a:off x="5638800" y="3886200"/>
            <a:ext cx="2209800" cy="1219200"/>
          </a:xfrm>
          <a:prstGeom prst="line">
            <a:avLst/>
          </a:prstGeom>
          <a:noFill/>
          <a:ln w="31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548" name="Rectangle 19"/>
          <p:cNvSpPr>
            <a:spLocks noChangeArrowheads="1"/>
          </p:cNvSpPr>
          <p:nvPr/>
        </p:nvSpPr>
        <p:spPr bwMode="auto">
          <a:xfrm>
            <a:off x="0" y="6172200"/>
            <a:ext cx="4572000" cy="6858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graphicFrame>
        <p:nvGraphicFramePr>
          <p:cNvPr id="65549" name="Object 17"/>
          <p:cNvGraphicFramePr>
            <a:graphicFrameLocks noGrp="1" noChangeAspect="1"/>
          </p:cNvGraphicFramePr>
          <p:nvPr>
            <p:ph sz="half" idx="2"/>
          </p:nvPr>
        </p:nvGraphicFramePr>
        <p:xfrm>
          <a:off x="492125" y="5465763"/>
          <a:ext cx="3317875" cy="1127125"/>
        </p:xfrm>
        <a:graphic>
          <a:graphicData uri="http://schemas.openxmlformats.org/presentationml/2006/ole">
            <mc:AlternateContent xmlns:mc="http://schemas.openxmlformats.org/markup-compatibility/2006">
              <mc:Choice xmlns:v="urn:schemas-microsoft-com:vml" Requires="v">
                <p:oleObj spid="_x0000_s65576" name="Equation" r:id="rId4" imgW="1384300" imgH="469900" progId="Equation.DSMT4">
                  <p:embed/>
                </p:oleObj>
              </mc:Choice>
              <mc:Fallback>
                <p:oleObj name="Equation" r:id="rId4" imgW="1384300" imgH="469900" progId="Equation.DSMT4">
                  <p:embed/>
                  <p:pic>
                    <p:nvPicPr>
                      <p:cNvPr id="0" name="Object 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2125" y="5465763"/>
                        <a:ext cx="3317875" cy="1127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xit" presetSubtype="0" fill="hold" grpId="0" nodeType="withEffect">
                                  <p:stCondLst>
                                    <p:cond delay="0"/>
                                  </p:stCondLst>
                                  <p:childTnLst>
                                    <p:animEffect transition="out" filter="fade">
                                      <p:cBhvr>
                                        <p:cTn id="6" dur="5000"/>
                                        <p:tgtEl>
                                          <p:spTgt spid="1444880"/>
                                        </p:tgtEl>
                                      </p:cBhvr>
                                    </p:animEffect>
                                    <p:set>
                                      <p:cBhvr>
                                        <p:cTn id="7" dur="1" fill="hold">
                                          <p:stCondLst>
                                            <p:cond delay="4999"/>
                                          </p:stCondLst>
                                        </p:cTn>
                                        <p:tgtEl>
                                          <p:spTgt spid="144488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4880"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66563" name="Rectangle 18"/>
          <p:cNvSpPr>
            <a:spLocks noChangeArrowheads="1"/>
          </p:cNvSpPr>
          <p:nvPr/>
        </p:nvSpPr>
        <p:spPr bwMode="auto">
          <a:xfrm>
            <a:off x="0" y="2057400"/>
            <a:ext cx="4648200" cy="48006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66564" name="Rectangle 2"/>
          <p:cNvSpPr>
            <a:spLocks noGrp="1" noChangeArrowheads="1"/>
          </p:cNvSpPr>
          <p:nvPr>
            <p:ph type="title"/>
          </p:nvPr>
        </p:nvSpPr>
        <p:spPr/>
        <p:txBody>
          <a:bodyPr/>
          <a:lstStyle/>
          <a:p>
            <a:pPr eaLnBrk="1" hangingPunct="1"/>
            <a:r>
              <a:rPr lang="en-US" altLang="en-US" b="0" smtClean="0"/>
              <a:t>5.4.2. </a:t>
            </a:r>
            <a:r>
              <a:rPr lang="en-US" altLang="en-US" smtClean="0"/>
              <a:t>Voltage Transfer Characteristic</a:t>
            </a:r>
          </a:p>
        </p:txBody>
      </p:sp>
      <p:sp>
        <p:nvSpPr>
          <p:cNvPr id="66565" name="Rectangle 3"/>
          <p:cNvSpPr>
            <a:spLocks noGrp="1" noChangeArrowheads="1"/>
          </p:cNvSpPr>
          <p:nvPr>
            <p:ph type="body" sz="half" idx="1"/>
          </p:nvPr>
        </p:nvSpPr>
        <p:spPr>
          <a:xfrm>
            <a:off x="4648200" y="152400"/>
            <a:ext cx="4305300" cy="6553200"/>
          </a:xfrm>
        </p:spPr>
        <p:txBody>
          <a:bodyPr/>
          <a:lstStyle/>
          <a:p>
            <a:pPr eaLnBrk="1" hangingPunct="1"/>
            <a:r>
              <a:rPr lang="en-US" altLang="en-US" sz="2000" b="1" smtClean="0">
                <a:solidFill>
                  <a:srgbClr val="3333FF"/>
                </a:solidFill>
              </a:rPr>
              <a:t>voltage transfer characteristics </a:t>
            </a:r>
            <a:r>
              <a:rPr lang="en-US" altLang="en-US" sz="2000" smtClean="0">
                <a:solidFill>
                  <a:srgbClr val="3333FF"/>
                </a:solidFill>
              </a:rPr>
              <a:t>(VTC) </a:t>
            </a:r>
            <a:r>
              <a:rPr lang="en-US" altLang="en-US" sz="2000" smtClean="0"/>
              <a:t>–</a:t>
            </a:r>
            <a:r>
              <a:rPr lang="en-US" altLang="en-US" sz="2000" b="1" smtClean="0">
                <a:solidFill>
                  <a:srgbClr val="3333FF"/>
                </a:solidFill>
              </a:rPr>
              <a:t> </a:t>
            </a:r>
            <a:r>
              <a:rPr lang="en-US" altLang="en-US" sz="2000" smtClean="0"/>
              <a:t>plot of out voltage vs. input</a:t>
            </a:r>
          </a:p>
          <a:p>
            <a:pPr eaLnBrk="1" hangingPunct="1"/>
            <a:r>
              <a:rPr lang="en-US" altLang="en-US" sz="2000" b="1" smtClean="0">
                <a:solidFill>
                  <a:srgbClr val="FF0000"/>
                </a:solidFill>
              </a:rPr>
              <a:t>three regions</a:t>
            </a:r>
            <a:r>
              <a:rPr lang="en-US" altLang="en-US" sz="2000" smtClean="0"/>
              <a:t> exist in VTC</a:t>
            </a:r>
          </a:p>
          <a:p>
            <a:pPr lvl="1" eaLnBrk="1" hangingPunct="1"/>
            <a:r>
              <a:rPr lang="en-US" altLang="en-US" sz="2000" b="1" i="1" smtClean="0">
                <a:solidFill>
                  <a:srgbClr val="FF0000"/>
                </a:solidFill>
              </a:rPr>
              <a:t>v</a:t>
            </a:r>
            <a:r>
              <a:rPr lang="en-US" altLang="en-US" sz="2000" b="1" i="1" baseline="-25000" smtClean="0">
                <a:solidFill>
                  <a:srgbClr val="FF0000"/>
                </a:solidFill>
              </a:rPr>
              <a:t>GS</a:t>
            </a:r>
            <a:r>
              <a:rPr lang="en-US" altLang="en-US" sz="2000" smtClean="0"/>
              <a:t> &lt; </a:t>
            </a:r>
            <a:r>
              <a:rPr lang="en-US" altLang="en-US" sz="2000" i="1" smtClean="0"/>
              <a:t>V</a:t>
            </a:r>
            <a:r>
              <a:rPr lang="en-US" altLang="en-US" sz="2000" i="1" baseline="-25000" smtClean="0"/>
              <a:t>t</a:t>
            </a:r>
            <a:r>
              <a:rPr lang="en-US" altLang="en-US" sz="2000" smtClean="0"/>
              <a:t> </a:t>
            </a:r>
            <a:r>
              <a:rPr lang="en-US" altLang="en-US" sz="2000" smtClean="0">
                <a:sym typeface="Wingdings" pitchFamily="2" charset="2"/>
              </a:rPr>
              <a:t></a:t>
            </a:r>
            <a:r>
              <a:rPr lang="en-US" altLang="en-US" sz="2000" smtClean="0"/>
              <a:t> </a:t>
            </a:r>
            <a:r>
              <a:rPr lang="en-US" altLang="en-US" sz="2000" b="1" smtClean="0">
                <a:solidFill>
                  <a:srgbClr val="FF0000"/>
                </a:solidFill>
              </a:rPr>
              <a:t>cut off FET</a:t>
            </a:r>
          </a:p>
          <a:p>
            <a:pPr lvl="2" eaLnBrk="1" hangingPunct="1"/>
            <a:r>
              <a:rPr lang="en-US" altLang="en-US" i="1" smtClean="0"/>
              <a:t>v</a:t>
            </a:r>
            <a:r>
              <a:rPr lang="en-US" altLang="en-US" i="1" baseline="-25000" smtClean="0"/>
              <a:t>OV</a:t>
            </a:r>
            <a:r>
              <a:rPr lang="en-US" altLang="en-US" smtClean="0"/>
              <a:t> = v</a:t>
            </a:r>
            <a:r>
              <a:rPr lang="en-US" altLang="en-US" baseline="-25000" smtClean="0"/>
              <a:t>GS</a:t>
            </a:r>
            <a:r>
              <a:rPr lang="en-US" altLang="en-US" smtClean="0"/>
              <a:t> – </a:t>
            </a:r>
            <a:r>
              <a:rPr lang="en-US" altLang="en-US" i="1" smtClean="0"/>
              <a:t>V</a:t>
            </a:r>
            <a:r>
              <a:rPr lang="en-US" altLang="en-US" i="1" baseline="-25000" smtClean="0"/>
              <a:t>t</a:t>
            </a:r>
            <a:r>
              <a:rPr lang="en-US" altLang="en-US" smtClean="0"/>
              <a:t> &lt; 0</a:t>
            </a:r>
            <a:endParaRPr lang="en-US" altLang="en-US" i="1" baseline="-25000" smtClean="0"/>
          </a:p>
          <a:p>
            <a:pPr lvl="2" eaLnBrk="1" hangingPunct="1"/>
            <a:r>
              <a:rPr lang="en-US" altLang="en-US" i="1" smtClean="0"/>
              <a:t>I</a:t>
            </a:r>
            <a:r>
              <a:rPr lang="en-US" altLang="en-US" i="1" baseline="-25000" smtClean="0"/>
              <a:t>D</a:t>
            </a:r>
            <a:r>
              <a:rPr lang="en-US" altLang="en-US" smtClean="0"/>
              <a:t> = 0</a:t>
            </a:r>
          </a:p>
          <a:p>
            <a:pPr lvl="2" eaLnBrk="1" hangingPunct="1"/>
            <a:r>
              <a:rPr lang="en-US" altLang="en-US" i="1" smtClean="0"/>
              <a:t>v</a:t>
            </a:r>
            <a:r>
              <a:rPr lang="en-US" altLang="en-US" i="1" baseline="-25000" smtClean="0"/>
              <a:t>DS</a:t>
            </a:r>
            <a:r>
              <a:rPr lang="en-US" altLang="en-US" smtClean="0"/>
              <a:t> ??? </a:t>
            </a:r>
            <a:r>
              <a:rPr lang="en-US" altLang="en-US" i="1" smtClean="0"/>
              <a:t>v</a:t>
            </a:r>
            <a:r>
              <a:rPr lang="en-US" altLang="en-US" i="1" baseline="-25000" smtClean="0"/>
              <a:t>OV</a:t>
            </a:r>
          </a:p>
          <a:p>
            <a:pPr lvl="2" eaLnBrk="1" hangingPunct="1"/>
            <a:r>
              <a:rPr lang="en-US" altLang="en-US" i="1" smtClean="0"/>
              <a:t>v</a:t>
            </a:r>
            <a:r>
              <a:rPr lang="en-US" altLang="en-US" i="1" baseline="-25000" smtClean="0"/>
              <a:t>out </a:t>
            </a:r>
            <a:r>
              <a:rPr lang="en-US" altLang="en-US" smtClean="0"/>
              <a:t>= </a:t>
            </a:r>
            <a:r>
              <a:rPr lang="en-US" altLang="en-US" i="1" smtClean="0"/>
              <a:t>v</a:t>
            </a:r>
            <a:r>
              <a:rPr lang="en-US" altLang="en-US" i="1" baseline="-25000" smtClean="0"/>
              <a:t>DD</a:t>
            </a:r>
          </a:p>
          <a:p>
            <a:pPr lvl="1" eaLnBrk="1" hangingPunct="1"/>
            <a:r>
              <a:rPr lang="en-US" altLang="en-US" sz="2000" i="1" smtClean="0"/>
              <a:t>V</a:t>
            </a:r>
            <a:r>
              <a:rPr lang="en-US" altLang="en-US" sz="2000" i="1" baseline="-25000" smtClean="0"/>
              <a:t>t</a:t>
            </a:r>
            <a:r>
              <a:rPr lang="en-US" altLang="en-US" sz="2000" smtClean="0"/>
              <a:t> &lt; </a:t>
            </a:r>
            <a:r>
              <a:rPr lang="en-US" altLang="en-US" sz="2000" b="1" i="1" smtClean="0">
                <a:solidFill>
                  <a:srgbClr val="FF0000"/>
                </a:solidFill>
              </a:rPr>
              <a:t>v</a:t>
            </a:r>
            <a:r>
              <a:rPr lang="en-US" altLang="en-US" sz="2000" b="1" i="1" baseline="-25000" smtClean="0">
                <a:solidFill>
                  <a:srgbClr val="FF0000"/>
                </a:solidFill>
              </a:rPr>
              <a:t>GS</a:t>
            </a:r>
            <a:r>
              <a:rPr lang="en-US" altLang="en-US" sz="2000" smtClean="0"/>
              <a:t> &lt; </a:t>
            </a:r>
            <a:r>
              <a:rPr lang="en-US" altLang="en-US" sz="2000" i="1" smtClean="0"/>
              <a:t>v</a:t>
            </a:r>
            <a:r>
              <a:rPr lang="en-US" altLang="en-US" sz="2000" i="1" baseline="-25000" smtClean="0"/>
              <a:t>DS</a:t>
            </a:r>
            <a:r>
              <a:rPr lang="en-US" altLang="en-US" sz="2000" smtClean="0"/>
              <a:t> + </a:t>
            </a:r>
            <a:r>
              <a:rPr lang="en-US" altLang="en-US" sz="2000" i="1" smtClean="0"/>
              <a:t>V</a:t>
            </a:r>
            <a:r>
              <a:rPr lang="en-US" altLang="en-US" sz="2000" i="1" baseline="-25000" smtClean="0"/>
              <a:t>t</a:t>
            </a:r>
            <a:r>
              <a:rPr lang="en-US" altLang="en-US" sz="2000" smtClean="0"/>
              <a:t> </a:t>
            </a:r>
            <a:r>
              <a:rPr lang="en-US" altLang="en-US" sz="2000" smtClean="0">
                <a:sym typeface="Wingdings" pitchFamily="2" charset="2"/>
              </a:rPr>
              <a:t> </a:t>
            </a:r>
            <a:r>
              <a:rPr lang="en-US" altLang="en-US" sz="2000" b="1" smtClean="0">
                <a:solidFill>
                  <a:srgbClr val="FF0000"/>
                </a:solidFill>
                <a:sym typeface="Wingdings" pitchFamily="2" charset="2"/>
              </a:rPr>
              <a:t>saturation</a:t>
            </a:r>
          </a:p>
          <a:p>
            <a:pPr lvl="2" eaLnBrk="1" hangingPunct="1"/>
            <a:r>
              <a:rPr lang="en-US" altLang="en-US" i="1" smtClean="0"/>
              <a:t>v</a:t>
            </a:r>
            <a:r>
              <a:rPr lang="en-US" altLang="en-US" i="1" baseline="-25000" smtClean="0"/>
              <a:t>OV</a:t>
            </a:r>
            <a:r>
              <a:rPr lang="en-US" altLang="en-US" i="1" smtClean="0"/>
              <a:t> </a:t>
            </a:r>
            <a:r>
              <a:rPr lang="en-US" altLang="en-US" smtClean="0"/>
              <a:t>=</a:t>
            </a:r>
            <a:r>
              <a:rPr lang="en-US" altLang="en-US" i="1" smtClean="0"/>
              <a:t> v</a:t>
            </a:r>
            <a:r>
              <a:rPr lang="en-US" altLang="en-US" i="1" baseline="-25000" smtClean="0"/>
              <a:t>GS</a:t>
            </a:r>
            <a:r>
              <a:rPr lang="en-US" altLang="en-US" i="1" smtClean="0"/>
              <a:t> – V</a:t>
            </a:r>
            <a:r>
              <a:rPr lang="en-US" altLang="en-US" i="1" baseline="-25000" smtClean="0"/>
              <a:t>t</a:t>
            </a:r>
            <a:r>
              <a:rPr lang="en-US" altLang="en-US" i="1" smtClean="0"/>
              <a:t> </a:t>
            </a:r>
            <a:r>
              <a:rPr lang="en-US" altLang="en-US" smtClean="0"/>
              <a:t>&gt; 0</a:t>
            </a:r>
          </a:p>
          <a:p>
            <a:pPr lvl="2" eaLnBrk="1" hangingPunct="1"/>
            <a:r>
              <a:rPr lang="en-US" altLang="en-US" i="1" smtClean="0"/>
              <a:t>I</a:t>
            </a:r>
            <a:r>
              <a:rPr lang="en-US" altLang="en-US" i="1" baseline="-25000" smtClean="0"/>
              <a:t>D</a:t>
            </a:r>
            <a:r>
              <a:rPr lang="en-US" altLang="en-US" smtClean="0"/>
              <a:t> = ½ </a:t>
            </a:r>
            <a:r>
              <a:rPr lang="en-US" altLang="en-US" i="1" smtClean="0"/>
              <a:t>k</a:t>
            </a:r>
            <a:r>
              <a:rPr lang="en-US" altLang="en-US" i="1" baseline="-25000" smtClean="0"/>
              <a:t>n</a:t>
            </a:r>
            <a:r>
              <a:rPr lang="en-US" altLang="en-US" smtClean="0"/>
              <a:t>(</a:t>
            </a:r>
            <a:r>
              <a:rPr lang="en-US" altLang="en-US" i="1" smtClean="0"/>
              <a:t>v</a:t>
            </a:r>
            <a:r>
              <a:rPr lang="en-US" altLang="en-US" i="1" baseline="-25000" smtClean="0"/>
              <a:t>GS</a:t>
            </a:r>
            <a:r>
              <a:rPr lang="en-US" altLang="en-US" smtClean="0"/>
              <a:t> – </a:t>
            </a:r>
            <a:r>
              <a:rPr lang="en-US" altLang="en-US" i="1" smtClean="0"/>
              <a:t>V</a:t>
            </a:r>
            <a:r>
              <a:rPr lang="en-US" altLang="en-US" i="1" baseline="-25000" smtClean="0"/>
              <a:t>t</a:t>
            </a:r>
            <a:r>
              <a:rPr lang="en-US" altLang="en-US" smtClean="0"/>
              <a:t>)</a:t>
            </a:r>
            <a:r>
              <a:rPr lang="en-US" altLang="en-US" baseline="30000" smtClean="0"/>
              <a:t>2</a:t>
            </a:r>
          </a:p>
          <a:p>
            <a:pPr lvl="2" eaLnBrk="1" hangingPunct="1"/>
            <a:r>
              <a:rPr lang="en-US" altLang="en-US" i="1" smtClean="0"/>
              <a:t>v</a:t>
            </a:r>
            <a:r>
              <a:rPr lang="en-US" altLang="en-US" i="1" baseline="-25000" smtClean="0"/>
              <a:t>DS</a:t>
            </a:r>
            <a:r>
              <a:rPr lang="en-US" altLang="en-US" smtClean="0"/>
              <a:t> &gt;&gt; </a:t>
            </a:r>
            <a:r>
              <a:rPr lang="en-US" altLang="en-US" i="1" smtClean="0"/>
              <a:t>v</a:t>
            </a:r>
            <a:r>
              <a:rPr lang="en-US" altLang="en-US" i="1" baseline="-25000" smtClean="0"/>
              <a:t>OV</a:t>
            </a:r>
          </a:p>
          <a:p>
            <a:pPr lvl="2" eaLnBrk="1" hangingPunct="1"/>
            <a:r>
              <a:rPr lang="en-US" altLang="en-US" i="1" smtClean="0"/>
              <a:t>v</a:t>
            </a:r>
            <a:r>
              <a:rPr lang="en-US" altLang="en-US" i="1" baseline="-25000" smtClean="0"/>
              <a:t>out</a:t>
            </a:r>
            <a:r>
              <a:rPr lang="en-US" altLang="en-US" smtClean="0"/>
              <a:t> = </a:t>
            </a:r>
            <a:r>
              <a:rPr lang="en-US" altLang="en-US" i="1" smtClean="0"/>
              <a:t>V</a:t>
            </a:r>
            <a:r>
              <a:rPr lang="en-US" altLang="en-US" i="1" baseline="-25000" smtClean="0"/>
              <a:t>DD</a:t>
            </a:r>
            <a:r>
              <a:rPr lang="en-US" altLang="en-US" smtClean="0"/>
              <a:t> – </a:t>
            </a:r>
            <a:r>
              <a:rPr lang="en-US" altLang="en-US" i="1" smtClean="0"/>
              <a:t>I</a:t>
            </a:r>
            <a:r>
              <a:rPr lang="en-US" altLang="en-US" i="1" baseline="-25000" smtClean="0"/>
              <a:t>D</a:t>
            </a:r>
            <a:r>
              <a:rPr lang="en-US" altLang="en-US" i="1" smtClean="0"/>
              <a:t>R</a:t>
            </a:r>
            <a:r>
              <a:rPr lang="en-US" altLang="en-US" i="1" baseline="-25000" smtClean="0"/>
              <a:t>D</a:t>
            </a:r>
          </a:p>
          <a:p>
            <a:pPr lvl="1" eaLnBrk="1" hangingPunct="1"/>
            <a:r>
              <a:rPr lang="en-US" altLang="en-US" sz="2000" i="1" smtClean="0"/>
              <a:t>v</a:t>
            </a:r>
            <a:r>
              <a:rPr lang="en-US" altLang="en-US" sz="2000" i="1" baseline="-25000" smtClean="0"/>
              <a:t>DS</a:t>
            </a:r>
            <a:r>
              <a:rPr lang="en-US" altLang="en-US" sz="2000" smtClean="0"/>
              <a:t> +</a:t>
            </a:r>
            <a:r>
              <a:rPr lang="en-US" altLang="en-US" sz="2000" i="1" smtClean="0"/>
              <a:t> V</a:t>
            </a:r>
            <a:r>
              <a:rPr lang="en-US" altLang="en-US" sz="2000" i="1" baseline="-25000" smtClean="0"/>
              <a:t>t</a:t>
            </a:r>
            <a:r>
              <a:rPr lang="en-US" altLang="en-US" sz="2000" smtClean="0"/>
              <a:t> &lt; </a:t>
            </a:r>
            <a:r>
              <a:rPr lang="en-US" altLang="en-US" sz="2000" b="1" i="1" smtClean="0">
                <a:solidFill>
                  <a:srgbClr val="FF0000"/>
                </a:solidFill>
              </a:rPr>
              <a:t>v</a:t>
            </a:r>
            <a:r>
              <a:rPr lang="en-US" altLang="en-US" sz="2000" b="1" i="1" baseline="-25000" smtClean="0">
                <a:solidFill>
                  <a:srgbClr val="FF0000"/>
                </a:solidFill>
              </a:rPr>
              <a:t>GS</a:t>
            </a:r>
            <a:r>
              <a:rPr lang="en-US" altLang="en-US" sz="2000" smtClean="0"/>
              <a:t> &lt; </a:t>
            </a:r>
            <a:r>
              <a:rPr lang="en-US" altLang="en-US" sz="2000" i="1" smtClean="0"/>
              <a:t>V</a:t>
            </a:r>
            <a:r>
              <a:rPr lang="en-US" altLang="en-US" sz="2000" i="1" baseline="-25000" smtClean="0"/>
              <a:t>DD</a:t>
            </a:r>
            <a:r>
              <a:rPr lang="en-US" altLang="en-US" sz="2000" smtClean="0"/>
              <a:t> </a:t>
            </a:r>
            <a:r>
              <a:rPr lang="en-US" altLang="en-US" sz="2000" smtClean="0">
                <a:sym typeface="Wingdings" pitchFamily="2" charset="2"/>
              </a:rPr>
              <a:t> </a:t>
            </a:r>
            <a:r>
              <a:rPr lang="en-US" altLang="en-US" sz="2000" b="1" smtClean="0">
                <a:solidFill>
                  <a:srgbClr val="FF0000"/>
                </a:solidFill>
                <a:sym typeface="Wingdings" pitchFamily="2" charset="2"/>
              </a:rPr>
              <a:t>triode</a:t>
            </a:r>
          </a:p>
          <a:p>
            <a:pPr lvl="2" eaLnBrk="1" hangingPunct="1"/>
            <a:r>
              <a:rPr lang="en-US" altLang="en-US" i="1" smtClean="0"/>
              <a:t>v</a:t>
            </a:r>
            <a:r>
              <a:rPr lang="en-US" altLang="en-US" i="1" baseline="-25000" smtClean="0"/>
              <a:t>OV</a:t>
            </a:r>
            <a:r>
              <a:rPr lang="en-US" altLang="en-US" i="1" smtClean="0"/>
              <a:t> </a:t>
            </a:r>
            <a:r>
              <a:rPr lang="en-US" altLang="en-US" smtClean="0"/>
              <a:t>=</a:t>
            </a:r>
            <a:r>
              <a:rPr lang="en-US" altLang="en-US" i="1" smtClean="0"/>
              <a:t> v</a:t>
            </a:r>
            <a:r>
              <a:rPr lang="en-US" altLang="en-US" i="1" baseline="-25000" smtClean="0"/>
              <a:t>GS</a:t>
            </a:r>
            <a:r>
              <a:rPr lang="en-US" altLang="en-US" i="1" smtClean="0"/>
              <a:t> – V</a:t>
            </a:r>
            <a:r>
              <a:rPr lang="en-US" altLang="en-US" i="1" baseline="-25000" smtClean="0"/>
              <a:t>t</a:t>
            </a:r>
            <a:r>
              <a:rPr lang="en-US" altLang="en-US" i="1" smtClean="0"/>
              <a:t> </a:t>
            </a:r>
            <a:r>
              <a:rPr lang="en-US" altLang="en-US" smtClean="0"/>
              <a:t>&gt; 0</a:t>
            </a:r>
          </a:p>
          <a:p>
            <a:pPr lvl="2" eaLnBrk="1" hangingPunct="1"/>
            <a:r>
              <a:rPr lang="en-US" altLang="en-US" i="1" smtClean="0"/>
              <a:t>I</a:t>
            </a:r>
            <a:r>
              <a:rPr lang="en-US" altLang="en-US" i="1" baseline="-25000" smtClean="0"/>
              <a:t>D</a:t>
            </a:r>
            <a:r>
              <a:rPr lang="en-US" altLang="en-US" smtClean="0"/>
              <a:t> = </a:t>
            </a:r>
            <a:r>
              <a:rPr lang="en-US" altLang="en-US" i="1" smtClean="0"/>
              <a:t>k</a:t>
            </a:r>
            <a:r>
              <a:rPr lang="en-US" altLang="en-US" i="1" baseline="-25000" smtClean="0"/>
              <a:t>n</a:t>
            </a:r>
            <a:r>
              <a:rPr lang="en-US" altLang="en-US" smtClean="0"/>
              <a:t>(</a:t>
            </a:r>
            <a:r>
              <a:rPr lang="en-US" altLang="en-US" i="1" smtClean="0"/>
              <a:t>v</a:t>
            </a:r>
            <a:r>
              <a:rPr lang="en-US" altLang="en-US" i="1" baseline="-25000" smtClean="0"/>
              <a:t>GS</a:t>
            </a:r>
            <a:r>
              <a:rPr lang="en-US" altLang="en-US" smtClean="0"/>
              <a:t> – </a:t>
            </a:r>
            <a:r>
              <a:rPr lang="en-US" altLang="en-US" i="1" smtClean="0"/>
              <a:t>V</a:t>
            </a:r>
            <a:r>
              <a:rPr lang="en-US" altLang="en-US" i="1" baseline="-25000" smtClean="0"/>
              <a:t>t</a:t>
            </a:r>
            <a:r>
              <a:rPr lang="en-US" altLang="en-US" i="1" smtClean="0"/>
              <a:t> – v</a:t>
            </a:r>
            <a:r>
              <a:rPr lang="en-US" altLang="en-US" i="1" baseline="-25000" smtClean="0"/>
              <a:t>DS</a:t>
            </a:r>
            <a:r>
              <a:rPr lang="en-US" altLang="en-US" smtClean="0"/>
              <a:t>)</a:t>
            </a:r>
            <a:r>
              <a:rPr lang="en-US" altLang="en-US" i="1" smtClean="0"/>
              <a:t>v</a:t>
            </a:r>
            <a:r>
              <a:rPr lang="en-US" altLang="en-US" i="1" baseline="-25000" smtClean="0"/>
              <a:t>DS</a:t>
            </a:r>
          </a:p>
          <a:p>
            <a:pPr lvl="2" eaLnBrk="1" hangingPunct="1"/>
            <a:r>
              <a:rPr lang="en-US" altLang="en-US" i="1" smtClean="0"/>
              <a:t>v</a:t>
            </a:r>
            <a:r>
              <a:rPr lang="en-US" altLang="en-US" i="1" baseline="-25000" smtClean="0"/>
              <a:t>DS</a:t>
            </a:r>
            <a:r>
              <a:rPr lang="en-US" altLang="en-US" smtClean="0"/>
              <a:t> &gt; </a:t>
            </a:r>
            <a:r>
              <a:rPr lang="en-US" altLang="en-US" i="1" smtClean="0"/>
              <a:t>v</a:t>
            </a:r>
            <a:r>
              <a:rPr lang="en-US" altLang="en-US" i="1" baseline="-25000" smtClean="0"/>
              <a:t>OV</a:t>
            </a:r>
          </a:p>
          <a:p>
            <a:pPr lvl="2" eaLnBrk="1" hangingPunct="1"/>
            <a:r>
              <a:rPr lang="en-US" altLang="en-US" i="1" smtClean="0"/>
              <a:t>v</a:t>
            </a:r>
            <a:r>
              <a:rPr lang="en-US" altLang="en-US" i="1" baseline="-25000" smtClean="0"/>
              <a:t>out</a:t>
            </a:r>
            <a:r>
              <a:rPr lang="en-US" altLang="en-US" smtClean="0"/>
              <a:t> = </a:t>
            </a:r>
            <a:r>
              <a:rPr lang="en-US" altLang="en-US" i="1" smtClean="0"/>
              <a:t>V</a:t>
            </a:r>
            <a:r>
              <a:rPr lang="en-US" altLang="en-US" i="1" baseline="-25000" smtClean="0"/>
              <a:t>DD</a:t>
            </a:r>
            <a:r>
              <a:rPr lang="en-US" altLang="en-US" smtClean="0"/>
              <a:t> – </a:t>
            </a:r>
            <a:r>
              <a:rPr lang="en-US" altLang="en-US" i="1" smtClean="0"/>
              <a:t>I</a:t>
            </a:r>
            <a:r>
              <a:rPr lang="en-US" altLang="en-US" i="1" baseline="-25000" smtClean="0"/>
              <a:t>D</a:t>
            </a:r>
            <a:r>
              <a:rPr lang="en-US" altLang="en-US" i="1" smtClean="0"/>
              <a:t>R</a:t>
            </a:r>
            <a:r>
              <a:rPr lang="en-US" altLang="en-US" i="1" baseline="-25000" smtClean="0"/>
              <a:t>D</a:t>
            </a:r>
            <a:endParaRPr lang="en-US" altLang="en-US" smtClean="0"/>
          </a:p>
        </p:txBody>
      </p:sp>
      <p:sp>
        <p:nvSpPr>
          <p:cNvPr id="66566" name="Rectangle 2"/>
          <p:cNvSpPr>
            <a:spLocks noChangeArrowheads="1"/>
          </p:cNvSpPr>
          <p:nvPr/>
        </p:nvSpPr>
        <p:spPr bwMode="auto">
          <a:xfrm>
            <a:off x="190500" y="5699125"/>
            <a:ext cx="4267200" cy="10064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r>
              <a:rPr lang="en-US" altLang="en-US" sz="2000" b="1"/>
              <a:t>Figure 5.27: (b)</a:t>
            </a:r>
            <a:r>
              <a:rPr lang="en-US" altLang="en-US" sz="2000"/>
              <a:t> the voltage transfer characteristic (VTC) of the amplifier from previous slide</a:t>
            </a:r>
            <a:endParaRPr lang="en-US" altLang="en-US" sz="2000" i="1" baseline="-25000"/>
          </a:p>
        </p:txBody>
      </p:sp>
      <p:pic>
        <p:nvPicPr>
          <p:cNvPr id="66567" name="Picture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900" y="2170113"/>
            <a:ext cx="3848100" cy="3392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67587" name="Rectangle 3"/>
          <p:cNvSpPr>
            <a:spLocks noGrp="1" noChangeArrowheads="1"/>
          </p:cNvSpPr>
          <p:nvPr>
            <p:ph type="body" sz="half" idx="1"/>
          </p:nvPr>
        </p:nvSpPr>
        <p:spPr>
          <a:xfrm>
            <a:off x="4648200" y="838200"/>
            <a:ext cx="4305300" cy="5867400"/>
          </a:xfrm>
        </p:spPr>
        <p:txBody>
          <a:bodyPr/>
          <a:lstStyle/>
          <a:p>
            <a:pPr eaLnBrk="1" hangingPunct="1"/>
            <a:r>
              <a:rPr lang="en-US" altLang="en-US" sz="2400" b="1" smtClean="0">
                <a:solidFill>
                  <a:srgbClr val="FF0000"/>
                </a:solidFill>
              </a:rPr>
              <a:t>Q:</a:t>
            </a:r>
            <a:r>
              <a:rPr lang="en-US" altLang="en-US" sz="2400" smtClean="0">
                <a:solidFill>
                  <a:srgbClr val="FF0000"/>
                </a:solidFill>
              </a:rPr>
              <a:t> </a:t>
            </a:r>
            <a:r>
              <a:rPr lang="en-US" altLang="en-US" sz="2400" smtClean="0"/>
              <a:t>What observations may be drawn?</a:t>
            </a:r>
          </a:p>
          <a:p>
            <a:pPr lvl="1" eaLnBrk="1" hangingPunct="1"/>
            <a:r>
              <a:rPr lang="en-US" altLang="en-US" b="1" smtClean="0">
                <a:solidFill>
                  <a:srgbClr val="008000"/>
                </a:solidFill>
              </a:rPr>
              <a:t>A: </a:t>
            </a:r>
            <a:r>
              <a:rPr lang="en-US" altLang="en-US" smtClean="0"/>
              <a:t>Cutoff FET represents transistor blocking, cutoff AMP represents </a:t>
            </a:r>
            <a:r>
              <a:rPr lang="en-US" altLang="en-US" i="1" smtClean="0"/>
              <a:t>v</a:t>
            </a:r>
            <a:r>
              <a:rPr lang="en-US" altLang="en-US" i="1" baseline="-25000" smtClean="0"/>
              <a:t>out</a:t>
            </a:r>
            <a:r>
              <a:rPr lang="en-US" altLang="en-US" smtClean="0"/>
              <a:t> = 0</a:t>
            </a:r>
          </a:p>
          <a:p>
            <a:pPr lvl="1" eaLnBrk="1" hangingPunct="1"/>
            <a:r>
              <a:rPr lang="en-US" altLang="en-US" b="1" smtClean="0">
                <a:solidFill>
                  <a:srgbClr val="008000"/>
                </a:solidFill>
              </a:rPr>
              <a:t>A: </a:t>
            </a:r>
            <a:r>
              <a:rPr lang="en-US" altLang="en-US" smtClean="0"/>
              <a:t>As </a:t>
            </a:r>
            <a:r>
              <a:rPr lang="en-US" altLang="en-US" i="1" smtClean="0"/>
              <a:t>v</a:t>
            </a:r>
            <a:r>
              <a:rPr lang="en-US" altLang="en-US" i="1" baseline="-25000" smtClean="0"/>
              <a:t>GS</a:t>
            </a:r>
            <a:r>
              <a:rPr lang="en-US" altLang="en-US" smtClean="0"/>
              <a:t> increases…</a:t>
            </a:r>
          </a:p>
          <a:p>
            <a:pPr lvl="2" eaLnBrk="1" hangingPunct="1"/>
            <a:r>
              <a:rPr lang="en-US" altLang="en-US" sz="2400" i="1" smtClean="0"/>
              <a:t>v</a:t>
            </a:r>
            <a:r>
              <a:rPr lang="en-US" altLang="en-US" sz="2400" i="1" baseline="-25000" smtClean="0"/>
              <a:t>DS</a:t>
            </a:r>
            <a:r>
              <a:rPr lang="en-US" altLang="en-US" sz="2400" smtClean="0"/>
              <a:t> (effectively) decreases</a:t>
            </a:r>
          </a:p>
          <a:p>
            <a:pPr lvl="2" eaLnBrk="1" hangingPunct="1"/>
            <a:r>
              <a:rPr lang="en-US" altLang="en-US" sz="2400" i="1" smtClean="0"/>
              <a:t>i</a:t>
            </a:r>
            <a:r>
              <a:rPr lang="en-US" altLang="en-US" sz="2400" i="1" baseline="-25000" smtClean="0"/>
              <a:t>D</a:t>
            </a:r>
            <a:r>
              <a:rPr lang="en-US" altLang="en-US" sz="2400" smtClean="0"/>
              <a:t> increases</a:t>
            </a:r>
          </a:p>
          <a:p>
            <a:pPr lvl="2" eaLnBrk="1" hangingPunct="1"/>
            <a:r>
              <a:rPr lang="en-US" altLang="en-US" sz="2400" i="1" smtClean="0"/>
              <a:t>v</a:t>
            </a:r>
            <a:r>
              <a:rPr lang="en-US" altLang="en-US" sz="2400" i="1" baseline="-25000" smtClean="0"/>
              <a:t>out</a:t>
            </a:r>
            <a:r>
              <a:rPr lang="en-US" altLang="en-US" sz="2400" smtClean="0"/>
              <a:t> decreases nonlinearly</a:t>
            </a:r>
          </a:p>
          <a:p>
            <a:pPr lvl="2" eaLnBrk="1" hangingPunct="1"/>
            <a:r>
              <a:rPr lang="en-US" altLang="en-US" sz="2400" smtClean="0"/>
              <a:t>gain (</a:t>
            </a:r>
            <a:r>
              <a:rPr lang="en-US" altLang="en-US" sz="2400" i="1" smtClean="0"/>
              <a:t>G</a:t>
            </a:r>
            <a:r>
              <a:rPr lang="en-US" altLang="en-US" sz="2400" smtClean="0"/>
              <a:t>) decreases</a:t>
            </a:r>
          </a:p>
          <a:p>
            <a:pPr lvl="1" eaLnBrk="1" hangingPunct="1"/>
            <a:r>
              <a:rPr lang="en-US" altLang="en-US" b="1" smtClean="0">
                <a:solidFill>
                  <a:srgbClr val="008000"/>
                </a:solidFill>
              </a:rPr>
              <a:t>A: </a:t>
            </a:r>
            <a:r>
              <a:rPr lang="en-US" altLang="en-US" smtClean="0"/>
              <a:t>Once </a:t>
            </a:r>
            <a:r>
              <a:rPr lang="en-US" altLang="en-US" i="1" smtClean="0"/>
              <a:t>v</a:t>
            </a:r>
            <a:r>
              <a:rPr lang="en-US" altLang="en-US" i="1" baseline="-25000" smtClean="0"/>
              <a:t>DS</a:t>
            </a:r>
            <a:r>
              <a:rPr lang="en-US" altLang="en-US" smtClean="0"/>
              <a:t> &gt; </a:t>
            </a:r>
            <a:r>
              <a:rPr lang="en-US" altLang="en-US" i="1" smtClean="0"/>
              <a:t>v</a:t>
            </a:r>
            <a:r>
              <a:rPr lang="en-US" altLang="en-US" i="1" baseline="-25000" smtClean="0"/>
              <a:t>DD</a:t>
            </a:r>
            <a:r>
              <a:rPr lang="en-US" altLang="en-US" smtClean="0"/>
              <a:t>, all power is dissipated by resistor </a:t>
            </a:r>
            <a:r>
              <a:rPr lang="en-US" altLang="en-US" i="1" smtClean="0"/>
              <a:t>R</a:t>
            </a:r>
            <a:r>
              <a:rPr lang="en-US" altLang="en-US" i="1" baseline="-25000" smtClean="0"/>
              <a:t>D</a:t>
            </a:r>
          </a:p>
        </p:txBody>
      </p:sp>
      <p:sp>
        <p:nvSpPr>
          <p:cNvPr id="67588" name="Rectangle 2"/>
          <p:cNvSpPr>
            <a:spLocks noGrp="1" noChangeArrowheads="1"/>
          </p:cNvSpPr>
          <p:nvPr>
            <p:ph type="title"/>
          </p:nvPr>
        </p:nvSpPr>
        <p:spPr/>
        <p:txBody>
          <a:bodyPr/>
          <a:lstStyle/>
          <a:p>
            <a:pPr eaLnBrk="1" hangingPunct="1"/>
            <a:r>
              <a:rPr lang="en-US" altLang="en-US" b="0" smtClean="0"/>
              <a:t>5.4.2. </a:t>
            </a:r>
            <a:r>
              <a:rPr lang="en-US" altLang="en-US" smtClean="0"/>
              <a:t>Voltage Transfer Characteristic</a:t>
            </a:r>
          </a:p>
        </p:txBody>
      </p:sp>
      <p:sp>
        <p:nvSpPr>
          <p:cNvPr id="67589" name="Rectangle 17"/>
          <p:cNvSpPr>
            <a:spLocks noChangeArrowheads="1"/>
          </p:cNvSpPr>
          <p:nvPr/>
        </p:nvSpPr>
        <p:spPr bwMode="auto">
          <a:xfrm>
            <a:off x="0" y="2057400"/>
            <a:ext cx="4648200" cy="48006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67590" name="Rectangle 2"/>
          <p:cNvSpPr>
            <a:spLocks noChangeArrowheads="1"/>
          </p:cNvSpPr>
          <p:nvPr/>
        </p:nvSpPr>
        <p:spPr bwMode="auto">
          <a:xfrm>
            <a:off x="190500" y="5699125"/>
            <a:ext cx="4267200" cy="10064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r>
              <a:rPr lang="en-US" altLang="en-US" sz="2000" b="1"/>
              <a:t>Figure 5.27: (b)</a:t>
            </a:r>
            <a:r>
              <a:rPr lang="en-US" altLang="en-US" sz="2000"/>
              <a:t> the voltage transfer characteristic (VTC) of the amplifier from previous slide</a:t>
            </a:r>
            <a:endParaRPr lang="en-US" altLang="en-US" sz="2000" i="1" baseline="-25000"/>
          </a:p>
        </p:txBody>
      </p:sp>
      <p:pic>
        <p:nvPicPr>
          <p:cNvPr id="67591" name="Picture 1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900" y="2170113"/>
            <a:ext cx="3848100" cy="3392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75597" name="Line 13"/>
          <p:cNvSpPr>
            <a:spLocks noChangeShapeType="1"/>
          </p:cNvSpPr>
          <p:nvPr/>
        </p:nvSpPr>
        <p:spPr bwMode="auto">
          <a:xfrm>
            <a:off x="990600" y="381000"/>
            <a:ext cx="381000" cy="19050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75598" name="Line 14"/>
          <p:cNvSpPr>
            <a:spLocks noChangeShapeType="1"/>
          </p:cNvSpPr>
          <p:nvPr/>
        </p:nvSpPr>
        <p:spPr bwMode="auto">
          <a:xfrm flipH="1">
            <a:off x="3657600" y="457200"/>
            <a:ext cx="0" cy="43434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75595" name="Text Box 11"/>
          <p:cNvSpPr txBox="1">
            <a:spLocks noChangeArrowheads="1"/>
          </p:cNvSpPr>
          <p:nvPr/>
        </p:nvSpPr>
        <p:spPr bwMode="auto">
          <a:xfrm>
            <a:off x="152400" y="152400"/>
            <a:ext cx="1676400" cy="533400"/>
          </a:xfrm>
          <a:prstGeom prst="rect">
            <a:avLst/>
          </a:prstGeom>
          <a:solidFill>
            <a:srgbClr val="FFFF99"/>
          </a:solidFill>
          <a:ln w="76200">
            <a:solidFill>
              <a:srgbClr val="FFFF9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50000"/>
              </a:spcBef>
              <a:buFontTx/>
              <a:buNone/>
            </a:pPr>
            <a:r>
              <a:rPr lang="en-US" altLang="en-US">
                <a:solidFill>
                  <a:srgbClr val="FF0000"/>
                </a:solidFill>
              </a:rPr>
              <a:t>cutoff FET</a:t>
            </a:r>
          </a:p>
        </p:txBody>
      </p:sp>
      <p:sp>
        <p:nvSpPr>
          <p:cNvPr id="1475596" name="Text Box 12"/>
          <p:cNvSpPr txBox="1">
            <a:spLocks noChangeArrowheads="1"/>
          </p:cNvSpPr>
          <p:nvPr/>
        </p:nvSpPr>
        <p:spPr bwMode="auto">
          <a:xfrm>
            <a:off x="2819400" y="152400"/>
            <a:ext cx="1676400" cy="533400"/>
          </a:xfrm>
          <a:prstGeom prst="rect">
            <a:avLst/>
          </a:prstGeom>
          <a:solidFill>
            <a:srgbClr val="FFFF99"/>
          </a:solidFill>
          <a:ln w="76200">
            <a:solidFill>
              <a:srgbClr val="FFFF9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50000"/>
              </a:spcBef>
              <a:buFontTx/>
              <a:buNone/>
            </a:pPr>
            <a:r>
              <a:rPr lang="en-US" altLang="en-US">
                <a:solidFill>
                  <a:srgbClr val="FF0000"/>
                </a:solidFill>
              </a:rPr>
              <a:t>cutoff AMP</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75596"/>
                                        </p:tgtEl>
                                        <p:attrNameLst>
                                          <p:attrName>style.visibility</p:attrName>
                                        </p:attrNameLst>
                                      </p:cBhvr>
                                      <p:to>
                                        <p:strVal val="visible"/>
                                      </p:to>
                                    </p:set>
                                    <p:animEffect transition="in" filter="fade">
                                      <p:cBhvr>
                                        <p:cTn id="7" dur="1000"/>
                                        <p:tgtEl>
                                          <p:spTgt spid="147559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75595"/>
                                        </p:tgtEl>
                                        <p:attrNameLst>
                                          <p:attrName>style.visibility</p:attrName>
                                        </p:attrNameLst>
                                      </p:cBhvr>
                                      <p:to>
                                        <p:strVal val="visible"/>
                                      </p:to>
                                    </p:set>
                                    <p:animEffect transition="in" filter="fade">
                                      <p:cBhvr>
                                        <p:cTn id="10" dur="1000"/>
                                        <p:tgtEl>
                                          <p:spTgt spid="1475595"/>
                                        </p:tgtEl>
                                      </p:cBhvr>
                                    </p:animEffect>
                                  </p:childTnLst>
                                </p:cTn>
                              </p:par>
                            </p:childTnLst>
                          </p:cTn>
                        </p:par>
                        <p:par>
                          <p:cTn id="11" fill="hold" nodeType="afterGroup">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1475597"/>
                                        </p:tgtEl>
                                        <p:attrNameLst>
                                          <p:attrName>style.visibility</p:attrName>
                                        </p:attrNameLst>
                                      </p:cBhvr>
                                      <p:to>
                                        <p:strVal val="visible"/>
                                      </p:to>
                                    </p:set>
                                    <p:animEffect transition="in" filter="fade">
                                      <p:cBhvr>
                                        <p:cTn id="14" dur="1000"/>
                                        <p:tgtEl>
                                          <p:spTgt spid="1475597"/>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475598"/>
                                        </p:tgtEl>
                                        <p:attrNameLst>
                                          <p:attrName>style.visibility</p:attrName>
                                        </p:attrNameLst>
                                      </p:cBhvr>
                                      <p:to>
                                        <p:strVal val="visible"/>
                                      </p:to>
                                    </p:set>
                                    <p:animEffect transition="in" filter="fade">
                                      <p:cBhvr>
                                        <p:cTn id="17" dur="1000"/>
                                        <p:tgtEl>
                                          <p:spTgt spid="14755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5597" grpId="0" animBg="1"/>
      <p:bldP spid="1475598" grpId="0" animBg="1"/>
      <p:bldP spid="1475595" grpId="0" animBg="1"/>
      <p:bldP spid="1475596"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68611" name="Rectangle 2"/>
          <p:cNvSpPr>
            <a:spLocks noGrp="1" noChangeArrowheads="1"/>
          </p:cNvSpPr>
          <p:nvPr>
            <p:ph type="title"/>
          </p:nvPr>
        </p:nvSpPr>
        <p:spPr/>
        <p:txBody>
          <a:bodyPr/>
          <a:lstStyle/>
          <a:p>
            <a:pPr eaLnBrk="1" hangingPunct="1"/>
            <a:r>
              <a:rPr lang="en-US" altLang="en-US" b="0" smtClean="0"/>
              <a:t>5.4.2. </a:t>
            </a:r>
            <a:r>
              <a:rPr lang="en-US" altLang="en-US" smtClean="0"/>
              <a:t>Voltage Transfer Characteristic</a:t>
            </a:r>
          </a:p>
        </p:txBody>
      </p:sp>
      <p:sp>
        <p:nvSpPr>
          <p:cNvPr id="68612" name="Text Box 21"/>
          <p:cNvSpPr txBox="1">
            <a:spLocks noChangeArrowheads="1"/>
          </p:cNvSpPr>
          <p:nvPr/>
        </p:nvSpPr>
        <p:spPr bwMode="auto">
          <a:xfrm>
            <a:off x="4191000" y="1066800"/>
            <a:ext cx="4648200" cy="822325"/>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50000"/>
              </a:spcBef>
              <a:buFontTx/>
              <a:buNone/>
            </a:pPr>
            <a:r>
              <a:rPr lang="en-US" altLang="en-US" b="1">
                <a:solidFill>
                  <a:srgbClr val="FF0000"/>
                </a:solidFill>
              </a:rPr>
              <a:t>Q:</a:t>
            </a:r>
            <a:r>
              <a:rPr lang="en-US" altLang="en-US">
                <a:solidFill>
                  <a:srgbClr val="FF0000"/>
                </a:solidFill>
              </a:rPr>
              <a:t> </a:t>
            </a:r>
            <a:r>
              <a:rPr lang="en-US" altLang="en-US"/>
              <a:t>How do we define </a:t>
            </a:r>
            <a:r>
              <a:rPr lang="en-US" altLang="en-US" i="1"/>
              <a:t>v</a:t>
            </a:r>
            <a:r>
              <a:rPr lang="en-US" altLang="en-US" i="1" baseline="-25000"/>
              <a:t>DS</a:t>
            </a:r>
            <a:r>
              <a:rPr lang="en-US" altLang="en-US"/>
              <a:t> in terms of </a:t>
            </a:r>
            <a:r>
              <a:rPr lang="en-US" altLang="en-US" i="1"/>
              <a:t>v</a:t>
            </a:r>
            <a:r>
              <a:rPr lang="en-US" altLang="en-US" i="1" baseline="-25000"/>
              <a:t>GS</a:t>
            </a:r>
            <a:r>
              <a:rPr lang="en-US" altLang="en-US"/>
              <a:t> for saturation?</a:t>
            </a:r>
          </a:p>
        </p:txBody>
      </p:sp>
      <p:sp>
        <p:nvSpPr>
          <p:cNvPr id="68613" name="Rectangle 22"/>
          <p:cNvSpPr>
            <a:spLocks noGrp="1" noChangeArrowheads="1"/>
          </p:cNvSpPr>
          <p:nvPr>
            <p:ph type="body" sz="half" idx="1"/>
          </p:nvPr>
        </p:nvSpPr>
        <p:spPr/>
        <p:txBody>
          <a:bodyPr/>
          <a:lstStyle/>
          <a:p>
            <a:pPr eaLnBrk="1" hangingPunct="1"/>
            <a:endParaRPr lang="en-US" altLang="en-US" sz="2000" smtClean="0"/>
          </a:p>
        </p:txBody>
      </p:sp>
      <p:sp>
        <p:nvSpPr>
          <p:cNvPr id="68614" name="Rectangle 2"/>
          <p:cNvSpPr>
            <a:spLocks noChangeArrowheads="1"/>
          </p:cNvSpPr>
          <p:nvPr/>
        </p:nvSpPr>
        <p:spPr bwMode="auto">
          <a:xfrm>
            <a:off x="190500" y="5699125"/>
            <a:ext cx="4267200" cy="10064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r>
              <a:rPr lang="en-US" altLang="en-US" sz="2000" b="1"/>
              <a:t>Figure 5.27: (b)</a:t>
            </a:r>
            <a:r>
              <a:rPr lang="en-US" altLang="en-US" sz="2000"/>
              <a:t> the voltage transfer characteristic (VTC) of the amplifier from previous slide</a:t>
            </a:r>
            <a:endParaRPr lang="en-US" altLang="en-US" sz="2000" i="1" baseline="-25000"/>
          </a:p>
        </p:txBody>
      </p:sp>
      <p:pic>
        <p:nvPicPr>
          <p:cNvPr id="68615" name="Picture 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900" y="2170113"/>
            <a:ext cx="3848100" cy="3392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6" name="Line 19"/>
          <p:cNvSpPr>
            <a:spLocks noChangeShapeType="1"/>
          </p:cNvSpPr>
          <p:nvPr/>
        </p:nvSpPr>
        <p:spPr bwMode="auto">
          <a:xfrm flipH="1">
            <a:off x="2514600" y="4343400"/>
            <a:ext cx="1447800" cy="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68617" name="Object 17"/>
          <p:cNvGraphicFramePr>
            <a:graphicFrameLocks noGrp="1" noChangeAspect="1"/>
          </p:cNvGraphicFramePr>
          <p:nvPr>
            <p:ph sz="half" idx="2"/>
          </p:nvPr>
        </p:nvGraphicFramePr>
        <p:xfrm>
          <a:off x="4038600" y="2230438"/>
          <a:ext cx="4935538" cy="2528887"/>
        </p:xfrm>
        <a:graphic>
          <a:graphicData uri="http://schemas.openxmlformats.org/presentationml/2006/ole">
            <mc:AlternateContent xmlns:mc="http://schemas.openxmlformats.org/markup-compatibility/2006">
              <mc:Choice xmlns:v="urn:schemas-microsoft-com:vml" Requires="v">
                <p:oleObj spid="_x0000_s68644" name="Equation" r:id="rId4" imgW="2057400" imgH="1054100" progId="Equation.DSMT4">
                  <p:embed/>
                </p:oleObj>
              </mc:Choice>
              <mc:Fallback>
                <p:oleObj name="Equation" r:id="rId4" imgW="2057400" imgH="1054100" progId="Equation.DSMT4">
                  <p:embed/>
                  <p:pic>
                    <p:nvPicPr>
                      <p:cNvPr id="0" name="Object 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38600" y="2230438"/>
                        <a:ext cx="4935538" cy="2528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8618" name="Text Box 20"/>
          <p:cNvSpPr txBox="1">
            <a:spLocks noChangeArrowheads="1"/>
          </p:cNvSpPr>
          <p:nvPr/>
        </p:nvSpPr>
        <p:spPr bwMode="auto">
          <a:xfrm>
            <a:off x="4191000" y="5029200"/>
            <a:ext cx="4648200" cy="1187450"/>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50000"/>
              </a:spcBef>
              <a:buFontTx/>
              <a:buNone/>
            </a:pPr>
            <a:r>
              <a:rPr lang="en-US" altLang="en-US" b="1">
                <a:solidFill>
                  <a:srgbClr val="FF0000"/>
                </a:solidFill>
              </a:rPr>
              <a:t>Q:</a:t>
            </a:r>
            <a:r>
              <a:rPr lang="en-US" altLang="en-US">
                <a:solidFill>
                  <a:srgbClr val="FF0000"/>
                </a:solidFill>
              </a:rPr>
              <a:t> </a:t>
            </a:r>
            <a:r>
              <a:rPr lang="en-US" altLang="en-US"/>
              <a:t>How do we define point </a:t>
            </a:r>
            <a:r>
              <a:rPr lang="en-US" altLang="en-US" i="1"/>
              <a:t>B</a:t>
            </a:r>
            <a:r>
              <a:rPr lang="en-US" altLang="en-US"/>
              <a:t> – boundary between saturation and triode regions?</a:t>
            </a:r>
          </a:p>
        </p:txBody>
      </p:sp>
    </p:spTree>
  </p:cSld>
  <p:clrMapOvr>
    <a:masterClrMapping/>
  </p:clrMapOvr>
  <p:transition>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69635" name="Rectangle 2"/>
          <p:cNvSpPr>
            <a:spLocks noGrp="1" noChangeArrowheads="1"/>
          </p:cNvSpPr>
          <p:nvPr>
            <p:ph type="title"/>
          </p:nvPr>
        </p:nvSpPr>
        <p:spPr/>
        <p:txBody>
          <a:bodyPr/>
          <a:lstStyle/>
          <a:p>
            <a:pPr eaLnBrk="1" hangingPunct="1"/>
            <a:r>
              <a:rPr lang="en-US" altLang="en-US" sz="2400" b="0" smtClean="0"/>
              <a:t>5.4.3. </a:t>
            </a:r>
            <a:r>
              <a:rPr lang="en-US" altLang="en-US" sz="2400" smtClean="0"/>
              <a:t>Biasing the MOSFET to Obtain Linear Amplification</a:t>
            </a:r>
          </a:p>
        </p:txBody>
      </p:sp>
      <p:sp>
        <p:nvSpPr>
          <p:cNvPr id="69636" name="Rectangle 4"/>
          <p:cNvSpPr>
            <a:spLocks noGrp="1" noChangeArrowheads="1"/>
          </p:cNvSpPr>
          <p:nvPr>
            <p:ph type="body" sz="half" idx="1"/>
          </p:nvPr>
        </p:nvSpPr>
        <p:spPr/>
        <p:txBody>
          <a:bodyPr/>
          <a:lstStyle/>
          <a:p>
            <a:pPr eaLnBrk="1" hangingPunct="1"/>
            <a:r>
              <a:rPr lang="en-US" altLang="en-US" b="1" smtClean="0">
                <a:solidFill>
                  <a:srgbClr val="FF0000"/>
                </a:solidFill>
              </a:rPr>
              <a:t>Q:</a:t>
            </a:r>
            <a:r>
              <a:rPr lang="en-US" altLang="en-US" smtClean="0">
                <a:solidFill>
                  <a:srgbClr val="FF0000"/>
                </a:solidFill>
              </a:rPr>
              <a:t> </a:t>
            </a:r>
            <a:r>
              <a:rPr lang="en-US" altLang="en-US" smtClean="0"/>
              <a:t>How can we linearize VTC?</a:t>
            </a:r>
          </a:p>
          <a:p>
            <a:pPr lvl="1" eaLnBrk="1" hangingPunct="1"/>
            <a:r>
              <a:rPr lang="en-US" altLang="en-US" b="1" smtClean="0">
                <a:solidFill>
                  <a:srgbClr val="008000"/>
                </a:solidFill>
              </a:rPr>
              <a:t>A: </a:t>
            </a:r>
            <a:r>
              <a:rPr lang="en-US" altLang="en-US" smtClean="0"/>
              <a:t>Appropriate biasing technique</a:t>
            </a:r>
            <a:endParaRPr lang="en-US" altLang="en-US" b="1" smtClean="0"/>
          </a:p>
          <a:p>
            <a:pPr lvl="1" eaLnBrk="1" hangingPunct="1"/>
            <a:r>
              <a:rPr lang="en-US" altLang="en-US" b="1" smtClean="0">
                <a:solidFill>
                  <a:srgbClr val="008000"/>
                </a:solidFill>
              </a:rPr>
              <a:t>A:</a:t>
            </a:r>
            <a:r>
              <a:rPr lang="en-US" altLang="en-US" smtClean="0">
                <a:solidFill>
                  <a:srgbClr val="008000"/>
                </a:solidFill>
              </a:rPr>
              <a:t> </a:t>
            </a:r>
            <a:r>
              <a:rPr lang="en-US" altLang="en-US" smtClean="0"/>
              <a:t>Dc voltage </a:t>
            </a:r>
            <a:r>
              <a:rPr lang="en-US" altLang="en-US" i="1" smtClean="0"/>
              <a:t>v</a:t>
            </a:r>
            <a:r>
              <a:rPr lang="en-US" altLang="en-US" i="1" baseline="-25000" smtClean="0"/>
              <a:t>GS</a:t>
            </a:r>
            <a:r>
              <a:rPr lang="en-US" altLang="en-US" smtClean="0"/>
              <a:t> is selected to obtain operation at point </a:t>
            </a:r>
            <a:r>
              <a:rPr lang="en-US" altLang="en-US" i="1" smtClean="0"/>
              <a:t>Q</a:t>
            </a:r>
            <a:r>
              <a:rPr lang="en-US" altLang="en-US" smtClean="0"/>
              <a:t> on segment </a:t>
            </a:r>
            <a:r>
              <a:rPr lang="en-US" altLang="en-US" i="1" smtClean="0"/>
              <a:t>AB</a:t>
            </a:r>
          </a:p>
          <a:p>
            <a:pPr eaLnBrk="1" hangingPunct="1"/>
            <a:r>
              <a:rPr lang="en-US" altLang="en-US" b="1" smtClean="0">
                <a:solidFill>
                  <a:srgbClr val="FF0000"/>
                </a:solidFill>
              </a:rPr>
              <a:t>Q:</a:t>
            </a:r>
            <a:r>
              <a:rPr lang="en-US" altLang="en-US" smtClean="0">
                <a:solidFill>
                  <a:srgbClr val="FF0000"/>
                </a:solidFill>
              </a:rPr>
              <a:t> </a:t>
            </a:r>
            <a:r>
              <a:rPr lang="en-US" altLang="en-US" smtClean="0"/>
              <a:t>How do we choose </a:t>
            </a:r>
            <a:r>
              <a:rPr lang="en-US" altLang="en-US" i="1" smtClean="0"/>
              <a:t>v</a:t>
            </a:r>
            <a:r>
              <a:rPr lang="en-US" altLang="en-US" i="1" baseline="-25000" smtClean="0"/>
              <a:t>GS</a:t>
            </a:r>
            <a:r>
              <a:rPr lang="en-US" altLang="en-US" smtClean="0"/>
              <a:t>?</a:t>
            </a:r>
          </a:p>
          <a:p>
            <a:pPr lvl="1" eaLnBrk="1" hangingPunct="1"/>
            <a:r>
              <a:rPr lang="en-US" altLang="en-US" b="1" smtClean="0">
                <a:solidFill>
                  <a:srgbClr val="008000"/>
                </a:solidFill>
              </a:rPr>
              <a:t>A: </a:t>
            </a:r>
            <a:r>
              <a:rPr lang="en-US" altLang="en-US" smtClean="0"/>
              <a:t>Will discuss shortly…</a:t>
            </a:r>
          </a:p>
        </p:txBody>
      </p:sp>
      <p:pic>
        <p:nvPicPr>
          <p:cNvPr id="69637" name="Picture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83200" y="2590800"/>
            <a:ext cx="3098800" cy="308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38" name="Rectangle 2"/>
          <p:cNvSpPr>
            <a:spLocks noChangeArrowheads="1"/>
          </p:cNvSpPr>
          <p:nvPr/>
        </p:nvSpPr>
        <p:spPr bwMode="auto">
          <a:xfrm>
            <a:off x="4648200" y="5851525"/>
            <a:ext cx="4267200" cy="10064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r>
              <a:rPr lang="en-US" altLang="en-US" sz="2000" b="1"/>
              <a:t>Figure 5.28: </a:t>
            </a:r>
            <a:r>
              <a:rPr lang="en-US" altLang="en-US" sz="2000"/>
              <a:t>biasing the MOSFET amplifier at point </a:t>
            </a:r>
            <a:r>
              <a:rPr lang="en-US" altLang="en-US" sz="2000" i="1"/>
              <a:t>Q</a:t>
            </a:r>
            <a:r>
              <a:rPr lang="en-US" altLang="en-US" sz="2000"/>
              <a:t> located on segment </a:t>
            </a:r>
            <a:r>
              <a:rPr lang="en-US" altLang="en-US" sz="2000" i="1"/>
              <a:t>AB</a:t>
            </a:r>
            <a:r>
              <a:rPr lang="en-US" altLang="en-US" sz="2000"/>
              <a:t> of VTC</a:t>
            </a:r>
            <a:endParaRPr lang="en-US" altLang="en-US" sz="2000" i="1" baseline="-25000"/>
          </a:p>
        </p:txBody>
      </p:sp>
      <p:graphicFrame>
        <p:nvGraphicFramePr>
          <p:cNvPr id="69639" name="Object 17"/>
          <p:cNvGraphicFramePr>
            <a:graphicFrameLocks noGrp="1" noChangeAspect="1"/>
          </p:cNvGraphicFramePr>
          <p:nvPr>
            <p:ph sz="half" idx="2"/>
          </p:nvPr>
        </p:nvGraphicFramePr>
        <p:xfrm>
          <a:off x="4487863" y="1143000"/>
          <a:ext cx="4122737" cy="1323975"/>
        </p:xfrm>
        <a:graphic>
          <a:graphicData uri="http://schemas.openxmlformats.org/presentationml/2006/ole">
            <mc:AlternateContent xmlns:mc="http://schemas.openxmlformats.org/markup-compatibility/2006">
              <mc:Choice xmlns:v="urn:schemas-microsoft-com:vml" Requires="v">
                <p:oleObj spid="_x0000_s69668" name="Equation" r:id="rId7" imgW="2057400" imgH="660400" progId="Equation.DSMT4">
                  <p:embed/>
                </p:oleObj>
              </mc:Choice>
              <mc:Fallback>
                <p:oleObj name="Equation" r:id="rId7" imgW="2057400" imgH="660400" progId="Equation.DSMT4">
                  <p:embed/>
                  <p:pic>
                    <p:nvPicPr>
                      <p:cNvPr id="0" name="Object 1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487863" y="1143000"/>
                        <a:ext cx="4122737" cy="1323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9640" name="Line 21"/>
          <p:cNvSpPr>
            <a:spLocks noChangeShapeType="1"/>
          </p:cNvSpPr>
          <p:nvPr/>
        </p:nvSpPr>
        <p:spPr bwMode="auto">
          <a:xfrm flipH="1">
            <a:off x="6553200" y="2286000"/>
            <a:ext cx="0" cy="17526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9641" name="Text Box 22"/>
          <p:cNvSpPr txBox="1">
            <a:spLocks noChangeArrowheads="1"/>
          </p:cNvSpPr>
          <p:nvPr/>
        </p:nvSpPr>
        <p:spPr bwMode="auto">
          <a:xfrm>
            <a:off x="3657600" y="152400"/>
            <a:ext cx="5334000" cy="860425"/>
          </a:xfrm>
          <a:prstGeom prst="rect">
            <a:avLst/>
          </a:prstGeom>
          <a:solidFill>
            <a:srgbClr val="FFFF99"/>
          </a:solidFill>
          <a:ln w="38100">
            <a:solidFill>
              <a:srgbClr val="FFFF9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eaLnBrk="1" hangingPunct="1">
              <a:spcBef>
                <a:spcPct val="50000"/>
              </a:spcBef>
              <a:buFontTx/>
              <a:buNone/>
            </a:pPr>
            <a:r>
              <a:rPr lang="en-US" altLang="en-US">
                <a:solidFill>
                  <a:srgbClr val="FF0000"/>
                </a:solidFill>
              </a:rPr>
              <a:t>This equation differs from (5.32) because it considers dc component only.</a:t>
            </a:r>
          </a:p>
        </p:txBody>
      </p:sp>
      <p:pic>
        <p:nvPicPr>
          <p:cNvPr id="2" name="Recorded Sound">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9"/>
          <a:stretch>
            <a:fillRect/>
          </a:stretch>
        </p:blipFill>
        <p:spPr>
          <a:xfrm>
            <a:off x="4267200" y="3124200"/>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52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70659" name="Rectangle 2"/>
          <p:cNvSpPr>
            <a:spLocks noGrp="1" noChangeArrowheads="1"/>
          </p:cNvSpPr>
          <p:nvPr>
            <p:ph type="title"/>
          </p:nvPr>
        </p:nvSpPr>
        <p:spPr/>
        <p:txBody>
          <a:bodyPr/>
          <a:lstStyle/>
          <a:p>
            <a:pPr eaLnBrk="1" hangingPunct="1"/>
            <a:r>
              <a:rPr lang="en-US" altLang="en-US" sz="2400" b="0" smtClean="0"/>
              <a:t>5.4.3. </a:t>
            </a:r>
            <a:r>
              <a:rPr lang="en-US" altLang="en-US" sz="2400" smtClean="0"/>
              <a:t>Biasing the MOSFET to Obtain Linear Amplification</a:t>
            </a:r>
          </a:p>
        </p:txBody>
      </p:sp>
      <p:sp>
        <p:nvSpPr>
          <p:cNvPr id="70660" name="Rectangle 3"/>
          <p:cNvSpPr>
            <a:spLocks noGrp="1" noChangeArrowheads="1"/>
          </p:cNvSpPr>
          <p:nvPr>
            <p:ph type="body" sz="half" idx="1"/>
          </p:nvPr>
        </p:nvSpPr>
        <p:spPr/>
        <p:txBody>
          <a:bodyPr/>
          <a:lstStyle/>
          <a:p>
            <a:pPr eaLnBrk="1" hangingPunct="1"/>
            <a:r>
              <a:rPr lang="en-US" altLang="en-US" b="1" smtClean="0">
                <a:solidFill>
                  <a:srgbClr val="3333FF"/>
                </a:solidFill>
              </a:rPr>
              <a:t>bias point / dc operating pt. </a:t>
            </a:r>
            <a:r>
              <a:rPr lang="en-US" altLang="en-US" smtClean="0">
                <a:solidFill>
                  <a:srgbClr val="3333FF"/>
                </a:solidFill>
              </a:rPr>
              <a:t>(</a:t>
            </a:r>
            <a:r>
              <a:rPr lang="en-US" altLang="en-US" i="1" smtClean="0">
                <a:solidFill>
                  <a:srgbClr val="3333FF"/>
                </a:solidFill>
              </a:rPr>
              <a:t>Q</a:t>
            </a:r>
            <a:r>
              <a:rPr lang="en-US" altLang="en-US" smtClean="0">
                <a:solidFill>
                  <a:srgbClr val="3333FF"/>
                </a:solidFill>
              </a:rPr>
              <a:t>)</a:t>
            </a:r>
            <a:r>
              <a:rPr lang="en-US" altLang="en-US" b="1" smtClean="0">
                <a:solidFill>
                  <a:srgbClr val="3333FF"/>
                </a:solidFill>
              </a:rPr>
              <a:t> </a:t>
            </a:r>
            <a:r>
              <a:rPr lang="en-US" altLang="en-US" smtClean="0"/>
              <a:t>–</a:t>
            </a:r>
            <a:r>
              <a:rPr lang="en-US" altLang="en-US" b="1" smtClean="0">
                <a:solidFill>
                  <a:srgbClr val="3333FF"/>
                </a:solidFill>
              </a:rPr>
              <a:t> </a:t>
            </a:r>
            <a:r>
              <a:rPr lang="en-US" altLang="en-US" smtClean="0"/>
              <a:t>point of linearization for MOSFET</a:t>
            </a:r>
          </a:p>
          <a:p>
            <a:pPr lvl="1" eaLnBrk="1" hangingPunct="1"/>
            <a:r>
              <a:rPr lang="en-US" altLang="en-US" smtClean="0"/>
              <a:t>Also known as </a:t>
            </a:r>
            <a:r>
              <a:rPr lang="en-US" altLang="en-US" b="1" smtClean="0">
                <a:solidFill>
                  <a:srgbClr val="3333FF"/>
                </a:solidFill>
              </a:rPr>
              <a:t>quiescent point</a:t>
            </a:r>
            <a:r>
              <a:rPr lang="en-US" altLang="en-US" smtClean="0"/>
              <a:t>.</a:t>
            </a:r>
          </a:p>
          <a:p>
            <a:pPr eaLnBrk="1" hangingPunct="1"/>
            <a:r>
              <a:rPr lang="en-US" altLang="en-US" b="1" smtClean="0">
                <a:solidFill>
                  <a:srgbClr val="FF0000"/>
                </a:solidFill>
              </a:rPr>
              <a:t>Q: </a:t>
            </a:r>
            <a:r>
              <a:rPr lang="en-US" altLang="en-US" smtClean="0"/>
              <a:t>How will </a:t>
            </a:r>
            <a:r>
              <a:rPr lang="en-US" altLang="en-US" i="1" smtClean="0"/>
              <a:t>Q</a:t>
            </a:r>
            <a:r>
              <a:rPr lang="en-US" altLang="en-US" smtClean="0"/>
              <a:t> help us?</a:t>
            </a:r>
          </a:p>
          <a:p>
            <a:pPr lvl="1" eaLnBrk="1" hangingPunct="1"/>
            <a:r>
              <a:rPr lang="en-US" altLang="en-US" b="1" smtClean="0">
                <a:solidFill>
                  <a:srgbClr val="008000"/>
                </a:solidFill>
              </a:rPr>
              <a:t>A: </a:t>
            </a:r>
            <a:r>
              <a:rPr lang="en-US" altLang="en-US" smtClean="0"/>
              <a:t>Because VTC is linear near </a:t>
            </a:r>
            <a:r>
              <a:rPr lang="en-US" altLang="en-US" i="1" smtClean="0"/>
              <a:t>Q</a:t>
            </a:r>
            <a:r>
              <a:rPr lang="en-US" altLang="en-US" smtClean="0"/>
              <a:t>, we may perform linear amplification of signal &lt;&lt; Q</a:t>
            </a:r>
          </a:p>
          <a:p>
            <a:pPr eaLnBrk="1" hangingPunct="1"/>
            <a:endParaRPr lang="en-US" altLang="en-US" smtClean="0">
              <a:solidFill>
                <a:srgbClr val="008000"/>
              </a:solidFill>
            </a:endParaRPr>
          </a:p>
        </p:txBody>
      </p:sp>
      <p:pic>
        <p:nvPicPr>
          <p:cNvPr id="70661" name="Picture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83200" y="2590800"/>
            <a:ext cx="3098800" cy="308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662" name="Rectangle 2"/>
          <p:cNvSpPr>
            <a:spLocks noChangeArrowheads="1"/>
          </p:cNvSpPr>
          <p:nvPr/>
        </p:nvSpPr>
        <p:spPr bwMode="auto">
          <a:xfrm>
            <a:off x="4648200" y="5851525"/>
            <a:ext cx="4267200" cy="10064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r>
              <a:rPr lang="en-US" altLang="en-US" sz="2000" b="1"/>
              <a:t>Figure 5.28: </a:t>
            </a:r>
            <a:r>
              <a:rPr lang="en-US" altLang="en-US" sz="2000"/>
              <a:t>biasing the MOSFET amplifier at point </a:t>
            </a:r>
            <a:r>
              <a:rPr lang="en-US" altLang="en-US" sz="2000" i="1"/>
              <a:t>Q</a:t>
            </a:r>
            <a:r>
              <a:rPr lang="en-US" altLang="en-US" sz="2000"/>
              <a:t> located on segment </a:t>
            </a:r>
            <a:r>
              <a:rPr lang="en-US" altLang="en-US" sz="2000" i="1"/>
              <a:t>AB</a:t>
            </a:r>
            <a:r>
              <a:rPr lang="en-US" altLang="en-US" sz="2000"/>
              <a:t> of VTC</a:t>
            </a:r>
            <a:endParaRPr lang="en-US" altLang="en-US" sz="2000" i="1" baseline="-25000"/>
          </a:p>
        </p:txBody>
      </p:sp>
      <p:graphicFrame>
        <p:nvGraphicFramePr>
          <p:cNvPr id="70663" name="Object 16"/>
          <p:cNvGraphicFramePr>
            <a:graphicFrameLocks noGrp="1" noChangeAspect="1"/>
          </p:cNvGraphicFramePr>
          <p:nvPr>
            <p:ph sz="half" idx="2"/>
          </p:nvPr>
        </p:nvGraphicFramePr>
        <p:xfrm>
          <a:off x="4487863" y="1143000"/>
          <a:ext cx="4122737" cy="1323975"/>
        </p:xfrm>
        <a:graphic>
          <a:graphicData uri="http://schemas.openxmlformats.org/presentationml/2006/ole">
            <mc:AlternateContent xmlns:mc="http://schemas.openxmlformats.org/markup-compatibility/2006">
              <mc:Choice xmlns:v="urn:schemas-microsoft-com:vml" Requires="v">
                <p:oleObj spid="_x0000_s70690" name="Equation" r:id="rId4" imgW="2057400" imgH="660400" progId="Equation.DSMT4">
                  <p:embed/>
                </p:oleObj>
              </mc:Choice>
              <mc:Fallback>
                <p:oleObj name="Equation" r:id="rId4" imgW="2057400" imgH="660400" progId="Equation.DSMT4">
                  <p:embed/>
                  <p:pic>
                    <p:nvPicPr>
                      <p:cNvPr id="0" name="Object 1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87863" y="1143000"/>
                        <a:ext cx="4122737" cy="1323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0664" name="Line 17"/>
          <p:cNvSpPr>
            <a:spLocks noChangeShapeType="1"/>
          </p:cNvSpPr>
          <p:nvPr/>
        </p:nvSpPr>
        <p:spPr bwMode="auto">
          <a:xfrm flipH="1">
            <a:off x="6553200" y="2286000"/>
            <a:ext cx="0" cy="17526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transition>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71683" name="Rectangle 2"/>
          <p:cNvSpPr>
            <a:spLocks noGrp="1" noChangeArrowheads="1"/>
          </p:cNvSpPr>
          <p:nvPr>
            <p:ph type="title"/>
          </p:nvPr>
        </p:nvSpPr>
        <p:spPr/>
        <p:txBody>
          <a:bodyPr/>
          <a:lstStyle/>
          <a:p>
            <a:pPr eaLnBrk="1" hangingPunct="1"/>
            <a:r>
              <a:rPr lang="en-US" altLang="en-US" sz="2400" b="0" smtClean="0"/>
              <a:t>5.4.3: </a:t>
            </a:r>
            <a:r>
              <a:rPr lang="en-US" altLang="en-US" sz="2400" smtClean="0"/>
              <a:t>Biasing the MOSFET to Obtain Linear Amplification</a:t>
            </a:r>
          </a:p>
        </p:txBody>
      </p:sp>
      <p:sp>
        <p:nvSpPr>
          <p:cNvPr id="71684" name="Rectangle 3"/>
          <p:cNvSpPr>
            <a:spLocks noGrp="1" noChangeArrowheads="1"/>
          </p:cNvSpPr>
          <p:nvPr>
            <p:ph type="body" sz="half" idx="1"/>
          </p:nvPr>
        </p:nvSpPr>
        <p:spPr/>
        <p:txBody>
          <a:bodyPr/>
          <a:lstStyle/>
          <a:p>
            <a:pPr eaLnBrk="1" hangingPunct="1"/>
            <a:r>
              <a:rPr lang="en-US" altLang="en-US" sz="2000" b="1" smtClean="0">
                <a:solidFill>
                  <a:srgbClr val="3333FF"/>
                </a:solidFill>
              </a:rPr>
              <a:t>bias point / dc operating pt. (Q) = </a:t>
            </a:r>
            <a:r>
              <a:rPr lang="en-US" altLang="en-US" sz="2000" smtClean="0"/>
              <a:t>point of linearization for MOSFET</a:t>
            </a:r>
          </a:p>
          <a:p>
            <a:pPr lvl="1" eaLnBrk="1" hangingPunct="1"/>
            <a:r>
              <a:rPr lang="en-US" altLang="en-US" sz="2000" smtClean="0"/>
              <a:t>also known as </a:t>
            </a:r>
            <a:r>
              <a:rPr lang="en-US" altLang="en-US" sz="2000" b="1" smtClean="0">
                <a:solidFill>
                  <a:srgbClr val="3333FF"/>
                </a:solidFill>
              </a:rPr>
              <a:t>quiescent point</a:t>
            </a:r>
          </a:p>
          <a:p>
            <a:pPr eaLnBrk="1" hangingPunct="1"/>
            <a:r>
              <a:rPr lang="en-US" altLang="en-US" sz="2000" b="1" smtClean="0">
                <a:solidFill>
                  <a:srgbClr val="FF0000"/>
                </a:solidFill>
              </a:rPr>
              <a:t>Q: </a:t>
            </a:r>
            <a:r>
              <a:rPr lang="en-US" altLang="en-US" sz="2000" smtClean="0">
                <a:solidFill>
                  <a:srgbClr val="FF0000"/>
                </a:solidFill>
              </a:rPr>
              <a:t>how will </a:t>
            </a:r>
            <a:r>
              <a:rPr lang="en-US" altLang="en-US" sz="2000" i="1" smtClean="0">
                <a:solidFill>
                  <a:srgbClr val="FF0000"/>
                </a:solidFill>
              </a:rPr>
              <a:t>Q</a:t>
            </a:r>
            <a:r>
              <a:rPr lang="en-US" altLang="en-US" sz="2000" smtClean="0">
                <a:solidFill>
                  <a:srgbClr val="FF0000"/>
                </a:solidFill>
              </a:rPr>
              <a:t> help us?</a:t>
            </a:r>
          </a:p>
          <a:p>
            <a:pPr lvl="1" eaLnBrk="1" hangingPunct="1"/>
            <a:r>
              <a:rPr lang="en-US" altLang="en-US" sz="2000" smtClean="0">
                <a:solidFill>
                  <a:srgbClr val="008000"/>
                </a:solidFill>
              </a:rPr>
              <a:t>because VTC is linear near </a:t>
            </a:r>
            <a:r>
              <a:rPr lang="en-US" altLang="en-US" sz="2000" i="1" smtClean="0">
                <a:solidFill>
                  <a:srgbClr val="008000"/>
                </a:solidFill>
              </a:rPr>
              <a:t>Q</a:t>
            </a:r>
            <a:r>
              <a:rPr lang="en-US" altLang="en-US" sz="2000" smtClean="0">
                <a:solidFill>
                  <a:srgbClr val="008000"/>
                </a:solidFill>
              </a:rPr>
              <a:t>, we may perform linear amplification of signal &lt;&lt; Q</a:t>
            </a:r>
          </a:p>
          <a:p>
            <a:pPr eaLnBrk="1" hangingPunct="1"/>
            <a:endParaRPr lang="en-US" altLang="en-US" sz="2000" smtClean="0">
              <a:solidFill>
                <a:srgbClr val="008000"/>
              </a:solidFill>
            </a:endParaRPr>
          </a:p>
        </p:txBody>
      </p:sp>
      <p:pic>
        <p:nvPicPr>
          <p:cNvPr id="71685"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72400" y="152400"/>
            <a:ext cx="1179513"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686"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83200" y="2778125"/>
            <a:ext cx="3098800" cy="308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687" name="Rectangle 2"/>
          <p:cNvSpPr>
            <a:spLocks noChangeArrowheads="1"/>
          </p:cNvSpPr>
          <p:nvPr/>
        </p:nvSpPr>
        <p:spPr bwMode="auto">
          <a:xfrm>
            <a:off x="4648200" y="6019800"/>
            <a:ext cx="4267200" cy="5492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r>
              <a:rPr lang="en-US" altLang="en-US" sz="1500" b="1">
                <a:latin typeface="Arial" charset="0"/>
              </a:rPr>
              <a:t>Figure 5.28: </a:t>
            </a:r>
            <a:r>
              <a:rPr lang="en-US" altLang="en-US" sz="1500">
                <a:latin typeface="Arial" charset="0"/>
              </a:rPr>
              <a:t>biasing the MOSFET amplifier at point </a:t>
            </a:r>
            <a:r>
              <a:rPr lang="en-US" altLang="en-US" sz="1500" i="1">
                <a:latin typeface="Arial" charset="0"/>
              </a:rPr>
              <a:t>Q</a:t>
            </a:r>
            <a:r>
              <a:rPr lang="en-US" altLang="en-US" sz="1500">
                <a:latin typeface="Arial" charset="0"/>
              </a:rPr>
              <a:t> located on segment </a:t>
            </a:r>
            <a:r>
              <a:rPr lang="en-US" altLang="en-US" sz="1500" i="1">
                <a:latin typeface="Arial" charset="0"/>
              </a:rPr>
              <a:t>AB</a:t>
            </a:r>
            <a:r>
              <a:rPr lang="en-US" altLang="en-US" sz="1500">
                <a:latin typeface="Arial" charset="0"/>
              </a:rPr>
              <a:t> of VTC</a:t>
            </a:r>
            <a:endParaRPr lang="en-US" altLang="en-US" sz="1500" i="1" baseline="-25000">
              <a:latin typeface="Arial" charset="0"/>
            </a:endParaRPr>
          </a:p>
        </p:txBody>
      </p:sp>
      <p:sp>
        <p:nvSpPr>
          <p:cNvPr id="71688" name="Rectangle 10"/>
          <p:cNvSpPr>
            <a:spLocks noChangeArrowheads="1"/>
          </p:cNvSpPr>
          <p:nvPr/>
        </p:nvSpPr>
        <p:spPr bwMode="auto">
          <a:xfrm>
            <a:off x="0" y="0"/>
            <a:ext cx="9144000" cy="68580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pic>
        <p:nvPicPr>
          <p:cNvPr id="71689" name="Picture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19200" y="152400"/>
            <a:ext cx="6629400" cy="660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690" name="Line 13"/>
          <p:cNvSpPr>
            <a:spLocks noChangeShapeType="1"/>
          </p:cNvSpPr>
          <p:nvPr/>
        </p:nvSpPr>
        <p:spPr bwMode="auto">
          <a:xfrm>
            <a:off x="3657600" y="3048000"/>
            <a:ext cx="228600" cy="1219200"/>
          </a:xfrm>
          <a:prstGeom prst="line">
            <a:avLst/>
          </a:prstGeom>
          <a:noFill/>
          <a:ln w="762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691" name="Text Box 14"/>
          <p:cNvSpPr txBox="1">
            <a:spLocks noChangeArrowheads="1"/>
          </p:cNvSpPr>
          <p:nvPr/>
        </p:nvSpPr>
        <p:spPr bwMode="auto">
          <a:xfrm>
            <a:off x="4343400" y="1828800"/>
            <a:ext cx="3048000" cy="1373188"/>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50000"/>
              </a:spcBef>
              <a:buFontTx/>
              <a:buNone/>
            </a:pPr>
            <a:r>
              <a:rPr lang="en-US" altLang="en-US" sz="2800">
                <a:solidFill>
                  <a:srgbClr val="FF0000"/>
                </a:solidFill>
              </a:rPr>
              <a:t>linear amplification around </a:t>
            </a:r>
            <a:r>
              <a:rPr lang="en-US" altLang="en-US" sz="2800" i="1">
                <a:solidFill>
                  <a:srgbClr val="FF0000"/>
                </a:solidFill>
              </a:rPr>
              <a:t>Q </a:t>
            </a:r>
            <a:r>
              <a:rPr lang="en-US" altLang="en-US" sz="2800">
                <a:solidFill>
                  <a:srgbClr val="FF0000"/>
                </a:solidFill>
              </a:rPr>
              <a:t>in saturation region</a:t>
            </a:r>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6172200" y="3810000"/>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881"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2"/>
          <p:cNvSpPr>
            <a:spLocks noGrp="1" noChangeArrowheads="1"/>
          </p:cNvSpPr>
          <p:nvPr>
            <p:ph type="title"/>
          </p:nvPr>
        </p:nvSpPr>
        <p:spPr/>
        <p:txBody>
          <a:bodyPr/>
          <a:lstStyle/>
          <a:p>
            <a:r>
              <a:rPr lang="en-US" altLang="en-US" smtClean="0"/>
              <a:t>5.1. Device Structure and Operation</a:t>
            </a:r>
          </a:p>
        </p:txBody>
      </p:sp>
      <p:sp>
        <p:nvSpPr>
          <p:cNvPr id="8195" name="Rectangle 12"/>
          <p:cNvSpPr>
            <a:spLocks noChangeArrowheads="1"/>
          </p:cNvSpPr>
          <p:nvPr/>
        </p:nvSpPr>
        <p:spPr bwMode="auto">
          <a:xfrm>
            <a:off x="0" y="2057400"/>
            <a:ext cx="4572000" cy="46482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8197" name="Rectangle 3"/>
          <p:cNvSpPr>
            <a:spLocks noGrp="1" noChangeArrowheads="1"/>
          </p:cNvSpPr>
          <p:nvPr>
            <p:ph type="body" idx="1"/>
          </p:nvPr>
        </p:nvSpPr>
        <p:spPr/>
        <p:txBody>
          <a:bodyPr/>
          <a:lstStyle/>
          <a:p>
            <a:r>
              <a:rPr lang="en-US" altLang="en-US" dirty="0" smtClean="0"/>
              <a:t>Figure 5.1. shows general structure of the n-channel enhancement-type MOSFET</a:t>
            </a:r>
          </a:p>
        </p:txBody>
      </p:sp>
      <p:pic>
        <p:nvPicPr>
          <p:cNvPr id="8198" name="Picture 17" descr="se05F0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3575" y="2903538"/>
            <a:ext cx="7794625" cy="296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9" name="Text Box 7"/>
          <p:cNvSpPr txBox="1">
            <a:spLocks noChangeArrowheads="1"/>
          </p:cNvSpPr>
          <p:nvPr/>
        </p:nvSpPr>
        <p:spPr bwMode="auto">
          <a:xfrm>
            <a:off x="152400" y="5867400"/>
            <a:ext cx="8763000" cy="8255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50000"/>
              </a:spcBef>
              <a:buFontTx/>
              <a:buNone/>
            </a:pPr>
            <a:r>
              <a:rPr lang="en-US" altLang="en-US" sz="1500" b="1" dirty="0"/>
              <a:t>Figure 5.1:</a:t>
            </a:r>
            <a:r>
              <a:rPr lang="en-US" altLang="en-US" sz="1600" dirty="0"/>
              <a:t> Physical structure of the enhancement-type NMOS transistor: </a:t>
            </a:r>
            <a:r>
              <a:rPr lang="en-US" altLang="en-US" sz="1600" b="1" dirty="0"/>
              <a:t>(a)</a:t>
            </a:r>
            <a:r>
              <a:rPr lang="en-US" altLang="en-US" sz="1600" dirty="0"/>
              <a:t> perspective view, </a:t>
            </a:r>
            <a:r>
              <a:rPr lang="en-US" altLang="en-US" sz="1600" b="1" dirty="0"/>
              <a:t>(b)</a:t>
            </a:r>
            <a:r>
              <a:rPr lang="en-US" altLang="en-US" sz="1600" dirty="0"/>
              <a:t> cross-section.  Note that typically L = 0.03</a:t>
            </a:r>
            <a:r>
              <a:rPr lang="en-US" altLang="en-US" sz="1600" i="1" dirty="0"/>
              <a:t>um</a:t>
            </a:r>
            <a:r>
              <a:rPr lang="en-US" altLang="en-US" sz="1600" dirty="0"/>
              <a:t> to 1</a:t>
            </a:r>
            <a:r>
              <a:rPr lang="en-US" altLang="en-US" sz="1600" i="1" dirty="0"/>
              <a:t>um</a:t>
            </a:r>
            <a:r>
              <a:rPr lang="en-US" altLang="en-US" sz="1600" dirty="0"/>
              <a:t>, W = 0.1</a:t>
            </a:r>
            <a:r>
              <a:rPr lang="en-US" altLang="en-US" sz="1600" i="1" dirty="0"/>
              <a:t>um</a:t>
            </a:r>
            <a:r>
              <a:rPr lang="en-US" altLang="en-US" sz="1600" dirty="0"/>
              <a:t> to 100</a:t>
            </a:r>
            <a:r>
              <a:rPr lang="en-US" altLang="en-US" sz="1600" i="1" dirty="0"/>
              <a:t>um</a:t>
            </a:r>
            <a:r>
              <a:rPr lang="en-US" altLang="en-US" sz="1600" dirty="0"/>
              <a:t>, and the thickness of the oxide layer (</a:t>
            </a:r>
            <a:r>
              <a:rPr lang="en-US" altLang="en-US" sz="1600" i="1" dirty="0" err="1"/>
              <a:t>t</a:t>
            </a:r>
            <a:r>
              <a:rPr lang="en-US" altLang="en-US" sz="1600" i="1" baseline="-25000" dirty="0" err="1"/>
              <a:t>ox</a:t>
            </a:r>
            <a:r>
              <a:rPr lang="en-US" altLang="en-US" sz="1600" dirty="0"/>
              <a:t>) is in the range of 1 to 10</a:t>
            </a:r>
            <a:r>
              <a:rPr lang="en-US" altLang="en-US" sz="1600" i="1" dirty="0"/>
              <a:t>nm</a:t>
            </a:r>
            <a:r>
              <a:rPr lang="en-US" altLang="en-US" sz="1600" dirty="0"/>
              <a:t>.</a:t>
            </a:r>
          </a:p>
        </p:txBody>
      </p:sp>
      <p:pic>
        <p:nvPicPr>
          <p:cNvPr id="11"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629400" y="228600"/>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6808"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1"/>
                </p:tgtEl>
              </p:cMediaNode>
            </p:audio>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72707" name="Rectangle 2"/>
          <p:cNvSpPr>
            <a:spLocks noGrp="1" noChangeArrowheads="1"/>
          </p:cNvSpPr>
          <p:nvPr>
            <p:ph type="title"/>
          </p:nvPr>
        </p:nvSpPr>
        <p:spPr/>
        <p:txBody>
          <a:bodyPr/>
          <a:lstStyle/>
          <a:p>
            <a:pPr eaLnBrk="1" hangingPunct="1"/>
            <a:r>
              <a:rPr lang="en-US" altLang="en-US" sz="3200" b="0" smtClean="0"/>
              <a:t>5.4.3. </a:t>
            </a:r>
            <a:r>
              <a:rPr lang="en-US" altLang="en-US" sz="3200" smtClean="0"/>
              <a:t>Biasing the MOSFET to Obtain Linear Amplification</a:t>
            </a:r>
          </a:p>
        </p:txBody>
      </p:sp>
      <p:sp>
        <p:nvSpPr>
          <p:cNvPr id="72708" name="Rectangle 3"/>
          <p:cNvSpPr>
            <a:spLocks noGrp="1" noChangeArrowheads="1"/>
          </p:cNvSpPr>
          <p:nvPr>
            <p:ph type="body" sz="half" idx="1"/>
          </p:nvPr>
        </p:nvSpPr>
        <p:spPr>
          <a:xfrm>
            <a:off x="152400" y="2057400"/>
            <a:ext cx="5867400" cy="4038600"/>
          </a:xfrm>
        </p:spPr>
        <p:txBody>
          <a:bodyPr/>
          <a:lstStyle/>
          <a:p>
            <a:pPr eaLnBrk="1" hangingPunct="1"/>
            <a:r>
              <a:rPr lang="en-US" altLang="en-US" sz="2800" b="1" smtClean="0">
                <a:solidFill>
                  <a:srgbClr val="FF0000"/>
                </a:solidFill>
              </a:rPr>
              <a:t>Q:</a:t>
            </a:r>
            <a:r>
              <a:rPr lang="en-US" altLang="en-US" sz="2800" smtClean="0">
                <a:solidFill>
                  <a:srgbClr val="FF0000"/>
                </a:solidFill>
              </a:rPr>
              <a:t> </a:t>
            </a:r>
            <a:r>
              <a:rPr lang="en-US" altLang="en-US" sz="2800" smtClean="0"/>
              <a:t>How is </a:t>
            </a:r>
            <a:r>
              <a:rPr lang="en-US" altLang="en-US" sz="2800" smtClean="0">
                <a:solidFill>
                  <a:srgbClr val="FF0000"/>
                </a:solidFill>
              </a:rPr>
              <a:t>linear gain</a:t>
            </a:r>
            <a:r>
              <a:rPr lang="en-US" altLang="en-US" sz="2800" smtClean="0"/>
              <a:t> achieved?</a:t>
            </a:r>
          </a:p>
          <a:p>
            <a:pPr lvl="1" eaLnBrk="1" hangingPunct="1"/>
            <a:r>
              <a:rPr lang="en-US" altLang="en-US" sz="2800" b="1" smtClean="0">
                <a:solidFill>
                  <a:srgbClr val="008000"/>
                </a:solidFill>
              </a:rPr>
              <a:t>step #1:</a:t>
            </a:r>
            <a:r>
              <a:rPr lang="en-US" altLang="en-US" sz="2800" smtClean="0"/>
              <a:t> </a:t>
            </a:r>
            <a:r>
              <a:rPr lang="en-US" altLang="en-US" sz="2800" smtClean="0">
                <a:solidFill>
                  <a:srgbClr val="FF0000"/>
                </a:solidFill>
              </a:rPr>
              <a:t>Bias MOSFET</a:t>
            </a:r>
            <a:r>
              <a:rPr lang="en-US" altLang="en-US" sz="2800" smtClean="0"/>
              <a:t> with dc voltage </a:t>
            </a:r>
            <a:r>
              <a:rPr lang="en-US" altLang="en-US" sz="2800" i="1" smtClean="0"/>
              <a:t>V</a:t>
            </a:r>
            <a:r>
              <a:rPr lang="en-US" altLang="en-US" sz="2800" i="1" baseline="-25000" smtClean="0"/>
              <a:t>GS </a:t>
            </a:r>
            <a:r>
              <a:rPr lang="en-US" altLang="en-US" sz="2800" smtClean="0"/>
              <a:t>as defined by (5.34)</a:t>
            </a:r>
          </a:p>
          <a:p>
            <a:pPr lvl="1" eaLnBrk="1" hangingPunct="1"/>
            <a:r>
              <a:rPr lang="en-US" altLang="en-US" sz="2800" b="1" smtClean="0">
                <a:solidFill>
                  <a:srgbClr val="008000"/>
                </a:solidFill>
              </a:rPr>
              <a:t>step #2:</a:t>
            </a:r>
            <a:r>
              <a:rPr lang="en-US" altLang="en-US" sz="2800" smtClean="0"/>
              <a:t> </a:t>
            </a:r>
            <a:r>
              <a:rPr lang="en-US" altLang="en-US" sz="2800" smtClean="0">
                <a:solidFill>
                  <a:srgbClr val="FF0000"/>
                </a:solidFill>
              </a:rPr>
              <a:t>Superimpose amplifier</a:t>
            </a:r>
            <a:r>
              <a:rPr lang="en-US" altLang="en-US" sz="2800" smtClean="0"/>
              <a:t> input (</a:t>
            </a:r>
            <a:r>
              <a:rPr lang="en-US" altLang="en-US" sz="2800" i="1" smtClean="0"/>
              <a:t>v</a:t>
            </a:r>
            <a:r>
              <a:rPr lang="en-US" altLang="en-US" sz="2800" i="1" baseline="-25000" smtClean="0"/>
              <a:t>gs</a:t>
            </a:r>
            <a:r>
              <a:rPr lang="en-US" altLang="en-US" sz="2800" smtClean="0"/>
              <a:t>) upon </a:t>
            </a:r>
            <a:r>
              <a:rPr lang="en-US" altLang="en-US" sz="2800" i="1" smtClean="0"/>
              <a:t>V</a:t>
            </a:r>
            <a:r>
              <a:rPr lang="en-US" altLang="en-US" sz="2800" i="1" baseline="-25000" smtClean="0"/>
              <a:t>GS</a:t>
            </a:r>
            <a:r>
              <a:rPr lang="en-US" altLang="en-US" sz="2800" i="1" smtClean="0"/>
              <a:t>.</a:t>
            </a:r>
          </a:p>
          <a:p>
            <a:pPr lvl="1" eaLnBrk="1" hangingPunct="1"/>
            <a:r>
              <a:rPr lang="en-US" altLang="en-US" sz="2800" b="1" smtClean="0">
                <a:solidFill>
                  <a:srgbClr val="008000"/>
                </a:solidFill>
              </a:rPr>
              <a:t>step #3:</a:t>
            </a:r>
            <a:r>
              <a:rPr lang="en-US" altLang="en-US" sz="2800" smtClean="0"/>
              <a:t> Resultant </a:t>
            </a:r>
            <a:r>
              <a:rPr lang="en-US" altLang="en-US" sz="2800" i="1" smtClean="0">
                <a:solidFill>
                  <a:srgbClr val="FF0000"/>
                </a:solidFill>
              </a:rPr>
              <a:t>v</a:t>
            </a:r>
            <a:r>
              <a:rPr lang="en-US" altLang="en-US" sz="2800" i="1" baseline="-25000" smtClean="0">
                <a:solidFill>
                  <a:srgbClr val="FF0000"/>
                </a:solidFill>
              </a:rPr>
              <a:t>ds</a:t>
            </a:r>
            <a:r>
              <a:rPr lang="en-US" altLang="en-US" sz="2800" smtClean="0">
                <a:solidFill>
                  <a:srgbClr val="FF0000"/>
                </a:solidFill>
              </a:rPr>
              <a:t> should be linearly proportional</a:t>
            </a:r>
            <a:r>
              <a:rPr lang="en-US" altLang="en-US" sz="2800" smtClean="0"/>
              <a:t> to small-signal component </a:t>
            </a:r>
            <a:r>
              <a:rPr lang="en-US" altLang="en-US" sz="2800" i="1" smtClean="0"/>
              <a:t>v</a:t>
            </a:r>
            <a:r>
              <a:rPr lang="en-US" altLang="en-US" sz="2800" i="1" baseline="-25000" smtClean="0"/>
              <a:t>gs</a:t>
            </a:r>
            <a:r>
              <a:rPr lang="en-US" altLang="en-US" sz="2800" i="1" smtClean="0"/>
              <a:t>.</a:t>
            </a:r>
          </a:p>
        </p:txBody>
      </p:sp>
      <p:graphicFrame>
        <p:nvGraphicFramePr>
          <p:cNvPr id="72709" name="Object 10"/>
          <p:cNvGraphicFramePr>
            <a:graphicFrameLocks noGrp="1" noChangeAspect="1"/>
          </p:cNvGraphicFramePr>
          <p:nvPr>
            <p:ph sz="half" idx="2"/>
          </p:nvPr>
        </p:nvGraphicFramePr>
        <p:xfrm>
          <a:off x="6248400" y="3305175"/>
          <a:ext cx="2532063" cy="1495425"/>
        </p:xfrm>
        <a:graphic>
          <a:graphicData uri="http://schemas.openxmlformats.org/presentationml/2006/ole">
            <mc:AlternateContent xmlns:mc="http://schemas.openxmlformats.org/markup-compatibility/2006">
              <mc:Choice xmlns:v="urn:schemas-microsoft-com:vml" Requires="v">
                <p:oleObj spid="_x0000_s72735" name="Equation" r:id="rId3" imgW="1054100" imgH="622300" progId="Equation.DSMT4">
                  <p:embed/>
                </p:oleObj>
              </mc:Choice>
              <mc:Fallback>
                <p:oleObj name="Equation" r:id="rId3" imgW="1054100" imgH="622300" progId="Equation.DSMT4">
                  <p:embed/>
                  <p:pic>
                    <p:nvPicPr>
                      <p:cNvPr id="0"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8400" y="3305175"/>
                        <a:ext cx="2532063" cy="1495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73731" name="Rectangle 13"/>
          <p:cNvSpPr>
            <a:spLocks noChangeArrowheads="1"/>
          </p:cNvSpPr>
          <p:nvPr/>
        </p:nvSpPr>
        <p:spPr bwMode="auto">
          <a:xfrm>
            <a:off x="4572000" y="0"/>
            <a:ext cx="4572000" cy="68580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73732" name="Rectangle 2"/>
          <p:cNvSpPr>
            <a:spLocks noGrp="1" noChangeArrowheads="1"/>
          </p:cNvSpPr>
          <p:nvPr>
            <p:ph type="title"/>
          </p:nvPr>
        </p:nvSpPr>
        <p:spPr/>
        <p:txBody>
          <a:bodyPr/>
          <a:lstStyle/>
          <a:p>
            <a:pPr eaLnBrk="1" hangingPunct="1"/>
            <a:r>
              <a:rPr lang="en-US" altLang="en-US" sz="3200" smtClean="0">
                <a:solidFill>
                  <a:srgbClr val="FF0000"/>
                </a:solidFill>
              </a:rPr>
              <a:t>Q:</a:t>
            </a:r>
            <a:r>
              <a:rPr lang="en-US" altLang="en-US" sz="3200" b="0" smtClean="0">
                <a:solidFill>
                  <a:srgbClr val="FF0000"/>
                </a:solidFill>
              </a:rPr>
              <a:t> </a:t>
            </a:r>
            <a:r>
              <a:rPr lang="en-US" altLang="en-US" sz="3200" b="0" smtClean="0"/>
              <a:t>How is </a:t>
            </a:r>
            <a:r>
              <a:rPr lang="en-US" altLang="en-US" sz="3200" b="0" smtClean="0">
                <a:solidFill>
                  <a:srgbClr val="FF0000"/>
                </a:solidFill>
              </a:rPr>
              <a:t>linear gain</a:t>
            </a:r>
            <a:r>
              <a:rPr lang="en-US" altLang="en-US" sz="3200" b="0" smtClean="0"/>
              <a:t> achieved?</a:t>
            </a:r>
          </a:p>
        </p:txBody>
      </p:sp>
      <p:pic>
        <p:nvPicPr>
          <p:cNvPr id="73733"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0" y="1981200"/>
            <a:ext cx="318135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34"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94288" y="1828800"/>
            <a:ext cx="3592512" cy="480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5" name="Rectangle 2"/>
          <p:cNvSpPr>
            <a:spLocks noChangeArrowheads="1"/>
          </p:cNvSpPr>
          <p:nvPr/>
        </p:nvSpPr>
        <p:spPr bwMode="auto">
          <a:xfrm>
            <a:off x="4648200" y="152400"/>
            <a:ext cx="4419600" cy="1314450"/>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r>
              <a:rPr lang="en-US" altLang="en-US" sz="1600" b="1"/>
              <a:t>Figure 5.29: </a:t>
            </a:r>
            <a:r>
              <a:rPr lang="en-US" altLang="en-US" sz="1600"/>
              <a:t>The MOSFET amplifier with a small time-varying signal </a:t>
            </a:r>
            <a:r>
              <a:rPr lang="en-US" altLang="en-US" sz="1600" i="1"/>
              <a:t>v</a:t>
            </a:r>
            <a:r>
              <a:rPr lang="en-US" altLang="en-US" sz="1600" i="1" baseline="-25000"/>
              <a:t>gs</a:t>
            </a:r>
            <a:r>
              <a:rPr lang="en-US" altLang="en-US" sz="1600"/>
              <a:t>(</a:t>
            </a:r>
            <a:r>
              <a:rPr lang="en-US" altLang="en-US" sz="1600" i="1"/>
              <a:t>t</a:t>
            </a:r>
            <a:r>
              <a:rPr lang="en-US" altLang="en-US" sz="1600"/>
              <a:t>) superimposed on the dc bias voltage </a:t>
            </a:r>
            <a:r>
              <a:rPr lang="en-US" altLang="en-US" sz="1600" i="1"/>
              <a:t>v</a:t>
            </a:r>
            <a:r>
              <a:rPr lang="en-US" altLang="en-US" sz="1600" i="1" baseline="-25000"/>
              <a:t>GS</a:t>
            </a:r>
            <a:r>
              <a:rPr lang="en-US" altLang="en-US" sz="1600"/>
              <a:t>. The MOSFET operates on a short almost-linear segment of the VTC around the bias point </a:t>
            </a:r>
            <a:r>
              <a:rPr lang="en-US" altLang="en-US" sz="1600" i="1"/>
              <a:t>Q</a:t>
            </a:r>
            <a:r>
              <a:rPr lang="en-US" altLang="en-US" sz="1600"/>
              <a:t> and provides an output voltage </a:t>
            </a:r>
            <a:r>
              <a:rPr lang="en-US" altLang="en-US" sz="1600" i="1"/>
              <a:t>v</a:t>
            </a:r>
            <a:r>
              <a:rPr lang="en-US" altLang="en-US" sz="1600" i="1" baseline="-25000"/>
              <a:t>ds</a:t>
            </a:r>
            <a:r>
              <a:rPr lang="en-US" altLang="en-US" sz="1600"/>
              <a:t> = </a:t>
            </a:r>
            <a:r>
              <a:rPr lang="en-US" altLang="en-US" sz="1600" i="1"/>
              <a:t>A</a:t>
            </a:r>
            <a:r>
              <a:rPr lang="en-US" altLang="en-US" sz="1600" i="1" baseline="-25000"/>
              <a:t>v</a:t>
            </a:r>
            <a:r>
              <a:rPr lang="en-US" altLang="en-US" sz="1600" i="1"/>
              <a:t>v</a:t>
            </a:r>
            <a:r>
              <a:rPr lang="en-US" altLang="en-US" sz="1600" i="1" baseline="-25000"/>
              <a:t>gs</a:t>
            </a:r>
          </a:p>
        </p:txBody>
      </p:sp>
      <p:sp>
        <p:nvSpPr>
          <p:cNvPr id="1653768" name="Line 8"/>
          <p:cNvSpPr>
            <a:spLocks noChangeShapeType="1"/>
          </p:cNvSpPr>
          <p:nvPr/>
        </p:nvSpPr>
        <p:spPr bwMode="auto">
          <a:xfrm>
            <a:off x="1295400" y="2819400"/>
            <a:ext cx="0" cy="17526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53769" name="Text Box 9"/>
          <p:cNvSpPr txBox="1">
            <a:spLocks noChangeArrowheads="1"/>
          </p:cNvSpPr>
          <p:nvPr/>
        </p:nvSpPr>
        <p:spPr bwMode="auto">
          <a:xfrm>
            <a:off x="152400" y="2051050"/>
            <a:ext cx="4419600" cy="1225550"/>
          </a:xfrm>
          <a:prstGeom prst="rect">
            <a:avLst/>
          </a:prstGeom>
          <a:solidFill>
            <a:srgbClr val="FFFF99"/>
          </a:solidFill>
          <a:ln w="38100">
            <a:solidFill>
              <a:srgbClr val="FFFF9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50000"/>
              </a:spcBef>
              <a:buFontTx/>
              <a:buNone/>
            </a:pPr>
            <a:r>
              <a:rPr lang="en-US" altLang="en-US">
                <a:solidFill>
                  <a:srgbClr val="FF0000"/>
                </a:solidFill>
              </a:rPr>
              <a:t>As long as </a:t>
            </a:r>
            <a:r>
              <a:rPr lang="en-US" altLang="en-US" b="1">
                <a:solidFill>
                  <a:srgbClr val="FF0000"/>
                </a:solidFill>
              </a:rPr>
              <a:t>v</a:t>
            </a:r>
            <a:r>
              <a:rPr lang="en-US" altLang="en-US" i="1" baseline="-25000">
                <a:solidFill>
                  <a:srgbClr val="FF0000"/>
                </a:solidFill>
              </a:rPr>
              <a:t>gs</a:t>
            </a:r>
            <a:r>
              <a:rPr lang="en-US" altLang="en-US">
                <a:solidFill>
                  <a:srgbClr val="FF0000"/>
                </a:solidFill>
              </a:rPr>
              <a:t>(</a:t>
            </a:r>
            <a:r>
              <a:rPr lang="en-US" altLang="en-US" i="1">
                <a:solidFill>
                  <a:srgbClr val="FF0000"/>
                </a:solidFill>
              </a:rPr>
              <a:t>t</a:t>
            </a:r>
            <a:r>
              <a:rPr lang="en-US" altLang="en-US">
                <a:solidFill>
                  <a:srgbClr val="FF0000"/>
                </a:solidFill>
              </a:rPr>
              <a:t>) is small, its effect on </a:t>
            </a:r>
            <a:r>
              <a:rPr lang="en-US" altLang="en-US" i="1">
                <a:solidFill>
                  <a:srgbClr val="FF0000"/>
                </a:solidFill>
              </a:rPr>
              <a:t>v</a:t>
            </a:r>
            <a:r>
              <a:rPr lang="en-US" altLang="en-US" i="1" baseline="-25000">
                <a:solidFill>
                  <a:srgbClr val="FF0000"/>
                </a:solidFill>
              </a:rPr>
              <a:t>DS</a:t>
            </a:r>
            <a:r>
              <a:rPr lang="en-US" altLang="en-US">
                <a:solidFill>
                  <a:srgbClr val="FF0000"/>
                </a:solidFill>
              </a:rPr>
              <a:t>(</a:t>
            </a:r>
            <a:r>
              <a:rPr lang="en-US" altLang="en-US" i="1">
                <a:solidFill>
                  <a:srgbClr val="FF0000"/>
                </a:solidFill>
              </a:rPr>
              <a:t>t</a:t>
            </a:r>
            <a:r>
              <a:rPr lang="en-US" altLang="en-US">
                <a:solidFill>
                  <a:srgbClr val="FF0000"/>
                </a:solidFill>
              </a:rPr>
              <a:t>) will be linear – </a:t>
            </a:r>
            <a:r>
              <a:rPr lang="en-US" altLang="en-US" i="1">
                <a:solidFill>
                  <a:srgbClr val="FF0000"/>
                </a:solidFill>
              </a:rPr>
              <a:t>facilitating linear amplification.</a:t>
            </a:r>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3853543" y="4532086"/>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53769"/>
                                        </p:tgtEl>
                                        <p:attrNameLst>
                                          <p:attrName>style.visibility</p:attrName>
                                        </p:attrNameLst>
                                      </p:cBhvr>
                                      <p:to>
                                        <p:strVal val="visible"/>
                                      </p:to>
                                    </p:set>
                                    <p:animEffect transition="in" filter="fade">
                                      <p:cBhvr>
                                        <p:cTn id="7" dur="500"/>
                                        <p:tgtEl>
                                          <p:spTgt spid="165376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53768"/>
                                        </p:tgtEl>
                                        <p:attrNameLst>
                                          <p:attrName>style.visibility</p:attrName>
                                        </p:attrNameLst>
                                      </p:cBhvr>
                                      <p:to>
                                        <p:strVal val="visible"/>
                                      </p:to>
                                    </p:set>
                                    <p:animEffect transition="in" filter="fade">
                                      <p:cBhvr>
                                        <p:cTn id="11" dur="500"/>
                                        <p:tgtEl>
                                          <p:spTgt spid="1653768"/>
                                        </p:tgtEl>
                                      </p:cBhvr>
                                    </p:animEffect>
                                  </p:childTnLst>
                                </p:cTn>
                              </p:par>
                            </p:childTnLst>
                          </p:cTn>
                        </p:par>
                        <p:par>
                          <p:cTn id="12" fill="hold">
                            <p:stCondLst>
                              <p:cond delay="1000"/>
                            </p:stCondLst>
                            <p:childTnLst>
                              <p:par>
                                <p:cTn id="13" presetID="1" presetClass="mediacall" presetSubtype="0" fill="hold" nodeType="afterEffect">
                                  <p:stCondLst>
                                    <p:cond delay="0"/>
                                  </p:stCondLst>
                                  <p:childTnLst>
                                    <p:cmd type="call" cmd="playFrom(0.0)">
                                      <p:cBhvr>
                                        <p:cTn id="14" dur="1218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2"/>
                </p:tgtEl>
              </p:cMediaNode>
            </p:audio>
          </p:childTnLst>
        </p:cTn>
      </p:par>
    </p:tnLst>
    <p:bldLst>
      <p:bldP spid="1653768" grpId="0" animBg="1"/>
      <p:bldP spid="1653769"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74755" name="Rectangle 10"/>
          <p:cNvSpPr>
            <a:spLocks noChangeArrowheads="1"/>
          </p:cNvSpPr>
          <p:nvPr/>
        </p:nvSpPr>
        <p:spPr bwMode="auto">
          <a:xfrm>
            <a:off x="0" y="1905000"/>
            <a:ext cx="9144000" cy="49530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74756" name="Rectangle 2"/>
          <p:cNvSpPr>
            <a:spLocks noGrp="1" noChangeArrowheads="1"/>
          </p:cNvSpPr>
          <p:nvPr>
            <p:ph type="title"/>
          </p:nvPr>
        </p:nvSpPr>
        <p:spPr/>
        <p:txBody>
          <a:bodyPr/>
          <a:lstStyle/>
          <a:p>
            <a:pPr eaLnBrk="1" hangingPunct="1"/>
            <a:r>
              <a:rPr lang="en-US" altLang="en-US" sz="3200" smtClean="0">
                <a:solidFill>
                  <a:srgbClr val="FF0000"/>
                </a:solidFill>
              </a:rPr>
              <a:t>Q:</a:t>
            </a:r>
            <a:r>
              <a:rPr lang="en-US" altLang="en-US" sz="3200" b="0" smtClean="0">
                <a:solidFill>
                  <a:srgbClr val="FF0000"/>
                </a:solidFill>
              </a:rPr>
              <a:t> </a:t>
            </a:r>
            <a:r>
              <a:rPr lang="en-US" altLang="en-US" sz="3200" b="0" smtClean="0"/>
              <a:t>How is </a:t>
            </a:r>
            <a:r>
              <a:rPr lang="en-US" altLang="en-US" sz="3200" b="0" smtClean="0">
                <a:solidFill>
                  <a:srgbClr val="FF0000"/>
                </a:solidFill>
              </a:rPr>
              <a:t>linear gain</a:t>
            </a:r>
            <a:r>
              <a:rPr lang="en-US" altLang="en-US" sz="3200" b="0" smtClean="0"/>
              <a:t> achieved?</a:t>
            </a:r>
          </a:p>
        </p:txBody>
      </p:sp>
      <p:sp>
        <p:nvSpPr>
          <p:cNvPr id="74757" name="Rectangle 5"/>
          <p:cNvSpPr>
            <a:spLocks noGrp="1" noChangeArrowheads="1"/>
          </p:cNvSpPr>
          <p:nvPr>
            <p:ph type="body" sz="half" idx="1"/>
          </p:nvPr>
        </p:nvSpPr>
        <p:spPr>
          <a:xfrm>
            <a:off x="152400" y="2057400"/>
            <a:ext cx="3124200" cy="4038600"/>
          </a:xfrm>
        </p:spPr>
        <p:txBody>
          <a:bodyPr/>
          <a:lstStyle/>
          <a:p>
            <a:pPr eaLnBrk="1" hangingPunct="1"/>
            <a:r>
              <a:rPr lang="en-US" altLang="en-US" sz="2800" b="1" smtClean="0">
                <a:solidFill>
                  <a:srgbClr val="008000"/>
                </a:solidFill>
              </a:rPr>
              <a:t>step #4: </a:t>
            </a:r>
            <a:r>
              <a:rPr lang="en-US" altLang="en-US" sz="2800" smtClean="0"/>
              <a:t>Note if </a:t>
            </a:r>
            <a:r>
              <a:rPr lang="en-US" altLang="en-US" sz="2800" i="1" smtClean="0"/>
              <a:t>v</a:t>
            </a:r>
            <a:r>
              <a:rPr lang="en-US" altLang="en-US" sz="2800" i="1" baseline="-25000" smtClean="0"/>
              <a:t>gs</a:t>
            </a:r>
            <a:r>
              <a:rPr lang="en-US" altLang="en-US" sz="2800" smtClean="0"/>
              <a:t> is small, output </a:t>
            </a:r>
            <a:r>
              <a:rPr lang="en-US" altLang="en-US" sz="2800" i="1" smtClean="0"/>
              <a:t>v</a:t>
            </a:r>
            <a:r>
              <a:rPr lang="en-US" altLang="en-US" sz="2800" i="1" baseline="-25000" smtClean="0"/>
              <a:t>ds</a:t>
            </a:r>
            <a:r>
              <a:rPr lang="en-US" altLang="en-US" sz="2800" smtClean="0"/>
              <a:t> will be nearly </a:t>
            </a:r>
            <a:r>
              <a:rPr lang="en-US" altLang="en-US" sz="2800" smtClean="0">
                <a:solidFill>
                  <a:srgbClr val="FF0000"/>
                </a:solidFill>
              </a:rPr>
              <a:t>linearly proportional</a:t>
            </a:r>
            <a:r>
              <a:rPr lang="en-US" altLang="en-US" sz="2800" smtClean="0"/>
              <a:t> to it.</a:t>
            </a:r>
          </a:p>
          <a:p>
            <a:pPr lvl="1" eaLnBrk="1" hangingPunct="1"/>
            <a:r>
              <a:rPr lang="en-US" altLang="en-US" sz="2800" smtClean="0"/>
              <a:t>Slope will be constant.</a:t>
            </a:r>
          </a:p>
        </p:txBody>
      </p:sp>
      <p:graphicFrame>
        <p:nvGraphicFramePr>
          <p:cNvPr id="74758" name="Object 7"/>
          <p:cNvGraphicFramePr>
            <a:graphicFrameLocks noGrp="1" noChangeAspect="1"/>
          </p:cNvGraphicFramePr>
          <p:nvPr>
            <p:ph sz="half" idx="2"/>
          </p:nvPr>
        </p:nvGraphicFramePr>
        <p:xfrm>
          <a:off x="3352800" y="1600200"/>
          <a:ext cx="5922963" cy="5037138"/>
        </p:xfrm>
        <a:graphic>
          <a:graphicData uri="http://schemas.openxmlformats.org/presentationml/2006/ole">
            <mc:AlternateContent xmlns:mc="http://schemas.openxmlformats.org/markup-compatibility/2006">
              <mc:Choice xmlns:v="urn:schemas-microsoft-com:vml" Requires="v">
                <p:oleObj spid="_x0000_s74785" name="Equation" r:id="rId6" imgW="2463800" imgH="2095500" progId="Equation.DSMT4">
                  <p:embed/>
                </p:oleObj>
              </mc:Choice>
              <mc:Fallback>
                <p:oleObj name="Equation" r:id="rId6" imgW="2463800" imgH="2095500" progId="Equation.DSMT4">
                  <p:embed/>
                  <p:pic>
                    <p:nvPicPr>
                      <p:cNvPr id="0" name="Object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52800" y="1600200"/>
                        <a:ext cx="5922963" cy="50371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2" name="Recorded Sound">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6248400" y="228600"/>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18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75779" name="Rectangle 11"/>
          <p:cNvSpPr>
            <a:spLocks noChangeArrowheads="1"/>
          </p:cNvSpPr>
          <p:nvPr/>
        </p:nvSpPr>
        <p:spPr bwMode="auto">
          <a:xfrm>
            <a:off x="0" y="5943600"/>
            <a:ext cx="9144000" cy="9144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75780" name="Rectangle 2"/>
          <p:cNvSpPr>
            <a:spLocks noGrp="1" noChangeArrowheads="1"/>
          </p:cNvSpPr>
          <p:nvPr>
            <p:ph type="title"/>
          </p:nvPr>
        </p:nvSpPr>
        <p:spPr/>
        <p:txBody>
          <a:bodyPr/>
          <a:lstStyle/>
          <a:p>
            <a:pPr eaLnBrk="1" hangingPunct="1"/>
            <a:r>
              <a:rPr lang="en-US" altLang="en-US" sz="3200" b="0" smtClean="0"/>
              <a:t>5.4.4.</a:t>
            </a:r>
            <a:r>
              <a:rPr lang="en-US" altLang="en-US" sz="3200" smtClean="0"/>
              <a:t> Small-Signal Voltage Gain</a:t>
            </a:r>
          </a:p>
        </p:txBody>
      </p:sp>
      <p:sp>
        <p:nvSpPr>
          <p:cNvPr id="75781" name="Rectangle 3"/>
          <p:cNvSpPr>
            <a:spLocks noGrp="1" noChangeArrowheads="1"/>
          </p:cNvSpPr>
          <p:nvPr>
            <p:ph type="body" sz="half" idx="1"/>
          </p:nvPr>
        </p:nvSpPr>
        <p:spPr>
          <a:xfrm>
            <a:off x="0" y="2057400"/>
            <a:ext cx="4267200" cy="4800600"/>
          </a:xfrm>
          <a:solidFill>
            <a:schemeClr val="bg1"/>
          </a:solidFill>
        </p:spPr>
        <p:txBody>
          <a:bodyPr/>
          <a:lstStyle/>
          <a:p>
            <a:pPr eaLnBrk="1" hangingPunct="1"/>
            <a:r>
              <a:rPr lang="en-US" altLang="en-US" b="1" smtClean="0">
                <a:solidFill>
                  <a:srgbClr val="FF0000"/>
                </a:solidFill>
              </a:rPr>
              <a:t>Q:</a:t>
            </a:r>
            <a:r>
              <a:rPr lang="en-US" altLang="en-US" smtClean="0">
                <a:solidFill>
                  <a:srgbClr val="FF0000"/>
                </a:solidFill>
              </a:rPr>
              <a:t> </a:t>
            </a:r>
            <a:r>
              <a:rPr lang="en-US" altLang="en-US" smtClean="0"/>
              <a:t>What </a:t>
            </a:r>
            <a:r>
              <a:rPr lang="en-US" altLang="en-US" smtClean="0">
                <a:solidFill>
                  <a:srgbClr val="FF0000"/>
                </a:solidFill>
              </a:rPr>
              <a:t>observations</a:t>
            </a:r>
            <a:r>
              <a:rPr lang="en-US" altLang="en-US" smtClean="0"/>
              <a:t> can be made about voltage gain?</a:t>
            </a:r>
          </a:p>
          <a:p>
            <a:pPr lvl="1" eaLnBrk="1" hangingPunct="1"/>
            <a:r>
              <a:rPr lang="en-US" altLang="en-US" b="1" smtClean="0">
                <a:solidFill>
                  <a:srgbClr val="008000"/>
                </a:solidFill>
              </a:rPr>
              <a:t>A: </a:t>
            </a:r>
            <a:r>
              <a:rPr lang="en-US" altLang="en-US" smtClean="0"/>
              <a:t>Gain is </a:t>
            </a:r>
            <a:r>
              <a:rPr lang="en-US" altLang="en-US" smtClean="0">
                <a:solidFill>
                  <a:srgbClr val="FF0000"/>
                </a:solidFill>
              </a:rPr>
              <a:t>negative</a:t>
            </a:r>
            <a:r>
              <a:rPr lang="en-US" altLang="en-US" smtClean="0"/>
              <a:t>.</a:t>
            </a:r>
          </a:p>
          <a:p>
            <a:pPr lvl="1" eaLnBrk="1" hangingPunct="1"/>
            <a:r>
              <a:rPr lang="en-US" altLang="en-US" b="1" smtClean="0">
                <a:solidFill>
                  <a:srgbClr val="008000"/>
                </a:solidFill>
              </a:rPr>
              <a:t>A: </a:t>
            </a:r>
            <a:r>
              <a:rPr lang="en-US" altLang="en-US" smtClean="0"/>
              <a:t>Gain is </a:t>
            </a:r>
            <a:r>
              <a:rPr lang="en-US" altLang="en-US" smtClean="0">
                <a:solidFill>
                  <a:srgbClr val="FF0000"/>
                </a:solidFill>
              </a:rPr>
              <a:t>proportional</a:t>
            </a:r>
            <a:r>
              <a:rPr lang="en-US" altLang="en-US" smtClean="0"/>
              <a:t> to:</a:t>
            </a:r>
          </a:p>
          <a:p>
            <a:pPr lvl="2" eaLnBrk="1" hangingPunct="1"/>
            <a:r>
              <a:rPr lang="en-US" altLang="en-US" sz="2400" smtClean="0"/>
              <a:t>load resistance (</a:t>
            </a:r>
            <a:r>
              <a:rPr lang="en-US" altLang="en-US" sz="2400" i="1" smtClean="0"/>
              <a:t>R</a:t>
            </a:r>
            <a:r>
              <a:rPr lang="en-US" altLang="en-US" sz="2400" i="1" baseline="-25000" smtClean="0"/>
              <a:t>D</a:t>
            </a:r>
            <a:r>
              <a:rPr lang="en-US" altLang="en-US" sz="2400" smtClean="0"/>
              <a:t>)</a:t>
            </a:r>
          </a:p>
          <a:p>
            <a:pPr lvl="2" eaLnBrk="1" hangingPunct="1"/>
            <a:r>
              <a:rPr lang="en-US" altLang="en-US" sz="2400" smtClean="0"/>
              <a:t>transistor conductance parameter (</a:t>
            </a:r>
            <a:r>
              <a:rPr lang="en-US" altLang="en-US" sz="2400" i="1" smtClean="0"/>
              <a:t>k</a:t>
            </a:r>
            <a:r>
              <a:rPr lang="en-US" altLang="en-US" sz="2400" i="1" baseline="-25000" smtClean="0"/>
              <a:t>n</a:t>
            </a:r>
            <a:r>
              <a:rPr lang="en-US" altLang="en-US" sz="2400" smtClean="0"/>
              <a:t>)</a:t>
            </a:r>
          </a:p>
          <a:p>
            <a:pPr lvl="2" eaLnBrk="1" hangingPunct="1"/>
            <a:r>
              <a:rPr lang="en-US" altLang="en-US" sz="2400" smtClean="0"/>
              <a:t>overdrive voltage (</a:t>
            </a:r>
            <a:r>
              <a:rPr lang="en-US" altLang="en-US" sz="2400" i="1" smtClean="0"/>
              <a:t>v</a:t>
            </a:r>
            <a:r>
              <a:rPr lang="en-US" altLang="en-US" sz="2400" i="1" baseline="-25000" smtClean="0"/>
              <a:t>OV</a:t>
            </a:r>
            <a:r>
              <a:rPr lang="en-US" altLang="en-US" sz="2400" smtClean="0"/>
              <a:t>)</a:t>
            </a:r>
          </a:p>
        </p:txBody>
      </p:sp>
      <p:graphicFrame>
        <p:nvGraphicFramePr>
          <p:cNvPr id="75782" name="Object 4"/>
          <p:cNvGraphicFramePr>
            <a:graphicFrameLocks noGrp="1" noChangeAspect="1"/>
          </p:cNvGraphicFramePr>
          <p:nvPr>
            <p:ph sz="half" idx="2"/>
          </p:nvPr>
        </p:nvGraphicFramePr>
        <p:xfrm>
          <a:off x="4343400" y="2139950"/>
          <a:ext cx="4845050" cy="4184650"/>
        </p:xfrm>
        <a:graphic>
          <a:graphicData uri="http://schemas.openxmlformats.org/presentationml/2006/ole">
            <mc:AlternateContent xmlns:mc="http://schemas.openxmlformats.org/markup-compatibility/2006">
              <mc:Choice xmlns:v="urn:schemas-microsoft-com:vml" Requires="v">
                <p:oleObj spid="_x0000_s75810" name="Equation" r:id="rId6" imgW="2425700" imgH="2095500" progId="Equation.DSMT4">
                  <p:embed/>
                </p:oleObj>
              </mc:Choice>
              <mc:Fallback>
                <p:oleObj name="Equation" r:id="rId6" imgW="2425700" imgH="2095500" progId="Equation.DSMT4">
                  <p:embed/>
                  <p:pic>
                    <p:nvPicPr>
                      <p:cNvPr id="0" name="Object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43400" y="2139950"/>
                        <a:ext cx="4845050" cy="4184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5783" name="Rectangle 7"/>
          <p:cNvSpPr>
            <a:spLocks noChangeArrowheads="1"/>
          </p:cNvSpPr>
          <p:nvPr/>
        </p:nvSpPr>
        <p:spPr bwMode="auto">
          <a:xfrm>
            <a:off x="6019800" y="1600200"/>
            <a:ext cx="152400" cy="228600"/>
          </a:xfrm>
          <a:prstGeom prst="rect">
            <a:avLst/>
          </a:prstGeom>
          <a:solidFill>
            <a:schemeClr val="bg1">
              <a:alpha val="749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pic>
        <p:nvPicPr>
          <p:cNvPr id="2" name="Recorded Sound">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6324600" y="304800"/>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46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76803" name="Rectangle 2"/>
          <p:cNvSpPr>
            <a:spLocks noGrp="1" noChangeArrowheads="1"/>
          </p:cNvSpPr>
          <p:nvPr>
            <p:ph type="title"/>
          </p:nvPr>
        </p:nvSpPr>
        <p:spPr/>
        <p:txBody>
          <a:bodyPr/>
          <a:lstStyle/>
          <a:p>
            <a:pPr eaLnBrk="1" hangingPunct="1"/>
            <a:r>
              <a:rPr lang="en-US" altLang="en-US" sz="3200" b="0" smtClean="0"/>
              <a:t>5.4.4.</a:t>
            </a:r>
            <a:r>
              <a:rPr lang="en-US" altLang="en-US" sz="3200" smtClean="0"/>
              <a:t> Small-Signal Gain</a:t>
            </a:r>
          </a:p>
        </p:txBody>
      </p:sp>
      <p:sp>
        <p:nvSpPr>
          <p:cNvPr id="76804" name="Rectangle 5"/>
          <p:cNvSpPr>
            <a:spLocks noGrp="1" noChangeArrowheads="1"/>
          </p:cNvSpPr>
          <p:nvPr>
            <p:ph type="body" sz="half" idx="1"/>
          </p:nvPr>
        </p:nvSpPr>
        <p:spPr/>
        <p:txBody>
          <a:bodyPr/>
          <a:lstStyle/>
          <a:p>
            <a:pPr eaLnBrk="1" hangingPunct="1"/>
            <a:r>
              <a:rPr lang="en-US" altLang="en-US" sz="2800" smtClean="0"/>
              <a:t>Equation (5.38) is </a:t>
            </a:r>
            <a:r>
              <a:rPr lang="en-US" altLang="en-US" sz="2800" smtClean="0">
                <a:solidFill>
                  <a:srgbClr val="FF0000"/>
                </a:solidFill>
              </a:rPr>
              <a:t>another version of (5.37) </a:t>
            </a:r>
            <a:r>
              <a:rPr lang="en-US" altLang="en-US" sz="2800" smtClean="0"/>
              <a:t>which incorporates (5.17).</a:t>
            </a:r>
          </a:p>
          <a:p>
            <a:pPr eaLnBrk="1" hangingPunct="1"/>
            <a:r>
              <a:rPr lang="en-US" altLang="en-US" sz="2800" smtClean="0"/>
              <a:t>It demonstrates that gain is </a:t>
            </a:r>
            <a:r>
              <a:rPr lang="en-US" altLang="en-US" sz="2800" smtClean="0">
                <a:solidFill>
                  <a:srgbClr val="FF0000"/>
                </a:solidFill>
              </a:rPr>
              <a:t>ratio</a:t>
            </a:r>
            <a:r>
              <a:rPr lang="en-US" altLang="en-US" sz="2800" smtClean="0"/>
              <a:t> of:</a:t>
            </a:r>
          </a:p>
          <a:p>
            <a:pPr lvl="1" eaLnBrk="1" hangingPunct="1"/>
            <a:r>
              <a:rPr lang="en-US" altLang="en-US" sz="2800" smtClean="0"/>
              <a:t>voltage drop across </a:t>
            </a:r>
            <a:r>
              <a:rPr lang="en-US" altLang="en-US" sz="2800" i="1" smtClean="0"/>
              <a:t>R</a:t>
            </a:r>
            <a:r>
              <a:rPr lang="en-US" altLang="en-US" sz="2800" i="1" baseline="-25000" smtClean="0"/>
              <a:t>D</a:t>
            </a:r>
          </a:p>
          <a:p>
            <a:pPr lvl="1" eaLnBrk="1" hangingPunct="1"/>
            <a:r>
              <a:rPr lang="en-US" altLang="en-US" sz="2800" smtClean="0"/>
              <a:t>half of over voltage</a:t>
            </a:r>
          </a:p>
        </p:txBody>
      </p:sp>
      <p:graphicFrame>
        <p:nvGraphicFramePr>
          <p:cNvPr id="76805" name="Object 8"/>
          <p:cNvGraphicFramePr>
            <a:graphicFrameLocks noGrp="1" noChangeAspect="1"/>
          </p:cNvGraphicFramePr>
          <p:nvPr>
            <p:ph sz="half" idx="2"/>
          </p:nvPr>
        </p:nvGraphicFramePr>
        <p:xfrm>
          <a:off x="4991100" y="2819400"/>
          <a:ext cx="3619500" cy="2590800"/>
        </p:xfrm>
        <a:graphic>
          <a:graphicData uri="http://schemas.openxmlformats.org/presentationml/2006/ole">
            <mc:AlternateContent xmlns:mc="http://schemas.openxmlformats.org/markup-compatibility/2006">
              <mc:Choice xmlns:v="urn:schemas-microsoft-com:vml" Requires="v">
                <p:oleObj spid="_x0000_s76831" name="Equation" r:id="rId3" imgW="1295400" imgH="927100" progId="Equation.DSMT4">
                  <p:embed/>
                </p:oleObj>
              </mc:Choice>
              <mc:Fallback>
                <p:oleObj name="Equation" r:id="rId3" imgW="1295400" imgH="927100" progId="Equation.DSMT4">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91100" y="2819400"/>
                        <a:ext cx="3619500" cy="2590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p:fad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77827" name="Rectangle 2"/>
          <p:cNvSpPr>
            <a:spLocks noGrp="1" noChangeArrowheads="1"/>
          </p:cNvSpPr>
          <p:nvPr>
            <p:ph type="title"/>
          </p:nvPr>
        </p:nvSpPr>
        <p:spPr/>
        <p:txBody>
          <a:bodyPr/>
          <a:lstStyle/>
          <a:p>
            <a:pPr eaLnBrk="1" hangingPunct="1"/>
            <a:r>
              <a:rPr lang="en-US" altLang="en-US" sz="3200" b="0" smtClean="0"/>
              <a:t>5.4.4.</a:t>
            </a:r>
            <a:r>
              <a:rPr lang="en-US" altLang="en-US" sz="3200" smtClean="0"/>
              <a:t> Small-Signal Gain</a:t>
            </a:r>
          </a:p>
        </p:txBody>
      </p:sp>
      <p:sp>
        <p:nvSpPr>
          <p:cNvPr id="77828" name="Rectangle 3"/>
          <p:cNvSpPr>
            <a:spLocks noGrp="1" noChangeArrowheads="1"/>
          </p:cNvSpPr>
          <p:nvPr>
            <p:ph type="body" sz="half" idx="1"/>
          </p:nvPr>
        </p:nvSpPr>
        <p:spPr>
          <a:xfrm>
            <a:off x="152400" y="2057400"/>
            <a:ext cx="8763000" cy="4800600"/>
          </a:xfrm>
          <a:solidFill>
            <a:schemeClr val="bg1"/>
          </a:solidFill>
        </p:spPr>
        <p:txBody>
          <a:bodyPr/>
          <a:lstStyle/>
          <a:p>
            <a:pPr eaLnBrk="1" hangingPunct="1"/>
            <a:r>
              <a:rPr lang="en-US" altLang="en-US" sz="2800" b="1" smtClean="0">
                <a:solidFill>
                  <a:srgbClr val="FF0000"/>
                </a:solidFill>
              </a:rPr>
              <a:t>Q:</a:t>
            </a:r>
            <a:r>
              <a:rPr lang="en-US" altLang="en-US" sz="2800" smtClean="0">
                <a:solidFill>
                  <a:srgbClr val="FF0000"/>
                </a:solidFill>
              </a:rPr>
              <a:t> </a:t>
            </a:r>
            <a:r>
              <a:rPr lang="en-US" altLang="en-US" sz="2800" smtClean="0"/>
              <a:t>How does </a:t>
            </a:r>
            <a:r>
              <a:rPr lang="en-US" altLang="en-US" sz="2800" smtClean="0">
                <a:solidFill>
                  <a:srgbClr val="FF0000"/>
                </a:solidFill>
              </a:rPr>
              <a:t>(5.38) relate</a:t>
            </a:r>
            <a:r>
              <a:rPr lang="en-US" altLang="en-US" sz="2800" smtClean="0"/>
              <a:t> to physical devices?</a:t>
            </a:r>
          </a:p>
          <a:p>
            <a:pPr lvl="1" eaLnBrk="1" hangingPunct="1"/>
            <a:r>
              <a:rPr lang="en-US" altLang="en-US" sz="2800" b="1" smtClean="0">
                <a:solidFill>
                  <a:srgbClr val="008000"/>
                </a:solidFill>
              </a:rPr>
              <a:t>A: </a:t>
            </a:r>
            <a:r>
              <a:rPr lang="en-US" altLang="en-US" sz="2800" smtClean="0"/>
              <a:t>For modern CMOS technology, </a:t>
            </a:r>
            <a:r>
              <a:rPr lang="en-US" altLang="en-US" sz="2800" i="1" smtClean="0">
                <a:solidFill>
                  <a:srgbClr val="FF0000"/>
                </a:solidFill>
              </a:rPr>
              <a:t>v</a:t>
            </a:r>
            <a:r>
              <a:rPr lang="en-US" altLang="en-US" sz="2800" i="1" baseline="-25000" smtClean="0">
                <a:solidFill>
                  <a:srgbClr val="FF0000"/>
                </a:solidFill>
              </a:rPr>
              <a:t>OV</a:t>
            </a:r>
            <a:r>
              <a:rPr lang="en-US" altLang="en-US" sz="2800" smtClean="0">
                <a:solidFill>
                  <a:srgbClr val="FF0000"/>
                </a:solidFill>
              </a:rPr>
              <a:t> is usually no less</a:t>
            </a:r>
            <a:r>
              <a:rPr lang="en-US" altLang="en-US" sz="2800" smtClean="0"/>
              <a:t> than 0.2</a:t>
            </a:r>
            <a:r>
              <a:rPr lang="en-US" altLang="en-US" sz="2800" i="1" smtClean="0">
                <a:solidFill>
                  <a:srgbClr val="FF0000"/>
                </a:solidFill>
              </a:rPr>
              <a:t>V</a:t>
            </a:r>
            <a:r>
              <a:rPr lang="en-US" altLang="en-US" sz="2800" i="1" smtClean="0"/>
              <a:t>.</a:t>
            </a:r>
          </a:p>
          <a:p>
            <a:pPr lvl="1" eaLnBrk="1" hangingPunct="1"/>
            <a:r>
              <a:rPr lang="en-US" altLang="en-US" sz="2800" b="1" smtClean="0">
                <a:solidFill>
                  <a:srgbClr val="008000"/>
                </a:solidFill>
              </a:rPr>
              <a:t>A: </a:t>
            </a:r>
            <a:r>
              <a:rPr lang="en-US" altLang="en-US" sz="2800" smtClean="0"/>
              <a:t>This means that </a:t>
            </a:r>
            <a:r>
              <a:rPr lang="en-US" altLang="en-US" sz="2800" smtClean="0">
                <a:solidFill>
                  <a:srgbClr val="FF0000"/>
                </a:solidFill>
              </a:rPr>
              <a:t>max achievable gain</a:t>
            </a:r>
            <a:r>
              <a:rPr lang="en-US" altLang="en-US" sz="2800" smtClean="0"/>
              <a:t> is approximately 10</a:t>
            </a:r>
            <a:r>
              <a:rPr lang="en-US" altLang="en-US" sz="2800" i="1" smtClean="0"/>
              <a:t>V</a:t>
            </a:r>
            <a:r>
              <a:rPr lang="en-US" altLang="en-US" sz="2800" i="1" baseline="-25000" smtClean="0"/>
              <a:t>DD</a:t>
            </a:r>
            <a:r>
              <a:rPr lang="en-US" altLang="en-US" sz="2800" i="1" smtClean="0"/>
              <a:t>.</a:t>
            </a:r>
          </a:p>
        </p:txBody>
      </p:sp>
      <p:graphicFrame>
        <p:nvGraphicFramePr>
          <p:cNvPr id="77829" name="Object 4"/>
          <p:cNvGraphicFramePr>
            <a:graphicFrameLocks noGrp="1" noChangeAspect="1"/>
          </p:cNvGraphicFramePr>
          <p:nvPr>
            <p:ph sz="half" idx="2"/>
          </p:nvPr>
        </p:nvGraphicFramePr>
        <p:xfrm>
          <a:off x="1676400" y="4648200"/>
          <a:ext cx="5265738" cy="1957388"/>
        </p:xfrm>
        <a:graphic>
          <a:graphicData uri="http://schemas.openxmlformats.org/presentationml/2006/ole">
            <mc:AlternateContent xmlns:mc="http://schemas.openxmlformats.org/markup-compatibility/2006">
              <mc:Choice xmlns:v="urn:schemas-microsoft-com:vml" Requires="v">
                <p:oleObj spid="_x0000_s77858" name="Equation" r:id="rId3" imgW="1879600" imgH="698500" progId="Equation.DSMT4">
                  <p:embed/>
                </p:oleObj>
              </mc:Choice>
              <mc:Fallback>
                <p:oleObj name="Equation" r:id="rId3" imgW="1879600" imgH="698500"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6400" y="4648200"/>
                        <a:ext cx="5265738" cy="19573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7830" name="Line 10"/>
          <p:cNvSpPr>
            <a:spLocks noChangeShapeType="1"/>
          </p:cNvSpPr>
          <p:nvPr/>
        </p:nvSpPr>
        <p:spPr bwMode="auto">
          <a:xfrm>
            <a:off x="6324600" y="838200"/>
            <a:ext cx="0" cy="45720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7831" name="Text Box 11"/>
          <p:cNvSpPr txBox="1">
            <a:spLocks noChangeArrowheads="1"/>
          </p:cNvSpPr>
          <p:nvPr/>
        </p:nvSpPr>
        <p:spPr bwMode="auto">
          <a:xfrm>
            <a:off x="5029200" y="209550"/>
            <a:ext cx="3886200" cy="1225550"/>
          </a:xfrm>
          <a:prstGeom prst="rect">
            <a:avLst/>
          </a:prstGeom>
          <a:solidFill>
            <a:srgbClr val="FFFF99"/>
          </a:solidFill>
          <a:ln w="38100">
            <a:solidFill>
              <a:srgbClr val="FFFF9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50000"/>
              </a:spcBef>
              <a:buFontTx/>
              <a:buNone/>
            </a:pPr>
            <a:r>
              <a:rPr lang="en-US" altLang="en-US">
                <a:solidFill>
                  <a:srgbClr val="FF0000"/>
                </a:solidFill>
              </a:rPr>
              <a:t>This does not mean that output may be 10x supply (</a:t>
            </a:r>
            <a:r>
              <a:rPr lang="en-US" altLang="en-US" i="1">
                <a:solidFill>
                  <a:srgbClr val="FF0000"/>
                </a:solidFill>
              </a:rPr>
              <a:t>V</a:t>
            </a:r>
            <a:r>
              <a:rPr lang="en-US" altLang="en-US" i="1" baseline="-25000">
                <a:solidFill>
                  <a:srgbClr val="FF0000"/>
                </a:solidFill>
              </a:rPr>
              <a:t>DD</a:t>
            </a:r>
            <a:r>
              <a:rPr lang="en-US" altLang="en-US">
                <a:solidFill>
                  <a:srgbClr val="FF0000"/>
                </a:solidFill>
              </a:rPr>
              <a:t>).</a:t>
            </a:r>
          </a:p>
        </p:txBody>
      </p:sp>
      <p:sp>
        <p:nvSpPr>
          <p:cNvPr id="1656844" name="Text Box 12"/>
          <p:cNvSpPr txBox="1">
            <a:spLocks noChangeArrowheads="1"/>
          </p:cNvSpPr>
          <p:nvPr/>
        </p:nvSpPr>
        <p:spPr bwMode="auto">
          <a:xfrm>
            <a:off x="5029200" y="1447800"/>
            <a:ext cx="3886200" cy="1590675"/>
          </a:xfrm>
          <a:prstGeom prst="rect">
            <a:avLst/>
          </a:prstGeom>
          <a:solidFill>
            <a:srgbClr val="FFFF99"/>
          </a:solidFill>
          <a:ln w="38100">
            <a:solidFill>
              <a:srgbClr val="FFFF9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buFont typeface="Wingdings" pitchFamily="2" charset="2"/>
              <a:buNone/>
            </a:pPr>
            <a:r>
              <a:rPr lang="en-US" altLang="en-US">
                <a:solidFill>
                  <a:srgbClr val="FF0000"/>
                </a:solidFill>
              </a:rPr>
              <a:t>For example, 0.13</a:t>
            </a:r>
            <a:r>
              <a:rPr lang="en-US" altLang="en-US" i="1">
                <a:solidFill>
                  <a:srgbClr val="FF0000"/>
                </a:solidFill>
              </a:rPr>
              <a:t>mm</a:t>
            </a:r>
            <a:r>
              <a:rPr lang="en-US" altLang="en-US">
                <a:solidFill>
                  <a:srgbClr val="FF0000"/>
                </a:solidFill>
              </a:rPr>
              <a:t> CMOS technology with </a:t>
            </a:r>
            <a:r>
              <a:rPr lang="en-US" altLang="en-US" i="1">
                <a:solidFill>
                  <a:srgbClr val="FF0000"/>
                </a:solidFill>
              </a:rPr>
              <a:t>VDD</a:t>
            </a:r>
            <a:r>
              <a:rPr lang="en-US" altLang="en-US">
                <a:solidFill>
                  <a:srgbClr val="FF0000"/>
                </a:solidFill>
              </a:rPr>
              <a:t> = 1.3</a:t>
            </a:r>
            <a:r>
              <a:rPr lang="en-US" altLang="en-US" i="1">
                <a:solidFill>
                  <a:srgbClr val="FF0000"/>
                </a:solidFill>
              </a:rPr>
              <a:t>V </a:t>
            </a:r>
            <a:r>
              <a:rPr lang="en-US" altLang="en-US">
                <a:solidFill>
                  <a:srgbClr val="FF0000"/>
                </a:solidFill>
              </a:rPr>
              <a:t>yields maximum gain of 13</a:t>
            </a:r>
            <a:r>
              <a:rPr lang="en-US" altLang="en-US" i="1">
                <a:solidFill>
                  <a:srgbClr val="FF0000"/>
                </a:solidFill>
              </a:rPr>
              <a:t>V/V.</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56844"/>
                                        </p:tgtEl>
                                        <p:attrNameLst>
                                          <p:attrName>style.visibility</p:attrName>
                                        </p:attrNameLst>
                                      </p:cBhvr>
                                      <p:to>
                                        <p:strVal val="visible"/>
                                      </p:to>
                                    </p:set>
                                    <p:animEffect transition="in" filter="fade">
                                      <p:cBhvr>
                                        <p:cTn id="7" dur="2000"/>
                                        <p:tgtEl>
                                          <p:spTgt spid="16568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6844"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Footer Placeholder 3"/>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78851" name="Rectangle 2"/>
          <p:cNvSpPr>
            <a:spLocks noGrp="1" noChangeArrowheads="1"/>
          </p:cNvSpPr>
          <p:nvPr>
            <p:ph type="title"/>
          </p:nvPr>
        </p:nvSpPr>
        <p:spPr/>
        <p:txBody>
          <a:bodyPr/>
          <a:lstStyle/>
          <a:p>
            <a:pPr eaLnBrk="1" hangingPunct="1"/>
            <a:r>
              <a:rPr lang="en-US" altLang="en-US" sz="3200" smtClean="0"/>
              <a:t>Example 5.9: </a:t>
            </a:r>
            <a:r>
              <a:rPr lang="en-US" altLang="en-US" sz="3200" b="0" smtClean="0"/>
              <a:t>MOSFET Amplifier</a:t>
            </a:r>
          </a:p>
        </p:txBody>
      </p:sp>
      <p:sp>
        <p:nvSpPr>
          <p:cNvPr id="78852" name="Rectangle 3"/>
          <p:cNvSpPr>
            <a:spLocks noGrp="1" noChangeArrowheads="1"/>
          </p:cNvSpPr>
          <p:nvPr>
            <p:ph type="body" idx="1"/>
          </p:nvPr>
        </p:nvSpPr>
        <p:spPr>
          <a:xfrm>
            <a:off x="152400" y="2057400"/>
            <a:ext cx="6248400" cy="4800600"/>
          </a:xfrm>
          <a:solidFill>
            <a:schemeClr val="bg1"/>
          </a:solidFill>
        </p:spPr>
        <p:txBody>
          <a:bodyPr/>
          <a:lstStyle/>
          <a:p>
            <a:pPr eaLnBrk="1" hangingPunct="1"/>
            <a:r>
              <a:rPr lang="en-US" altLang="en-US" b="1" smtClean="0">
                <a:solidFill>
                  <a:srgbClr val="FF0000"/>
                </a:solidFill>
              </a:rPr>
              <a:t>Problem Statement:</a:t>
            </a:r>
            <a:r>
              <a:rPr lang="en-US" altLang="en-US" smtClean="0"/>
              <a:t> Consider the amplifier circuit shown in Figure 5.29(a).  The transistor is specified to have </a:t>
            </a:r>
            <a:r>
              <a:rPr lang="en-US" altLang="en-US" i="1" smtClean="0"/>
              <a:t>V</a:t>
            </a:r>
            <a:r>
              <a:rPr lang="en-US" altLang="en-US" i="1" baseline="-25000" smtClean="0"/>
              <a:t>t</a:t>
            </a:r>
            <a:r>
              <a:rPr lang="en-US" altLang="en-US" smtClean="0"/>
              <a:t> = 0.4</a:t>
            </a:r>
            <a:r>
              <a:rPr lang="en-US" altLang="en-US" i="1" smtClean="0">
                <a:solidFill>
                  <a:srgbClr val="FF0000"/>
                </a:solidFill>
              </a:rPr>
              <a:t>V</a:t>
            </a:r>
            <a:r>
              <a:rPr lang="en-US" altLang="en-US" smtClean="0"/>
              <a:t>, </a:t>
            </a:r>
            <a:r>
              <a:rPr lang="en-US" altLang="en-US" i="1" smtClean="0"/>
              <a:t>k</a:t>
            </a:r>
            <a:r>
              <a:rPr lang="en-US" altLang="en-US" baseline="30000" smtClean="0"/>
              <a:t>’</a:t>
            </a:r>
            <a:r>
              <a:rPr lang="en-US" altLang="en-US" i="1" baseline="-25000" smtClean="0"/>
              <a:t>n</a:t>
            </a:r>
            <a:r>
              <a:rPr lang="en-US" altLang="en-US" smtClean="0"/>
              <a:t> = 0.4</a:t>
            </a:r>
            <a:r>
              <a:rPr lang="en-US" altLang="en-US" i="1" smtClean="0">
                <a:solidFill>
                  <a:srgbClr val="FF0000"/>
                </a:solidFill>
              </a:rPr>
              <a:t>mA</a:t>
            </a:r>
            <a:r>
              <a:rPr lang="en-US" altLang="en-US" smtClean="0">
                <a:solidFill>
                  <a:srgbClr val="FF0000"/>
                </a:solidFill>
              </a:rPr>
              <a:t>/</a:t>
            </a:r>
            <a:r>
              <a:rPr lang="en-US" altLang="en-US" i="1" smtClean="0">
                <a:solidFill>
                  <a:srgbClr val="FF0000"/>
                </a:solidFill>
              </a:rPr>
              <a:t>V</a:t>
            </a:r>
            <a:r>
              <a:rPr lang="en-US" altLang="en-US" baseline="30000" smtClean="0">
                <a:solidFill>
                  <a:srgbClr val="FF0000"/>
                </a:solidFill>
              </a:rPr>
              <a:t>2</a:t>
            </a:r>
            <a:r>
              <a:rPr lang="en-US" altLang="en-US" smtClean="0"/>
              <a:t>, </a:t>
            </a:r>
            <a:r>
              <a:rPr lang="en-US" altLang="en-US" i="1" smtClean="0"/>
              <a:t>W</a:t>
            </a:r>
            <a:r>
              <a:rPr lang="en-US" altLang="en-US" smtClean="0"/>
              <a:t>/</a:t>
            </a:r>
            <a:r>
              <a:rPr lang="en-US" altLang="en-US" i="1" smtClean="0"/>
              <a:t>L</a:t>
            </a:r>
            <a:r>
              <a:rPr lang="en-US" altLang="en-US" smtClean="0"/>
              <a:t> = 10, and </a:t>
            </a:r>
            <a:r>
              <a:rPr lang="en-US" altLang="en-US" i="1" smtClean="0">
                <a:latin typeface="Symbol" pitchFamily="18" charset="2"/>
              </a:rPr>
              <a:t>l</a:t>
            </a:r>
            <a:r>
              <a:rPr lang="en-US" altLang="en-US" smtClean="0"/>
              <a:t> = 0.  Also, let </a:t>
            </a:r>
            <a:r>
              <a:rPr lang="en-US" altLang="en-US" i="1" smtClean="0"/>
              <a:t>V</a:t>
            </a:r>
            <a:r>
              <a:rPr lang="en-US" altLang="en-US" i="1" baseline="-25000" smtClean="0"/>
              <a:t>DD</a:t>
            </a:r>
            <a:r>
              <a:rPr lang="en-US" altLang="en-US" smtClean="0"/>
              <a:t> = 1.8</a:t>
            </a:r>
            <a:r>
              <a:rPr lang="en-US" altLang="en-US" i="1" smtClean="0">
                <a:solidFill>
                  <a:srgbClr val="FF0000"/>
                </a:solidFill>
              </a:rPr>
              <a:t>V</a:t>
            </a:r>
            <a:r>
              <a:rPr lang="en-US" altLang="en-US" smtClean="0"/>
              <a:t>, </a:t>
            </a:r>
            <a:r>
              <a:rPr lang="en-US" altLang="en-US" i="1" smtClean="0"/>
              <a:t>R</a:t>
            </a:r>
            <a:r>
              <a:rPr lang="en-US" altLang="en-US" i="1" baseline="-25000" smtClean="0"/>
              <a:t>D</a:t>
            </a:r>
            <a:r>
              <a:rPr lang="en-US" altLang="en-US" smtClean="0"/>
              <a:t> = 17.5</a:t>
            </a:r>
            <a:r>
              <a:rPr lang="en-US" altLang="en-US" i="1" smtClean="0">
                <a:solidFill>
                  <a:srgbClr val="FF0000"/>
                </a:solidFill>
              </a:rPr>
              <a:t>kOhms</a:t>
            </a:r>
            <a:r>
              <a:rPr lang="en-US" altLang="en-US" smtClean="0"/>
              <a:t>, and </a:t>
            </a:r>
            <a:r>
              <a:rPr lang="en-US" altLang="en-US" i="1" smtClean="0"/>
              <a:t>V</a:t>
            </a:r>
            <a:r>
              <a:rPr lang="en-US" altLang="en-US" i="1" baseline="-25000" smtClean="0"/>
              <a:t>GS</a:t>
            </a:r>
            <a:r>
              <a:rPr lang="en-US" altLang="en-US" smtClean="0"/>
              <a:t> = 0.6</a:t>
            </a:r>
            <a:r>
              <a:rPr lang="en-US" altLang="en-US" i="1" smtClean="0">
                <a:solidFill>
                  <a:srgbClr val="FF0000"/>
                </a:solidFill>
              </a:rPr>
              <a:t>V</a:t>
            </a:r>
            <a:r>
              <a:rPr lang="en-US" altLang="en-US" smtClean="0"/>
              <a:t>.</a:t>
            </a:r>
          </a:p>
          <a:p>
            <a:pPr eaLnBrk="1" hangingPunct="1"/>
            <a:r>
              <a:rPr lang="en-US" altLang="en-US" b="1" smtClean="0">
                <a:solidFill>
                  <a:srgbClr val="FF0000"/>
                </a:solidFill>
              </a:rPr>
              <a:t>Q(a):</a:t>
            </a:r>
            <a:r>
              <a:rPr lang="en-US" altLang="en-US" smtClean="0"/>
              <a:t> For </a:t>
            </a:r>
            <a:r>
              <a:rPr lang="en-US" altLang="en-US" i="1" smtClean="0"/>
              <a:t>v</a:t>
            </a:r>
            <a:r>
              <a:rPr lang="en-US" altLang="en-US" i="1" baseline="-25000" smtClean="0"/>
              <a:t>gs</a:t>
            </a:r>
            <a:r>
              <a:rPr lang="en-US" altLang="en-US" smtClean="0"/>
              <a:t> = 0 (and hence </a:t>
            </a:r>
            <a:r>
              <a:rPr lang="en-US" altLang="en-US" i="1" smtClean="0"/>
              <a:t>v</a:t>
            </a:r>
            <a:r>
              <a:rPr lang="en-US" altLang="en-US" i="1" baseline="-25000" smtClean="0"/>
              <a:t>ds</a:t>
            </a:r>
            <a:r>
              <a:rPr lang="en-US" altLang="en-US" smtClean="0"/>
              <a:t> = 0), find </a:t>
            </a:r>
            <a:r>
              <a:rPr lang="en-US" altLang="en-US" i="1" smtClean="0"/>
              <a:t>V</a:t>
            </a:r>
            <a:r>
              <a:rPr lang="en-US" altLang="en-US" i="1" baseline="-25000" smtClean="0"/>
              <a:t>OV</a:t>
            </a:r>
            <a:r>
              <a:rPr lang="en-US" altLang="en-US" smtClean="0"/>
              <a:t>, </a:t>
            </a:r>
            <a:r>
              <a:rPr lang="en-US" altLang="en-US" i="1" smtClean="0"/>
              <a:t>I</a:t>
            </a:r>
            <a:r>
              <a:rPr lang="en-US" altLang="en-US" i="1" baseline="-25000" smtClean="0"/>
              <a:t>D</a:t>
            </a:r>
            <a:r>
              <a:rPr lang="en-US" altLang="en-US" smtClean="0"/>
              <a:t>, </a:t>
            </a:r>
            <a:r>
              <a:rPr lang="en-US" altLang="en-US" i="1" smtClean="0"/>
              <a:t>V</a:t>
            </a:r>
            <a:r>
              <a:rPr lang="en-US" altLang="en-US" i="1" baseline="-25000" smtClean="0"/>
              <a:t>DS</a:t>
            </a:r>
            <a:r>
              <a:rPr lang="en-US" altLang="en-US" smtClean="0"/>
              <a:t>, and </a:t>
            </a:r>
            <a:r>
              <a:rPr lang="en-US" altLang="en-US" i="1" smtClean="0"/>
              <a:t>A</a:t>
            </a:r>
            <a:r>
              <a:rPr lang="en-US" altLang="en-US" i="1" baseline="-25000" smtClean="0"/>
              <a:t>v</a:t>
            </a:r>
            <a:r>
              <a:rPr lang="en-US" altLang="en-US" smtClean="0"/>
              <a:t>.</a:t>
            </a:r>
          </a:p>
          <a:p>
            <a:pPr eaLnBrk="1" hangingPunct="1"/>
            <a:r>
              <a:rPr lang="en-US" altLang="en-US" b="1" smtClean="0">
                <a:solidFill>
                  <a:srgbClr val="FF0000"/>
                </a:solidFill>
              </a:rPr>
              <a:t>Q(b):</a:t>
            </a:r>
            <a:r>
              <a:rPr lang="en-US" altLang="en-US" smtClean="0"/>
              <a:t> What is the maximum symmetrical signal swing allowed at the drain?  Hence, find the maximum allowable amplitude of a sinusoidal </a:t>
            </a:r>
            <a:r>
              <a:rPr lang="en-US" altLang="en-US" i="1" smtClean="0"/>
              <a:t>v</a:t>
            </a:r>
            <a:r>
              <a:rPr lang="en-US" altLang="en-US" i="1" baseline="-25000" smtClean="0"/>
              <a:t>gs</a:t>
            </a:r>
            <a:r>
              <a:rPr lang="en-US" altLang="en-US" smtClean="0"/>
              <a:t>.</a:t>
            </a:r>
          </a:p>
        </p:txBody>
      </p:sp>
      <p:pic>
        <p:nvPicPr>
          <p:cNvPr id="788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72200" y="2460625"/>
            <a:ext cx="2632075" cy="340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854" name="Text Box 6"/>
          <p:cNvSpPr txBox="1">
            <a:spLocks noChangeArrowheads="1"/>
          </p:cNvSpPr>
          <p:nvPr/>
        </p:nvSpPr>
        <p:spPr bwMode="auto">
          <a:xfrm>
            <a:off x="6172200" y="5943600"/>
            <a:ext cx="2743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50000"/>
              </a:spcBef>
              <a:buFontTx/>
              <a:buNone/>
            </a:pPr>
            <a:r>
              <a:rPr lang="en-US" altLang="en-US" b="1"/>
              <a:t>Figure 5.29:</a:t>
            </a:r>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019800" y="228600"/>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7395"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pic>
        <p:nvPicPr>
          <p:cNvPr id="79875" name="Picture 4" descr="se05F3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2000" y="2252663"/>
            <a:ext cx="4349750" cy="3690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12478" name="Rectangle 30"/>
          <p:cNvSpPr>
            <a:spLocks noChangeArrowheads="1"/>
          </p:cNvSpPr>
          <p:nvPr/>
        </p:nvSpPr>
        <p:spPr bwMode="auto">
          <a:xfrm>
            <a:off x="4419600" y="1905000"/>
            <a:ext cx="4724400" cy="4191000"/>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79877" name="Rectangle 2"/>
          <p:cNvSpPr>
            <a:spLocks noGrp="1" noChangeArrowheads="1"/>
          </p:cNvSpPr>
          <p:nvPr>
            <p:ph type="title"/>
          </p:nvPr>
        </p:nvSpPr>
        <p:spPr/>
        <p:txBody>
          <a:bodyPr/>
          <a:lstStyle/>
          <a:p>
            <a:pPr eaLnBrk="1" hangingPunct="1"/>
            <a:r>
              <a:rPr lang="en-US" altLang="en-US" sz="3200" b="0" smtClean="0"/>
              <a:t>5.4.5.</a:t>
            </a:r>
            <a:r>
              <a:rPr lang="en-US" altLang="en-US" sz="3200" smtClean="0"/>
              <a:t> Determining the VTC via Graphical Analysis</a:t>
            </a:r>
          </a:p>
        </p:txBody>
      </p:sp>
      <p:sp>
        <p:nvSpPr>
          <p:cNvPr id="79878" name="Rectangle 6"/>
          <p:cNvSpPr>
            <a:spLocks noGrp="1" noChangeArrowheads="1"/>
          </p:cNvSpPr>
          <p:nvPr>
            <p:ph type="body" sz="half" idx="1"/>
          </p:nvPr>
        </p:nvSpPr>
        <p:spPr/>
        <p:txBody>
          <a:bodyPr/>
          <a:lstStyle/>
          <a:p>
            <a:pPr eaLnBrk="1" hangingPunct="1"/>
            <a:r>
              <a:rPr lang="en-US" altLang="en-US" smtClean="0">
                <a:solidFill>
                  <a:srgbClr val="FF0000"/>
                </a:solidFill>
              </a:rPr>
              <a:t>Graphical method</a:t>
            </a:r>
            <a:r>
              <a:rPr lang="en-US" altLang="en-US" smtClean="0"/>
              <a:t> for determining VTC is shown in </a:t>
            </a:r>
            <a:r>
              <a:rPr lang="en-US" altLang="en-US" smtClean="0">
                <a:solidFill>
                  <a:srgbClr val="FF0000"/>
                </a:solidFill>
              </a:rPr>
              <a:t>Figure 5.31</a:t>
            </a:r>
          </a:p>
          <a:p>
            <a:pPr eaLnBrk="1" hangingPunct="1"/>
            <a:r>
              <a:rPr lang="en-US" altLang="en-US" smtClean="0"/>
              <a:t>Rarely used in practice, b/c </a:t>
            </a:r>
            <a:r>
              <a:rPr lang="en-US" altLang="en-US" smtClean="0">
                <a:solidFill>
                  <a:srgbClr val="FF0000"/>
                </a:solidFill>
              </a:rPr>
              <a:t>difficult to draw </a:t>
            </a:r>
            <a:r>
              <a:rPr lang="en-US" altLang="en-US" i="1" smtClean="0">
                <a:solidFill>
                  <a:srgbClr val="FF0000"/>
                </a:solidFill>
              </a:rPr>
              <a:t>vi</a:t>
            </a:r>
            <a:r>
              <a:rPr lang="en-US" altLang="en-US" smtClean="0">
                <a:solidFill>
                  <a:srgbClr val="FF0000"/>
                </a:solidFill>
              </a:rPr>
              <a:t>-relationship.</a:t>
            </a:r>
          </a:p>
          <a:p>
            <a:pPr eaLnBrk="1" hangingPunct="1"/>
            <a:r>
              <a:rPr lang="en-US" altLang="en-US" smtClean="0"/>
              <a:t>Based on observation that, for each value of </a:t>
            </a:r>
            <a:r>
              <a:rPr lang="en-US" altLang="en-US" i="1" smtClean="0"/>
              <a:t>v</a:t>
            </a:r>
            <a:r>
              <a:rPr lang="en-US" altLang="en-US" i="1" baseline="-25000" smtClean="0"/>
              <a:t>GS</a:t>
            </a:r>
            <a:r>
              <a:rPr lang="en-US" altLang="en-US" smtClean="0"/>
              <a:t>, circuit will </a:t>
            </a:r>
            <a:r>
              <a:rPr lang="en-US" altLang="en-US" smtClean="0">
                <a:solidFill>
                  <a:srgbClr val="FF0000"/>
                </a:solidFill>
              </a:rPr>
              <a:t>operate at intersection of </a:t>
            </a:r>
            <a:r>
              <a:rPr lang="en-US" altLang="en-US" i="1" smtClean="0">
                <a:solidFill>
                  <a:srgbClr val="FF0000"/>
                </a:solidFill>
              </a:rPr>
              <a:t>i</a:t>
            </a:r>
            <a:r>
              <a:rPr lang="en-US" altLang="en-US" i="1" baseline="-25000" smtClean="0">
                <a:solidFill>
                  <a:srgbClr val="FF0000"/>
                </a:solidFill>
              </a:rPr>
              <a:t>D</a:t>
            </a:r>
            <a:r>
              <a:rPr lang="en-US" altLang="en-US" smtClean="0">
                <a:solidFill>
                  <a:srgbClr val="FF0000"/>
                </a:solidFill>
              </a:rPr>
              <a:t> and </a:t>
            </a:r>
            <a:r>
              <a:rPr lang="en-US" altLang="en-US" i="1" smtClean="0">
                <a:solidFill>
                  <a:srgbClr val="FF0000"/>
                </a:solidFill>
              </a:rPr>
              <a:t>v</a:t>
            </a:r>
            <a:r>
              <a:rPr lang="en-US" altLang="en-US" i="1" baseline="-25000" smtClean="0">
                <a:solidFill>
                  <a:srgbClr val="FF0000"/>
                </a:solidFill>
              </a:rPr>
              <a:t>DS</a:t>
            </a:r>
            <a:r>
              <a:rPr lang="en-US" altLang="en-US" i="1" smtClean="0">
                <a:solidFill>
                  <a:srgbClr val="FF0000"/>
                </a:solidFill>
              </a:rPr>
              <a:t>.</a:t>
            </a:r>
            <a:endParaRPr lang="en-US" altLang="en-US" smtClean="0">
              <a:solidFill>
                <a:srgbClr val="FF0000"/>
              </a:solidFill>
            </a:endParaRPr>
          </a:p>
        </p:txBody>
      </p:sp>
      <p:sp>
        <p:nvSpPr>
          <p:cNvPr id="79879" name="Rectangle 2"/>
          <p:cNvSpPr>
            <a:spLocks noChangeArrowheads="1"/>
          </p:cNvSpPr>
          <p:nvPr/>
        </p:nvSpPr>
        <p:spPr bwMode="auto">
          <a:xfrm>
            <a:off x="152400" y="6096000"/>
            <a:ext cx="8839200" cy="7016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r>
              <a:rPr lang="en-US" altLang="en-US" sz="2000" b="1"/>
              <a:t>Figure 5.31: </a:t>
            </a:r>
            <a:r>
              <a:rPr lang="en-US" altLang="en-US" sz="2000"/>
              <a:t>Graphical construction to determine the voltage transfer characteristic of the amplifier in Fig. 5.29(a).</a:t>
            </a:r>
          </a:p>
        </p:txBody>
      </p:sp>
      <p:sp>
        <p:nvSpPr>
          <p:cNvPr id="1512458" name="Line 10"/>
          <p:cNvSpPr>
            <a:spLocks noChangeShapeType="1"/>
          </p:cNvSpPr>
          <p:nvPr/>
        </p:nvSpPr>
        <p:spPr bwMode="auto">
          <a:xfrm>
            <a:off x="4724400" y="3581400"/>
            <a:ext cx="3124200" cy="213360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12467" name="Oval 19"/>
          <p:cNvSpPr>
            <a:spLocks noChangeArrowheads="1"/>
          </p:cNvSpPr>
          <p:nvPr/>
        </p:nvSpPr>
        <p:spPr bwMode="auto">
          <a:xfrm>
            <a:off x="4876800" y="3657600"/>
            <a:ext cx="76200" cy="76200"/>
          </a:xfrm>
          <a:prstGeom prst="ellipse">
            <a:avLst/>
          </a:prstGeom>
          <a:solidFill>
            <a:srgbClr val="FFFF99"/>
          </a:solidFill>
          <a:ln w="127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512468" name="Oval 20"/>
          <p:cNvSpPr>
            <a:spLocks noChangeArrowheads="1"/>
          </p:cNvSpPr>
          <p:nvPr/>
        </p:nvSpPr>
        <p:spPr bwMode="auto">
          <a:xfrm>
            <a:off x="5105400" y="3810000"/>
            <a:ext cx="76200" cy="76200"/>
          </a:xfrm>
          <a:prstGeom prst="ellipse">
            <a:avLst/>
          </a:prstGeom>
          <a:solidFill>
            <a:srgbClr val="FFFF99"/>
          </a:solidFill>
          <a:ln w="127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512469" name="Oval 21"/>
          <p:cNvSpPr>
            <a:spLocks noChangeArrowheads="1"/>
          </p:cNvSpPr>
          <p:nvPr/>
        </p:nvSpPr>
        <p:spPr bwMode="auto">
          <a:xfrm>
            <a:off x="5334000" y="3962400"/>
            <a:ext cx="76200" cy="76200"/>
          </a:xfrm>
          <a:prstGeom prst="ellipse">
            <a:avLst/>
          </a:prstGeom>
          <a:solidFill>
            <a:srgbClr val="FFFF99"/>
          </a:solidFill>
          <a:ln w="127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512470" name="Oval 22"/>
          <p:cNvSpPr>
            <a:spLocks noChangeArrowheads="1"/>
          </p:cNvSpPr>
          <p:nvPr/>
        </p:nvSpPr>
        <p:spPr bwMode="auto">
          <a:xfrm>
            <a:off x="5638800" y="4191000"/>
            <a:ext cx="76200" cy="76200"/>
          </a:xfrm>
          <a:prstGeom prst="ellipse">
            <a:avLst/>
          </a:prstGeom>
          <a:solidFill>
            <a:srgbClr val="FFFF99"/>
          </a:solidFill>
          <a:ln w="127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512471" name="Oval 23"/>
          <p:cNvSpPr>
            <a:spLocks noChangeArrowheads="1"/>
          </p:cNvSpPr>
          <p:nvPr/>
        </p:nvSpPr>
        <p:spPr bwMode="auto">
          <a:xfrm>
            <a:off x="6553200" y="4800600"/>
            <a:ext cx="76200" cy="76200"/>
          </a:xfrm>
          <a:prstGeom prst="ellipse">
            <a:avLst/>
          </a:prstGeom>
          <a:solidFill>
            <a:srgbClr val="FFFF99"/>
          </a:solidFill>
          <a:ln w="127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512472" name="Oval 24"/>
          <p:cNvSpPr>
            <a:spLocks noChangeArrowheads="1"/>
          </p:cNvSpPr>
          <p:nvPr/>
        </p:nvSpPr>
        <p:spPr bwMode="auto">
          <a:xfrm>
            <a:off x="7239000" y="5257800"/>
            <a:ext cx="76200" cy="76200"/>
          </a:xfrm>
          <a:prstGeom prst="ellipse">
            <a:avLst/>
          </a:prstGeom>
          <a:solidFill>
            <a:srgbClr val="FFFF99"/>
          </a:solidFill>
          <a:ln w="127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512477" name="Text Box 29"/>
          <p:cNvSpPr txBox="1">
            <a:spLocks noChangeArrowheads="1"/>
          </p:cNvSpPr>
          <p:nvPr/>
        </p:nvSpPr>
        <p:spPr bwMode="auto">
          <a:xfrm rot="2091467">
            <a:off x="4876800" y="3670300"/>
            <a:ext cx="3886200" cy="825500"/>
          </a:xfrm>
          <a:prstGeom prst="rect">
            <a:avLst/>
          </a:prstGeom>
          <a:solidFill>
            <a:srgbClr val="FFFF99"/>
          </a:solidFill>
          <a:ln w="317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50000"/>
              </a:spcBef>
              <a:buFontTx/>
              <a:buNone/>
            </a:pPr>
            <a:r>
              <a:rPr lang="en-US" altLang="en-US" b="1">
                <a:solidFill>
                  <a:srgbClr val="FF0000"/>
                </a:solidFill>
              </a:rPr>
              <a:t>note:</a:t>
            </a:r>
            <a:r>
              <a:rPr lang="en-US" altLang="en-US">
                <a:solidFill>
                  <a:srgbClr val="FF0000"/>
                </a:solidFill>
              </a:rPr>
              <a:t> that slope of load line is dependent on -1/</a:t>
            </a:r>
            <a:r>
              <a:rPr lang="en-US" altLang="en-US" i="1">
                <a:solidFill>
                  <a:srgbClr val="FF0000"/>
                </a:solidFill>
              </a:rPr>
              <a:t>R</a:t>
            </a:r>
            <a:r>
              <a:rPr lang="en-US" altLang="en-US" i="1" baseline="-25000">
                <a:solidFill>
                  <a:srgbClr val="FF0000"/>
                </a:solidFill>
              </a:rPr>
              <a:t>D</a:t>
            </a:r>
            <a:endParaRPr lang="en-US" altLang="en-US" b="1" i="1" baseline="-25000">
              <a:solidFill>
                <a:srgbClr val="FF0000"/>
              </a:solidFill>
            </a:endParaRPr>
          </a:p>
        </p:txBody>
      </p:sp>
      <p:graphicFrame>
        <p:nvGraphicFramePr>
          <p:cNvPr id="79888" name="Object 32"/>
          <p:cNvGraphicFramePr>
            <a:graphicFrameLocks noGrp="1" noChangeAspect="1"/>
          </p:cNvGraphicFramePr>
          <p:nvPr>
            <p:ph sz="half" idx="2"/>
          </p:nvPr>
        </p:nvGraphicFramePr>
        <p:xfrm>
          <a:off x="5075238" y="304800"/>
          <a:ext cx="3382962" cy="1031875"/>
        </p:xfrm>
        <a:graphic>
          <a:graphicData uri="http://schemas.openxmlformats.org/presentationml/2006/ole">
            <mc:AlternateContent xmlns:mc="http://schemas.openxmlformats.org/markup-compatibility/2006">
              <mc:Choice xmlns:v="urn:schemas-microsoft-com:vml" Requires="v">
                <p:oleObj spid="_x0000_s79915" name="Equation" r:id="rId7" imgW="1206500" imgH="368300" progId="Equation.DSMT4">
                  <p:embed/>
                </p:oleObj>
              </mc:Choice>
              <mc:Fallback>
                <p:oleObj name="Equation" r:id="rId7" imgW="1206500" imgH="368300" progId="Equation.DSMT4">
                  <p:embed/>
                  <p:pic>
                    <p:nvPicPr>
                      <p:cNvPr id="0" name="Object 3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75238" y="304800"/>
                        <a:ext cx="3382962" cy="10318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2" name="Recorded Sound">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9"/>
          <a:stretch>
            <a:fillRect/>
          </a:stretch>
        </p:blipFill>
        <p:spPr>
          <a:xfrm>
            <a:off x="5976257" y="990600"/>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12478"/>
                                        </p:tgtEl>
                                        <p:attrNameLst>
                                          <p:attrName>style.visibility</p:attrName>
                                        </p:attrNameLst>
                                      </p:cBhvr>
                                      <p:to>
                                        <p:strVal val="visible"/>
                                      </p:to>
                                    </p:set>
                                    <p:animEffect transition="in" filter="fade">
                                      <p:cBhvr>
                                        <p:cTn id="7" dur="2000"/>
                                        <p:tgtEl>
                                          <p:spTgt spid="1512478"/>
                                        </p:tgtEl>
                                      </p:cBhvr>
                                    </p:animEffect>
                                  </p:childTnLst>
                                </p:cTn>
                              </p:par>
                            </p:childTnLst>
                          </p:cTn>
                        </p:par>
                        <p:par>
                          <p:cTn id="8" fill="hold" nodeType="afterGroup">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1512458"/>
                                        </p:tgtEl>
                                        <p:attrNameLst>
                                          <p:attrName>style.visibility</p:attrName>
                                        </p:attrNameLst>
                                      </p:cBhvr>
                                      <p:to>
                                        <p:strVal val="visible"/>
                                      </p:to>
                                    </p:set>
                                    <p:animEffect transition="in" filter="fade">
                                      <p:cBhvr>
                                        <p:cTn id="11" dur="500"/>
                                        <p:tgtEl>
                                          <p:spTgt spid="1512458"/>
                                        </p:tgtEl>
                                      </p:cBhvr>
                                    </p:animEffect>
                                  </p:childTnLst>
                                </p:cTn>
                              </p:par>
                            </p:childTnLst>
                          </p:cTn>
                        </p:par>
                        <p:par>
                          <p:cTn id="12" fill="hold" nodeType="afterGroup">
                            <p:stCondLst>
                              <p:cond delay="2500"/>
                            </p:stCondLst>
                            <p:childTnLst>
                              <p:par>
                                <p:cTn id="13" presetID="10" presetClass="entr" presetSubtype="0" fill="hold" grpId="0" nodeType="afterEffect">
                                  <p:stCondLst>
                                    <p:cond delay="0"/>
                                  </p:stCondLst>
                                  <p:childTnLst>
                                    <p:set>
                                      <p:cBhvr>
                                        <p:cTn id="14" dur="1" fill="hold">
                                          <p:stCondLst>
                                            <p:cond delay="0"/>
                                          </p:stCondLst>
                                        </p:cTn>
                                        <p:tgtEl>
                                          <p:spTgt spid="1512467"/>
                                        </p:tgtEl>
                                        <p:attrNameLst>
                                          <p:attrName>style.visibility</p:attrName>
                                        </p:attrNameLst>
                                      </p:cBhvr>
                                      <p:to>
                                        <p:strVal val="visible"/>
                                      </p:to>
                                    </p:set>
                                    <p:animEffect transition="in" filter="fade">
                                      <p:cBhvr>
                                        <p:cTn id="15" dur="500"/>
                                        <p:tgtEl>
                                          <p:spTgt spid="1512467"/>
                                        </p:tgtEl>
                                      </p:cBhvr>
                                    </p:animEffect>
                                  </p:childTnLst>
                                </p:cTn>
                              </p:par>
                            </p:childTnLst>
                          </p:cTn>
                        </p:par>
                        <p:par>
                          <p:cTn id="16" fill="hold" nodeType="afterGroup">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1512468"/>
                                        </p:tgtEl>
                                        <p:attrNameLst>
                                          <p:attrName>style.visibility</p:attrName>
                                        </p:attrNameLst>
                                      </p:cBhvr>
                                      <p:to>
                                        <p:strVal val="visible"/>
                                      </p:to>
                                    </p:set>
                                    <p:animEffect transition="in" filter="fade">
                                      <p:cBhvr>
                                        <p:cTn id="19" dur="500"/>
                                        <p:tgtEl>
                                          <p:spTgt spid="1512468"/>
                                        </p:tgtEl>
                                      </p:cBhvr>
                                    </p:animEffect>
                                  </p:childTnLst>
                                </p:cTn>
                              </p:par>
                            </p:childTnLst>
                          </p:cTn>
                        </p:par>
                        <p:par>
                          <p:cTn id="20" fill="hold" nodeType="afterGroup">
                            <p:stCondLst>
                              <p:cond delay="3500"/>
                            </p:stCondLst>
                            <p:childTnLst>
                              <p:par>
                                <p:cTn id="21" presetID="10" presetClass="entr" presetSubtype="0" fill="hold" grpId="0" nodeType="afterEffect">
                                  <p:stCondLst>
                                    <p:cond delay="0"/>
                                  </p:stCondLst>
                                  <p:childTnLst>
                                    <p:set>
                                      <p:cBhvr>
                                        <p:cTn id="22" dur="1" fill="hold">
                                          <p:stCondLst>
                                            <p:cond delay="0"/>
                                          </p:stCondLst>
                                        </p:cTn>
                                        <p:tgtEl>
                                          <p:spTgt spid="1512469"/>
                                        </p:tgtEl>
                                        <p:attrNameLst>
                                          <p:attrName>style.visibility</p:attrName>
                                        </p:attrNameLst>
                                      </p:cBhvr>
                                      <p:to>
                                        <p:strVal val="visible"/>
                                      </p:to>
                                    </p:set>
                                    <p:animEffect transition="in" filter="fade">
                                      <p:cBhvr>
                                        <p:cTn id="23" dur="500"/>
                                        <p:tgtEl>
                                          <p:spTgt spid="1512469"/>
                                        </p:tgtEl>
                                      </p:cBhvr>
                                    </p:animEffect>
                                  </p:childTnLst>
                                </p:cTn>
                              </p:par>
                            </p:childTnLst>
                          </p:cTn>
                        </p:par>
                        <p:par>
                          <p:cTn id="24" fill="hold" nodeType="afterGroup">
                            <p:stCondLst>
                              <p:cond delay="4000"/>
                            </p:stCondLst>
                            <p:childTnLst>
                              <p:par>
                                <p:cTn id="25" presetID="10" presetClass="entr" presetSubtype="0" fill="hold" grpId="0" nodeType="afterEffect">
                                  <p:stCondLst>
                                    <p:cond delay="0"/>
                                  </p:stCondLst>
                                  <p:childTnLst>
                                    <p:set>
                                      <p:cBhvr>
                                        <p:cTn id="26" dur="1" fill="hold">
                                          <p:stCondLst>
                                            <p:cond delay="0"/>
                                          </p:stCondLst>
                                        </p:cTn>
                                        <p:tgtEl>
                                          <p:spTgt spid="1512470"/>
                                        </p:tgtEl>
                                        <p:attrNameLst>
                                          <p:attrName>style.visibility</p:attrName>
                                        </p:attrNameLst>
                                      </p:cBhvr>
                                      <p:to>
                                        <p:strVal val="visible"/>
                                      </p:to>
                                    </p:set>
                                    <p:animEffect transition="in" filter="fade">
                                      <p:cBhvr>
                                        <p:cTn id="27" dur="500"/>
                                        <p:tgtEl>
                                          <p:spTgt spid="1512470"/>
                                        </p:tgtEl>
                                      </p:cBhvr>
                                    </p:animEffect>
                                  </p:childTnLst>
                                </p:cTn>
                              </p:par>
                            </p:childTnLst>
                          </p:cTn>
                        </p:par>
                        <p:par>
                          <p:cTn id="28" fill="hold" nodeType="afterGroup">
                            <p:stCondLst>
                              <p:cond delay="4500"/>
                            </p:stCondLst>
                            <p:childTnLst>
                              <p:par>
                                <p:cTn id="29" presetID="10" presetClass="entr" presetSubtype="0" fill="hold" grpId="0" nodeType="afterEffect">
                                  <p:stCondLst>
                                    <p:cond delay="0"/>
                                  </p:stCondLst>
                                  <p:childTnLst>
                                    <p:set>
                                      <p:cBhvr>
                                        <p:cTn id="30" dur="1" fill="hold">
                                          <p:stCondLst>
                                            <p:cond delay="0"/>
                                          </p:stCondLst>
                                        </p:cTn>
                                        <p:tgtEl>
                                          <p:spTgt spid="1512471"/>
                                        </p:tgtEl>
                                        <p:attrNameLst>
                                          <p:attrName>style.visibility</p:attrName>
                                        </p:attrNameLst>
                                      </p:cBhvr>
                                      <p:to>
                                        <p:strVal val="visible"/>
                                      </p:to>
                                    </p:set>
                                    <p:animEffect transition="in" filter="fade">
                                      <p:cBhvr>
                                        <p:cTn id="31" dur="500"/>
                                        <p:tgtEl>
                                          <p:spTgt spid="1512471"/>
                                        </p:tgtEl>
                                      </p:cBhvr>
                                    </p:animEffect>
                                  </p:childTnLst>
                                </p:cTn>
                              </p:par>
                            </p:childTnLst>
                          </p:cTn>
                        </p:par>
                        <p:par>
                          <p:cTn id="32" fill="hold" nodeType="afterGroup">
                            <p:stCondLst>
                              <p:cond delay="5000"/>
                            </p:stCondLst>
                            <p:childTnLst>
                              <p:par>
                                <p:cTn id="33" presetID="10" presetClass="entr" presetSubtype="0" fill="hold" grpId="0" nodeType="afterEffect">
                                  <p:stCondLst>
                                    <p:cond delay="0"/>
                                  </p:stCondLst>
                                  <p:childTnLst>
                                    <p:set>
                                      <p:cBhvr>
                                        <p:cTn id="34" dur="1" fill="hold">
                                          <p:stCondLst>
                                            <p:cond delay="0"/>
                                          </p:stCondLst>
                                        </p:cTn>
                                        <p:tgtEl>
                                          <p:spTgt spid="1512472"/>
                                        </p:tgtEl>
                                        <p:attrNameLst>
                                          <p:attrName>style.visibility</p:attrName>
                                        </p:attrNameLst>
                                      </p:cBhvr>
                                      <p:to>
                                        <p:strVal val="visible"/>
                                      </p:to>
                                    </p:set>
                                    <p:animEffect transition="in" filter="fade">
                                      <p:cBhvr>
                                        <p:cTn id="35" dur="500"/>
                                        <p:tgtEl>
                                          <p:spTgt spid="1512472"/>
                                        </p:tgtEl>
                                      </p:cBhvr>
                                    </p:animEffect>
                                  </p:childTnLst>
                                </p:cTn>
                              </p:par>
                            </p:childTnLst>
                          </p:cTn>
                        </p:par>
                        <p:par>
                          <p:cTn id="36" fill="hold" nodeType="afterGroup">
                            <p:stCondLst>
                              <p:cond delay="5500"/>
                            </p:stCondLst>
                            <p:childTnLst>
                              <p:par>
                                <p:cTn id="37" presetID="10" presetClass="entr" presetSubtype="0" fill="hold" grpId="0" nodeType="afterEffect">
                                  <p:stCondLst>
                                    <p:cond delay="0"/>
                                  </p:stCondLst>
                                  <p:childTnLst>
                                    <p:set>
                                      <p:cBhvr>
                                        <p:cTn id="38" dur="1" fill="hold">
                                          <p:stCondLst>
                                            <p:cond delay="0"/>
                                          </p:stCondLst>
                                        </p:cTn>
                                        <p:tgtEl>
                                          <p:spTgt spid="1512477"/>
                                        </p:tgtEl>
                                        <p:attrNameLst>
                                          <p:attrName>style.visibility</p:attrName>
                                        </p:attrNameLst>
                                      </p:cBhvr>
                                      <p:to>
                                        <p:strVal val="visible"/>
                                      </p:to>
                                    </p:set>
                                    <p:animEffect transition="in" filter="fade">
                                      <p:cBhvr>
                                        <p:cTn id="39" dur="500"/>
                                        <p:tgtEl>
                                          <p:spTgt spid="1512477"/>
                                        </p:tgtEl>
                                      </p:cBhvr>
                                    </p:animEffect>
                                  </p:childTnLst>
                                </p:cTn>
                              </p:par>
                            </p:childTnLst>
                          </p:cTn>
                        </p:par>
                        <p:par>
                          <p:cTn id="40" fill="hold">
                            <p:stCondLst>
                              <p:cond delay="6000"/>
                            </p:stCondLst>
                            <p:childTnLst>
                              <p:par>
                                <p:cTn id="41" presetID="1" presetClass="mediacall" presetSubtype="0" fill="hold" nodeType="afterEffect">
                                  <p:stCondLst>
                                    <p:cond delay="0"/>
                                  </p:stCondLst>
                                  <p:childTnLst>
                                    <p:cmd type="call" cmd="playFrom(0.0)">
                                      <p:cBhvr>
                                        <p:cTn id="42" dur="990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43" fill="hold" display="0">
                  <p:stCondLst>
                    <p:cond delay="indefinite"/>
                  </p:stCondLst>
                  <p:endCondLst>
                    <p:cond evt="onStopAudio" delay="0">
                      <p:tgtEl>
                        <p:sldTgt/>
                      </p:tgtEl>
                    </p:cond>
                  </p:endCondLst>
                </p:cTn>
                <p:tgtEl>
                  <p:spTgt spid="2"/>
                </p:tgtEl>
              </p:cMediaNode>
            </p:audio>
          </p:childTnLst>
        </p:cTn>
      </p:par>
    </p:tnLst>
    <p:bldLst>
      <p:bldP spid="1512478" grpId="0" animBg="1"/>
      <p:bldP spid="1512458" grpId="0" animBg="1"/>
      <p:bldP spid="1512467" grpId="0" animBg="1"/>
      <p:bldP spid="1512468" grpId="0" animBg="1"/>
      <p:bldP spid="1512469" grpId="0" animBg="1"/>
      <p:bldP spid="1512470" grpId="0" animBg="1"/>
      <p:bldP spid="1512471" grpId="0" animBg="1"/>
      <p:bldP spid="1512472" grpId="0" animBg="1"/>
      <p:bldP spid="1512477"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pic>
        <p:nvPicPr>
          <p:cNvPr id="80899" name="Picture 4" descr="se05F3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2252663"/>
            <a:ext cx="4349750" cy="3690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900" name="Rectangle 4"/>
          <p:cNvSpPr>
            <a:spLocks noGrp="1" noChangeArrowheads="1"/>
          </p:cNvSpPr>
          <p:nvPr>
            <p:ph type="title"/>
          </p:nvPr>
        </p:nvSpPr>
        <p:spPr/>
        <p:txBody>
          <a:bodyPr/>
          <a:lstStyle/>
          <a:p>
            <a:pPr eaLnBrk="1" hangingPunct="1"/>
            <a:r>
              <a:rPr lang="en-US" altLang="en-US" sz="3200" b="0" smtClean="0"/>
              <a:t>5.4.5.</a:t>
            </a:r>
            <a:r>
              <a:rPr lang="en-US" altLang="en-US" sz="3200" smtClean="0"/>
              <a:t> Determining the VTC via Graphical Analysis</a:t>
            </a:r>
          </a:p>
        </p:txBody>
      </p:sp>
      <p:sp>
        <p:nvSpPr>
          <p:cNvPr id="80901" name="Rectangle 5"/>
          <p:cNvSpPr>
            <a:spLocks noGrp="1" noChangeArrowheads="1"/>
          </p:cNvSpPr>
          <p:nvPr>
            <p:ph type="body" sz="half" idx="1"/>
          </p:nvPr>
        </p:nvSpPr>
        <p:spPr>
          <a:xfrm>
            <a:off x="152400" y="2057400"/>
            <a:ext cx="4305300" cy="4800600"/>
          </a:xfrm>
          <a:solidFill>
            <a:schemeClr val="bg1"/>
          </a:solidFill>
        </p:spPr>
        <p:txBody>
          <a:bodyPr/>
          <a:lstStyle/>
          <a:p>
            <a:pPr eaLnBrk="1" hangingPunct="1"/>
            <a:r>
              <a:rPr lang="en-US" altLang="en-US" smtClean="0">
                <a:solidFill>
                  <a:srgbClr val="FF0000"/>
                </a:solidFill>
              </a:rPr>
              <a:t>point A</a:t>
            </a:r>
            <a:r>
              <a:rPr lang="en-US" altLang="en-US" smtClean="0"/>
              <a:t> – where </a:t>
            </a:r>
            <a:r>
              <a:rPr lang="en-US" altLang="en-US" i="1" smtClean="0"/>
              <a:t>v</a:t>
            </a:r>
            <a:r>
              <a:rPr lang="en-US" altLang="en-US" i="1" baseline="-25000" smtClean="0"/>
              <a:t>GS</a:t>
            </a:r>
            <a:r>
              <a:rPr lang="en-US" altLang="en-US" smtClean="0"/>
              <a:t> = </a:t>
            </a:r>
            <a:r>
              <a:rPr lang="en-US" altLang="en-US" i="1" smtClean="0"/>
              <a:t>V</a:t>
            </a:r>
            <a:r>
              <a:rPr lang="en-US" altLang="en-US" i="1" baseline="-25000" smtClean="0"/>
              <a:t>t</a:t>
            </a:r>
          </a:p>
          <a:p>
            <a:pPr eaLnBrk="1" hangingPunct="1"/>
            <a:r>
              <a:rPr lang="en-US" altLang="en-US" smtClean="0">
                <a:solidFill>
                  <a:srgbClr val="FF0000"/>
                </a:solidFill>
              </a:rPr>
              <a:t>point Q</a:t>
            </a:r>
            <a:r>
              <a:rPr lang="en-US" altLang="en-US" smtClean="0"/>
              <a:t> – where MOSFET may be biased for amplifier operation</a:t>
            </a:r>
          </a:p>
          <a:p>
            <a:pPr lvl="1" eaLnBrk="1" hangingPunct="1"/>
            <a:r>
              <a:rPr lang="en-US" altLang="en-US" sz="2800" i="1" smtClean="0"/>
              <a:t>v</a:t>
            </a:r>
            <a:r>
              <a:rPr lang="en-US" altLang="en-US" sz="2800" i="1" baseline="-25000" smtClean="0"/>
              <a:t>GS</a:t>
            </a:r>
            <a:r>
              <a:rPr lang="en-US" altLang="en-US" sz="2800" smtClean="0"/>
              <a:t> = </a:t>
            </a:r>
            <a:r>
              <a:rPr lang="en-US" altLang="en-US" sz="2800" i="1" smtClean="0"/>
              <a:t>V</a:t>
            </a:r>
            <a:r>
              <a:rPr lang="en-US" altLang="en-US" sz="2800" i="1" baseline="-25000" smtClean="0"/>
              <a:t>GS</a:t>
            </a:r>
            <a:r>
              <a:rPr lang="en-US" altLang="en-US" sz="2800" smtClean="0"/>
              <a:t>,</a:t>
            </a:r>
            <a:r>
              <a:rPr lang="en-US" altLang="en-US" sz="2800" i="1" smtClean="0"/>
              <a:t> v</a:t>
            </a:r>
            <a:r>
              <a:rPr lang="en-US" altLang="en-US" sz="2800" i="1" baseline="-25000" smtClean="0"/>
              <a:t>DS</a:t>
            </a:r>
            <a:r>
              <a:rPr lang="en-US" altLang="en-US" sz="2800" smtClean="0"/>
              <a:t> =</a:t>
            </a:r>
            <a:r>
              <a:rPr lang="en-US" altLang="en-US" sz="2800" i="1" smtClean="0"/>
              <a:t> V</a:t>
            </a:r>
            <a:r>
              <a:rPr lang="en-US" altLang="en-US" sz="2800" i="1" baseline="-25000" smtClean="0"/>
              <a:t>DS</a:t>
            </a:r>
          </a:p>
          <a:p>
            <a:pPr eaLnBrk="1" hangingPunct="1"/>
            <a:r>
              <a:rPr lang="en-US" altLang="en-US" smtClean="0">
                <a:solidFill>
                  <a:srgbClr val="FF0000"/>
                </a:solidFill>
              </a:rPr>
              <a:t>point B</a:t>
            </a:r>
            <a:r>
              <a:rPr lang="en-US" altLang="en-US" smtClean="0"/>
              <a:t> – where MOSFET leaves saturation / enters triode</a:t>
            </a:r>
          </a:p>
          <a:p>
            <a:pPr eaLnBrk="1" hangingPunct="1"/>
            <a:r>
              <a:rPr lang="en-US" altLang="en-US" smtClean="0">
                <a:solidFill>
                  <a:srgbClr val="FF0000"/>
                </a:solidFill>
              </a:rPr>
              <a:t>point C</a:t>
            </a:r>
            <a:r>
              <a:rPr lang="en-US" altLang="en-US" smtClean="0"/>
              <a:t> – where MOSFET is deep in triode region and </a:t>
            </a:r>
            <a:r>
              <a:rPr lang="en-US" altLang="en-US" i="1" smtClean="0"/>
              <a:t>v</a:t>
            </a:r>
            <a:r>
              <a:rPr lang="en-US" altLang="en-US" i="1" baseline="-25000" smtClean="0"/>
              <a:t>GS</a:t>
            </a:r>
            <a:r>
              <a:rPr lang="en-US" altLang="en-US" smtClean="0"/>
              <a:t> = </a:t>
            </a:r>
            <a:r>
              <a:rPr lang="en-US" altLang="en-US" i="1" smtClean="0"/>
              <a:t>V</a:t>
            </a:r>
            <a:r>
              <a:rPr lang="en-US" altLang="en-US" i="1" baseline="-25000" smtClean="0"/>
              <a:t>DD</a:t>
            </a:r>
          </a:p>
        </p:txBody>
      </p:sp>
      <p:sp>
        <p:nvSpPr>
          <p:cNvPr id="80902" name="Line 19"/>
          <p:cNvSpPr>
            <a:spLocks noChangeShapeType="1"/>
          </p:cNvSpPr>
          <p:nvPr/>
        </p:nvSpPr>
        <p:spPr bwMode="auto">
          <a:xfrm flipH="1">
            <a:off x="4953000" y="685800"/>
            <a:ext cx="1752600" cy="28194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03" name="Line 20"/>
          <p:cNvSpPr>
            <a:spLocks noChangeShapeType="1"/>
          </p:cNvSpPr>
          <p:nvPr/>
        </p:nvSpPr>
        <p:spPr bwMode="auto">
          <a:xfrm>
            <a:off x="6705600" y="685800"/>
            <a:ext cx="1143000" cy="48768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04" name="Text Box 16"/>
          <p:cNvSpPr txBox="1">
            <a:spLocks noChangeArrowheads="1"/>
          </p:cNvSpPr>
          <p:nvPr/>
        </p:nvSpPr>
        <p:spPr bwMode="auto">
          <a:xfrm>
            <a:off x="4419600" y="228600"/>
            <a:ext cx="4495800" cy="860425"/>
          </a:xfrm>
          <a:prstGeom prst="rect">
            <a:avLst/>
          </a:prstGeom>
          <a:solidFill>
            <a:srgbClr val="FFFF99"/>
          </a:solidFill>
          <a:ln w="38100">
            <a:solidFill>
              <a:srgbClr val="FFFF9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50000"/>
              </a:spcBef>
              <a:buFontTx/>
              <a:buNone/>
            </a:pPr>
            <a:r>
              <a:rPr lang="en-US" altLang="en-US">
                <a:solidFill>
                  <a:srgbClr val="FF0000"/>
                </a:solidFill>
              </a:rPr>
              <a:t>Points </a:t>
            </a:r>
            <a:r>
              <a:rPr lang="en-US" altLang="en-US" i="1">
                <a:solidFill>
                  <a:srgbClr val="FF0000"/>
                </a:solidFill>
              </a:rPr>
              <a:t>A </a:t>
            </a:r>
            <a:r>
              <a:rPr lang="en-US" altLang="en-US">
                <a:solidFill>
                  <a:srgbClr val="FF0000"/>
                </a:solidFill>
              </a:rPr>
              <a:t>(open) and </a:t>
            </a:r>
            <a:r>
              <a:rPr lang="en-US" altLang="en-US" i="1">
                <a:solidFill>
                  <a:srgbClr val="FF0000"/>
                </a:solidFill>
              </a:rPr>
              <a:t>C</a:t>
            </a:r>
            <a:r>
              <a:rPr lang="en-US" altLang="en-US">
                <a:solidFill>
                  <a:srgbClr val="FF0000"/>
                </a:solidFill>
              </a:rPr>
              <a:t> (closed) are suitable for switch applications</a:t>
            </a:r>
            <a:endParaRPr lang="en-US" altLang="en-US" b="1">
              <a:solidFill>
                <a:srgbClr val="FF0000"/>
              </a:solidFill>
            </a:endParaRPr>
          </a:p>
        </p:txBody>
      </p:sp>
      <p:sp>
        <p:nvSpPr>
          <p:cNvPr id="80905" name="Line 21"/>
          <p:cNvSpPr>
            <a:spLocks noChangeShapeType="1"/>
          </p:cNvSpPr>
          <p:nvPr/>
        </p:nvSpPr>
        <p:spPr bwMode="auto">
          <a:xfrm flipH="1" flipV="1">
            <a:off x="6629400" y="5029200"/>
            <a:ext cx="76200" cy="12192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06" name="Text Box 17"/>
          <p:cNvSpPr txBox="1">
            <a:spLocks noChangeArrowheads="1"/>
          </p:cNvSpPr>
          <p:nvPr/>
        </p:nvSpPr>
        <p:spPr bwMode="auto">
          <a:xfrm>
            <a:off x="4419600" y="5791200"/>
            <a:ext cx="4495800" cy="860425"/>
          </a:xfrm>
          <a:prstGeom prst="rect">
            <a:avLst/>
          </a:prstGeom>
          <a:solidFill>
            <a:srgbClr val="FFFF99"/>
          </a:solidFill>
          <a:ln w="38100">
            <a:solidFill>
              <a:srgbClr val="FFFF9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50000"/>
              </a:spcBef>
              <a:buFontTx/>
              <a:buNone/>
            </a:pPr>
            <a:r>
              <a:rPr lang="en-US" altLang="en-US">
                <a:solidFill>
                  <a:srgbClr val="FF0000"/>
                </a:solidFill>
              </a:rPr>
              <a:t>Point </a:t>
            </a:r>
            <a:r>
              <a:rPr lang="en-US" altLang="en-US" i="1">
                <a:solidFill>
                  <a:srgbClr val="FF0000"/>
                </a:solidFill>
              </a:rPr>
              <a:t>Q</a:t>
            </a:r>
            <a:r>
              <a:rPr lang="en-US" altLang="en-US">
                <a:solidFill>
                  <a:srgbClr val="FF0000"/>
                </a:solidFill>
              </a:rPr>
              <a:t> is suitable for amplifier applications</a:t>
            </a:r>
            <a:endParaRPr lang="en-US" altLang="en-US" b="1">
              <a:solidFill>
                <a:srgbClr val="FF0000"/>
              </a:solidFill>
            </a:endParaRPr>
          </a:p>
        </p:txBody>
      </p:sp>
    </p:spTree>
  </p:cSld>
  <p:clrMapOvr>
    <a:masterClrMapping/>
  </p:clrMapOvr>
  <p:transition>
    <p:fad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Footer Placeholder 3"/>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81923" name="Rectangle 6"/>
          <p:cNvSpPr>
            <a:spLocks noChangeArrowheads="1"/>
          </p:cNvSpPr>
          <p:nvPr/>
        </p:nvSpPr>
        <p:spPr bwMode="auto">
          <a:xfrm>
            <a:off x="1143000" y="2667000"/>
            <a:ext cx="1905000" cy="22098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81924" name="Rectangle 2"/>
          <p:cNvSpPr>
            <a:spLocks noGrp="1" noChangeArrowheads="1"/>
          </p:cNvSpPr>
          <p:nvPr>
            <p:ph type="title"/>
          </p:nvPr>
        </p:nvSpPr>
        <p:spPr/>
        <p:txBody>
          <a:bodyPr/>
          <a:lstStyle/>
          <a:p>
            <a:pPr eaLnBrk="1" hangingPunct="1"/>
            <a:r>
              <a:rPr lang="en-US" altLang="en-US" sz="3200" b="0" smtClean="0"/>
              <a:t>5.4.5.</a:t>
            </a:r>
            <a:r>
              <a:rPr lang="en-US" altLang="en-US" sz="3200" smtClean="0"/>
              <a:t> Determining the VTC via Graphical Analysis</a:t>
            </a:r>
          </a:p>
        </p:txBody>
      </p:sp>
      <p:pic>
        <p:nvPicPr>
          <p:cNvPr id="81925" name="Picture 4" descr="se05F3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08200" y="2055813"/>
            <a:ext cx="5054600" cy="338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26" name="Rectangle 2"/>
          <p:cNvSpPr>
            <a:spLocks noChangeArrowheads="1"/>
          </p:cNvSpPr>
          <p:nvPr/>
        </p:nvSpPr>
        <p:spPr bwMode="auto">
          <a:xfrm>
            <a:off x="152400" y="5470525"/>
            <a:ext cx="8839200" cy="13112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r>
              <a:rPr lang="en-US" altLang="en-US" sz="2000" b="1"/>
              <a:t>Figure 5.32: </a:t>
            </a:r>
            <a:r>
              <a:rPr lang="en-US" altLang="en-US" sz="2000"/>
              <a:t>Operation of the MOSFET in Figure 5.29(a) as a switch: </a:t>
            </a:r>
            <a:r>
              <a:rPr lang="en-US" altLang="en-US" sz="2000" b="1"/>
              <a:t>(a) </a:t>
            </a:r>
            <a:r>
              <a:rPr lang="en-US" altLang="en-US" sz="2000"/>
              <a:t>Open, corresponding to point A in Figure 5.31; </a:t>
            </a:r>
            <a:r>
              <a:rPr lang="en-US" altLang="en-US" sz="2000" b="1"/>
              <a:t>(b) </a:t>
            </a:r>
            <a:r>
              <a:rPr lang="en-US" altLang="en-US" sz="2000"/>
              <a:t>Closed, corresponding to point C in Figure 5.31. The closure resistance is approximately equal to </a:t>
            </a:r>
            <a:r>
              <a:rPr lang="en-US" altLang="en-US" sz="2000" i="1"/>
              <a:t>r</a:t>
            </a:r>
            <a:r>
              <a:rPr lang="en-US" altLang="en-US" sz="2000" i="1" baseline="-25000"/>
              <a:t>DS</a:t>
            </a:r>
            <a:r>
              <a:rPr lang="en-US" altLang="en-US" sz="2000" i="1"/>
              <a:t> </a:t>
            </a:r>
            <a:r>
              <a:rPr lang="en-US" altLang="en-US" sz="2000"/>
              <a:t>because </a:t>
            </a:r>
            <a:r>
              <a:rPr lang="en-US" altLang="en-US" sz="2000" i="1"/>
              <a:t>V</a:t>
            </a:r>
            <a:r>
              <a:rPr lang="en-US" altLang="en-US" sz="2000" i="1" baseline="-25000"/>
              <a:t>DS</a:t>
            </a:r>
            <a:r>
              <a:rPr lang="en-US" altLang="en-US" sz="2000" i="1"/>
              <a:t> </a:t>
            </a:r>
            <a:r>
              <a:rPr lang="en-US" altLang="en-US" sz="2000"/>
              <a:t>is usually very small.</a:t>
            </a:r>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Footer Placeholder 3"/>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9219" name="Rectangle 15"/>
          <p:cNvSpPr>
            <a:spLocks noChangeArrowheads="1"/>
          </p:cNvSpPr>
          <p:nvPr/>
        </p:nvSpPr>
        <p:spPr bwMode="auto">
          <a:xfrm>
            <a:off x="0" y="2057400"/>
            <a:ext cx="4648200" cy="48006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9220" name="Rectangle 2"/>
          <p:cNvSpPr>
            <a:spLocks noGrp="1" noChangeArrowheads="1"/>
          </p:cNvSpPr>
          <p:nvPr>
            <p:ph type="title"/>
          </p:nvPr>
        </p:nvSpPr>
        <p:spPr/>
        <p:txBody>
          <a:bodyPr/>
          <a:lstStyle/>
          <a:p>
            <a:pPr eaLnBrk="1" hangingPunct="1"/>
            <a:r>
              <a:rPr lang="en-US" altLang="en-US" b="0" smtClean="0"/>
              <a:t>5.1.</a:t>
            </a:r>
            <a:r>
              <a:rPr lang="en-US" altLang="en-US" smtClean="0"/>
              <a:t> Device Structure and Operation</a:t>
            </a:r>
          </a:p>
        </p:txBody>
      </p:sp>
      <p:pic>
        <p:nvPicPr>
          <p:cNvPr id="9221" name="Picture 17" descr="se05F0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3575" y="2903538"/>
            <a:ext cx="7794625" cy="296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2" name="Text Box 5"/>
          <p:cNvSpPr txBox="1">
            <a:spLocks noChangeArrowheads="1"/>
          </p:cNvSpPr>
          <p:nvPr/>
        </p:nvSpPr>
        <p:spPr bwMode="auto">
          <a:xfrm>
            <a:off x="152400" y="5867400"/>
            <a:ext cx="8763000" cy="8255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50000"/>
              </a:spcBef>
              <a:buFontTx/>
              <a:buNone/>
            </a:pPr>
            <a:r>
              <a:rPr lang="en-US" altLang="en-US" sz="1500" b="1"/>
              <a:t>Figure 5.1:</a:t>
            </a:r>
            <a:r>
              <a:rPr lang="en-US" altLang="en-US" sz="1600"/>
              <a:t> Physical structure of the enhancement-type NMOS transistor: </a:t>
            </a:r>
            <a:r>
              <a:rPr lang="en-US" altLang="en-US" sz="1600" b="1"/>
              <a:t>(a)</a:t>
            </a:r>
            <a:r>
              <a:rPr lang="en-US" altLang="en-US" sz="1600"/>
              <a:t> perspective view, </a:t>
            </a:r>
            <a:r>
              <a:rPr lang="en-US" altLang="en-US" sz="1600" b="1"/>
              <a:t>(b)</a:t>
            </a:r>
            <a:r>
              <a:rPr lang="en-US" altLang="en-US" sz="1600"/>
              <a:t> cross-section.  Note that typically L = 0.03</a:t>
            </a:r>
            <a:r>
              <a:rPr lang="en-US" altLang="en-US" sz="1600" i="1"/>
              <a:t>um</a:t>
            </a:r>
            <a:r>
              <a:rPr lang="en-US" altLang="en-US" sz="1600"/>
              <a:t> to 1</a:t>
            </a:r>
            <a:r>
              <a:rPr lang="en-US" altLang="en-US" sz="1600" i="1"/>
              <a:t>um</a:t>
            </a:r>
            <a:r>
              <a:rPr lang="en-US" altLang="en-US" sz="1600"/>
              <a:t>, W = 0.1</a:t>
            </a:r>
            <a:r>
              <a:rPr lang="en-US" altLang="en-US" sz="1600" i="1"/>
              <a:t>um</a:t>
            </a:r>
            <a:r>
              <a:rPr lang="en-US" altLang="en-US" sz="1600"/>
              <a:t> to 100</a:t>
            </a:r>
            <a:r>
              <a:rPr lang="en-US" altLang="en-US" sz="1600" i="1"/>
              <a:t>um</a:t>
            </a:r>
            <a:r>
              <a:rPr lang="en-US" altLang="en-US" sz="1600"/>
              <a:t>, and the thickness of the oxide layer (</a:t>
            </a:r>
            <a:r>
              <a:rPr lang="en-US" altLang="en-US" sz="1600" i="1"/>
              <a:t>t</a:t>
            </a:r>
            <a:r>
              <a:rPr lang="en-US" altLang="en-US" sz="1600" i="1" baseline="-25000"/>
              <a:t>ox</a:t>
            </a:r>
            <a:r>
              <a:rPr lang="en-US" altLang="en-US" sz="1600"/>
              <a:t>) is in the range of 1 to 10</a:t>
            </a:r>
            <a:r>
              <a:rPr lang="en-US" altLang="en-US" sz="1600" i="1"/>
              <a:t>nm</a:t>
            </a:r>
            <a:r>
              <a:rPr lang="en-US" altLang="en-US" sz="1600"/>
              <a:t>.</a:t>
            </a:r>
          </a:p>
        </p:txBody>
      </p:sp>
      <p:sp>
        <p:nvSpPr>
          <p:cNvPr id="9223" name="Text Box 6"/>
          <p:cNvSpPr txBox="1">
            <a:spLocks noChangeArrowheads="1"/>
          </p:cNvSpPr>
          <p:nvPr/>
        </p:nvSpPr>
        <p:spPr bwMode="auto">
          <a:xfrm>
            <a:off x="3657600" y="5410200"/>
            <a:ext cx="2743200" cy="396875"/>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50000"/>
              </a:spcBef>
              <a:buFontTx/>
              <a:buNone/>
            </a:pPr>
            <a:r>
              <a:rPr lang="en-US" altLang="en-US" sz="2000">
                <a:solidFill>
                  <a:srgbClr val="FF0000"/>
                </a:solidFill>
              </a:rPr>
              <a:t>one </a:t>
            </a:r>
            <a:r>
              <a:rPr lang="en-US" altLang="en-US" sz="2000" i="1">
                <a:solidFill>
                  <a:srgbClr val="FF0000"/>
                </a:solidFill>
              </a:rPr>
              <a:t>p</a:t>
            </a:r>
            <a:r>
              <a:rPr lang="en-US" altLang="en-US" sz="2000">
                <a:solidFill>
                  <a:srgbClr val="FF0000"/>
                </a:solidFill>
              </a:rPr>
              <a:t>-type doped region</a:t>
            </a:r>
          </a:p>
        </p:txBody>
      </p:sp>
      <p:sp>
        <p:nvSpPr>
          <p:cNvPr id="9224" name="Text Box 7"/>
          <p:cNvSpPr txBox="1">
            <a:spLocks noChangeArrowheads="1"/>
          </p:cNvSpPr>
          <p:nvPr/>
        </p:nvSpPr>
        <p:spPr bwMode="auto">
          <a:xfrm>
            <a:off x="5334000" y="152400"/>
            <a:ext cx="2743200" cy="701675"/>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50000"/>
              </a:spcBef>
              <a:buFontTx/>
              <a:buNone/>
            </a:pPr>
            <a:r>
              <a:rPr lang="en-US" altLang="en-US" sz="2000">
                <a:solidFill>
                  <a:srgbClr val="FF0000"/>
                </a:solidFill>
              </a:rPr>
              <a:t>two </a:t>
            </a:r>
            <a:r>
              <a:rPr lang="en-US" altLang="en-US" sz="2000" i="1">
                <a:solidFill>
                  <a:srgbClr val="FF0000"/>
                </a:solidFill>
              </a:rPr>
              <a:t>n</a:t>
            </a:r>
            <a:r>
              <a:rPr lang="en-US" altLang="en-US" sz="2000">
                <a:solidFill>
                  <a:srgbClr val="FF0000"/>
                </a:solidFill>
              </a:rPr>
              <a:t>-type doped regions (drain, source)</a:t>
            </a:r>
          </a:p>
        </p:txBody>
      </p:sp>
      <p:sp>
        <p:nvSpPr>
          <p:cNvPr id="9225" name="Text Box 8"/>
          <p:cNvSpPr txBox="1">
            <a:spLocks noChangeArrowheads="1"/>
          </p:cNvSpPr>
          <p:nvPr/>
        </p:nvSpPr>
        <p:spPr bwMode="auto">
          <a:xfrm>
            <a:off x="5791200" y="1066800"/>
            <a:ext cx="2743200" cy="701675"/>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50000"/>
              </a:spcBef>
              <a:buFontTx/>
              <a:buNone/>
            </a:pPr>
            <a:r>
              <a:rPr lang="en-US" altLang="en-US" sz="2000">
                <a:solidFill>
                  <a:srgbClr val="FF0000"/>
                </a:solidFill>
              </a:rPr>
              <a:t>layer of SiO</a:t>
            </a:r>
            <a:r>
              <a:rPr lang="en-US" altLang="en-US" sz="2000" baseline="-25000">
                <a:solidFill>
                  <a:srgbClr val="FF0000"/>
                </a:solidFill>
              </a:rPr>
              <a:t>2</a:t>
            </a:r>
            <a:r>
              <a:rPr lang="en-US" altLang="en-US" sz="2000">
                <a:solidFill>
                  <a:srgbClr val="FF0000"/>
                </a:solidFill>
              </a:rPr>
              <a:t> separates source and drain</a:t>
            </a:r>
          </a:p>
        </p:txBody>
      </p:sp>
      <p:sp>
        <p:nvSpPr>
          <p:cNvPr id="9226" name="Text Box 9"/>
          <p:cNvSpPr txBox="1">
            <a:spLocks noChangeArrowheads="1"/>
          </p:cNvSpPr>
          <p:nvPr/>
        </p:nvSpPr>
        <p:spPr bwMode="auto">
          <a:xfrm>
            <a:off x="6248400" y="1981200"/>
            <a:ext cx="2743200" cy="1006475"/>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50000"/>
              </a:spcBef>
              <a:buFontTx/>
              <a:buNone/>
            </a:pPr>
            <a:r>
              <a:rPr lang="en-US" altLang="en-US" sz="2000">
                <a:solidFill>
                  <a:srgbClr val="FF0000"/>
                </a:solidFill>
              </a:rPr>
              <a:t>metal, placed on top of SiO</a:t>
            </a:r>
            <a:r>
              <a:rPr lang="en-US" altLang="en-US" sz="2000" baseline="-25000">
                <a:solidFill>
                  <a:srgbClr val="FF0000"/>
                </a:solidFill>
              </a:rPr>
              <a:t>2</a:t>
            </a:r>
            <a:r>
              <a:rPr lang="en-US" altLang="en-US" sz="2000">
                <a:solidFill>
                  <a:srgbClr val="FF0000"/>
                </a:solidFill>
              </a:rPr>
              <a:t>, forms gate electrode</a:t>
            </a:r>
          </a:p>
        </p:txBody>
      </p:sp>
      <p:sp>
        <p:nvSpPr>
          <p:cNvPr id="9227" name="Line 11"/>
          <p:cNvSpPr>
            <a:spLocks noChangeShapeType="1"/>
          </p:cNvSpPr>
          <p:nvPr/>
        </p:nvSpPr>
        <p:spPr bwMode="auto">
          <a:xfrm>
            <a:off x="7315200" y="2971800"/>
            <a:ext cx="0" cy="9906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8" name="Line 12"/>
          <p:cNvSpPr>
            <a:spLocks noChangeShapeType="1"/>
          </p:cNvSpPr>
          <p:nvPr/>
        </p:nvSpPr>
        <p:spPr bwMode="auto">
          <a:xfrm>
            <a:off x="6096000" y="1752600"/>
            <a:ext cx="0" cy="23622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9" name="Line 13"/>
          <p:cNvSpPr>
            <a:spLocks noChangeShapeType="1"/>
          </p:cNvSpPr>
          <p:nvPr/>
        </p:nvSpPr>
        <p:spPr bwMode="auto">
          <a:xfrm>
            <a:off x="5562600" y="838200"/>
            <a:ext cx="0" cy="35052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30" name="Line 14"/>
          <p:cNvSpPr>
            <a:spLocks noChangeShapeType="1"/>
          </p:cNvSpPr>
          <p:nvPr/>
        </p:nvSpPr>
        <p:spPr bwMode="auto">
          <a:xfrm flipV="1">
            <a:off x="5867400" y="4724400"/>
            <a:ext cx="0" cy="6858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714500" y="1981200"/>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06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82947" name="Rectangle 2"/>
          <p:cNvSpPr>
            <a:spLocks noGrp="1" noChangeArrowheads="1"/>
          </p:cNvSpPr>
          <p:nvPr>
            <p:ph type="title"/>
          </p:nvPr>
        </p:nvSpPr>
        <p:spPr/>
        <p:txBody>
          <a:bodyPr/>
          <a:lstStyle/>
          <a:p>
            <a:pPr eaLnBrk="1" hangingPunct="1"/>
            <a:r>
              <a:rPr lang="en-US" altLang="en-US" sz="3200" b="0" dirty="0" smtClean="0"/>
              <a:t>5.4.6.</a:t>
            </a:r>
            <a:r>
              <a:rPr lang="en-US" altLang="en-US" sz="3200" dirty="0" smtClean="0"/>
              <a:t> Locating the Bias Point Q</a:t>
            </a:r>
          </a:p>
        </p:txBody>
      </p:sp>
      <p:sp>
        <p:nvSpPr>
          <p:cNvPr id="82948" name="Rectangle 3"/>
          <p:cNvSpPr>
            <a:spLocks noGrp="1" noChangeArrowheads="1"/>
          </p:cNvSpPr>
          <p:nvPr>
            <p:ph type="body" sz="half" idx="1"/>
          </p:nvPr>
        </p:nvSpPr>
        <p:spPr>
          <a:xfrm>
            <a:off x="152400" y="2057400"/>
            <a:ext cx="8763000" cy="4038600"/>
          </a:xfrm>
        </p:spPr>
        <p:txBody>
          <a:bodyPr/>
          <a:lstStyle/>
          <a:p>
            <a:pPr eaLnBrk="1" hangingPunct="1"/>
            <a:r>
              <a:rPr lang="en-US" altLang="en-US" b="1" dirty="0" smtClean="0">
                <a:solidFill>
                  <a:srgbClr val="3333FF"/>
                </a:solidFill>
              </a:rPr>
              <a:t>bias point </a:t>
            </a:r>
            <a:r>
              <a:rPr lang="en-US" altLang="en-US" dirty="0" smtClean="0">
                <a:solidFill>
                  <a:srgbClr val="3333FF"/>
                </a:solidFill>
              </a:rPr>
              <a:t>(</a:t>
            </a:r>
            <a:r>
              <a:rPr lang="en-US" altLang="en-US" i="1" dirty="0" smtClean="0">
                <a:solidFill>
                  <a:srgbClr val="3333FF"/>
                </a:solidFill>
              </a:rPr>
              <a:t>Q</a:t>
            </a:r>
            <a:r>
              <a:rPr lang="en-US" altLang="en-US" dirty="0" smtClean="0">
                <a:solidFill>
                  <a:srgbClr val="3333FF"/>
                </a:solidFill>
              </a:rPr>
              <a:t>)</a:t>
            </a:r>
            <a:r>
              <a:rPr lang="en-US" altLang="en-US" dirty="0" smtClean="0"/>
              <a:t> – is determined by value of </a:t>
            </a:r>
            <a:r>
              <a:rPr lang="en-US" altLang="en-US" i="1" dirty="0" err="1" smtClean="0"/>
              <a:t>v</a:t>
            </a:r>
            <a:r>
              <a:rPr lang="en-US" altLang="en-US" i="1" baseline="-25000" dirty="0" err="1" smtClean="0"/>
              <a:t>GS</a:t>
            </a:r>
            <a:r>
              <a:rPr lang="en-US" altLang="en-US" dirty="0" smtClean="0"/>
              <a:t> and load resistance </a:t>
            </a:r>
            <a:r>
              <a:rPr lang="en-US" altLang="en-US" i="1" dirty="0" smtClean="0"/>
              <a:t>R</a:t>
            </a:r>
            <a:r>
              <a:rPr lang="en-US" altLang="en-US" i="1" baseline="-25000" dirty="0" smtClean="0"/>
              <a:t>D</a:t>
            </a:r>
            <a:r>
              <a:rPr lang="en-US" altLang="en-US" i="1" dirty="0" smtClean="0"/>
              <a:t>.</a:t>
            </a:r>
            <a:endParaRPr lang="en-US" altLang="en-US" i="1" dirty="0" smtClean="0">
              <a:solidFill>
                <a:srgbClr val="FF0000"/>
              </a:solidFill>
            </a:endParaRPr>
          </a:p>
          <a:p>
            <a:pPr eaLnBrk="1" hangingPunct="1"/>
            <a:r>
              <a:rPr lang="en-US" altLang="en-US" dirty="0" smtClean="0">
                <a:solidFill>
                  <a:srgbClr val="FF0000"/>
                </a:solidFill>
              </a:rPr>
              <a:t>Two considerations</a:t>
            </a:r>
            <a:r>
              <a:rPr lang="en-US" altLang="en-US" dirty="0" smtClean="0"/>
              <a:t> in deciding Q:</a:t>
            </a:r>
          </a:p>
          <a:p>
            <a:pPr lvl="1" eaLnBrk="1" hangingPunct="1"/>
            <a:r>
              <a:rPr lang="en-US" altLang="en-US" sz="2800" dirty="0" smtClean="0"/>
              <a:t>Required </a:t>
            </a:r>
            <a:r>
              <a:rPr lang="en-US" altLang="en-US" sz="2800" dirty="0" smtClean="0">
                <a:solidFill>
                  <a:srgbClr val="FF0000"/>
                </a:solidFill>
              </a:rPr>
              <a:t>gain.</a:t>
            </a:r>
          </a:p>
          <a:p>
            <a:pPr lvl="1" eaLnBrk="1" hangingPunct="1"/>
            <a:r>
              <a:rPr lang="en-US" altLang="en-US" sz="2800" dirty="0" smtClean="0"/>
              <a:t>Allowable signal </a:t>
            </a:r>
            <a:r>
              <a:rPr lang="en-US" altLang="en-US" sz="2800" dirty="0" smtClean="0">
                <a:solidFill>
                  <a:srgbClr val="FF0000"/>
                </a:solidFill>
              </a:rPr>
              <a:t>swing</a:t>
            </a:r>
            <a:r>
              <a:rPr lang="en-US" altLang="en-US" sz="2800" dirty="0" smtClean="0"/>
              <a:t> at output.</a:t>
            </a:r>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172200" y="381000"/>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20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83971" name="Rectangle 2"/>
          <p:cNvSpPr>
            <a:spLocks noGrp="1" noChangeArrowheads="1"/>
          </p:cNvSpPr>
          <p:nvPr>
            <p:ph type="title"/>
          </p:nvPr>
        </p:nvSpPr>
        <p:spPr/>
        <p:txBody>
          <a:bodyPr/>
          <a:lstStyle/>
          <a:p>
            <a:pPr eaLnBrk="1" hangingPunct="1"/>
            <a:r>
              <a:rPr lang="en-US" altLang="en-US" sz="3200" b="0" smtClean="0"/>
              <a:t>5.4.6.</a:t>
            </a:r>
            <a:r>
              <a:rPr lang="en-US" altLang="en-US" sz="3200" smtClean="0"/>
              <a:t> Locating the Bias Point Q</a:t>
            </a:r>
          </a:p>
        </p:txBody>
      </p:sp>
      <p:sp>
        <p:nvSpPr>
          <p:cNvPr id="83972" name="Rectangle 3"/>
          <p:cNvSpPr>
            <a:spLocks noGrp="1" noChangeArrowheads="1"/>
          </p:cNvSpPr>
          <p:nvPr>
            <p:ph type="body" sz="half" idx="1"/>
          </p:nvPr>
        </p:nvSpPr>
        <p:spPr>
          <a:xfrm>
            <a:off x="152400" y="2057400"/>
            <a:ext cx="5029200" cy="4038600"/>
          </a:xfrm>
        </p:spPr>
        <p:txBody>
          <a:bodyPr/>
          <a:lstStyle/>
          <a:p>
            <a:pPr eaLnBrk="1" hangingPunct="1"/>
            <a:r>
              <a:rPr lang="en-US" altLang="en-US" b="1" smtClean="0">
                <a:solidFill>
                  <a:srgbClr val="FF0000"/>
                </a:solidFill>
              </a:rPr>
              <a:t>Q:</a:t>
            </a:r>
            <a:r>
              <a:rPr lang="en-US" altLang="en-US" smtClean="0">
                <a:solidFill>
                  <a:srgbClr val="FF0000"/>
                </a:solidFill>
              </a:rPr>
              <a:t> </a:t>
            </a:r>
            <a:r>
              <a:rPr lang="en-US" altLang="en-US" smtClean="0"/>
              <a:t>How is </a:t>
            </a:r>
            <a:r>
              <a:rPr lang="en-US" altLang="en-US" i="1" smtClean="0">
                <a:solidFill>
                  <a:srgbClr val="FF0000"/>
                </a:solidFill>
              </a:rPr>
              <a:t>Q</a:t>
            </a:r>
            <a:r>
              <a:rPr lang="en-US" altLang="en-US" smtClean="0">
                <a:solidFill>
                  <a:srgbClr val="FF0000"/>
                </a:solidFill>
              </a:rPr>
              <a:t> for VTC defined</a:t>
            </a:r>
            <a:r>
              <a:rPr lang="en-US" altLang="en-US" smtClean="0"/>
              <a:t> (assuming </a:t>
            </a:r>
            <a:r>
              <a:rPr lang="en-US" altLang="en-US" i="1" smtClean="0"/>
              <a:t>R</a:t>
            </a:r>
            <a:r>
              <a:rPr lang="en-US" altLang="en-US" i="1" baseline="-25000" smtClean="0"/>
              <a:t>D</a:t>
            </a:r>
            <a:r>
              <a:rPr lang="en-US" altLang="en-US" smtClean="0"/>
              <a:t> is fixed)?</a:t>
            </a:r>
          </a:p>
          <a:p>
            <a:pPr lvl="1" eaLnBrk="1" hangingPunct="1"/>
            <a:r>
              <a:rPr lang="en-US" altLang="en-US" sz="2800" smtClean="0">
                <a:solidFill>
                  <a:srgbClr val="008000"/>
                </a:solidFill>
              </a:rPr>
              <a:t>A: </a:t>
            </a:r>
            <a:r>
              <a:rPr lang="en-US" altLang="en-US" sz="2800" smtClean="0"/>
              <a:t>As point </a:t>
            </a:r>
            <a:r>
              <a:rPr lang="en-US" altLang="en-US" sz="2800" i="1" smtClean="0"/>
              <a:t>Q</a:t>
            </a:r>
            <a:r>
              <a:rPr lang="en-US" altLang="en-US" sz="2800" smtClean="0"/>
              <a:t> approaches </a:t>
            </a:r>
            <a:r>
              <a:rPr lang="en-US" altLang="en-US" sz="2800" i="1" smtClean="0"/>
              <a:t>B</a:t>
            </a:r>
            <a:r>
              <a:rPr lang="en-US" altLang="en-US" sz="2800" smtClean="0"/>
              <a:t>:</a:t>
            </a:r>
          </a:p>
          <a:p>
            <a:pPr lvl="2" eaLnBrk="1" hangingPunct="1"/>
            <a:r>
              <a:rPr lang="en-US" altLang="en-US" sz="2800" smtClean="0"/>
              <a:t>gain increases</a:t>
            </a:r>
          </a:p>
          <a:p>
            <a:pPr lvl="2" eaLnBrk="1" hangingPunct="1"/>
            <a:r>
              <a:rPr lang="en-US" altLang="en-US" sz="2800" smtClean="0"/>
              <a:t>maximum </a:t>
            </a:r>
            <a:r>
              <a:rPr lang="en-US" altLang="en-US" sz="2800" i="1" smtClean="0"/>
              <a:t>v</a:t>
            </a:r>
            <a:r>
              <a:rPr lang="en-US" altLang="en-US" sz="2800" i="1" baseline="-25000" smtClean="0"/>
              <a:t>gs</a:t>
            </a:r>
            <a:r>
              <a:rPr lang="en-US" altLang="en-US" sz="2800" smtClean="0"/>
              <a:t> swing decreases</a:t>
            </a:r>
            <a:endParaRPr lang="en-US" altLang="en-US" sz="2400" smtClean="0"/>
          </a:p>
        </p:txBody>
      </p:sp>
      <p:pic>
        <p:nvPicPr>
          <p:cNvPr id="8397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0" y="2133600"/>
            <a:ext cx="3446463"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pic>
        <p:nvPicPr>
          <p:cNvPr id="8499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57800" y="2133600"/>
            <a:ext cx="3446463"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996" name="Line 3"/>
          <p:cNvSpPr>
            <a:spLocks noChangeShapeType="1"/>
          </p:cNvSpPr>
          <p:nvPr/>
        </p:nvSpPr>
        <p:spPr bwMode="auto">
          <a:xfrm flipV="1">
            <a:off x="3581400" y="3657600"/>
            <a:ext cx="2590800" cy="10668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4997" name="Line 4"/>
          <p:cNvSpPr>
            <a:spLocks noChangeShapeType="1"/>
          </p:cNvSpPr>
          <p:nvPr/>
        </p:nvSpPr>
        <p:spPr bwMode="auto">
          <a:xfrm flipV="1">
            <a:off x="1219200" y="2819400"/>
            <a:ext cx="4495800" cy="6858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4998" name="Rectangle 5"/>
          <p:cNvSpPr>
            <a:spLocks noGrp="1" noChangeArrowheads="1"/>
          </p:cNvSpPr>
          <p:nvPr>
            <p:ph type="title"/>
          </p:nvPr>
        </p:nvSpPr>
        <p:spPr/>
        <p:txBody>
          <a:bodyPr/>
          <a:lstStyle/>
          <a:p>
            <a:pPr eaLnBrk="1" hangingPunct="1"/>
            <a:r>
              <a:rPr lang="en-US" altLang="en-US" sz="3200" b="0" smtClean="0"/>
              <a:t>5.4.6.</a:t>
            </a:r>
            <a:r>
              <a:rPr lang="en-US" altLang="en-US" sz="3200" smtClean="0"/>
              <a:t> Locating the Bias Point Q</a:t>
            </a:r>
          </a:p>
        </p:txBody>
      </p:sp>
      <p:sp>
        <p:nvSpPr>
          <p:cNvPr id="84999" name="Text Box 6"/>
          <p:cNvSpPr txBox="1">
            <a:spLocks noChangeArrowheads="1"/>
          </p:cNvSpPr>
          <p:nvPr/>
        </p:nvSpPr>
        <p:spPr bwMode="auto">
          <a:xfrm>
            <a:off x="4419600" y="1295400"/>
            <a:ext cx="4419600" cy="825500"/>
          </a:xfrm>
          <a:prstGeom prst="rect">
            <a:avLst/>
          </a:prstGeom>
          <a:solidFill>
            <a:srgbClr val="FFFF99"/>
          </a:solidFill>
          <a:ln w="317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50000"/>
              </a:spcBef>
              <a:buFontTx/>
              <a:buNone/>
            </a:pPr>
            <a:r>
              <a:rPr lang="en-US" altLang="en-US">
                <a:solidFill>
                  <a:srgbClr val="FF0000"/>
                </a:solidFill>
              </a:rPr>
              <a:t>Note that a trade-off between gain and linear range exists.</a:t>
            </a:r>
            <a:endParaRPr lang="en-US" altLang="en-US" b="1">
              <a:solidFill>
                <a:srgbClr val="FF0000"/>
              </a:solidFill>
            </a:endParaRPr>
          </a:p>
        </p:txBody>
      </p:sp>
      <p:sp>
        <p:nvSpPr>
          <p:cNvPr id="85000" name="Rectangle 7"/>
          <p:cNvSpPr>
            <a:spLocks noChangeArrowheads="1"/>
          </p:cNvSpPr>
          <p:nvPr/>
        </p:nvSpPr>
        <p:spPr bwMode="auto">
          <a:xfrm>
            <a:off x="152400" y="2498725"/>
            <a:ext cx="2133600" cy="1981200"/>
          </a:xfrm>
          <a:prstGeom prst="rect">
            <a:avLst/>
          </a:prstGeom>
          <a:solidFill>
            <a:srgbClr val="FFFF99"/>
          </a:solidFill>
          <a:ln w="3810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85001" name="Rectangle 8"/>
          <p:cNvSpPr>
            <a:spLocks noChangeArrowheads="1"/>
          </p:cNvSpPr>
          <p:nvPr/>
        </p:nvSpPr>
        <p:spPr bwMode="auto">
          <a:xfrm>
            <a:off x="2514600" y="3733800"/>
            <a:ext cx="2133600" cy="1981200"/>
          </a:xfrm>
          <a:prstGeom prst="rect">
            <a:avLst/>
          </a:prstGeom>
          <a:solidFill>
            <a:srgbClr val="FFFF99"/>
          </a:solidFill>
          <a:ln w="3810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85002" name="Line 9"/>
          <p:cNvSpPr>
            <a:spLocks noChangeShapeType="1"/>
          </p:cNvSpPr>
          <p:nvPr/>
        </p:nvSpPr>
        <p:spPr bwMode="auto">
          <a:xfrm flipH="1" flipV="1">
            <a:off x="381000" y="2955925"/>
            <a:ext cx="838200" cy="533400"/>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5003" name="Line 10"/>
          <p:cNvSpPr>
            <a:spLocks noChangeShapeType="1"/>
          </p:cNvSpPr>
          <p:nvPr/>
        </p:nvSpPr>
        <p:spPr bwMode="auto">
          <a:xfrm flipH="1" flipV="1">
            <a:off x="1219200" y="3489325"/>
            <a:ext cx="838200" cy="533400"/>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5004" name="Oval 11"/>
          <p:cNvSpPr>
            <a:spLocks noChangeArrowheads="1"/>
          </p:cNvSpPr>
          <p:nvPr/>
        </p:nvSpPr>
        <p:spPr bwMode="auto">
          <a:xfrm>
            <a:off x="1143000" y="3413125"/>
            <a:ext cx="152400" cy="152400"/>
          </a:xfrm>
          <a:prstGeom prst="ellipse">
            <a:avLst/>
          </a:prstGeom>
          <a:solidFill>
            <a:schemeClr val="bg1"/>
          </a:solidFill>
          <a:ln w="381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85005" name="Line 12"/>
          <p:cNvSpPr>
            <a:spLocks noChangeShapeType="1"/>
          </p:cNvSpPr>
          <p:nvPr/>
        </p:nvSpPr>
        <p:spPr bwMode="auto">
          <a:xfrm flipH="1" flipV="1">
            <a:off x="2057400" y="4022725"/>
            <a:ext cx="228600" cy="76200"/>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5006" name="Line 13"/>
          <p:cNvSpPr>
            <a:spLocks noChangeShapeType="1"/>
          </p:cNvSpPr>
          <p:nvPr/>
        </p:nvSpPr>
        <p:spPr bwMode="auto">
          <a:xfrm flipH="1" flipV="1">
            <a:off x="3200400" y="4191000"/>
            <a:ext cx="381000" cy="533400"/>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5007" name="Line 14"/>
          <p:cNvSpPr>
            <a:spLocks noChangeShapeType="1"/>
          </p:cNvSpPr>
          <p:nvPr/>
        </p:nvSpPr>
        <p:spPr bwMode="auto">
          <a:xfrm flipH="1" flipV="1">
            <a:off x="3581400" y="4724400"/>
            <a:ext cx="381000" cy="533400"/>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5008" name="Oval 15"/>
          <p:cNvSpPr>
            <a:spLocks noChangeArrowheads="1"/>
          </p:cNvSpPr>
          <p:nvPr/>
        </p:nvSpPr>
        <p:spPr bwMode="auto">
          <a:xfrm>
            <a:off x="3505200" y="4648200"/>
            <a:ext cx="152400" cy="152400"/>
          </a:xfrm>
          <a:prstGeom prst="ellipse">
            <a:avLst/>
          </a:prstGeom>
          <a:solidFill>
            <a:schemeClr val="bg1"/>
          </a:solidFill>
          <a:ln w="381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85009" name="Line 16"/>
          <p:cNvSpPr>
            <a:spLocks noChangeShapeType="1"/>
          </p:cNvSpPr>
          <p:nvPr/>
        </p:nvSpPr>
        <p:spPr bwMode="auto">
          <a:xfrm>
            <a:off x="3352800" y="4419600"/>
            <a:ext cx="0" cy="1295400"/>
          </a:xfrm>
          <a:prstGeom prst="line">
            <a:avLst/>
          </a:prstGeom>
          <a:noFill/>
          <a:ln w="19050">
            <a:solidFill>
              <a:srgbClr val="3333FF"/>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5010" name="Line 17"/>
          <p:cNvSpPr>
            <a:spLocks noChangeShapeType="1"/>
          </p:cNvSpPr>
          <p:nvPr/>
        </p:nvSpPr>
        <p:spPr bwMode="auto">
          <a:xfrm>
            <a:off x="3733800" y="4953000"/>
            <a:ext cx="0" cy="762000"/>
          </a:xfrm>
          <a:prstGeom prst="line">
            <a:avLst/>
          </a:prstGeom>
          <a:noFill/>
          <a:ln w="19050">
            <a:solidFill>
              <a:srgbClr val="3333FF"/>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5011" name="Line 18"/>
          <p:cNvSpPr>
            <a:spLocks noChangeShapeType="1"/>
          </p:cNvSpPr>
          <p:nvPr/>
        </p:nvSpPr>
        <p:spPr bwMode="auto">
          <a:xfrm>
            <a:off x="3429000" y="4419600"/>
            <a:ext cx="1219200" cy="0"/>
          </a:xfrm>
          <a:prstGeom prst="line">
            <a:avLst/>
          </a:prstGeom>
          <a:noFill/>
          <a:ln w="19050">
            <a:solidFill>
              <a:srgbClr val="3333FF"/>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5012" name="Line 19"/>
          <p:cNvSpPr>
            <a:spLocks noChangeShapeType="1"/>
          </p:cNvSpPr>
          <p:nvPr/>
        </p:nvSpPr>
        <p:spPr bwMode="auto">
          <a:xfrm>
            <a:off x="3733800" y="4953000"/>
            <a:ext cx="914400" cy="0"/>
          </a:xfrm>
          <a:prstGeom prst="line">
            <a:avLst/>
          </a:prstGeom>
          <a:noFill/>
          <a:ln w="19050">
            <a:solidFill>
              <a:srgbClr val="3333FF"/>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5013" name="Line 20"/>
          <p:cNvSpPr>
            <a:spLocks noChangeShapeType="1"/>
          </p:cNvSpPr>
          <p:nvPr/>
        </p:nvSpPr>
        <p:spPr bwMode="auto">
          <a:xfrm>
            <a:off x="381000" y="2498725"/>
            <a:ext cx="0" cy="1981200"/>
          </a:xfrm>
          <a:prstGeom prst="line">
            <a:avLst/>
          </a:prstGeom>
          <a:noFill/>
          <a:ln w="19050">
            <a:solidFill>
              <a:srgbClr val="FF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5014" name="Line 21"/>
          <p:cNvSpPr>
            <a:spLocks noChangeShapeType="1"/>
          </p:cNvSpPr>
          <p:nvPr/>
        </p:nvSpPr>
        <p:spPr bwMode="auto">
          <a:xfrm>
            <a:off x="2057400" y="2498725"/>
            <a:ext cx="0" cy="1981200"/>
          </a:xfrm>
          <a:prstGeom prst="line">
            <a:avLst/>
          </a:prstGeom>
          <a:noFill/>
          <a:ln w="19050">
            <a:solidFill>
              <a:srgbClr val="FF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5015" name="Text Box 22"/>
          <p:cNvSpPr txBox="1">
            <a:spLocks noChangeArrowheads="1"/>
          </p:cNvSpPr>
          <p:nvPr/>
        </p:nvSpPr>
        <p:spPr bwMode="auto">
          <a:xfrm>
            <a:off x="228600" y="2101850"/>
            <a:ext cx="198120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50000"/>
              </a:spcBef>
              <a:buFontTx/>
              <a:buNone/>
            </a:pPr>
            <a:r>
              <a:rPr lang="en-US" altLang="en-US" sz="1500">
                <a:solidFill>
                  <a:srgbClr val="FF0000"/>
                </a:solidFill>
              </a:rPr>
              <a:t>linear range is large</a:t>
            </a:r>
          </a:p>
        </p:txBody>
      </p:sp>
      <p:sp>
        <p:nvSpPr>
          <p:cNvPr id="85016" name="Line 23"/>
          <p:cNvSpPr>
            <a:spLocks noChangeShapeType="1"/>
          </p:cNvSpPr>
          <p:nvPr/>
        </p:nvSpPr>
        <p:spPr bwMode="auto">
          <a:xfrm>
            <a:off x="1066800" y="3413125"/>
            <a:ext cx="0" cy="1066800"/>
          </a:xfrm>
          <a:prstGeom prst="line">
            <a:avLst/>
          </a:prstGeom>
          <a:noFill/>
          <a:ln w="19050">
            <a:solidFill>
              <a:srgbClr val="3333FF"/>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5017" name="Line 24"/>
          <p:cNvSpPr>
            <a:spLocks noChangeShapeType="1"/>
          </p:cNvSpPr>
          <p:nvPr/>
        </p:nvSpPr>
        <p:spPr bwMode="auto">
          <a:xfrm>
            <a:off x="1371600" y="3565525"/>
            <a:ext cx="0" cy="914400"/>
          </a:xfrm>
          <a:prstGeom prst="line">
            <a:avLst/>
          </a:prstGeom>
          <a:noFill/>
          <a:ln w="19050">
            <a:solidFill>
              <a:srgbClr val="3333FF"/>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5018" name="Line 25"/>
          <p:cNvSpPr>
            <a:spLocks noChangeShapeType="1"/>
          </p:cNvSpPr>
          <p:nvPr/>
        </p:nvSpPr>
        <p:spPr bwMode="auto">
          <a:xfrm rot="5400000">
            <a:off x="1676400" y="2803525"/>
            <a:ext cx="0" cy="1219200"/>
          </a:xfrm>
          <a:prstGeom prst="line">
            <a:avLst/>
          </a:prstGeom>
          <a:noFill/>
          <a:ln w="19050">
            <a:solidFill>
              <a:srgbClr val="3333FF"/>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5019" name="Line 26"/>
          <p:cNvSpPr>
            <a:spLocks noChangeShapeType="1"/>
          </p:cNvSpPr>
          <p:nvPr/>
        </p:nvSpPr>
        <p:spPr bwMode="auto">
          <a:xfrm rot="5400000">
            <a:off x="1828800" y="3108325"/>
            <a:ext cx="0" cy="914400"/>
          </a:xfrm>
          <a:prstGeom prst="line">
            <a:avLst/>
          </a:prstGeom>
          <a:noFill/>
          <a:ln w="19050">
            <a:solidFill>
              <a:srgbClr val="3333FF"/>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5020" name="Line 27"/>
          <p:cNvSpPr>
            <a:spLocks noChangeShapeType="1"/>
          </p:cNvSpPr>
          <p:nvPr/>
        </p:nvSpPr>
        <p:spPr bwMode="auto">
          <a:xfrm flipH="1" flipV="1">
            <a:off x="2514600" y="3733800"/>
            <a:ext cx="685800" cy="457200"/>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5021" name="Line 28"/>
          <p:cNvSpPr>
            <a:spLocks noChangeShapeType="1"/>
          </p:cNvSpPr>
          <p:nvPr/>
        </p:nvSpPr>
        <p:spPr bwMode="auto">
          <a:xfrm flipH="1" flipV="1">
            <a:off x="3962400" y="5257800"/>
            <a:ext cx="685800" cy="457200"/>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5022" name="Rectangle 29"/>
          <p:cNvSpPr>
            <a:spLocks noChangeArrowheads="1"/>
          </p:cNvSpPr>
          <p:nvPr/>
        </p:nvSpPr>
        <p:spPr bwMode="auto">
          <a:xfrm>
            <a:off x="2514600" y="3733800"/>
            <a:ext cx="2133600" cy="1981200"/>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85023" name="Rectangle 30"/>
          <p:cNvSpPr>
            <a:spLocks noChangeArrowheads="1"/>
          </p:cNvSpPr>
          <p:nvPr/>
        </p:nvSpPr>
        <p:spPr bwMode="auto">
          <a:xfrm>
            <a:off x="152400" y="2498725"/>
            <a:ext cx="2133600" cy="1981200"/>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85024" name="Line 31"/>
          <p:cNvSpPr>
            <a:spLocks noChangeShapeType="1"/>
          </p:cNvSpPr>
          <p:nvPr/>
        </p:nvSpPr>
        <p:spPr bwMode="auto">
          <a:xfrm>
            <a:off x="3200400" y="3733800"/>
            <a:ext cx="0" cy="1981200"/>
          </a:xfrm>
          <a:prstGeom prst="line">
            <a:avLst/>
          </a:prstGeom>
          <a:noFill/>
          <a:ln w="19050">
            <a:solidFill>
              <a:srgbClr val="FF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5025" name="Line 32"/>
          <p:cNvSpPr>
            <a:spLocks noChangeShapeType="1"/>
          </p:cNvSpPr>
          <p:nvPr/>
        </p:nvSpPr>
        <p:spPr bwMode="auto">
          <a:xfrm>
            <a:off x="3886200" y="3733800"/>
            <a:ext cx="0" cy="1981200"/>
          </a:xfrm>
          <a:prstGeom prst="line">
            <a:avLst/>
          </a:prstGeom>
          <a:noFill/>
          <a:ln w="19050">
            <a:solidFill>
              <a:srgbClr val="FF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5026" name="Text Box 33"/>
          <p:cNvSpPr txBox="1">
            <a:spLocks noChangeArrowheads="1"/>
          </p:cNvSpPr>
          <p:nvPr/>
        </p:nvSpPr>
        <p:spPr bwMode="auto">
          <a:xfrm>
            <a:off x="228600" y="4479925"/>
            <a:ext cx="198120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50000"/>
              </a:spcBef>
              <a:buFontTx/>
              <a:buNone/>
            </a:pPr>
            <a:r>
              <a:rPr lang="en-US" altLang="en-US" sz="1500">
                <a:solidFill>
                  <a:srgbClr val="3333FF"/>
                </a:solidFill>
              </a:rPr>
              <a:t>gain is low</a:t>
            </a:r>
          </a:p>
        </p:txBody>
      </p:sp>
      <p:sp>
        <p:nvSpPr>
          <p:cNvPr id="85027" name="Text Box 34"/>
          <p:cNvSpPr txBox="1">
            <a:spLocks noChangeArrowheads="1"/>
          </p:cNvSpPr>
          <p:nvPr/>
        </p:nvSpPr>
        <p:spPr bwMode="auto">
          <a:xfrm>
            <a:off x="2590800" y="5775325"/>
            <a:ext cx="198120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50000"/>
              </a:spcBef>
              <a:buFontTx/>
              <a:buNone/>
            </a:pPr>
            <a:r>
              <a:rPr lang="en-US" altLang="en-US" sz="1500">
                <a:solidFill>
                  <a:srgbClr val="3333FF"/>
                </a:solidFill>
              </a:rPr>
              <a:t>gain is high</a:t>
            </a:r>
          </a:p>
        </p:txBody>
      </p:sp>
      <p:sp>
        <p:nvSpPr>
          <p:cNvPr id="85028" name="Text Box 35"/>
          <p:cNvSpPr txBox="1">
            <a:spLocks noChangeArrowheads="1"/>
          </p:cNvSpPr>
          <p:nvPr/>
        </p:nvSpPr>
        <p:spPr bwMode="auto">
          <a:xfrm>
            <a:off x="2590800" y="3336925"/>
            <a:ext cx="198120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50000"/>
              </a:spcBef>
              <a:buFontTx/>
              <a:buNone/>
            </a:pPr>
            <a:r>
              <a:rPr lang="en-US" altLang="en-US" sz="1500">
                <a:solidFill>
                  <a:srgbClr val="FF0000"/>
                </a:solidFill>
              </a:rPr>
              <a:t>linear range is small</a:t>
            </a:r>
          </a:p>
        </p:txBody>
      </p:sp>
      <p:sp>
        <p:nvSpPr>
          <p:cNvPr id="85029" name="Line 36"/>
          <p:cNvSpPr>
            <a:spLocks noChangeShapeType="1"/>
          </p:cNvSpPr>
          <p:nvPr/>
        </p:nvSpPr>
        <p:spPr bwMode="auto">
          <a:xfrm flipH="1" flipV="1">
            <a:off x="152400" y="2895600"/>
            <a:ext cx="228600" cy="76200"/>
          </a:xfrm>
          <a:prstGeom prst="line">
            <a:avLst/>
          </a:prstGeom>
          <a:noFill/>
          <a:ln w="3810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172200" y="228600"/>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05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86019" name="Rectangle 25"/>
          <p:cNvSpPr>
            <a:spLocks noChangeArrowheads="1"/>
          </p:cNvSpPr>
          <p:nvPr/>
        </p:nvSpPr>
        <p:spPr bwMode="auto">
          <a:xfrm>
            <a:off x="4572000" y="0"/>
            <a:ext cx="4572000" cy="68580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86020" name="Rectangle 4"/>
          <p:cNvSpPr>
            <a:spLocks noGrp="1" noChangeArrowheads="1"/>
          </p:cNvSpPr>
          <p:nvPr>
            <p:ph type="title"/>
          </p:nvPr>
        </p:nvSpPr>
        <p:spPr/>
        <p:txBody>
          <a:bodyPr/>
          <a:lstStyle/>
          <a:p>
            <a:pPr eaLnBrk="1" hangingPunct="1"/>
            <a:r>
              <a:rPr lang="en-US" altLang="en-US" sz="3200" b="0" smtClean="0"/>
              <a:t>5.4.6.</a:t>
            </a:r>
            <a:r>
              <a:rPr lang="en-US" altLang="en-US" sz="3200" smtClean="0"/>
              <a:t> Locating the Bias Point Q</a:t>
            </a:r>
          </a:p>
        </p:txBody>
      </p:sp>
      <p:sp>
        <p:nvSpPr>
          <p:cNvPr id="86021" name="Rectangle 5"/>
          <p:cNvSpPr>
            <a:spLocks noGrp="1" noChangeArrowheads="1"/>
          </p:cNvSpPr>
          <p:nvPr>
            <p:ph type="body" sz="half" idx="1"/>
          </p:nvPr>
        </p:nvSpPr>
        <p:spPr>
          <a:xfrm>
            <a:off x="152400" y="2057400"/>
            <a:ext cx="4305300" cy="4800600"/>
          </a:xfrm>
          <a:solidFill>
            <a:schemeClr val="bg1"/>
          </a:solidFill>
        </p:spPr>
        <p:txBody>
          <a:bodyPr/>
          <a:lstStyle/>
          <a:p>
            <a:pPr eaLnBrk="1" hangingPunct="1"/>
            <a:r>
              <a:rPr lang="en-US" altLang="en-US" sz="2400" smtClean="0"/>
              <a:t>To define </a:t>
            </a:r>
            <a:r>
              <a:rPr lang="en-US" altLang="en-US" sz="2400" b="1" smtClean="0">
                <a:solidFill>
                  <a:srgbClr val="3333FF"/>
                </a:solidFill>
              </a:rPr>
              <a:t>load resistance </a:t>
            </a:r>
            <a:r>
              <a:rPr lang="en-US" altLang="en-US" sz="2400" b="1" i="1" smtClean="0">
                <a:solidFill>
                  <a:srgbClr val="3333FF"/>
                </a:solidFill>
              </a:rPr>
              <a:t>R</a:t>
            </a:r>
            <a:r>
              <a:rPr lang="en-US" altLang="en-US" sz="2400" b="1" i="1" baseline="-25000" smtClean="0">
                <a:solidFill>
                  <a:srgbClr val="3333FF"/>
                </a:solidFill>
              </a:rPr>
              <a:t>D</a:t>
            </a:r>
            <a:r>
              <a:rPr lang="en-US" altLang="en-US" sz="2400" smtClean="0"/>
              <a:t>, one should refer to the </a:t>
            </a:r>
            <a:r>
              <a:rPr lang="en-US" altLang="en-US" sz="2400" i="1" smtClean="0"/>
              <a:t>i</a:t>
            </a:r>
            <a:r>
              <a:rPr lang="en-US" altLang="en-US" sz="2400" i="1" baseline="-25000" smtClean="0"/>
              <a:t>D </a:t>
            </a:r>
            <a:r>
              <a:rPr lang="en-US" altLang="en-US" sz="2400" smtClean="0"/>
              <a:t>- </a:t>
            </a:r>
            <a:r>
              <a:rPr lang="en-US" altLang="en-US" sz="2400" i="1" smtClean="0"/>
              <a:t>v</a:t>
            </a:r>
            <a:r>
              <a:rPr lang="en-US" altLang="en-US" sz="2400" i="1" baseline="-25000" smtClean="0"/>
              <a:t>DS </a:t>
            </a:r>
            <a:r>
              <a:rPr lang="en-US" altLang="en-US" sz="2400" smtClean="0"/>
              <a:t>plane.</a:t>
            </a:r>
          </a:p>
          <a:p>
            <a:pPr eaLnBrk="1" hangingPunct="1"/>
            <a:r>
              <a:rPr lang="en-US" altLang="en-US" sz="2400" smtClean="0">
                <a:solidFill>
                  <a:srgbClr val="FF0000"/>
                </a:solidFill>
              </a:rPr>
              <a:t>Two examples of </a:t>
            </a:r>
            <a:r>
              <a:rPr lang="en-US" altLang="en-US" sz="2400" i="1" smtClean="0">
                <a:solidFill>
                  <a:srgbClr val="FF0000"/>
                </a:solidFill>
              </a:rPr>
              <a:t>R</a:t>
            </a:r>
            <a:r>
              <a:rPr lang="en-US" altLang="en-US" sz="2400" i="1" baseline="-25000" smtClean="0">
                <a:solidFill>
                  <a:srgbClr val="FF0000"/>
                </a:solidFill>
              </a:rPr>
              <a:t>D</a:t>
            </a:r>
            <a:r>
              <a:rPr lang="en-US" altLang="en-US" sz="2400" smtClean="0"/>
              <a:t> are shown to right for illustration:</a:t>
            </a:r>
          </a:p>
          <a:p>
            <a:pPr lvl="1" eaLnBrk="1" hangingPunct="1"/>
            <a:r>
              <a:rPr lang="en-US" altLang="en-US" b="1" smtClean="0">
                <a:solidFill>
                  <a:srgbClr val="FF0000"/>
                </a:solidFill>
              </a:rPr>
              <a:t>Q2:</a:t>
            </a:r>
            <a:r>
              <a:rPr lang="en-US" altLang="en-US" smtClean="0"/>
              <a:t> too close to triode </a:t>
            </a:r>
          </a:p>
          <a:p>
            <a:pPr lvl="2" eaLnBrk="1" hangingPunct="1"/>
            <a:r>
              <a:rPr lang="en-US" altLang="en-US" sz="2400" smtClean="0"/>
              <a:t>not enough </a:t>
            </a:r>
            <a:r>
              <a:rPr lang="en-US" altLang="en-US" sz="2400" b="1" smtClean="0">
                <a:solidFill>
                  <a:srgbClr val="3333FF"/>
                </a:solidFill>
              </a:rPr>
              <a:t>legroom</a:t>
            </a:r>
          </a:p>
          <a:p>
            <a:pPr lvl="1" eaLnBrk="1" hangingPunct="1"/>
            <a:r>
              <a:rPr lang="en-US" altLang="en-US" b="1" smtClean="0">
                <a:solidFill>
                  <a:srgbClr val="FF0000"/>
                </a:solidFill>
              </a:rPr>
              <a:t>Q1:</a:t>
            </a:r>
            <a:r>
              <a:rPr lang="en-US" altLang="en-US" smtClean="0">
                <a:solidFill>
                  <a:srgbClr val="FF0000"/>
                </a:solidFill>
              </a:rPr>
              <a:t> </a:t>
            </a:r>
            <a:r>
              <a:rPr lang="en-US" altLang="en-US" smtClean="0"/>
              <a:t>too close to </a:t>
            </a:r>
            <a:r>
              <a:rPr lang="en-US" altLang="en-US" i="1" smtClean="0"/>
              <a:t>V</a:t>
            </a:r>
            <a:r>
              <a:rPr lang="en-US" altLang="en-US" i="1" baseline="-25000" smtClean="0"/>
              <a:t>DD</a:t>
            </a:r>
          </a:p>
          <a:p>
            <a:pPr lvl="2" eaLnBrk="1" hangingPunct="1"/>
            <a:r>
              <a:rPr lang="en-US" altLang="en-US" sz="2400" smtClean="0"/>
              <a:t>not enough </a:t>
            </a:r>
            <a:r>
              <a:rPr lang="en-US" altLang="en-US" sz="2400" b="1" smtClean="0">
                <a:solidFill>
                  <a:srgbClr val="3333FF"/>
                </a:solidFill>
              </a:rPr>
              <a:t>headroom</a:t>
            </a:r>
          </a:p>
          <a:p>
            <a:pPr eaLnBrk="1" hangingPunct="1"/>
            <a:r>
              <a:rPr lang="en-US" altLang="en-US" sz="2400" smtClean="0"/>
              <a:t>Ideally, we want to be somewhere in the </a:t>
            </a:r>
            <a:r>
              <a:rPr lang="en-US" altLang="en-US" sz="2400" smtClean="0">
                <a:solidFill>
                  <a:srgbClr val="FF0000"/>
                </a:solidFill>
              </a:rPr>
              <a:t>middle.</a:t>
            </a:r>
          </a:p>
        </p:txBody>
      </p:sp>
      <p:pic>
        <p:nvPicPr>
          <p:cNvPr id="86022" name="Picture 4" descr="se05F3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8200" y="609600"/>
            <a:ext cx="4276725" cy="3624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023" name="Rectangle 2"/>
          <p:cNvSpPr>
            <a:spLocks noChangeArrowheads="1"/>
          </p:cNvSpPr>
          <p:nvPr/>
        </p:nvSpPr>
        <p:spPr bwMode="auto">
          <a:xfrm>
            <a:off x="4648200" y="4267200"/>
            <a:ext cx="4343400" cy="253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r>
              <a:rPr lang="en-US" altLang="en-US" sz="2000" b="1"/>
              <a:t>Figure 5.33: </a:t>
            </a:r>
            <a:r>
              <a:rPr lang="en-US" altLang="en-US" sz="2000"/>
              <a:t>Two load lines and corresponding bias points. Bias point Q</a:t>
            </a:r>
            <a:r>
              <a:rPr lang="en-US" altLang="en-US" sz="2000" baseline="-25000"/>
              <a:t>1</a:t>
            </a:r>
            <a:r>
              <a:rPr lang="en-US" altLang="en-US" sz="2000"/>
              <a:t> does not leave sufficient room for positive signal swing at the drain (too close to </a:t>
            </a:r>
            <a:r>
              <a:rPr lang="en-US" altLang="en-US" sz="2000" i="1"/>
              <a:t>V</a:t>
            </a:r>
            <a:r>
              <a:rPr lang="en-US" altLang="en-US" sz="2000" i="1" baseline="-25000"/>
              <a:t>DD</a:t>
            </a:r>
            <a:r>
              <a:rPr lang="en-US" altLang="en-US" sz="2000"/>
              <a:t>). Bias point Q</a:t>
            </a:r>
            <a:r>
              <a:rPr lang="en-US" altLang="en-US" sz="2000" baseline="-25000"/>
              <a:t>2</a:t>
            </a:r>
            <a:r>
              <a:rPr lang="en-US" altLang="en-US" sz="2000"/>
              <a:t> is too close to the boundary of the triode region and might not allow for sufficient negative signal swing.</a:t>
            </a:r>
          </a:p>
        </p:txBody>
      </p:sp>
      <p:sp>
        <p:nvSpPr>
          <p:cNvPr id="86024" name="Freeform 14"/>
          <p:cNvSpPr>
            <a:spLocks/>
          </p:cNvSpPr>
          <p:nvPr/>
        </p:nvSpPr>
        <p:spPr bwMode="auto">
          <a:xfrm>
            <a:off x="4800600" y="1066800"/>
            <a:ext cx="3200400" cy="2971800"/>
          </a:xfrm>
          <a:custGeom>
            <a:avLst/>
            <a:gdLst>
              <a:gd name="T0" fmla="*/ 0 w 2016"/>
              <a:gd name="T1" fmla="*/ 2147483647 h 1872"/>
              <a:gd name="T2" fmla="*/ 2147483647 w 2016"/>
              <a:gd name="T3" fmla="*/ 2147483647 h 1872"/>
              <a:gd name="T4" fmla="*/ 2147483647 w 2016"/>
              <a:gd name="T5" fmla="*/ 2147483647 h 1872"/>
              <a:gd name="T6" fmla="*/ 2147483647 w 2016"/>
              <a:gd name="T7" fmla="*/ 2147483647 h 1872"/>
              <a:gd name="T8" fmla="*/ 2147483647 w 2016"/>
              <a:gd name="T9" fmla="*/ 2147483647 h 1872"/>
              <a:gd name="T10" fmla="*/ 2147483647 w 2016"/>
              <a:gd name="T11" fmla="*/ 2147483647 h 1872"/>
              <a:gd name="T12" fmla="*/ 2147483647 w 2016"/>
              <a:gd name="T13" fmla="*/ 0 h 1872"/>
              <a:gd name="T14" fmla="*/ 2147483647 w 2016"/>
              <a:gd name="T15" fmla="*/ 0 h 1872"/>
              <a:gd name="T16" fmla="*/ 2147483647 w 2016"/>
              <a:gd name="T17" fmla="*/ 2147483647 h 1872"/>
              <a:gd name="T18" fmla="*/ 0 w 2016"/>
              <a:gd name="T19" fmla="*/ 2147483647 h 18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16" h="1872">
                <a:moveTo>
                  <a:pt x="0" y="1872"/>
                </a:moveTo>
                <a:lnTo>
                  <a:pt x="48" y="1872"/>
                </a:lnTo>
                <a:lnTo>
                  <a:pt x="144" y="1824"/>
                </a:lnTo>
                <a:lnTo>
                  <a:pt x="192" y="1728"/>
                </a:lnTo>
                <a:lnTo>
                  <a:pt x="240" y="1536"/>
                </a:lnTo>
                <a:lnTo>
                  <a:pt x="288" y="1104"/>
                </a:lnTo>
                <a:lnTo>
                  <a:pt x="336" y="0"/>
                </a:lnTo>
                <a:lnTo>
                  <a:pt x="2016" y="0"/>
                </a:lnTo>
                <a:lnTo>
                  <a:pt x="2016" y="1872"/>
                </a:lnTo>
                <a:lnTo>
                  <a:pt x="0" y="1872"/>
                </a:lnTo>
                <a:close/>
              </a:path>
            </a:pathLst>
          </a:custGeom>
          <a:solidFill>
            <a:srgbClr val="FF0000">
              <a:alpha val="25098"/>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6025" name="Oval 11"/>
          <p:cNvSpPr>
            <a:spLocks noChangeArrowheads="1"/>
          </p:cNvSpPr>
          <p:nvPr/>
        </p:nvSpPr>
        <p:spPr bwMode="auto">
          <a:xfrm>
            <a:off x="7696200" y="3429000"/>
            <a:ext cx="76200" cy="76200"/>
          </a:xfrm>
          <a:prstGeom prst="ellipse">
            <a:avLst/>
          </a:prstGeom>
          <a:solidFill>
            <a:srgbClr val="FFFF99"/>
          </a:solidFill>
          <a:ln w="952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86026" name="Oval 15"/>
          <p:cNvSpPr>
            <a:spLocks noChangeArrowheads="1"/>
          </p:cNvSpPr>
          <p:nvPr/>
        </p:nvSpPr>
        <p:spPr bwMode="auto">
          <a:xfrm>
            <a:off x="5486400" y="3505200"/>
            <a:ext cx="76200" cy="76200"/>
          </a:xfrm>
          <a:prstGeom prst="ellipse">
            <a:avLst/>
          </a:prstGeom>
          <a:solidFill>
            <a:srgbClr val="FFFF99"/>
          </a:solidFill>
          <a:ln w="952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523730" name="Line 18"/>
          <p:cNvSpPr>
            <a:spLocks noChangeShapeType="1"/>
          </p:cNvSpPr>
          <p:nvPr/>
        </p:nvSpPr>
        <p:spPr bwMode="auto">
          <a:xfrm flipH="1" flipV="1">
            <a:off x="5257800" y="2819400"/>
            <a:ext cx="2743200" cy="121920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23731" name="Oval 19"/>
          <p:cNvSpPr>
            <a:spLocks noChangeArrowheads="1"/>
          </p:cNvSpPr>
          <p:nvPr/>
        </p:nvSpPr>
        <p:spPr bwMode="auto">
          <a:xfrm>
            <a:off x="6705600" y="3429000"/>
            <a:ext cx="76200" cy="76200"/>
          </a:xfrm>
          <a:prstGeom prst="ellipse">
            <a:avLst/>
          </a:prstGeom>
          <a:solidFill>
            <a:srgbClr val="FFFF99"/>
          </a:solidFill>
          <a:ln w="28575">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86029" name="Text Box 20"/>
          <p:cNvSpPr txBox="1">
            <a:spLocks noChangeArrowheads="1"/>
          </p:cNvSpPr>
          <p:nvPr/>
        </p:nvSpPr>
        <p:spPr bwMode="auto">
          <a:xfrm>
            <a:off x="3962400" y="134938"/>
            <a:ext cx="5029200" cy="860425"/>
          </a:xfrm>
          <a:prstGeom prst="rect">
            <a:avLst/>
          </a:prstGeom>
          <a:solidFill>
            <a:srgbClr val="FFFF99"/>
          </a:solidFill>
          <a:ln w="381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50000"/>
              </a:spcBef>
              <a:buFontTx/>
              <a:buNone/>
            </a:pPr>
            <a:r>
              <a:rPr lang="en-US" altLang="en-US">
                <a:solidFill>
                  <a:srgbClr val="FF0000"/>
                </a:solidFill>
              </a:rPr>
              <a:t>The objective is to prevent </a:t>
            </a:r>
            <a:r>
              <a:rPr lang="en-US" altLang="en-US" i="1">
                <a:solidFill>
                  <a:srgbClr val="FF0000"/>
                </a:solidFill>
              </a:rPr>
              <a:t>v</a:t>
            </a:r>
            <a:r>
              <a:rPr lang="en-US" altLang="en-US" i="1" baseline="-25000">
                <a:solidFill>
                  <a:srgbClr val="FF0000"/>
                </a:solidFill>
              </a:rPr>
              <a:t>DS</a:t>
            </a:r>
            <a:r>
              <a:rPr lang="en-US" altLang="en-US">
                <a:solidFill>
                  <a:srgbClr val="FF0000"/>
                </a:solidFill>
              </a:rPr>
              <a:t> from “clipping” or entering triode region</a:t>
            </a:r>
          </a:p>
        </p:txBody>
      </p:sp>
      <p:sp>
        <p:nvSpPr>
          <p:cNvPr id="86030" name="Line 21"/>
          <p:cNvSpPr>
            <a:spLocks noChangeShapeType="1"/>
          </p:cNvSpPr>
          <p:nvPr/>
        </p:nvSpPr>
        <p:spPr bwMode="auto">
          <a:xfrm flipV="1">
            <a:off x="3581400" y="3505200"/>
            <a:ext cx="4038600" cy="1600200"/>
          </a:xfrm>
          <a:prstGeom prst="line">
            <a:avLst/>
          </a:prstGeom>
          <a:noFill/>
          <a:ln w="31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6031" name="Line 22"/>
          <p:cNvSpPr>
            <a:spLocks noChangeShapeType="1"/>
          </p:cNvSpPr>
          <p:nvPr/>
        </p:nvSpPr>
        <p:spPr bwMode="auto">
          <a:xfrm flipV="1">
            <a:off x="3886200" y="3657600"/>
            <a:ext cx="1524000" cy="609600"/>
          </a:xfrm>
          <a:prstGeom prst="line">
            <a:avLst/>
          </a:prstGeom>
          <a:noFill/>
          <a:ln w="31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1523731"/>
                                        </p:tgtEl>
                                        <p:attrNameLst>
                                          <p:attrName>style.visibility</p:attrName>
                                        </p:attrNameLst>
                                      </p:cBhvr>
                                      <p:to>
                                        <p:strVal val="visible"/>
                                      </p:to>
                                    </p:set>
                                    <p:animEffect transition="in" filter="fade">
                                      <p:cBhvr>
                                        <p:cTn id="7" dur="1000"/>
                                        <p:tgtEl>
                                          <p:spTgt spid="1523731"/>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523730"/>
                                        </p:tgtEl>
                                        <p:attrNameLst>
                                          <p:attrName>style.visibility</p:attrName>
                                        </p:attrNameLst>
                                      </p:cBhvr>
                                      <p:to>
                                        <p:strVal val="visible"/>
                                      </p:to>
                                    </p:set>
                                    <p:animEffect transition="in" filter="fade">
                                      <p:cBhvr>
                                        <p:cTn id="10" dur="1000"/>
                                        <p:tgtEl>
                                          <p:spTgt spid="1523730"/>
                                        </p:tgtEl>
                                      </p:cBhvr>
                                    </p:animEffect>
                                  </p:childTnLst>
                                </p:cTn>
                              </p:par>
                            </p:childTnLst>
                          </p:cTn>
                        </p:par>
                        <p:par>
                          <p:cTn id="11" fill="hold" nodeType="afterGroup">
                            <p:stCondLst>
                              <p:cond delay="1500"/>
                            </p:stCondLst>
                            <p:childTnLst>
                              <p:par>
                                <p:cTn id="12" presetID="10" presetClass="exit" presetSubtype="0" fill="hold" grpId="1" nodeType="afterEffect">
                                  <p:stCondLst>
                                    <p:cond delay="500"/>
                                  </p:stCondLst>
                                  <p:childTnLst>
                                    <p:animEffect transition="out" filter="fade">
                                      <p:cBhvr>
                                        <p:cTn id="13" dur="1000"/>
                                        <p:tgtEl>
                                          <p:spTgt spid="1523731"/>
                                        </p:tgtEl>
                                      </p:cBhvr>
                                    </p:animEffect>
                                    <p:set>
                                      <p:cBhvr>
                                        <p:cTn id="14" dur="1" fill="hold">
                                          <p:stCondLst>
                                            <p:cond delay="999"/>
                                          </p:stCondLst>
                                        </p:cTn>
                                        <p:tgtEl>
                                          <p:spTgt spid="1523731"/>
                                        </p:tgtEl>
                                        <p:attrNameLst>
                                          <p:attrName>style.visibility</p:attrName>
                                        </p:attrNameLst>
                                      </p:cBhvr>
                                      <p:to>
                                        <p:strVal val="hidden"/>
                                      </p:to>
                                    </p:set>
                                  </p:childTnLst>
                                </p:cTn>
                              </p:par>
                              <p:par>
                                <p:cTn id="15" presetID="10" presetClass="exit" presetSubtype="0" fill="hold" grpId="1" nodeType="withEffect">
                                  <p:stCondLst>
                                    <p:cond delay="500"/>
                                  </p:stCondLst>
                                  <p:childTnLst>
                                    <p:animEffect transition="out" filter="fade">
                                      <p:cBhvr>
                                        <p:cTn id="16" dur="1000"/>
                                        <p:tgtEl>
                                          <p:spTgt spid="1523730"/>
                                        </p:tgtEl>
                                      </p:cBhvr>
                                    </p:animEffect>
                                    <p:set>
                                      <p:cBhvr>
                                        <p:cTn id="17" dur="1" fill="hold">
                                          <p:stCondLst>
                                            <p:cond delay="999"/>
                                          </p:stCondLst>
                                        </p:cTn>
                                        <p:tgtEl>
                                          <p:spTgt spid="1523730"/>
                                        </p:tgtEl>
                                        <p:attrNameLst>
                                          <p:attrName>style.visibility</p:attrName>
                                        </p:attrNameLst>
                                      </p:cBhvr>
                                      <p:to>
                                        <p:strVal val="hidden"/>
                                      </p:to>
                                    </p:set>
                                  </p:childTnLst>
                                </p:cTn>
                              </p:par>
                            </p:childTnLst>
                          </p:cTn>
                        </p:par>
                        <p:par>
                          <p:cTn id="18" fill="hold" nodeType="afterGroup">
                            <p:stCondLst>
                              <p:cond delay="3000"/>
                            </p:stCondLst>
                            <p:childTnLst>
                              <p:par>
                                <p:cTn id="19" presetID="10" presetClass="entr" presetSubtype="0" fill="hold" grpId="2" nodeType="afterEffect">
                                  <p:stCondLst>
                                    <p:cond delay="500"/>
                                  </p:stCondLst>
                                  <p:childTnLst>
                                    <p:set>
                                      <p:cBhvr>
                                        <p:cTn id="20" dur="1" fill="hold">
                                          <p:stCondLst>
                                            <p:cond delay="0"/>
                                          </p:stCondLst>
                                        </p:cTn>
                                        <p:tgtEl>
                                          <p:spTgt spid="1523730"/>
                                        </p:tgtEl>
                                        <p:attrNameLst>
                                          <p:attrName>style.visibility</p:attrName>
                                        </p:attrNameLst>
                                      </p:cBhvr>
                                      <p:to>
                                        <p:strVal val="visible"/>
                                      </p:to>
                                    </p:set>
                                    <p:animEffect transition="in" filter="fade">
                                      <p:cBhvr>
                                        <p:cTn id="21" dur="1000"/>
                                        <p:tgtEl>
                                          <p:spTgt spid="1523730"/>
                                        </p:tgtEl>
                                      </p:cBhvr>
                                    </p:animEffect>
                                  </p:childTnLst>
                                </p:cTn>
                              </p:par>
                              <p:par>
                                <p:cTn id="22" presetID="10" presetClass="entr" presetSubtype="0" fill="hold" grpId="2" nodeType="withEffect">
                                  <p:stCondLst>
                                    <p:cond delay="500"/>
                                  </p:stCondLst>
                                  <p:childTnLst>
                                    <p:set>
                                      <p:cBhvr>
                                        <p:cTn id="23" dur="1" fill="hold">
                                          <p:stCondLst>
                                            <p:cond delay="0"/>
                                          </p:stCondLst>
                                        </p:cTn>
                                        <p:tgtEl>
                                          <p:spTgt spid="1523731"/>
                                        </p:tgtEl>
                                        <p:attrNameLst>
                                          <p:attrName>style.visibility</p:attrName>
                                        </p:attrNameLst>
                                      </p:cBhvr>
                                      <p:to>
                                        <p:strVal val="visible"/>
                                      </p:to>
                                    </p:set>
                                    <p:animEffect transition="in" filter="fade">
                                      <p:cBhvr>
                                        <p:cTn id="24" dur="1000"/>
                                        <p:tgtEl>
                                          <p:spTgt spid="1523731"/>
                                        </p:tgtEl>
                                      </p:cBhvr>
                                    </p:animEffect>
                                  </p:childTnLst>
                                </p:cTn>
                              </p:par>
                            </p:childTnLst>
                          </p:cTn>
                        </p:par>
                        <p:par>
                          <p:cTn id="25" fill="hold" nodeType="afterGroup">
                            <p:stCondLst>
                              <p:cond delay="4500"/>
                            </p:stCondLst>
                            <p:childTnLst>
                              <p:par>
                                <p:cTn id="26" presetID="10" presetClass="exit" presetSubtype="0" fill="hold" grpId="3" nodeType="afterEffect">
                                  <p:stCondLst>
                                    <p:cond delay="500"/>
                                  </p:stCondLst>
                                  <p:childTnLst>
                                    <p:animEffect transition="out" filter="fade">
                                      <p:cBhvr>
                                        <p:cTn id="27" dur="1000"/>
                                        <p:tgtEl>
                                          <p:spTgt spid="1523730"/>
                                        </p:tgtEl>
                                      </p:cBhvr>
                                    </p:animEffect>
                                    <p:set>
                                      <p:cBhvr>
                                        <p:cTn id="28" dur="1" fill="hold">
                                          <p:stCondLst>
                                            <p:cond delay="999"/>
                                          </p:stCondLst>
                                        </p:cTn>
                                        <p:tgtEl>
                                          <p:spTgt spid="1523730"/>
                                        </p:tgtEl>
                                        <p:attrNameLst>
                                          <p:attrName>style.visibility</p:attrName>
                                        </p:attrNameLst>
                                      </p:cBhvr>
                                      <p:to>
                                        <p:strVal val="hidden"/>
                                      </p:to>
                                    </p:set>
                                  </p:childTnLst>
                                </p:cTn>
                              </p:par>
                              <p:par>
                                <p:cTn id="29" presetID="10" presetClass="exit" presetSubtype="0" fill="hold" grpId="3" nodeType="withEffect">
                                  <p:stCondLst>
                                    <p:cond delay="500"/>
                                  </p:stCondLst>
                                  <p:childTnLst>
                                    <p:animEffect transition="out" filter="fade">
                                      <p:cBhvr>
                                        <p:cTn id="30" dur="1000"/>
                                        <p:tgtEl>
                                          <p:spTgt spid="1523731"/>
                                        </p:tgtEl>
                                      </p:cBhvr>
                                    </p:animEffect>
                                    <p:set>
                                      <p:cBhvr>
                                        <p:cTn id="31" dur="1" fill="hold">
                                          <p:stCondLst>
                                            <p:cond delay="999"/>
                                          </p:stCondLst>
                                        </p:cTn>
                                        <p:tgtEl>
                                          <p:spTgt spid="1523731"/>
                                        </p:tgtEl>
                                        <p:attrNameLst>
                                          <p:attrName>style.visibility</p:attrName>
                                        </p:attrNameLst>
                                      </p:cBhvr>
                                      <p:to>
                                        <p:strVal val="hidden"/>
                                      </p:to>
                                    </p:set>
                                  </p:childTnLst>
                                </p:cTn>
                              </p:par>
                            </p:childTnLst>
                          </p:cTn>
                        </p:par>
                        <p:par>
                          <p:cTn id="32" fill="hold" nodeType="afterGroup">
                            <p:stCondLst>
                              <p:cond delay="6000"/>
                            </p:stCondLst>
                            <p:childTnLst>
                              <p:par>
                                <p:cTn id="33" presetID="10" presetClass="entr" presetSubtype="0" fill="hold" grpId="4" nodeType="afterEffect">
                                  <p:stCondLst>
                                    <p:cond delay="500"/>
                                  </p:stCondLst>
                                  <p:childTnLst>
                                    <p:set>
                                      <p:cBhvr>
                                        <p:cTn id="34" dur="1" fill="hold">
                                          <p:stCondLst>
                                            <p:cond delay="0"/>
                                          </p:stCondLst>
                                        </p:cTn>
                                        <p:tgtEl>
                                          <p:spTgt spid="1523730"/>
                                        </p:tgtEl>
                                        <p:attrNameLst>
                                          <p:attrName>style.visibility</p:attrName>
                                        </p:attrNameLst>
                                      </p:cBhvr>
                                      <p:to>
                                        <p:strVal val="visible"/>
                                      </p:to>
                                    </p:set>
                                    <p:animEffect transition="in" filter="fade">
                                      <p:cBhvr>
                                        <p:cTn id="35" dur="1000"/>
                                        <p:tgtEl>
                                          <p:spTgt spid="1523730"/>
                                        </p:tgtEl>
                                      </p:cBhvr>
                                    </p:animEffect>
                                  </p:childTnLst>
                                </p:cTn>
                              </p:par>
                              <p:par>
                                <p:cTn id="36" presetID="10" presetClass="entr" presetSubtype="0" fill="hold" grpId="4" nodeType="withEffect">
                                  <p:stCondLst>
                                    <p:cond delay="500"/>
                                  </p:stCondLst>
                                  <p:childTnLst>
                                    <p:set>
                                      <p:cBhvr>
                                        <p:cTn id="37" dur="1" fill="hold">
                                          <p:stCondLst>
                                            <p:cond delay="0"/>
                                          </p:stCondLst>
                                        </p:cTn>
                                        <p:tgtEl>
                                          <p:spTgt spid="1523731"/>
                                        </p:tgtEl>
                                        <p:attrNameLst>
                                          <p:attrName>style.visibility</p:attrName>
                                        </p:attrNameLst>
                                      </p:cBhvr>
                                      <p:to>
                                        <p:strVal val="visible"/>
                                      </p:to>
                                    </p:set>
                                    <p:animEffect transition="in" filter="fade">
                                      <p:cBhvr>
                                        <p:cTn id="38" dur="1000"/>
                                        <p:tgtEl>
                                          <p:spTgt spid="1523731"/>
                                        </p:tgtEl>
                                      </p:cBhvr>
                                    </p:animEffect>
                                  </p:childTnLst>
                                </p:cTn>
                              </p:par>
                            </p:childTnLst>
                          </p:cTn>
                        </p:par>
                        <p:par>
                          <p:cTn id="39" fill="hold" nodeType="afterGroup">
                            <p:stCondLst>
                              <p:cond delay="7500"/>
                            </p:stCondLst>
                            <p:childTnLst>
                              <p:par>
                                <p:cTn id="40" presetID="10" presetClass="exit" presetSubtype="0" fill="hold" grpId="5" nodeType="afterEffect">
                                  <p:stCondLst>
                                    <p:cond delay="500"/>
                                  </p:stCondLst>
                                  <p:childTnLst>
                                    <p:animEffect transition="out" filter="fade">
                                      <p:cBhvr>
                                        <p:cTn id="41" dur="1000"/>
                                        <p:tgtEl>
                                          <p:spTgt spid="1523730"/>
                                        </p:tgtEl>
                                      </p:cBhvr>
                                    </p:animEffect>
                                    <p:set>
                                      <p:cBhvr>
                                        <p:cTn id="42" dur="1" fill="hold">
                                          <p:stCondLst>
                                            <p:cond delay="999"/>
                                          </p:stCondLst>
                                        </p:cTn>
                                        <p:tgtEl>
                                          <p:spTgt spid="1523730"/>
                                        </p:tgtEl>
                                        <p:attrNameLst>
                                          <p:attrName>style.visibility</p:attrName>
                                        </p:attrNameLst>
                                      </p:cBhvr>
                                      <p:to>
                                        <p:strVal val="hidden"/>
                                      </p:to>
                                    </p:set>
                                  </p:childTnLst>
                                </p:cTn>
                              </p:par>
                              <p:par>
                                <p:cTn id="43" presetID="10" presetClass="exit" presetSubtype="0" fill="hold" grpId="5" nodeType="withEffect">
                                  <p:stCondLst>
                                    <p:cond delay="500"/>
                                  </p:stCondLst>
                                  <p:childTnLst>
                                    <p:animEffect transition="out" filter="fade">
                                      <p:cBhvr>
                                        <p:cTn id="44" dur="1000"/>
                                        <p:tgtEl>
                                          <p:spTgt spid="1523731"/>
                                        </p:tgtEl>
                                      </p:cBhvr>
                                    </p:animEffect>
                                    <p:set>
                                      <p:cBhvr>
                                        <p:cTn id="45" dur="1" fill="hold">
                                          <p:stCondLst>
                                            <p:cond delay="999"/>
                                          </p:stCondLst>
                                        </p:cTn>
                                        <p:tgtEl>
                                          <p:spTgt spid="1523731"/>
                                        </p:tgtEl>
                                        <p:attrNameLst>
                                          <p:attrName>style.visibility</p:attrName>
                                        </p:attrNameLst>
                                      </p:cBhvr>
                                      <p:to>
                                        <p:strVal val="hidden"/>
                                      </p:to>
                                    </p:set>
                                  </p:childTnLst>
                                </p:cTn>
                              </p:par>
                            </p:childTnLst>
                          </p:cTn>
                        </p:par>
                        <p:par>
                          <p:cTn id="46" fill="hold" nodeType="afterGroup">
                            <p:stCondLst>
                              <p:cond delay="9000"/>
                            </p:stCondLst>
                            <p:childTnLst>
                              <p:par>
                                <p:cTn id="47" presetID="10" presetClass="entr" presetSubtype="0" fill="hold" grpId="6" nodeType="afterEffect">
                                  <p:stCondLst>
                                    <p:cond delay="500"/>
                                  </p:stCondLst>
                                  <p:childTnLst>
                                    <p:set>
                                      <p:cBhvr>
                                        <p:cTn id="48" dur="1" fill="hold">
                                          <p:stCondLst>
                                            <p:cond delay="0"/>
                                          </p:stCondLst>
                                        </p:cTn>
                                        <p:tgtEl>
                                          <p:spTgt spid="1523730"/>
                                        </p:tgtEl>
                                        <p:attrNameLst>
                                          <p:attrName>style.visibility</p:attrName>
                                        </p:attrNameLst>
                                      </p:cBhvr>
                                      <p:to>
                                        <p:strVal val="visible"/>
                                      </p:to>
                                    </p:set>
                                    <p:animEffect transition="in" filter="fade">
                                      <p:cBhvr>
                                        <p:cTn id="49" dur="1000"/>
                                        <p:tgtEl>
                                          <p:spTgt spid="1523730"/>
                                        </p:tgtEl>
                                      </p:cBhvr>
                                    </p:animEffect>
                                  </p:childTnLst>
                                </p:cTn>
                              </p:par>
                              <p:par>
                                <p:cTn id="50" presetID="10" presetClass="entr" presetSubtype="0" fill="hold" grpId="6" nodeType="withEffect">
                                  <p:stCondLst>
                                    <p:cond delay="500"/>
                                  </p:stCondLst>
                                  <p:childTnLst>
                                    <p:set>
                                      <p:cBhvr>
                                        <p:cTn id="51" dur="1" fill="hold">
                                          <p:stCondLst>
                                            <p:cond delay="0"/>
                                          </p:stCondLst>
                                        </p:cTn>
                                        <p:tgtEl>
                                          <p:spTgt spid="1523731"/>
                                        </p:tgtEl>
                                        <p:attrNameLst>
                                          <p:attrName>style.visibility</p:attrName>
                                        </p:attrNameLst>
                                      </p:cBhvr>
                                      <p:to>
                                        <p:strVal val="visible"/>
                                      </p:to>
                                    </p:set>
                                    <p:animEffect transition="in" filter="fade">
                                      <p:cBhvr>
                                        <p:cTn id="52" dur="1000"/>
                                        <p:tgtEl>
                                          <p:spTgt spid="15237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3730" grpId="0" animBg="1"/>
      <p:bldP spid="1523730" grpId="1" animBg="1"/>
      <p:bldP spid="1523730" grpId="2" animBg="1"/>
      <p:bldP spid="1523730" grpId="3" animBg="1"/>
      <p:bldP spid="1523730" grpId="4" animBg="1"/>
      <p:bldP spid="1523730" grpId="5" animBg="1"/>
      <p:bldP spid="1523730" grpId="6" animBg="1"/>
      <p:bldP spid="1523731" grpId="0" animBg="1"/>
      <p:bldP spid="1523731" grpId="1" animBg="1"/>
      <p:bldP spid="1523731" grpId="2" animBg="1"/>
      <p:bldP spid="1523731" grpId="3" animBg="1"/>
      <p:bldP spid="1523731" grpId="4" animBg="1"/>
      <p:bldP spid="1523731" grpId="5" animBg="1"/>
      <p:bldP spid="1523731" grpId="6"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87043" name="Rectangle 2"/>
          <p:cNvSpPr>
            <a:spLocks noGrp="1" noChangeArrowheads="1"/>
          </p:cNvSpPr>
          <p:nvPr>
            <p:ph type="title"/>
          </p:nvPr>
        </p:nvSpPr>
        <p:spPr/>
        <p:txBody>
          <a:bodyPr/>
          <a:lstStyle/>
          <a:p>
            <a:pPr eaLnBrk="1" hangingPunct="1"/>
            <a:r>
              <a:rPr lang="en-US" altLang="en-US" sz="3200" b="0" smtClean="0"/>
              <a:t>5.5. </a:t>
            </a:r>
            <a:r>
              <a:rPr lang="en-US" altLang="en-US" sz="3200" smtClean="0"/>
              <a:t>Small-Signal Operation and Models</a:t>
            </a:r>
          </a:p>
        </p:txBody>
      </p:sp>
      <p:sp>
        <p:nvSpPr>
          <p:cNvPr id="87044" name="AutoShape 4"/>
          <p:cNvSpPr>
            <a:spLocks noGrp="1" noChangeAspect="1" noChangeArrowheads="1"/>
          </p:cNvSpPr>
          <p:nvPr>
            <p:ph type="body" sz="half" idx="1"/>
          </p:nvPr>
        </p:nvSpPr>
        <p:spPr/>
        <p:txBody>
          <a:bodyPr/>
          <a:lstStyle/>
          <a:p>
            <a:pPr eaLnBrk="1" hangingPunct="1"/>
            <a:r>
              <a:rPr lang="en-US" altLang="en-US" sz="2400" smtClean="0"/>
              <a:t>Previously it was stated that </a:t>
            </a:r>
            <a:r>
              <a:rPr lang="en-US" altLang="en-US" sz="2400" smtClean="0">
                <a:solidFill>
                  <a:srgbClr val="FF0000"/>
                </a:solidFill>
              </a:rPr>
              <a:t>linear amplification may be obtained from MOSFET </a:t>
            </a:r>
            <a:r>
              <a:rPr lang="en-US" altLang="en-US" sz="2400" smtClean="0"/>
              <a:t>via…</a:t>
            </a:r>
          </a:p>
          <a:p>
            <a:pPr lvl="1" eaLnBrk="1" hangingPunct="1"/>
            <a:r>
              <a:rPr lang="en-US" altLang="en-US" smtClean="0"/>
              <a:t>Operation in </a:t>
            </a:r>
            <a:r>
              <a:rPr lang="en-US" altLang="en-US" smtClean="0">
                <a:solidFill>
                  <a:srgbClr val="FF0000"/>
                </a:solidFill>
              </a:rPr>
              <a:t>saturation</a:t>
            </a:r>
            <a:r>
              <a:rPr lang="en-US" altLang="en-US" smtClean="0"/>
              <a:t> region</a:t>
            </a:r>
          </a:p>
          <a:p>
            <a:pPr lvl="1" eaLnBrk="1" hangingPunct="1"/>
            <a:r>
              <a:rPr lang="en-US" altLang="en-US" smtClean="0"/>
              <a:t>Utilization of</a:t>
            </a:r>
            <a:r>
              <a:rPr lang="en-US" altLang="en-US" smtClean="0">
                <a:solidFill>
                  <a:srgbClr val="FF0000"/>
                </a:solidFill>
              </a:rPr>
              <a:t> small-input</a:t>
            </a:r>
          </a:p>
          <a:p>
            <a:pPr eaLnBrk="1" hangingPunct="1"/>
            <a:r>
              <a:rPr lang="en-US" altLang="en-US" sz="2400" smtClean="0"/>
              <a:t>This section will explore </a:t>
            </a:r>
            <a:r>
              <a:rPr lang="en-US" altLang="en-US" sz="2400" smtClean="0">
                <a:solidFill>
                  <a:srgbClr val="FF0000"/>
                </a:solidFill>
              </a:rPr>
              <a:t>small-signal operation</a:t>
            </a:r>
            <a:r>
              <a:rPr lang="en-US" altLang="en-US" sz="2400" smtClean="0"/>
              <a:t> in detail</a:t>
            </a:r>
          </a:p>
          <a:p>
            <a:pPr lvl="1" eaLnBrk="1" hangingPunct="1"/>
            <a:r>
              <a:rPr lang="en-US" altLang="en-US" smtClean="0"/>
              <a:t>Note the </a:t>
            </a:r>
            <a:r>
              <a:rPr lang="en-US" altLang="en-US" smtClean="0">
                <a:solidFill>
                  <a:srgbClr val="FF0000"/>
                </a:solidFill>
              </a:rPr>
              <a:t>conceptual amplifier </a:t>
            </a:r>
            <a:r>
              <a:rPr lang="en-US" altLang="en-US" smtClean="0"/>
              <a:t>circuit to right</a:t>
            </a:r>
          </a:p>
        </p:txBody>
      </p:sp>
      <p:pic>
        <p:nvPicPr>
          <p:cNvPr id="87045" name="Picture 4" descr="se05F3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0" y="1676400"/>
            <a:ext cx="2925763" cy="381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46" name="Rectangle 2"/>
          <p:cNvSpPr>
            <a:spLocks noChangeArrowheads="1"/>
          </p:cNvSpPr>
          <p:nvPr/>
        </p:nvSpPr>
        <p:spPr bwMode="auto">
          <a:xfrm>
            <a:off x="4724400" y="5638800"/>
            <a:ext cx="4191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r>
              <a:rPr lang="en-US" altLang="en-US" sz="2000" b="1"/>
              <a:t>Figure 5.34: </a:t>
            </a:r>
            <a:r>
              <a:rPr lang="en-US" altLang="en-US" sz="2000"/>
              <a:t>Conceptual circuit utilized to study the operation of the MOSFET as a small-signal amplifier.</a:t>
            </a:r>
          </a:p>
        </p:txBody>
      </p:sp>
      <p:sp>
        <p:nvSpPr>
          <p:cNvPr id="1525774" name="Line 14"/>
          <p:cNvSpPr>
            <a:spLocks noChangeShapeType="1"/>
          </p:cNvSpPr>
          <p:nvPr/>
        </p:nvSpPr>
        <p:spPr bwMode="auto">
          <a:xfrm>
            <a:off x="5638800" y="609600"/>
            <a:ext cx="0" cy="36576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25769" name="Text Box 9"/>
          <p:cNvSpPr txBox="1">
            <a:spLocks noChangeArrowheads="1"/>
          </p:cNvSpPr>
          <p:nvPr/>
        </p:nvSpPr>
        <p:spPr bwMode="auto">
          <a:xfrm>
            <a:off x="4495800" y="152400"/>
            <a:ext cx="2209800" cy="860425"/>
          </a:xfrm>
          <a:prstGeom prst="rect">
            <a:avLst/>
          </a:prstGeom>
          <a:solidFill>
            <a:srgbClr val="FFFF99"/>
          </a:solidFill>
          <a:ln w="381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50000"/>
              </a:spcBef>
              <a:buFontTx/>
              <a:buNone/>
            </a:pPr>
            <a:r>
              <a:rPr lang="en-US" altLang="en-US">
                <a:solidFill>
                  <a:srgbClr val="FF0000"/>
                </a:solidFill>
              </a:rPr>
              <a:t>dc bias    voltage</a:t>
            </a:r>
          </a:p>
        </p:txBody>
      </p:sp>
      <p:sp>
        <p:nvSpPr>
          <p:cNvPr id="1525776" name="Line 16"/>
          <p:cNvSpPr>
            <a:spLocks noChangeShapeType="1"/>
          </p:cNvSpPr>
          <p:nvPr/>
        </p:nvSpPr>
        <p:spPr bwMode="auto">
          <a:xfrm>
            <a:off x="7848600" y="609600"/>
            <a:ext cx="0" cy="25908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25771" name="Text Box 11"/>
          <p:cNvSpPr txBox="1">
            <a:spLocks noChangeArrowheads="1"/>
          </p:cNvSpPr>
          <p:nvPr/>
        </p:nvSpPr>
        <p:spPr bwMode="auto">
          <a:xfrm>
            <a:off x="6781800" y="152400"/>
            <a:ext cx="2209800" cy="860425"/>
          </a:xfrm>
          <a:prstGeom prst="rect">
            <a:avLst/>
          </a:prstGeom>
          <a:solidFill>
            <a:srgbClr val="FFFF99"/>
          </a:solidFill>
          <a:ln w="381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50000"/>
              </a:spcBef>
              <a:buFontTx/>
              <a:buNone/>
            </a:pPr>
            <a:r>
              <a:rPr lang="en-US" altLang="en-US">
                <a:solidFill>
                  <a:srgbClr val="FF0000"/>
                </a:solidFill>
              </a:rPr>
              <a:t>output    voltage</a:t>
            </a:r>
          </a:p>
        </p:txBody>
      </p:sp>
      <p:sp>
        <p:nvSpPr>
          <p:cNvPr id="1525777" name="Line 17"/>
          <p:cNvSpPr>
            <a:spLocks noChangeShapeType="1"/>
          </p:cNvSpPr>
          <p:nvPr/>
        </p:nvSpPr>
        <p:spPr bwMode="auto">
          <a:xfrm>
            <a:off x="3276600" y="609600"/>
            <a:ext cx="2057400" cy="44958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25770" name="Text Box 10"/>
          <p:cNvSpPr txBox="1">
            <a:spLocks noChangeArrowheads="1"/>
          </p:cNvSpPr>
          <p:nvPr/>
        </p:nvSpPr>
        <p:spPr bwMode="auto">
          <a:xfrm>
            <a:off x="2209800" y="152400"/>
            <a:ext cx="2209800" cy="860425"/>
          </a:xfrm>
          <a:prstGeom prst="rect">
            <a:avLst/>
          </a:prstGeom>
          <a:solidFill>
            <a:srgbClr val="FFFF99"/>
          </a:solidFill>
          <a:ln w="381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50000"/>
              </a:spcBef>
              <a:buFontTx/>
              <a:buNone/>
            </a:pPr>
            <a:r>
              <a:rPr lang="en-US" altLang="en-US">
                <a:solidFill>
                  <a:srgbClr val="FF0000"/>
                </a:solidFill>
              </a:rPr>
              <a:t>input voltage to be amplified</a:t>
            </a:r>
          </a:p>
        </p:txBody>
      </p:sp>
      <p:pic>
        <p:nvPicPr>
          <p:cNvPr id="3"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400800" y="1066800"/>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25770"/>
                                        </p:tgtEl>
                                        <p:attrNameLst>
                                          <p:attrName>style.visibility</p:attrName>
                                        </p:attrNameLst>
                                      </p:cBhvr>
                                      <p:to>
                                        <p:strVal val="visible"/>
                                      </p:to>
                                    </p:set>
                                    <p:animEffect transition="in" filter="fade">
                                      <p:cBhvr>
                                        <p:cTn id="7" dur="1000"/>
                                        <p:tgtEl>
                                          <p:spTgt spid="1525770"/>
                                        </p:tgtEl>
                                      </p:cBhvr>
                                    </p:animEffect>
                                  </p:childTnLst>
                                </p:cTn>
                              </p:par>
                            </p:childTnLst>
                          </p:cTn>
                        </p:par>
                        <p:par>
                          <p:cTn id="8" fill="hold" nodeType="afterGroup">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525769"/>
                                        </p:tgtEl>
                                        <p:attrNameLst>
                                          <p:attrName>style.visibility</p:attrName>
                                        </p:attrNameLst>
                                      </p:cBhvr>
                                      <p:to>
                                        <p:strVal val="visible"/>
                                      </p:to>
                                    </p:set>
                                    <p:animEffect transition="in" filter="fade">
                                      <p:cBhvr>
                                        <p:cTn id="11" dur="1000"/>
                                        <p:tgtEl>
                                          <p:spTgt spid="1525769"/>
                                        </p:tgtEl>
                                      </p:cBhvr>
                                    </p:animEffect>
                                  </p:childTnLst>
                                </p:cTn>
                              </p:par>
                            </p:childTnLst>
                          </p:cTn>
                        </p:par>
                        <p:par>
                          <p:cTn id="12" fill="hold" nodeType="afterGroup">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1525771"/>
                                        </p:tgtEl>
                                        <p:attrNameLst>
                                          <p:attrName>style.visibility</p:attrName>
                                        </p:attrNameLst>
                                      </p:cBhvr>
                                      <p:to>
                                        <p:strVal val="visible"/>
                                      </p:to>
                                    </p:set>
                                    <p:animEffect transition="in" filter="fade">
                                      <p:cBhvr>
                                        <p:cTn id="15" dur="1000"/>
                                        <p:tgtEl>
                                          <p:spTgt spid="1525771"/>
                                        </p:tgtEl>
                                      </p:cBhvr>
                                    </p:animEffect>
                                  </p:childTnLst>
                                </p:cTn>
                              </p:par>
                            </p:childTnLst>
                          </p:cTn>
                        </p:par>
                        <p:par>
                          <p:cTn id="16" fill="hold" nodeType="afterGroup">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1525777"/>
                                        </p:tgtEl>
                                        <p:attrNameLst>
                                          <p:attrName>style.visibility</p:attrName>
                                        </p:attrNameLst>
                                      </p:cBhvr>
                                      <p:to>
                                        <p:strVal val="visible"/>
                                      </p:to>
                                    </p:set>
                                    <p:animEffect transition="in" filter="fade">
                                      <p:cBhvr>
                                        <p:cTn id="19" dur="1000"/>
                                        <p:tgtEl>
                                          <p:spTgt spid="1525777"/>
                                        </p:tgtEl>
                                      </p:cBhvr>
                                    </p:animEffect>
                                  </p:childTnLst>
                                </p:cTn>
                              </p:par>
                            </p:childTnLst>
                          </p:cTn>
                        </p:par>
                        <p:par>
                          <p:cTn id="20" fill="hold" nodeType="afterGroup">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1525774"/>
                                        </p:tgtEl>
                                        <p:attrNameLst>
                                          <p:attrName>style.visibility</p:attrName>
                                        </p:attrNameLst>
                                      </p:cBhvr>
                                      <p:to>
                                        <p:strVal val="visible"/>
                                      </p:to>
                                    </p:set>
                                    <p:animEffect transition="in" filter="fade">
                                      <p:cBhvr>
                                        <p:cTn id="23" dur="1000"/>
                                        <p:tgtEl>
                                          <p:spTgt spid="1525774"/>
                                        </p:tgtEl>
                                      </p:cBhvr>
                                    </p:animEffect>
                                  </p:childTnLst>
                                </p:cTn>
                              </p:par>
                            </p:childTnLst>
                          </p:cTn>
                        </p:par>
                        <p:par>
                          <p:cTn id="24" fill="hold" nodeType="afterGroup">
                            <p:stCondLst>
                              <p:cond delay="5000"/>
                            </p:stCondLst>
                            <p:childTnLst>
                              <p:par>
                                <p:cTn id="25" presetID="10" presetClass="entr" presetSubtype="0" fill="hold" grpId="0" nodeType="afterEffect">
                                  <p:stCondLst>
                                    <p:cond delay="0"/>
                                  </p:stCondLst>
                                  <p:childTnLst>
                                    <p:set>
                                      <p:cBhvr>
                                        <p:cTn id="26" dur="1" fill="hold">
                                          <p:stCondLst>
                                            <p:cond delay="0"/>
                                          </p:stCondLst>
                                        </p:cTn>
                                        <p:tgtEl>
                                          <p:spTgt spid="1525776"/>
                                        </p:tgtEl>
                                        <p:attrNameLst>
                                          <p:attrName>style.visibility</p:attrName>
                                        </p:attrNameLst>
                                      </p:cBhvr>
                                      <p:to>
                                        <p:strVal val="visible"/>
                                      </p:to>
                                    </p:set>
                                    <p:animEffect transition="in" filter="fade">
                                      <p:cBhvr>
                                        <p:cTn id="27" dur="1000"/>
                                        <p:tgtEl>
                                          <p:spTgt spid="1525776"/>
                                        </p:tgtEl>
                                      </p:cBhvr>
                                    </p:animEffect>
                                  </p:childTnLst>
                                </p:cTn>
                              </p:par>
                            </p:childTnLst>
                          </p:cTn>
                        </p:par>
                        <p:par>
                          <p:cTn id="28" fill="hold">
                            <p:stCondLst>
                              <p:cond delay="6000"/>
                            </p:stCondLst>
                            <p:childTnLst>
                              <p:par>
                                <p:cTn id="29" presetID="1" presetClass="mediacall" presetSubtype="0" fill="hold" nodeType="afterEffect">
                                  <p:stCondLst>
                                    <p:cond delay="0"/>
                                  </p:stCondLst>
                                  <p:childTnLst>
                                    <p:cmd type="call" cmd="playFrom(0.0)">
                                      <p:cBhvr>
                                        <p:cTn id="30" dur="919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31" fill="hold" display="0">
                  <p:stCondLst>
                    <p:cond delay="indefinite"/>
                  </p:stCondLst>
                  <p:endCondLst>
                    <p:cond evt="onStopAudio" delay="0">
                      <p:tgtEl>
                        <p:sldTgt/>
                      </p:tgtEl>
                    </p:cond>
                  </p:endCondLst>
                </p:cTn>
                <p:tgtEl>
                  <p:spTgt spid="3"/>
                </p:tgtEl>
              </p:cMediaNode>
            </p:audio>
          </p:childTnLst>
        </p:cTn>
      </p:par>
    </p:tnLst>
    <p:bldLst>
      <p:bldP spid="1525774" grpId="0" animBg="1"/>
      <p:bldP spid="1525769" grpId="0" animBg="1"/>
      <p:bldP spid="1525776" grpId="0" animBg="1"/>
      <p:bldP spid="1525771" grpId="0" animBg="1"/>
      <p:bldP spid="1525777" grpId="0" animBg="1"/>
      <p:bldP spid="1525770"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88067" name="Rectangle 2"/>
          <p:cNvSpPr>
            <a:spLocks noGrp="1" noChangeArrowheads="1"/>
          </p:cNvSpPr>
          <p:nvPr>
            <p:ph type="title"/>
          </p:nvPr>
        </p:nvSpPr>
        <p:spPr/>
        <p:txBody>
          <a:bodyPr/>
          <a:lstStyle/>
          <a:p>
            <a:pPr eaLnBrk="1" hangingPunct="1"/>
            <a:r>
              <a:rPr lang="en-US" altLang="en-US" sz="3200" b="0" smtClean="0"/>
              <a:t>5.5.1.</a:t>
            </a:r>
            <a:r>
              <a:rPr lang="en-US" altLang="en-US" sz="3200" smtClean="0"/>
              <a:t> The DC Bias Point</a:t>
            </a:r>
          </a:p>
        </p:txBody>
      </p:sp>
      <p:sp>
        <p:nvSpPr>
          <p:cNvPr id="88068" name="AutoShape 3"/>
          <p:cNvSpPr>
            <a:spLocks noGrp="1" noChangeAspect="1" noChangeArrowheads="1"/>
          </p:cNvSpPr>
          <p:nvPr>
            <p:ph type="body" sz="half" idx="1"/>
          </p:nvPr>
        </p:nvSpPr>
        <p:spPr/>
        <p:txBody>
          <a:bodyPr/>
          <a:lstStyle/>
          <a:p>
            <a:pPr eaLnBrk="1" hangingPunct="1"/>
            <a:r>
              <a:rPr lang="en-US" altLang="en-US" sz="2800" b="1" smtClean="0">
                <a:solidFill>
                  <a:srgbClr val="FF0000"/>
                </a:solidFill>
              </a:rPr>
              <a:t>Q:</a:t>
            </a:r>
            <a:r>
              <a:rPr lang="en-US" altLang="en-US" sz="2800" smtClean="0">
                <a:solidFill>
                  <a:srgbClr val="FF0000"/>
                </a:solidFill>
              </a:rPr>
              <a:t> </a:t>
            </a:r>
            <a:r>
              <a:rPr lang="en-US" altLang="en-US" sz="2800" smtClean="0"/>
              <a:t>How is </a:t>
            </a:r>
            <a:r>
              <a:rPr lang="en-US" altLang="en-US" sz="2800" smtClean="0">
                <a:solidFill>
                  <a:srgbClr val="FF0000"/>
                </a:solidFill>
              </a:rPr>
              <a:t>dc bias current</a:t>
            </a:r>
            <a:r>
              <a:rPr lang="en-US" altLang="en-US" sz="2800" smtClean="0"/>
              <a:t> </a:t>
            </a:r>
            <a:r>
              <a:rPr lang="en-US" altLang="en-US" sz="2800" i="1" smtClean="0"/>
              <a:t>I</a:t>
            </a:r>
            <a:r>
              <a:rPr lang="en-US" altLang="en-US" sz="2800" i="1" baseline="-25000" smtClean="0"/>
              <a:t>D</a:t>
            </a:r>
            <a:r>
              <a:rPr lang="en-US" altLang="en-US" sz="2800" smtClean="0"/>
              <a:t> defined?</a:t>
            </a:r>
          </a:p>
        </p:txBody>
      </p:sp>
      <p:graphicFrame>
        <p:nvGraphicFramePr>
          <p:cNvPr id="88069" name="Object 8"/>
          <p:cNvGraphicFramePr>
            <a:graphicFrameLocks noGrp="1" noChangeAspect="1"/>
          </p:cNvGraphicFramePr>
          <p:nvPr>
            <p:ph sz="half" idx="2"/>
          </p:nvPr>
        </p:nvGraphicFramePr>
        <p:xfrm>
          <a:off x="174625" y="3028950"/>
          <a:ext cx="4854575" cy="1619250"/>
        </p:xfrm>
        <a:graphic>
          <a:graphicData uri="http://schemas.openxmlformats.org/presentationml/2006/ole">
            <mc:AlternateContent xmlns:mc="http://schemas.openxmlformats.org/markup-compatibility/2006">
              <mc:Choice xmlns:v="urn:schemas-microsoft-com:vml" Requires="v">
                <p:oleObj spid="_x0000_s88097" name="Equation" r:id="rId3" imgW="2019300" imgH="673100" progId="Equation.DSMT4">
                  <p:embed/>
                </p:oleObj>
              </mc:Choice>
              <mc:Fallback>
                <p:oleObj name="Equation" r:id="rId3" imgW="2019300" imgH="673100" progId="Equation.DSMT4">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4625" y="3028950"/>
                        <a:ext cx="4854575" cy="16192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88070" name="Picture 4" descr="se05F3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0" y="1676400"/>
            <a:ext cx="2925763" cy="381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71" name="Rectangle 2"/>
          <p:cNvSpPr>
            <a:spLocks noChangeArrowheads="1"/>
          </p:cNvSpPr>
          <p:nvPr/>
        </p:nvSpPr>
        <p:spPr bwMode="auto">
          <a:xfrm>
            <a:off x="4724400" y="5638800"/>
            <a:ext cx="4191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r>
              <a:rPr lang="en-US" altLang="en-US" sz="2000" b="1"/>
              <a:t>Figure 5.34: </a:t>
            </a:r>
            <a:r>
              <a:rPr lang="en-US" altLang="en-US" sz="2000"/>
              <a:t>Conceptual circuit utilized to study the operation of the MOSFET as a small-signal amplifier.</a:t>
            </a:r>
          </a:p>
        </p:txBody>
      </p:sp>
    </p:spTree>
  </p:cSld>
  <p:clrMapOvr>
    <a:masterClrMapping/>
  </p:clrMapOvr>
  <p:transition>
    <p:fade/>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89091" name="Rectangle 2"/>
          <p:cNvSpPr>
            <a:spLocks noGrp="1" noChangeArrowheads="1"/>
          </p:cNvSpPr>
          <p:nvPr>
            <p:ph type="title"/>
          </p:nvPr>
        </p:nvSpPr>
        <p:spPr/>
        <p:txBody>
          <a:bodyPr/>
          <a:lstStyle/>
          <a:p>
            <a:pPr eaLnBrk="1" hangingPunct="1"/>
            <a:r>
              <a:rPr lang="en-US" altLang="en-US" sz="3200" b="0" smtClean="0"/>
              <a:t>5.5.2.</a:t>
            </a:r>
            <a:r>
              <a:rPr lang="en-US" altLang="en-US" sz="3200" smtClean="0"/>
              <a:t> The Signal Current in the Drain Terminal </a:t>
            </a:r>
          </a:p>
        </p:txBody>
      </p:sp>
      <p:sp>
        <p:nvSpPr>
          <p:cNvPr id="89092" name="Rectangle 4"/>
          <p:cNvSpPr>
            <a:spLocks noGrp="1" noChangeArrowheads="1"/>
          </p:cNvSpPr>
          <p:nvPr>
            <p:ph type="body" sz="half" idx="1"/>
          </p:nvPr>
        </p:nvSpPr>
        <p:spPr>
          <a:xfrm>
            <a:off x="152400" y="2057400"/>
            <a:ext cx="3962400" cy="4038600"/>
          </a:xfrm>
        </p:spPr>
        <p:txBody>
          <a:bodyPr/>
          <a:lstStyle/>
          <a:p>
            <a:pPr eaLnBrk="1" hangingPunct="1"/>
            <a:r>
              <a:rPr lang="en-US" altLang="en-US" b="1" smtClean="0">
                <a:solidFill>
                  <a:srgbClr val="FF0000"/>
                </a:solidFill>
              </a:rPr>
              <a:t>Q:</a:t>
            </a:r>
            <a:r>
              <a:rPr lang="en-US" altLang="en-US" smtClean="0">
                <a:solidFill>
                  <a:srgbClr val="FF0000"/>
                </a:solidFill>
              </a:rPr>
              <a:t> </a:t>
            </a:r>
            <a:r>
              <a:rPr lang="en-US" altLang="en-US" smtClean="0"/>
              <a:t>What is </a:t>
            </a:r>
            <a:r>
              <a:rPr lang="en-US" altLang="en-US" smtClean="0">
                <a:solidFill>
                  <a:srgbClr val="FF0000"/>
                </a:solidFill>
              </a:rPr>
              <a:t>effect of </a:t>
            </a:r>
            <a:r>
              <a:rPr lang="en-US" altLang="en-US" i="1" smtClean="0">
                <a:solidFill>
                  <a:srgbClr val="FF0000"/>
                </a:solidFill>
              </a:rPr>
              <a:t>v</a:t>
            </a:r>
            <a:r>
              <a:rPr lang="en-US" altLang="en-US" i="1" baseline="-25000" smtClean="0">
                <a:solidFill>
                  <a:srgbClr val="FF0000"/>
                </a:solidFill>
              </a:rPr>
              <a:t>gs</a:t>
            </a:r>
            <a:r>
              <a:rPr lang="en-US" altLang="en-US" i="1" baseline="-25000" smtClean="0"/>
              <a:t> </a:t>
            </a:r>
            <a:r>
              <a:rPr lang="en-US" altLang="en-US" smtClean="0"/>
              <a:t>on </a:t>
            </a:r>
            <a:r>
              <a:rPr lang="en-US" altLang="en-US" i="1" smtClean="0"/>
              <a:t>i</a:t>
            </a:r>
            <a:r>
              <a:rPr lang="en-US" altLang="en-US" i="1" baseline="-25000" smtClean="0"/>
              <a:t>D</a:t>
            </a:r>
            <a:r>
              <a:rPr lang="en-US" altLang="en-US" smtClean="0"/>
              <a:t>?</a:t>
            </a:r>
          </a:p>
          <a:p>
            <a:pPr lvl="1" eaLnBrk="1" hangingPunct="1"/>
            <a:r>
              <a:rPr lang="en-US" altLang="en-US" b="1" smtClean="0">
                <a:solidFill>
                  <a:srgbClr val="008000"/>
                </a:solidFill>
              </a:rPr>
              <a:t>step #1:</a:t>
            </a:r>
            <a:r>
              <a:rPr lang="en-US" altLang="en-US" smtClean="0"/>
              <a:t> Define </a:t>
            </a:r>
            <a:r>
              <a:rPr lang="en-US" altLang="en-US" i="1" smtClean="0">
                <a:solidFill>
                  <a:srgbClr val="FF0000"/>
                </a:solidFill>
              </a:rPr>
              <a:t>v</a:t>
            </a:r>
            <a:r>
              <a:rPr lang="en-US" altLang="en-US" i="1" baseline="-25000" smtClean="0">
                <a:solidFill>
                  <a:srgbClr val="FF0000"/>
                </a:solidFill>
              </a:rPr>
              <a:t>GS</a:t>
            </a:r>
            <a:r>
              <a:rPr lang="en-US" altLang="en-US" smtClean="0"/>
              <a:t> as in (5.42).</a:t>
            </a:r>
          </a:p>
          <a:p>
            <a:pPr lvl="1" eaLnBrk="1" hangingPunct="1"/>
            <a:r>
              <a:rPr lang="en-US" altLang="en-US" b="1" smtClean="0">
                <a:solidFill>
                  <a:srgbClr val="008000"/>
                </a:solidFill>
              </a:rPr>
              <a:t>step #2:</a:t>
            </a:r>
            <a:r>
              <a:rPr lang="en-US" altLang="en-US" smtClean="0"/>
              <a:t> Define </a:t>
            </a:r>
            <a:r>
              <a:rPr lang="en-US" altLang="en-US" i="1" smtClean="0"/>
              <a:t>i</a:t>
            </a:r>
            <a:r>
              <a:rPr lang="en-US" altLang="en-US" i="1" baseline="-25000" smtClean="0"/>
              <a:t>D</a:t>
            </a:r>
            <a:r>
              <a:rPr lang="en-US" altLang="en-US" smtClean="0"/>
              <a:t>, </a:t>
            </a:r>
            <a:r>
              <a:rPr lang="en-US" altLang="en-US" smtClean="0">
                <a:solidFill>
                  <a:srgbClr val="FF0000"/>
                </a:solidFill>
              </a:rPr>
              <a:t>separate terms</a:t>
            </a:r>
            <a:r>
              <a:rPr lang="en-US" altLang="en-US" smtClean="0"/>
              <a:t> as function of </a:t>
            </a:r>
            <a:r>
              <a:rPr lang="en-US" altLang="en-US" i="1" smtClean="0"/>
              <a:t>V</a:t>
            </a:r>
            <a:r>
              <a:rPr lang="en-US" altLang="en-US" i="1" baseline="-25000" smtClean="0"/>
              <a:t>GS</a:t>
            </a:r>
            <a:r>
              <a:rPr lang="en-US" altLang="en-US" smtClean="0"/>
              <a:t> and </a:t>
            </a:r>
            <a:r>
              <a:rPr lang="en-US" altLang="en-US" i="1" smtClean="0"/>
              <a:t>v</a:t>
            </a:r>
            <a:r>
              <a:rPr lang="en-US" altLang="en-US" i="1" baseline="-25000" smtClean="0"/>
              <a:t>gs</a:t>
            </a:r>
          </a:p>
        </p:txBody>
      </p:sp>
      <p:sp>
        <p:nvSpPr>
          <p:cNvPr id="89093" name="Rectangle 15"/>
          <p:cNvSpPr>
            <a:spLocks noChangeArrowheads="1"/>
          </p:cNvSpPr>
          <p:nvPr/>
        </p:nvSpPr>
        <p:spPr bwMode="auto">
          <a:xfrm>
            <a:off x="0" y="0"/>
            <a:ext cx="9144000" cy="1905000"/>
          </a:xfrm>
          <a:prstGeom prst="rect">
            <a:avLst/>
          </a:prstGeom>
          <a:solidFill>
            <a:schemeClr val="bg1">
              <a:alpha val="85097"/>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graphicFrame>
        <p:nvGraphicFramePr>
          <p:cNvPr id="89094" name="Object 7"/>
          <p:cNvGraphicFramePr>
            <a:graphicFrameLocks noGrp="1" noChangeAspect="1"/>
          </p:cNvGraphicFramePr>
          <p:nvPr>
            <p:ph sz="half" idx="2"/>
          </p:nvPr>
        </p:nvGraphicFramePr>
        <p:xfrm>
          <a:off x="4259263" y="838200"/>
          <a:ext cx="4808537" cy="5878513"/>
        </p:xfrm>
        <a:graphic>
          <a:graphicData uri="http://schemas.openxmlformats.org/presentationml/2006/ole">
            <mc:AlternateContent xmlns:mc="http://schemas.openxmlformats.org/markup-compatibility/2006">
              <mc:Choice xmlns:v="urn:schemas-microsoft-com:vml" Requires="v">
                <p:oleObj spid="_x0000_s89126" name="Equation" r:id="rId3" imgW="2400300" imgH="2933700" progId="Equation.DSMT4">
                  <p:embed/>
                </p:oleObj>
              </mc:Choice>
              <mc:Fallback>
                <p:oleObj name="Equation" r:id="rId3" imgW="2400300" imgH="2933700" progId="Equation.DSMT4">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59263" y="838200"/>
                        <a:ext cx="4808537" cy="587851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9095" name="Line 9"/>
          <p:cNvSpPr>
            <a:spLocks noChangeShapeType="1"/>
          </p:cNvSpPr>
          <p:nvPr/>
        </p:nvSpPr>
        <p:spPr bwMode="auto">
          <a:xfrm flipV="1">
            <a:off x="4038600" y="1143000"/>
            <a:ext cx="762000" cy="1981200"/>
          </a:xfrm>
          <a:prstGeom prst="line">
            <a:avLst/>
          </a:prstGeom>
          <a:noFill/>
          <a:ln w="3175">
            <a:solidFill>
              <a:srgbClr val="DDDDDD"/>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38058" name="Line 10"/>
          <p:cNvSpPr>
            <a:spLocks noChangeShapeType="1"/>
          </p:cNvSpPr>
          <p:nvPr/>
        </p:nvSpPr>
        <p:spPr bwMode="auto">
          <a:xfrm flipV="1">
            <a:off x="4038600" y="1143000"/>
            <a:ext cx="762000" cy="1981200"/>
          </a:xfrm>
          <a:prstGeom prst="line">
            <a:avLst/>
          </a:prstGeom>
          <a:noFill/>
          <a:ln w="31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9097" name="Line 11"/>
          <p:cNvSpPr>
            <a:spLocks noChangeShapeType="1"/>
          </p:cNvSpPr>
          <p:nvPr/>
        </p:nvSpPr>
        <p:spPr bwMode="auto">
          <a:xfrm flipV="1">
            <a:off x="3352800" y="2667000"/>
            <a:ext cx="1828800" cy="1219200"/>
          </a:xfrm>
          <a:prstGeom prst="line">
            <a:avLst/>
          </a:prstGeom>
          <a:noFill/>
          <a:ln w="3175">
            <a:solidFill>
              <a:srgbClr val="DDDDDD"/>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38060" name="Line 12"/>
          <p:cNvSpPr>
            <a:spLocks noChangeShapeType="1"/>
          </p:cNvSpPr>
          <p:nvPr/>
        </p:nvSpPr>
        <p:spPr bwMode="auto">
          <a:xfrm flipV="1">
            <a:off x="3352800" y="2667000"/>
            <a:ext cx="1828800" cy="1219200"/>
          </a:xfrm>
          <a:prstGeom prst="line">
            <a:avLst/>
          </a:prstGeom>
          <a:noFill/>
          <a:ln w="31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38065" name="Line 17"/>
          <p:cNvSpPr>
            <a:spLocks noChangeShapeType="1"/>
          </p:cNvSpPr>
          <p:nvPr/>
        </p:nvSpPr>
        <p:spPr bwMode="auto">
          <a:xfrm flipV="1">
            <a:off x="381000" y="2438400"/>
            <a:ext cx="0" cy="37338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38061" name="Text Box 13"/>
          <p:cNvSpPr txBox="1">
            <a:spLocks noChangeArrowheads="1"/>
          </p:cNvSpPr>
          <p:nvPr/>
        </p:nvSpPr>
        <p:spPr bwMode="auto">
          <a:xfrm>
            <a:off x="152400" y="5480050"/>
            <a:ext cx="4800600" cy="1225550"/>
          </a:xfrm>
          <a:prstGeom prst="rect">
            <a:avLst/>
          </a:prstGeom>
          <a:solidFill>
            <a:srgbClr val="FFFF99"/>
          </a:solidFill>
          <a:ln w="381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50000"/>
              </a:spcBef>
              <a:buFontTx/>
              <a:buNone/>
            </a:pPr>
            <a:r>
              <a:rPr lang="en-US" altLang="en-US">
                <a:solidFill>
                  <a:srgbClr val="FF0000"/>
                </a:solidFill>
              </a:rPr>
              <a:t>Note that this differs from previous analyses - because of attempt to isolate the effect of </a:t>
            </a:r>
            <a:r>
              <a:rPr lang="en-US" altLang="en-US" i="1">
                <a:solidFill>
                  <a:srgbClr val="FF0000"/>
                </a:solidFill>
              </a:rPr>
              <a:t>v</a:t>
            </a:r>
            <a:r>
              <a:rPr lang="en-US" altLang="en-US" i="1" baseline="-25000">
                <a:solidFill>
                  <a:srgbClr val="FF0000"/>
                </a:solidFill>
              </a:rPr>
              <a:t>gs</a:t>
            </a:r>
            <a:r>
              <a:rPr lang="en-US" altLang="en-US">
                <a:solidFill>
                  <a:srgbClr val="FF0000"/>
                </a:solidFill>
              </a:rPr>
              <a:t> from </a:t>
            </a:r>
            <a:r>
              <a:rPr lang="en-US" altLang="en-US" i="1">
                <a:solidFill>
                  <a:srgbClr val="FF0000"/>
                </a:solidFill>
              </a:rPr>
              <a:t>V</a:t>
            </a:r>
            <a:r>
              <a:rPr lang="en-US" altLang="en-US" i="1" baseline="-25000">
                <a:solidFill>
                  <a:srgbClr val="FF0000"/>
                </a:solidFill>
              </a:rPr>
              <a:t>GS</a:t>
            </a:r>
            <a:r>
              <a:rPr lang="en-US" altLang="en-US" i="1">
                <a:solidFill>
                  <a:srgbClr val="FF0000"/>
                </a:solidFill>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xit" presetSubtype="0" fill="hold" grpId="0" nodeType="withEffect">
                                  <p:stCondLst>
                                    <p:cond delay="0"/>
                                  </p:stCondLst>
                                  <p:childTnLst>
                                    <p:animEffect transition="out" filter="fade">
                                      <p:cBhvr>
                                        <p:cTn id="6" dur="2000"/>
                                        <p:tgtEl>
                                          <p:spTgt spid="1538058"/>
                                        </p:tgtEl>
                                      </p:cBhvr>
                                    </p:animEffect>
                                    <p:set>
                                      <p:cBhvr>
                                        <p:cTn id="7" dur="1" fill="hold">
                                          <p:stCondLst>
                                            <p:cond delay="1999"/>
                                          </p:stCondLst>
                                        </p:cTn>
                                        <p:tgtEl>
                                          <p:spTgt spid="1538058"/>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2000"/>
                                        <p:tgtEl>
                                          <p:spTgt spid="1538060"/>
                                        </p:tgtEl>
                                      </p:cBhvr>
                                    </p:animEffect>
                                    <p:set>
                                      <p:cBhvr>
                                        <p:cTn id="10" dur="1" fill="hold">
                                          <p:stCondLst>
                                            <p:cond delay="1999"/>
                                          </p:stCondLst>
                                        </p:cTn>
                                        <p:tgtEl>
                                          <p:spTgt spid="1538060"/>
                                        </p:tgtEl>
                                        <p:attrNameLst>
                                          <p:attrName>style.visibility</p:attrName>
                                        </p:attrNameLst>
                                      </p:cBhvr>
                                      <p:to>
                                        <p:strVal val="hidden"/>
                                      </p:to>
                                    </p:set>
                                  </p:childTnLst>
                                </p:cTn>
                              </p:par>
                            </p:childTnLst>
                          </p:cTn>
                        </p:par>
                        <p:par>
                          <p:cTn id="11" fill="hold" nodeType="afterGroup">
                            <p:stCondLst>
                              <p:cond delay="2000"/>
                            </p:stCondLst>
                            <p:childTnLst>
                              <p:par>
                                <p:cTn id="12" presetID="10" presetClass="entr" presetSubtype="0" fill="hold" grpId="0" nodeType="afterEffect">
                                  <p:stCondLst>
                                    <p:cond delay="0"/>
                                  </p:stCondLst>
                                  <p:childTnLst>
                                    <p:set>
                                      <p:cBhvr>
                                        <p:cTn id="13" dur="1" fill="hold">
                                          <p:stCondLst>
                                            <p:cond delay="0"/>
                                          </p:stCondLst>
                                        </p:cTn>
                                        <p:tgtEl>
                                          <p:spTgt spid="1538061"/>
                                        </p:tgtEl>
                                        <p:attrNameLst>
                                          <p:attrName>style.visibility</p:attrName>
                                        </p:attrNameLst>
                                      </p:cBhvr>
                                      <p:to>
                                        <p:strVal val="visible"/>
                                      </p:to>
                                    </p:set>
                                    <p:animEffect transition="in" filter="fade">
                                      <p:cBhvr>
                                        <p:cTn id="14" dur="1000"/>
                                        <p:tgtEl>
                                          <p:spTgt spid="1538061"/>
                                        </p:tgtEl>
                                      </p:cBhvr>
                                    </p:animEffect>
                                  </p:childTnLst>
                                </p:cTn>
                              </p:par>
                            </p:childTnLst>
                          </p:cTn>
                        </p:par>
                        <p:par>
                          <p:cTn id="15" fill="hold" nodeType="afterGroup">
                            <p:stCondLst>
                              <p:cond delay="3000"/>
                            </p:stCondLst>
                            <p:childTnLst>
                              <p:par>
                                <p:cTn id="16" presetID="10" presetClass="entr" presetSubtype="0" fill="hold" grpId="0" nodeType="afterEffect">
                                  <p:stCondLst>
                                    <p:cond delay="0"/>
                                  </p:stCondLst>
                                  <p:childTnLst>
                                    <p:set>
                                      <p:cBhvr>
                                        <p:cTn id="17" dur="1" fill="hold">
                                          <p:stCondLst>
                                            <p:cond delay="0"/>
                                          </p:stCondLst>
                                        </p:cTn>
                                        <p:tgtEl>
                                          <p:spTgt spid="1538065"/>
                                        </p:tgtEl>
                                        <p:attrNameLst>
                                          <p:attrName>style.visibility</p:attrName>
                                        </p:attrNameLst>
                                      </p:cBhvr>
                                      <p:to>
                                        <p:strVal val="visible"/>
                                      </p:to>
                                    </p:set>
                                    <p:animEffect transition="in" filter="fade">
                                      <p:cBhvr>
                                        <p:cTn id="18" dur="1000"/>
                                        <p:tgtEl>
                                          <p:spTgt spid="15380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8058" grpId="0" animBg="1"/>
      <p:bldP spid="1538060" grpId="0" animBg="1"/>
      <p:bldP spid="1538065" grpId="0" animBg="1"/>
      <p:bldP spid="1538061"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Footer Placeholder 3"/>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90115" name="Rectangle 2"/>
          <p:cNvSpPr>
            <a:spLocks noGrp="1" noChangeArrowheads="1"/>
          </p:cNvSpPr>
          <p:nvPr>
            <p:ph type="title"/>
          </p:nvPr>
        </p:nvSpPr>
        <p:spPr/>
        <p:txBody>
          <a:bodyPr/>
          <a:lstStyle/>
          <a:p>
            <a:pPr eaLnBrk="1" hangingPunct="1"/>
            <a:r>
              <a:rPr lang="en-US" altLang="en-US" sz="3200" smtClean="0">
                <a:solidFill>
                  <a:srgbClr val="FF0000"/>
                </a:solidFill>
              </a:rPr>
              <a:t>Q: </a:t>
            </a:r>
            <a:r>
              <a:rPr lang="en-US" altLang="en-US" sz="3200" b="0" smtClean="0"/>
              <a:t>What is </a:t>
            </a:r>
            <a:r>
              <a:rPr lang="en-US" altLang="en-US" sz="3200" b="0" smtClean="0">
                <a:solidFill>
                  <a:srgbClr val="FF0000"/>
                </a:solidFill>
              </a:rPr>
              <a:t>effect of </a:t>
            </a:r>
            <a:r>
              <a:rPr lang="en-US" altLang="en-US" sz="3200" b="0" i="1" smtClean="0">
                <a:solidFill>
                  <a:srgbClr val="FF0000"/>
                </a:solidFill>
              </a:rPr>
              <a:t>v</a:t>
            </a:r>
            <a:r>
              <a:rPr lang="en-US" altLang="en-US" sz="3200" b="0" i="1" baseline="-25000" smtClean="0">
                <a:solidFill>
                  <a:srgbClr val="FF0000"/>
                </a:solidFill>
              </a:rPr>
              <a:t>gs</a:t>
            </a:r>
            <a:r>
              <a:rPr lang="en-US" altLang="en-US" sz="3200" b="0" i="1" baseline="-25000" smtClean="0"/>
              <a:t> </a:t>
            </a:r>
            <a:r>
              <a:rPr lang="en-US" altLang="en-US" sz="3200" b="0" smtClean="0"/>
              <a:t>on </a:t>
            </a:r>
            <a:r>
              <a:rPr lang="en-US" altLang="en-US" sz="3200" b="0" i="1" smtClean="0"/>
              <a:t>i</a:t>
            </a:r>
            <a:r>
              <a:rPr lang="en-US" altLang="en-US" sz="3200" b="0" i="1" baseline="-25000" smtClean="0"/>
              <a:t>D</a:t>
            </a:r>
            <a:r>
              <a:rPr lang="en-US" altLang="en-US" sz="3200" b="0" smtClean="0"/>
              <a:t>?</a:t>
            </a:r>
          </a:p>
        </p:txBody>
      </p:sp>
      <p:sp>
        <p:nvSpPr>
          <p:cNvPr id="90116" name="Rectangle 3"/>
          <p:cNvSpPr>
            <a:spLocks noGrp="1" noChangeArrowheads="1"/>
          </p:cNvSpPr>
          <p:nvPr>
            <p:ph type="body" idx="1"/>
          </p:nvPr>
        </p:nvSpPr>
        <p:spPr/>
        <p:txBody>
          <a:bodyPr/>
          <a:lstStyle/>
          <a:p>
            <a:pPr eaLnBrk="1" hangingPunct="1"/>
            <a:r>
              <a:rPr lang="en-US" altLang="en-US" sz="2800" b="1" smtClean="0">
                <a:solidFill>
                  <a:srgbClr val="008000"/>
                </a:solidFill>
              </a:rPr>
              <a:t>step #3:</a:t>
            </a:r>
            <a:r>
              <a:rPr lang="en-US" altLang="en-US" sz="2800" smtClean="0"/>
              <a:t> </a:t>
            </a:r>
            <a:r>
              <a:rPr lang="en-US" altLang="en-US" sz="2800" smtClean="0">
                <a:solidFill>
                  <a:srgbClr val="FF0000"/>
                </a:solidFill>
              </a:rPr>
              <a:t>Classify</a:t>
            </a:r>
            <a:r>
              <a:rPr lang="en-US" altLang="en-US" sz="2800" smtClean="0"/>
              <a:t> terms.</a:t>
            </a:r>
          </a:p>
          <a:p>
            <a:pPr lvl="1" eaLnBrk="1" hangingPunct="1"/>
            <a:r>
              <a:rPr lang="en-US" altLang="en-US" sz="2800" smtClean="0">
                <a:solidFill>
                  <a:srgbClr val="FF0000"/>
                </a:solidFill>
              </a:rPr>
              <a:t>dc bias</a:t>
            </a:r>
            <a:r>
              <a:rPr lang="en-US" altLang="en-US" sz="2800" smtClean="0"/>
              <a:t> current (</a:t>
            </a:r>
            <a:r>
              <a:rPr lang="en-US" altLang="en-US" sz="2800" i="1" smtClean="0"/>
              <a:t>I</a:t>
            </a:r>
            <a:r>
              <a:rPr lang="en-US" altLang="en-US" sz="2800" i="1" baseline="-25000" smtClean="0"/>
              <a:t>D</a:t>
            </a:r>
            <a:r>
              <a:rPr lang="en-US" altLang="en-US" sz="2800" smtClean="0"/>
              <a:t>).</a:t>
            </a:r>
          </a:p>
          <a:p>
            <a:pPr lvl="1" eaLnBrk="1" hangingPunct="1"/>
            <a:r>
              <a:rPr lang="en-US" altLang="en-US" sz="2800" smtClean="0">
                <a:solidFill>
                  <a:srgbClr val="FF0000"/>
                </a:solidFill>
              </a:rPr>
              <a:t>linear gain </a:t>
            </a:r>
            <a:r>
              <a:rPr lang="en-US" altLang="en-US" sz="2800" smtClean="0"/>
              <a:t>– is desirable.</a:t>
            </a:r>
          </a:p>
          <a:p>
            <a:pPr lvl="1" eaLnBrk="1" hangingPunct="1"/>
            <a:r>
              <a:rPr lang="en-US" altLang="en-US" sz="2800" smtClean="0">
                <a:solidFill>
                  <a:srgbClr val="FF0000"/>
                </a:solidFill>
              </a:rPr>
              <a:t>nonlinear distortion</a:t>
            </a:r>
            <a:r>
              <a:rPr lang="en-US" altLang="en-US" sz="2800" smtClean="0"/>
              <a:t> – is undesirable, because rep. distortion.</a:t>
            </a:r>
          </a:p>
        </p:txBody>
      </p:sp>
      <p:graphicFrame>
        <p:nvGraphicFramePr>
          <p:cNvPr id="90117" name="Object 5"/>
          <p:cNvGraphicFramePr>
            <a:graphicFrameLocks noGrp="1" noChangeAspect="1"/>
          </p:cNvGraphicFramePr>
          <p:nvPr>
            <p:ph sz="half" idx="4294967295"/>
          </p:nvPr>
        </p:nvGraphicFramePr>
        <p:xfrm>
          <a:off x="693738" y="4724400"/>
          <a:ext cx="7688262" cy="1779588"/>
        </p:xfrm>
        <a:graphic>
          <a:graphicData uri="http://schemas.openxmlformats.org/presentationml/2006/ole">
            <mc:AlternateContent xmlns:mc="http://schemas.openxmlformats.org/markup-compatibility/2006">
              <mc:Choice xmlns:v="urn:schemas-microsoft-com:vml" Requires="v">
                <p:oleObj spid="_x0000_s90146" name="Equation" r:id="rId6" imgW="2743200" imgH="635000" progId="Equation.DSMT4">
                  <p:embed/>
                </p:oleObj>
              </mc:Choice>
              <mc:Fallback>
                <p:oleObj name="Equation" r:id="rId6" imgW="2743200" imgH="635000" progId="Equation.DSMT4">
                  <p:embed/>
                  <p:pic>
                    <p:nvPicPr>
                      <p:cNvPr id="0"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93738" y="4724400"/>
                        <a:ext cx="7688262" cy="17795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41136" name="Line 16"/>
          <p:cNvSpPr>
            <a:spLocks noChangeShapeType="1"/>
          </p:cNvSpPr>
          <p:nvPr/>
        </p:nvSpPr>
        <p:spPr bwMode="auto">
          <a:xfrm>
            <a:off x="6858000" y="1066800"/>
            <a:ext cx="0" cy="39624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41135" name="Text Box 15"/>
          <p:cNvSpPr txBox="1">
            <a:spLocks noChangeArrowheads="1"/>
          </p:cNvSpPr>
          <p:nvPr/>
        </p:nvSpPr>
        <p:spPr bwMode="auto">
          <a:xfrm>
            <a:off x="4267200" y="180975"/>
            <a:ext cx="4648200" cy="2503488"/>
          </a:xfrm>
          <a:prstGeom prst="rect">
            <a:avLst/>
          </a:prstGeom>
          <a:solidFill>
            <a:srgbClr val="FFFF99"/>
          </a:solidFill>
          <a:ln w="381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50000"/>
              </a:spcBef>
              <a:buFontTx/>
              <a:buNone/>
            </a:pPr>
            <a:r>
              <a:rPr lang="en-US" altLang="en-US">
                <a:solidFill>
                  <a:srgbClr val="FF0000"/>
                </a:solidFill>
              </a:rPr>
              <a:t>Note that to minimize nonlinear distortion, </a:t>
            </a:r>
            <a:r>
              <a:rPr lang="en-US" altLang="en-US" i="1">
                <a:solidFill>
                  <a:srgbClr val="FF0000"/>
                </a:solidFill>
              </a:rPr>
              <a:t>v</a:t>
            </a:r>
            <a:r>
              <a:rPr lang="en-US" altLang="en-US" i="1" baseline="-25000">
                <a:solidFill>
                  <a:srgbClr val="FF0000"/>
                </a:solidFill>
              </a:rPr>
              <a:t>gs</a:t>
            </a:r>
            <a:r>
              <a:rPr lang="en-US" altLang="en-US">
                <a:solidFill>
                  <a:srgbClr val="FF0000"/>
                </a:solidFill>
              </a:rPr>
              <a:t> should be kept small.</a:t>
            </a:r>
          </a:p>
          <a:p>
            <a:pPr algn="ctr" eaLnBrk="1" hangingPunct="1">
              <a:spcBef>
                <a:spcPct val="50000"/>
              </a:spcBef>
              <a:buFontTx/>
              <a:buNone/>
            </a:pPr>
            <a:r>
              <a:rPr lang="en-US" altLang="en-US">
                <a:solidFill>
                  <a:srgbClr val="FF0000"/>
                </a:solidFill>
              </a:rPr>
              <a:t>½</a:t>
            </a:r>
            <a:r>
              <a:rPr lang="en-US" altLang="en-US" i="1">
                <a:solidFill>
                  <a:srgbClr val="FF0000"/>
                </a:solidFill>
              </a:rPr>
              <a:t>k</a:t>
            </a:r>
            <a:r>
              <a:rPr lang="en-US" altLang="en-US" i="1" baseline="-25000">
                <a:solidFill>
                  <a:srgbClr val="FF0000"/>
                </a:solidFill>
              </a:rPr>
              <a:t>n</a:t>
            </a:r>
            <a:r>
              <a:rPr lang="en-US" altLang="en-US" i="1">
                <a:solidFill>
                  <a:srgbClr val="FF0000"/>
                </a:solidFill>
              </a:rPr>
              <a:t>v</a:t>
            </a:r>
            <a:r>
              <a:rPr lang="en-US" altLang="en-US" i="1" baseline="-25000">
                <a:solidFill>
                  <a:srgbClr val="FF0000"/>
                </a:solidFill>
              </a:rPr>
              <a:t>gs</a:t>
            </a:r>
            <a:r>
              <a:rPr lang="en-US" altLang="en-US" baseline="30000">
                <a:solidFill>
                  <a:srgbClr val="FF0000"/>
                </a:solidFill>
              </a:rPr>
              <a:t>2</a:t>
            </a:r>
            <a:r>
              <a:rPr lang="en-US" altLang="en-US">
                <a:solidFill>
                  <a:srgbClr val="FF0000"/>
                </a:solidFill>
              </a:rPr>
              <a:t> &lt;&lt; </a:t>
            </a:r>
            <a:r>
              <a:rPr lang="en-US" altLang="en-US" i="1">
                <a:solidFill>
                  <a:srgbClr val="FF0000"/>
                </a:solidFill>
              </a:rPr>
              <a:t>k</a:t>
            </a:r>
            <a:r>
              <a:rPr lang="en-US" altLang="en-US" i="1" baseline="-25000">
                <a:solidFill>
                  <a:srgbClr val="FF0000"/>
                </a:solidFill>
              </a:rPr>
              <a:t>n</a:t>
            </a:r>
            <a:r>
              <a:rPr lang="en-US" altLang="en-US">
                <a:solidFill>
                  <a:srgbClr val="FF0000"/>
                </a:solidFill>
              </a:rPr>
              <a:t>(</a:t>
            </a:r>
            <a:r>
              <a:rPr lang="en-US" altLang="en-US" i="1">
                <a:solidFill>
                  <a:srgbClr val="FF0000"/>
                </a:solidFill>
              </a:rPr>
              <a:t>V</a:t>
            </a:r>
            <a:r>
              <a:rPr lang="en-US" altLang="en-US" i="1" baseline="-25000">
                <a:solidFill>
                  <a:srgbClr val="FF0000"/>
                </a:solidFill>
              </a:rPr>
              <a:t>GS</a:t>
            </a:r>
            <a:r>
              <a:rPr lang="en-US" altLang="en-US">
                <a:solidFill>
                  <a:srgbClr val="FF0000"/>
                </a:solidFill>
              </a:rPr>
              <a:t>-</a:t>
            </a:r>
            <a:r>
              <a:rPr lang="en-US" altLang="en-US" i="1">
                <a:solidFill>
                  <a:srgbClr val="FF0000"/>
                </a:solidFill>
              </a:rPr>
              <a:t>V</a:t>
            </a:r>
            <a:r>
              <a:rPr lang="en-US" altLang="en-US" i="1" baseline="-25000">
                <a:solidFill>
                  <a:srgbClr val="FF0000"/>
                </a:solidFill>
              </a:rPr>
              <a:t>t</a:t>
            </a:r>
            <a:r>
              <a:rPr lang="en-US" altLang="en-US">
                <a:solidFill>
                  <a:srgbClr val="FF0000"/>
                </a:solidFill>
              </a:rPr>
              <a:t>)</a:t>
            </a:r>
            <a:r>
              <a:rPr lang="en-US" altLang="en-US" i="1">
                <a:solidFill>
                  <a:srgbClr val="FF0000"/>
                </a:solidFill>
              </a:rPr>
              <a:t>v</a:t>
            </a:r>
            <a:r>
              <a:rPr lang="en-US" altLang="en-US" i="1" baseline="-25000">
                <a:solidFill>
                  <a:srgbClr val="FF0000"/>
                </a:solidFill>
              </a:rPr>
              <a:t>gs</a:t>
            </a:r>
          </a:p>
          <a:p>
            <a:pPr algn="ctr" eaLnBrk="1" hangingPunct="1">
              <a:spcBef>
                <a:spcPct val="50000"/>
              </a:spcBef>
              <a:buFontTx/>
              <a:buNone/>
            </a:pPr>
            <a:r>
              <a:rPr lang="en-US" altLang="en-US" i="1">
                <a:solidFill>
                  <a:srgbClr val="FF0000"/>
                </a:solidFill>
              </a:rPr>
              <a:t>v</a:t>
            </a:r>
            <a:r>
              <a:rPr lang="en-US" altLang="en-US" i="1" baseline="-25000">
                <a:solidFill>
                  <a:srgbClr val="FF0000"/>
                </a:solidFill>
              </a:rPr>
              <a:t>gs</a:t>
            </a:r>
            <a:r>
              <a:rPr lang="en-US" altLang="en-US">
                <a:solidFill>
                  <a:srgbClr val="FF0000"/>
                </a:solidFill>
              </a:rPr>
              <a:t> &lt;&lt; 2(</a:t>
            </a:r>
            <a:r>
              <a:rPr lang="en-US" altLang="en-US" i="1">
                <a:solidFill>
                  <a:srgbClr val="FF0000"/>
                </a:solidFill>
              </a:rPr>
              <a:t>V</a:t>
            </a:r>
            <a:r>
              <a:rPr lang="en-US" altLang="en-US" i="1" baseline="-25000">
                <a:solidFill>
                  <a:srgbClr val="FF0000"/>
                </a:solidFill>
              </a:rPr>
              <a:t>GS</a:t>
            </a:r>
            <a:r>
              <a:rPr lang="en-US" altLang="en-US">
                <a:solidFill>
                  <a:srgbClr val="FF0000"/>
                </a:solidFill>
              </a:rPr>
              <a:t>-</a:t>
            </a:r>
            <a:r>
              <a:rPr lang="en-US" altLang="en-US" i="1">
                <a:solidFill>
                  <a:srgbClr val="FF0000"/>
                </a:solidFill>
              </a:rPr>
              <a:t>V</a:t>
            </a:r>
            <a:r>
              <a:rPr lang="en-US" altLang="en-US" i="1" baseline="-25000">
                <a:solidFill>
                  <a:srgbClr val="FF0000"/>
                </a:solidFill>
              </a:rPr>
              <a:t>t</a:t>
            </a:r>
            <a:r>
              <a:rPr lang="en-US" altLang="en-US">
                <a:solidFill>
                  <a:srgbClr val="FF0000"/>
                </a:solidFill>
              </a:rPr>
              <a:t>)</a:t>
            </a:r>
          </a:p>
          <a:p>
            <a:pPr algn="ctr" eaLnBrk="1" hangingPunct="1">
              <a:spcBef>
                <a:spcPct val="50000"/>
              </a:spcBef>
              <a:buFontTx/>
              <a:buNone/>
            </a:pPr>
            <a:r>
              <a:rPr lang="en-US" altLang="en-US" i="1">
                <a:solidFill>
                  <a:srgbClr val="FF0000"/>
                </a:solidFill>
              </a:rPr>
              <a:t>v</a:t>
            </a:r>
            <a:r>
              <a:rPr lang="en-US" altLang="en-US" i="1" baseline="-25000">
                <a:solidFill>
                  <a:srgbClr val="FF0000"/>
                </a:solidFill>
              </a:rPr>
              <a:t>gs</a:t>
            </a:r>
            <a:r>
              <a:rPr lang="en-US" altLang="en-US">
                <a:solidFill>
                  <a:srgbClr val="FF0000"/>
                </a:solidFill>
              </a:rPr>
              <a:t> &lt;&lt; 2</a:t>
            </a:r>
            <a:r>
              <a:rPr lang="en-US" altLang="en-US" i="1">
                <a:solidFill>
                  <a:srgbClr val="FF0000"/>
                </a:solidFill>
              </a:rPr>
              <a:t>v</a:t>
            </a:r>
            <a:r>
              <a:rPr lang="en-US" altLang="en-US" i="1" baseline="-25000">
                <a:solidFill>
                  <a:srgbClr val="FF0000"/>
                </a:solidFill>
              </a:rPr>
              <a:t>OV</a:t>
            </a:r>
          </a:p>
        </p:txBody>
      </p:sp>
      <p:pic>
        <p:nvPicPr>
          <p:cNvPr id="2" name="Recorded Sound">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5410200" y="2819400"/>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41135"/>
                                        </p:tgtEl>
                                        <p:attrNameLst>
                                          <p:attrName>style.visibility</p:attrName>
                                        </p:attrNameLst>
                                      </p:cBhvr>
                                      <p:to>
                                        <p:strVal val="visible"/>
                                      </p:to>
                                    </p:set>
                                    <p:animEffect transition="in" filter="fade">
                                      <p:cBhvr>
                                        <p:cTn id="7" dur="500"/>
                                        <p:tgtEl>
                                          <p:spTgt spid="1541135"/>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541136"/>
                                        </p:tgtEl>
                                        <p:attrNameLst>
                                          <p:attrName>style.visibility</p:attrName>
                                        </p:attrNameLst>
                                      </p:cBhvr>
                                      <p:to>
                                        <p:strVal val="visible"/>
                                      </p:to>
                                    </p:set>
                                    <p:animEffect transition="in" filter="fade">
                                      <p:cBhvr>
                                        <p:cTn id="10" dur="500"/>
                                        <p:tgtEl>
                                          <p:spTgt spid="1541136"/>
                                        </p:tgtEl>
                                      </p:cBhvr>
                                    </p:animEffect>
                                  </p:childTnLst>
                                </p:cTn>
                              </p:par>
                            </p:childTnLst>
                          </p:cTn>
                        </p:par>
                        <p:par>
                          <p:cTn id="11" fill="hold">
                            <p:stCondLst>
                              <p:cond delay="1000"/>
                            </p:stCondLst>
                            <p:childTnLst>
                              <p:par>
                                <p:cTn id="12" presetID="1" presetClass="mediacall" presetSubtype="0" fill="hold" nodeType="afterEffect">
                                  <p:stCondLst>
                                    <p:cond delay="0"/>
                                  </p:stCondLst>
                                  <p:childTnLst>
                                    <p:cmd type="call" cmd="playFrom(0.0)">
                                      <p:cBhvr>
                                        <p:cTn id="13" dur="907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4" fill="hold" display="0">
                  <p:stCondLst>
                    <p:cond delay="indefinite"/>
                  </p:stCondLst>
                  <p:endCondLst>
                    <p:cond evt="onStopAudio" delay="0">
                      <p:tgtEl>
                        <p:sldTgt/>
                      </p:tgtEl>
                    </p:cond>
                  </p:endCondLst>
                </p:cTn>
                <p:tgtEl>
                  <p:spTgt spid="2"/>
                </p:tgtEl>
              </p:cMediaNode>
            </p:audio>
          </p:childTnLst>
        </p:cTn>
      </p:par>
    </p:tnLst>
    <p:bldLst>
      <p:bldP spid="1541136" grpId="0" animBg="1"/>
      <p:bldP spid="1541135"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Footer Placeholder 5"/>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91139" name="Rectangle 2"/>
          <p:cNvSpPr>
            <a:spLocks noGrp="1" noChangeArrowheads="1"/>
          </p:cNvSpPr>
          <p:nvPr>
            <p:ph type="title"/>
          </p:nvPr>
        </p:nvSpPr>
        <p:spPr/>
        <p:txBody>
          <a:bodyPr/>
          <a:lstStyle/>
          <a:p>
            <a:pPr eaLnBrk="1" hangingPunct="1"/>
            <a:r>
              <a:rPr lang="en-US" altLang="en-US" sz="3200" smtClean="0">
                <a:solidFill>
                  <a:srgbClr val="FF0000"/>
                </a:solidFill>
              </a:rPr>
              <a:t>Q: </a:t>
            </a:r>
            <a:r>
              <a:rPr lang="en-US" altLang="en-US" sz="3200" b="0" smtClean="0"/>
              <a:t>What is </a:t>
            </a:r>
            <a:r>
              <a:rPr lang="en-US" altLang="en-US" sz="3200" b="0" smtClean="0">
                <a:solidFill>
                  <a:srgbClr val="FF0000"/>
                </a:solidFill>
              </a:rPr>
              <a:t>effect of </a:t>
            </a:r>
            <a:r>
              <a:rPr lang="en-US" altLang="en-US" sz="3200" b="0" i="1" smtClean="0">
                <a:solidFill>
                  <a:srgbClr val="FF0000"/>
                </a:solidFill>
              </a:rPr>
              <a:t>v</a:t>
            </a:r>
            <a:r>
              <a:rPr lang="en-US" altLang="en-US" sz="3200" b="0" i="1" baseline="-25000" smtClean="0">
                <a:solidFill>
                  <a:srgbClr val="FF0000"/>
                </a:solidFill>
              </a:rPr>
              <a:t>gs</a:t>
            </a:r>
            <a:r>
              <a:rPr lang="en-US" altLang="en-US" sz="3200" b="0" i="1" baseline="-25000" smtClean="0"/>
              <a:t> </a:t>
            </a:r>
            <a:r>
              <a:rPr lang="en-US" altLang="en-US" sz="3200" b="0" smtClean="0"/>
              <a:t>on </a:t>
            </a:r>
            <a:r>
              <a:rPr lang="en-US" altLang="en-US" sz="3200" b="0" i="1" smtClean="0"/>
              <a:t>i</a:t>
            </a:r>
            <a:r>
              <a:rPr lang="en-US" altLang="en-US" sz="3200" b="0" i="1" baseline="-25000" smtClean="0"/>
              <a:t>D</a:t>
            </a:r>
            <a:r>
              <a:rPr lang="en-US" altLang="en-US" sz="3200" b="0" smtClean="0"/>
              <a:t>?</a:t>
            </a:r>
          </a:p>
        </p:txBody>
      </p:sp>
      <p:sp>
        <p:nvSpPr>
          <p:cNvPr id="91140" name="Rectangle 3"/>
          <p:cNvSpPr>
            <a:spLocks noGrp="1" noChangeArrowheads="1"/>
          </p:cNvSpPr>
          <p:nvPr>
            <p:ph type="body" sz="half" idx="1"/>
          </p:nvPr>
        </p:nvSpPr>
        <p:spPr>
          <a:xfrm>
            <a:off x="152400" y="2057400"/>
            <a:ext cx="8839200" cy="4038600"/>
          </a:xfrm>
        </p:spPr>
        <p:txBody>
          <a:bodyPr/>
          <a:lstStyle/>
          <a:p>
            <a:pPr eaLnBrk="1" hangingPunct="1"/>
            <a:r>
              <a:rPr lang="en-US" altLang="en-US" sz="2800" b="1" smtClean="0">
                <a:solidFill>
                  <a:srgbClr val="008000"/>
                </a:solidFill>
              </a:rPr>
              <a:t>step #4:</a:t>
            </a:r>
            <a:r>
              <a:rPr lang="en-US" altLang="en-US" sz="2800" smtClean="0"/>
              <a:t> </a:t>
            </a:r>
            <a:r>
              <a:rPr lang="en-US" altLang="en-US" sz="2800" smtClean="0">
                <a:solidFill>
                  <a:srgbClr val="FF0000"/>
                </a:solidFill>
              </a:rPr>
              <a:t>Adapt (5.43)</a:t>
            </a:r>
            <a:r>
              <a:rPr lang="en-US" altLang="en-US" sz="2800" smtClean="0"/>
              <a:t> for small-signal condition.</a:t>
            </a:r>
          </a:p>
          <a:p>
            <a:pPr lvl="1" eaLnBrk="1" hangingPunct="1"/>
            <a:r>
              <a:rPr lang="en-US" altLang="en-US" sz="2800" smtClean="0"/>
              <a:t>If </a:t>
            </a:r>
            <a:r>
              <a:rPr lang="en-US" altLang="en-US" sz="2800" i="1" smtClean="0">
                <a:solidFill>
                  <a:srgbClr val="FF0000"/>
                </a:solidFill>
              </a:rPr>
              <a:t>v</a:t>
            </a:r>
            <a:r>
              <a:rPr lang="en-US" altLang="en-US" sz="2800" i="1" baseline="-25000" smtClean="0">
                <a:solidFill>
                  <a:srgbClr val="FF0000"/>
                </a:solidFill>
              </a:rPr>
              <a:t>gs</a:t>
            </a:r>
            <a:r>
              <a:rPr lang="en-US" altLang="en-US" sz="2800" smtClean="0">
                <a:solidFill>
                  <a:srgbClr val="FF0000"/>
                </a:solidFill>
              </a:rPr>
              <a:t> &lt;&lt; 2</a:t>
            </a:r>
            <a:r>
              <a:rPr lang="en-US" altLang="en-US" sz="2800" i="1" smtClean="0">
                <a:solidFill>
                  <a:srgbClr val="FF0000"/>
                </a:solidFill>
              </a:rPr>
              <a:t>v</a:t>
            </a:r>
            <a:r>
              <a:rPr lang="en-US" altLang="en-US" sz="2800" i="1" baseline="-25000" smtClean="0">
                <a:solidFill>
                  <a:srgbClr val="FF0000"/>
                </a:solidFill>
              </a:rPr>
              <a:t>OV </a:t>
            </a:r>
            <a:r>
              <a:rPr lang="en-US" altLang="en-US" sz="2800" smtClean="0"/>
              <a:t>, neglect distortion.</a:t>
            </a:r>
          </a:p>
        </p:txBody>
      </p:sp>
      <p:graphicFrame>
        <p:nvGraphicFramePr>
          <p:cNvPr id="91141" name="Object 12"/>
          <p:cNvGraphicFramePr>
            <a:graphicFrameLocks noGrp="1" noChangeAspect="1"/>
          </p:cNvGraphicFramePr>
          <p:nvPr>
            <p:ph sz="quarter" idx="2"/>
          </p:nvPr>
        </p:nvGraphicFramePr>
        <p:xfrm>
          <a:off x="228600" y="3429000"/>
          <a:ext cx="8637588" cy="2867025"/>
        </p:xfrm>
        <a:graphic>
          <a:graphicData uri="http://schemas.openxmlformats.org/presentationml/2006/ole">
            <mc:AlternateContent xmlns:mc="http://schemas.openxmlformats.org/markup-compatibility/2006">
              <mc:Choice xmlns:v="urn:schemas-microsoft-com:vml" Requires="v">
                <p:oleObj spid="_x0000_s91171" name="Equation" r:id="rId3" imgW="3098800" imgH="1028700" progId="Equation.DSMT4">
                  <p:embed/>
                </p:oleObj>
              </mc:Choice>
              <mc:Fallback>
                <p:oleObj name="Equation" r:id="rId3" imgW="3098800" imgH="1028700" progId="Equation.DSMT4">
                  <p:embed/>
                  <p:pic>
                    <p:nvPicPr>
                      <p:cNvPr id="0" name="Object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3429000"/>
                        <a:ext cx="8637588" cy="28670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1142" name="Rectangle 9"/>
          <p:cNvSpPr>
            <a:spLocks noChangeArrowheads="1"/>
          </p:cNvSpPr>
          <p:nvPr/>
        </p:nvSpPr>
        <p:spPr bwMode="auto">
          <a:xfrm>
            <a:off x="6629400" y="3352800"/>
            <a:ext cx="1447800" cy="1752600"/>
          </a:xfrm>
          <a:prstGeom prst="rect">
            <a:avLst/>
          </a:prstGeom>
          <a:solidFill>
            <a:schemeClr val="bg1">
              <a:alpha val="749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600"/>
          </a:p>
        </p:txBody>
      </p:sp>
      <p:sp>
        <p:nvSpPr>
          <p:cNvPr id="91143" name="Line 7"/>
          <p:cNvSpPr>
            <a:spLocks noChangeShapeType="1"/>
          </p:cNvSpPr>
          <p:nvPr/>
        </p:nvSpPr>
        <p:spPr bwMode="auto">
          <a:xfrm>
            <a:off x="6858000" y="3429000"/>
            <a:ext cx="990600" cy="1143000"/>
          </a:xfrm>
          <a:prstGeom prst="line">
            <a:avLst/>
          </a:prstGeom>
          <a:noFill/>
          <a:ln w="762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1144" name="Line 8"/>
          <p:cNvSpPr>
            <a:spLocks noChangeShapeType="1"/>
          </p:cNvSpPr>
          <p:nvPr/>
        </p:nvSpPr>
        <p:spPr bwMode="auto">
          <a:xfrm flipH="1">
            <a:off x="6858000" y="3429000"/>
            <a:ext cx="990600" cy="1143000"/>
          </a:xfrm>
          <a:prstGeom prst="line">
            <a:avLst/>
          </a:prstGeom>
          <a:noFill/>
          <a:ln w="762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55473" name="Rectangle 17"/>
          <p:cNvSpPr>
            <a:spLocks noChangeArrowheads="1"/>
          </p:cNvSpPr>
          <p:nvPr/>
        </p:nvSpPr>
        <p:spPr bwMode="auto">
          <a:xfrm>
            <a:off x="4343400" y="3581400"/>
            <a:ext cx="1981200" cy="762000"/>
          </a:xfrm>
          <a:prstGeom prst="rect">
            <a:avLst/>
          </a:prstGeom>
          <a:noFill/>
          <a:ln w="76200">
            <a:solidFill>
              <a:srgbClr val="3333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3" presetClass="path" presetSubtype="0" repeatCount="3000" accel="50000" decel="50000" autoRev="1" fill="remove" grpId="0" nodeType="withEffect">
                                  <p:stCondLst>
                                    <p:cond delay="0"/>
                                  </p:stCondLst>
                                  <p:childTnLst>
                                    <p:animMotion origin="layout" path="M -3.33333E-6 2.22222E-6 L 0.29167 0.25555 " pathEditMode="relative" rAng="0" ptsTypes="AA">
                                      <p:cBhvr>
                                        <p:cTn id="6" dur="2000" fill="hold"/>
                                        <p:tgtEl>
                                          <p:spTgt spid="1555473"/>
                                        </p:tgtEl>
                                        <p:attrNameLst>
                                          <p:attrName>ppt_x</p:attrName>
                                          <p:attrName>ppt_y</p:attrName>
                                        </p:attrNameLst>
                                      </p:cBhvr>
                                      <p:rCtr x="14583" y="12778"/>
                                    </p:animMotion>
                                  </p:childTnLst>
                                </p:cTn>
                              </p:par>
                            </p:childTnLst>
                          </p:cTn>
                        </p:par>
                        <p:par>
                          <p:cTn id="7" fill="hold" nodeType="afterGroup">
                            <p:stCondLst>
                              <p:cond delay="12000"/>
                            </p:stCondLst>
                            <p:childTnLst>
                              <p:par>
                                <p:cTn id="8" presetID="10" presetClass="exit" presetSubtype="0" fill="hold" grpId="1" nodeType="afterEffect">
                                  <p:stCondLst>
                                    <p:cond delay="0"/>
                                  </p:stCondLst>
                                  <p:childTnLst>
                                    <p:animEffect transition="out" filter="fade">
                                      <p:cBhvr>
                                        <p:cTn id="9" dur="1000"/>
                                        <p:tgtEl>
                                          <p:spTgt spid="1555473"/>
                                        </p:tgtEl>
                                      </p:cBhvr>
                                    </p:animEffect>
                                    <p:set>
                                      <p:cBhvr>
                                        <p:cTn id="10" dur="1" fill="hold">
                                          <p:stCondLst>
                                            <p:cond delay="999"/>
                                          </p:stCondLst>
                                        </p:cTn>
                                        <p:tgtEl>
                                          <p:spTgt spid="155547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5473" grpId="0" animBg="1"/>
      <p:bldP spid="1555473" grpId="1"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Footer Placeholder 3"/>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92163" name="Rectangle 2"/>
          <p:cNvSpPr>
            <a:spLocks noGrp="1" noChangeArrowheads="1"/>
          </p:cNvSpPr>
          <p:nvPr>
            <p:ph type="title"/>
          </p:nvPr>
        </p:nvSpPr>
        <p:spPr/>
        <p:txBody>
          <a:bodyPr/>
          <a:lstStyle/>
          <a:p>
            <a:pPr eaLnBrk="1" hangingPunct="1"/>
            <a:endParaRPr lang="en-US" altLang="en-US" smtClean="0"/>
          </a:p>
        </p:txBody>
      </p:sp>
      <p:sp>
        <p:nvSpPr>
          <p:cNvPr id="92164" name="Rectangle 3"/>
          <p:cNvSpPr>
            <a:spLocks noGrp="1" noChangeArrowheads="1"/>
          </p:cNvSpPr>
          <p:nvPr>
            <p:ph type="body" idx="1"/>
          </p:nvPr>
        </p:nvSpPr>
        <p:spPr/>
        <p:txBody>
          <a:bodyPr/>
          <a:lstStyle/>
          <a:p>
            <a:pPr eaLnBrk="1" hangingPunct="1"/>
            <a:endParaRPr lang="en-US" altLang="en-US" smtClean="0"/>
          </a:p>
        </p:txBody>
      </p:sp>
      <p:sp>
        <p:nvSpPr>
          <p:cNvPr id="92165" name="Rectangle 4"/>
          <p:cNvSpPr>
            <a:spLocks noChangeArrowheads="1"/>
          </p:cNvSpPr>
          <p:nvPr/>
        </p:nvSpPr>
        <p:spPr bwMode="auto">
          <a:xfrm>
            <a:off x="0" y="0"/>
            <a:ext cx="9144000" cy="6858000"/>
          </a:xfrm>
          <a:prstGeom prst="rect">
            <a:avLst/>
          </a:prstGeom>
          <a:solidFill>
            <a:schemeClr val="bg1">
              <a:alpha val="98038"/>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pic>
        <p:nvPicPr>
          <p:cNvPr id="92166" name="Picture 4" descr="se05F3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228600"/>
            <a:ext cx="5721350" cy="601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67" name="Rectangle 2"/>
          <p:cNvSpPr>
            <a:spLocks noChangeArrowheads="1"/>
          </p:cNvSpPr>
          <p:nvPr/>
        </p:nvSpPr>
        <p:spPr bwMode="auto">
          <a:xfrm>
            <a:off x="685800" y="6248400"/>
            <a:ext cx="76565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eaLnBrk="1" hangingPunct="1">
              <a:spcBef>
                <a:spcPct val="0"/>
              </a:spcBef>
              <a:buFontTx/>
              <a:buNone/>
            </a:pPr>
            <a:r>
              <a:rPr lang="en-US" altLang="en-US" b="1"/>
              <a:t>Figure 5.35: </a:t>
            </a:r>
            <a:r>
              <a:rPr lang="en-US" altLang="en-US"/>
              <a:t>Small-signal operation of the MOSFET amplifier.</a:t>
            </a:r>
          </a:p>
        </p:txBody>
      </p:sp>
      <p:pic>
        <p:nvPicPr>
          <p:cNvPr id="92168"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29400" y="1200150"/>
            <a:ext cx="2057400"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69"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38800" y="1323975"/>
            <a:ext cx="771525" cy="50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58537" name="Rectangle 9"/>
          <p:cNvSpPr>
            <a:spLocks noChangeArrowheads="1"/>
          </p:cNvSpPr>
          <p:nvPr/>
        </p:nvSpPr>
        <p:spPr bwMode="auto">
          <a:xfrm>
            <a:off x="5486400" y="990600"/>
            <a:ext cx="3352800" cy="1219200"/>
          </a:xfrm>
          <a:prstGeom prst="rect">
            <a:avLst/>
          </a:prstGeom>
          <a:noFill/>
          <a:ln w="762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6858000" y="2514600"/>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xit" presetSubtype="0" fill="hold" grpId="0" nodeType="withEffect">
                                  <p:stCondLst>
                                    <p:cond delay="0"/>
                                  </p:stCondLst>
                                  <p:childTnLst>
                                    <p:animEffect transition="out" filter="fade">
                                      <p:cBhvr>
                                        <p:cTn id="6" dur="5000"/>
                                        <p:tgtEl>
                                          <p:spTgt spid="1558537"/>
                                        </p:tgtEl>
                                      </p:cBhvr>
                                    </p:animEffect>
                                    <p:set>
                                      <p:cBhvr>
                                        <p:cTn id="7" dur="1" fill="hold">
                                          <p:stCondLst>
                                            <p:cond delay="4999"/>
                                          </p:stCondLst>
                                        </p:cTn>
                                        <p:tgtEl>
                                          <p:spTgt spid="1558537"/>
                                        </p:tgtEl>
                                        <p:attrNameLst>
                                          <p:attrName>style.visibility</p:attrName>
                                        </p:attrNameLst>
                                      </p:cBhvr>
                                      <p:to>
                                        <p:strVal val="hidden"/>
                                      </p:to>
                                    </p:set>
                                  </p:childTnLst>
                                </p:cTn>
                              </p:par>
                            </p:childTnLst>
                          </p:cTn>
                        </p:par>
                        <p:par>
                          <p:cTn id="8" fill="hold">
                            <p:stCondLst>
                              <p:cond delay="5000"/>
                            </p:stCondLst>
                            <p:childTnLst>
                              <p:par>
                                <p:cTn id="9" presetID="1" presetClass="mediacall" presetSubtype="0" fill="hold" nodeType="afterEffect">
                                  <p:stCondLst>
                                    <p:cond delay="0"/>
                                  </p:stCondLst>
                                  <p:childTnLst>
                                    <p:cmd type="call" cmd="playFrom(0.0)">
                                      <p:cBhvr>
                                        <p:cTn id="10" dur="533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2"/>
                </p:tgtEl>
              </p:cMediaNode>
            </p:audio>
          </p:childTnLst>
        </p:cTn>
      </p:par>
    </p:tnLst>
    <p:bldLst>
      <p:bldP spid="155853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10243" name="Rectangle 2"/>
          <p:cNvSpPr>
            <a:spLocks noGrp="1" noChangeArrowheads="1"/>
          </p:cNvSpPr>
          <p:nvPr>
            <p:ph type="title"/>
          </p:nvPr>
        </p:nvSpPr>
        <p:spPr/>
        <p:txBody>
          <a:bodyPr/>
          <a:lstStyle/>
          <a:p>
            <a:pPr eaLnBrk="1" hangingPunct="1"/>
            <a:r>
              <a:rPr lang="en-US" altLang="en-US" b="0" smtClean="0"/>
              <a:t>5.1.</a:t>
            </a:r>
            <a:r>
              <a:rPr lang="en-US" altLang="en-US" smtClean="0"/>
              <a:t> Device Structure and Operation</a:t>
            </a:r>
          </a:p>
        </p:txBody>
      </p:sp>
      <p:sp>
        <p:nvSpPr>
          <p:cNvPr id="10244" name="Rectangle 4"/>
          <p:cNvSpPr>
            <a:spLocks noGrp="1" noChangeArrowheads="1"/>
          </p:cNvSpPr>
          <p:nvPr>
            <p:ph type="body" sz="half" idx="1"/>
          </p:nvPr>
        </p:nvSpPr>
        <p:spPr/>
        <p:txBody>
          <a:bodyPr/>
          <a:lstStyle/>
          <a:p>
            <a:pPr eaLnBrk="1" hangingPunct="1"/>
            <a:r>
              <a:rPr lang="en-US" altLang="en-US" sz="2400" smtClean="0"/>
              <a:t>The </a:t>
            </a:r>
            <a:r>
              <a:rPr lang="en-US" altLang="en-US" sz="2400" smtClean="0">
                <a:solidFill>
                  <a:srgbClr val="FF0000"/>
                </a:solidFill>
              </a:rPr>
              <a:t>name</a:t>
            </a:r>
            <a:r>
              <a:rPr lang="en-US" altLang="en-US" sz="2400" smtClean="0"/>
              <a:t> MOSFET is derived from its physical structure.</a:t>
            </a:r>
          </a:p>
          <a:p>
            <a:pPr eaLnBrk="1" hangingPunct="1"/>
            <a:r>
              <a:rPr lang="en-US" altLang="en-US" sz="2400" smtClean="0"/>
              <a:t>However, many MOSFET’s do not actually use any “metal”, </a:t>
            </a:r>
            <a:r>
              <a:rPr lang="en-US" altLang="en-US" sz="2400" smtClean="0">
                <a:solidFill>
                  <a:srgbClr val="FF0000"/>
                </a:solidFill>
              </a:rPr>
              <a:t>polysilicon is used instead.</a:t>
            </a:r>
          </a:p>
          <a:p>
            <a:pPr lvl="1" eaLnBrk="1" hangingPunct="1"/>
            <a:r>
              <a:rPr lang="en-US" altLang="en-US" smtClean="0"/>
              <a:t>“This” has no effect on modeling / operation as described here.</a:t>
            </a:r>
          </a:p>
          <a:p>
            <a:pPr eaLnBrk="1" hangingPunct="1"/>
            <a:r>
              <a:rPr lang="en-US" altLang="en-US" sz="2400" smtClean="0"/>
              <a:t>Another name for MOSFET is insulated gate FET, or </a:t>
            </a:r>
            <a:r>
              <a:rPr lang="en-US" altLang="en-US" sz="2400" smtClean="0">
                <a:solidFill>
                  <a:srgbClr val="FF0000"/>
                </a:solidFill>
              </a:rPr>
              <a:t>IGFET.</a:t>
            </a:r>
          </a:p>
        </p:txBody>
      </p:sp>
      <p:sp>
        <p:nvSpPr>
          <p:cNvPr id="10245" name="Rectangle 5"/>
          <p:cNvSpPr>
            <a:spLocks noGrp="1" noChangeArrowheads="1"/>
          </p:cNvSpPr>
          <p:nvPr>
            <p:ph type="body" sz="half" idx="2"/>
          </p:nvPr>
        </p:nvSpPr>
        <p:spPr/>
        <p:txBody>
          <a:bodyPr/>
          <a:lstStyle/>
          <a:p>
            <a:pPr eaLnBrk="1" hangingPunct="1"/>
            <a:r>
              <a:rPr lang="en-US" altLang="en-US" sz="2400" smtClean="0"/>
              <a:t>The </a:t>
            </a:r>
            <a:r>
              <a:rPr lang="en-US" altLang="en-US" sz="2400" smtClean="0">
                <a:solidFill>
                  <a:srgbClr val="FF0000"/>
                </a:solidFill>
              </a:rPr>
              <a:t>device is composed of two pn-junctions</a:t>
            </a:r>
            <a:r>
              <a:rPr lang="en-US" altLang="en-US" sz="2400" smtClean="0"/>
              <a:t>, however they maintain reverse biasing at all times.</a:t>
            </a:r>
          </a:p>
          <a:p>
            <a:pPr lvl="1" eaLnBrk="1" hangingPunct="1"/>
            <a:r>
              <a:rPr lang="en-US" altLang="en-US" smtClean="0"/>
              <a:t>Drain will always be at positive voltage with respect to source.</a:t>
            </a:r>
          </a:p>
          <a:p>
            <a:pPr eaLnBrk="1" hangingPunct="1"/>
            <a:r>
              <a:rPr lang="en-US" altLang="en-US" sz="2400" smtClean="0"/>
              <a:t>We will not consider conduction of current in this manner.</a:t>
            </a:r>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781800" y="152400"/>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28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93187" name="Rectangle 9"/>
          <p:cNvSpPr>
            <a:spLocks noChangeArrowheads="1"/>
          </p:cNvSpPr>
          <p:nvPr/>
        </p:nvSpPr>
        <p:spPr bwMode="auto">
          <a:xfrm>
            <a:off x="0" y="6172200"/>
            <a:ext cx="4495800" cy="6858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93188" name="Rectangle 2"/>
          <p:cNvSpPr>
            <a:spLocks noGrp="1" noChangeArrowheads="1"/>
          </p:cNvSpPr>
          <p:nvPr>
            <p:ph type="title"/>
          </p:nvPr>
        </p:nvSpPr>
        <p:spPr/>
        <p:txBody>
          <a:bodyPr/>
          <a:lstStyle/>
          <a:p>
            <a:pPr eaLnBrk="1" hangingPunct="1"/>
            <a:r>
              <a:rPr lang="en-US" altLang="en-US" sz="3200" b="0" smtClean="0"/>
              <a:t>5.5.3.</a:t>
            </a:r>
            <a:r>
              <a:rPr lang="en-US" altLang="en-US" sz="3200" smtClean="0"/>
              <a:t> The Voltage Gain</a:t>
            </a:r>
          </a:p>
        </p:txBody>
      </p:sp>
      <p:sp>
        <p:nvSpPr>
          <p:cNvPr id="93189" name="Rectangle 3"/>
          <p:cNvSpPr>
            <a:spLocks noGrp="1" noChangeArrowheads="1"/>
          </p:cNvSpPr>
          <p:nvPr>
            <p:ph type="body" sz="half" idx="1"/>
          </p:nvPr>
        </p:nvSpPr>
        <p:spPr/>
        <p:txBody>
          <a:bodyPr/>
          <a:lstStyle/>
          <a:p>
            <a:pPr eaLnBrk="1" hangingPunct="1"/>
            <a:r>
              <a:rPr lang="en-US" altLang="en-US" sz="2800" b="1" smtClean="0">
                <a:solidFill>
                  <a:srgbClr val="FF0000"/>
                </a:solidFill>
              </a:rPr>
              <a:t>Q:</a:t>
            </a:r>
            <a:r>
              <a:rPr lang="en-US" altLang="en-US" sz="2800" smtClean="0">
                <a:solidFill>
                  <a:srgbClr val="FF0000"/>
                </a:solidFill>
              </a:rPr>
              <a:t> </a:t>
            </a:r>
            <a:r>
              <a:rPr lang="en-US" altLang="en-US" sz="2800" smtClean="0"/>
              <a:t>How is </a:t>
            </a:r>
            <a:r>
              <a:rPr lang="en-US" altLang="en-US" sz="2800" smtClean="0">
                <a:solidFill>
                  <a:srgbClr val="FF0000"/>
                </a:solidFill>
              </a:rPr>
              <a:t>voltage gain (</a:t>
            </a:r>
            <a:r>
              <a:rPr lang="en-US" altLang="en-US" sz="2800" i="1" smtClean="0">
                <a:solidFill>
                  <a:srgbClr val="FF0000"/>
                </a:solidFill>
              </a:rPr>
              <a:t>A</a:t>
            </a:r>
            <a:r>
              <a:rPr lang="en-US" altLang="en-US" sz="2800" i="1" baseline="-25000" smtClean="0">
                <a:solidFill>
                  <a:srgbClr val="FF0000"/>
                </a:solidFill>
              </a:rPr>
              <a:t>v</a:t>
            </a:r>
            <a:r>
              <a:rPr lang="en-US" altLang="en-US" sz="2800" smtClean="0">
                <a:solidFill>
                  <a:srgbClr val="FF0000"/>
                </a:solidFill>
              </a:rPr>
              <a:t>)</a:t>
            </a:r>
            <a:r>
              <a:rPr lang="en-US" altLang="en-US" sz="2800" smtClean="0"/>
              <a:t> defined?</a:t>
            </a:r>
          </a:p>
          <a:p>
            <a:pPr lvl="1" eaLnBrk="1" hangingPunct="1"/>
            <a:r>
              <a:rPr lang="en-US" altLang="en-US" sz="2800" b="1" smtClean="0">
                <a:solidFill>
                  <a:srgbClr val="008000"/>
                </a:solidFill>
              </a:rPr>
              <a:t>step #1: </a:t>
            </a:r>
            <a:r>
              <a:rPr lang="en-US" altLang="en-US" sz="2800" smtClean="0"/>
              <a:t>Define </a:t>
            </a:r>
            <a:r>
              <a:rPr lang="en-US" altLang="en-US" sz="2800" i="1" smtClean="0">
                <a:solidFill>
                  <a:srgbClr val="FF0000"/>
                </a:solidFill>
              </a:rPr>
              <a:t>v</a:t>
            </a:r>
            <a:r>
              <a:rPr lang="en-US" altLang="en-US" sz="2800" i="1" baseline="-25000" smtClean="0">
                <a:solidFill>
                  <a:srgbClr val="FF0000"/>
                </a:solidFill>
              </a:rPr>
              <a:t>DS</a:t>
            </a:r>
            <a:r>
              <a:rPr lang="en-US" altLang="en-US" sz="2800" smtClean="0">
                <a:solidFill>
                  <a:srgbClr val="FF0000"/>
                </a:solidFill>
              </a:rPr>
              <a:t> for circuit</a:t>
            </a:r>
            <a:r>
              <a:rPr lang="en-US" altLang="en-US" sz="2800" smtClean="0"/>
              <a:t> of Figure 5.34 using KVL.</a:t>
            </a:r>
          </a:p>
        </p:txBody>
      </p:sp>
      <p:graphicFrame>
        <p:nvGraphicFramePr>
          <p:cNvPr id="93190" name="Object 6"/>
          <p:cNvGraphicFramePr>
            <a:graphicFrameLocks noGrp="1" noChangeAspect="1"/>
          </p:cNvGraphicFramePr>
          <p:nvPr>
            <p:ph sz="half" idx="2"/>
          </p:nvPr>
        </p:nvGraphicFramePr>
        <p:xfrm>
          <a:off x="381000" y="4337050"/>
          <a:ext cx="3875088" cy="2368550"/>
        </p:xfrm>
        <a:graphic>
          <a:graphicData uri="http://schemas.openxmlformats.org/presentationml/2006/ole">
            <mc:AlternateContent xmlns:mc="http://schemas.openxmlformats.org/markup-compatibility/2006">
              <mc:Choice xmlns:v="urn:schemas-microsoft-com:vml" Requires="v">
                <p:oleObj spid="_x0000_s93218" name="Equation" r:id="rId3" imgW="1765300" imgH="1079500" progId="Equation.DSMT4">
                  <p:embed/>
                </p:oleObj>
              </mc:Choice>
              <mc:Fallback>
                <p:oleObj name="Equation" r:id="rId3" imgW="1765300" imgH="1079500" progId="Equation.DSMT4">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4337050"/>
                        <a:ext cx="3875088" cy="23685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93191" name="Picture 4" descr="se05F3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0" y="1676400"/>
            <a:ext cx="2925763" cy="381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3192" name="Rectangle 2"/>
          <p:cNvSpPr>
            <a:spLocks noChangeArrowheads="1"/>
          </p:cNvSpPr>
          <p:nvPr/>
        </p:nvSpPr>
        <p:spPr bwMode="auto">
          <a:xfrm>
            <a:off x="4724400" y="5638800"/>
            <a:ext cx="4191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r>
              <a:rPr lang="en-US" altLang="en-US" sz="2000" b="1"/>
              <a:t>Figure 5.34: </a:t>
            </a:r>
            <a:r>
              <a:rPr lang="en-US" altLang="en-US" sz="2000"/>
              <a:t>Conceptual circuit utilized to study the operation of the MOSFET as a small-signal amplifier.</a:t>
            </a:r>
          </a:p>
        </p:txBody>
      </p:sp>
    </p:spTree>
  </p:cSld>
  <p:clrMapOvr>
    <a:masterClrMapping/>
  </p:clrMapOvr>
  <p:transition>
    <p:fade/>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94211" name="Rectangle 16"/>
          <p:cNvSpPr>
            <a:spLocks noChangeArrowheads="1"/>
          </p:cNvSpPr>
          <p:nvPr/>
        </p:nvSpPr>
        <p:spPr bwMode="auto">
          <a:xfrm>
            <a:off x="0" y="2057400"/>
            <a:ext cx="4267200" cy="45720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94212" name="Rectangle 2"/>
          <p:cNvSpPr>
            <a:spLocks noGrp="1" noChangeArrowheads="1"/>
          </p:cNvSpPr>
          <p:nvPr>
            <p:ph type="title"/>
          </p:nvPr>
        </p:nvSpPr>
        <p:spPr/>
        <p:txBody>
          <a:bodyPr/>
          <a:lstStyle/>
          <a:p>
            <a:pPr eaLnBrk="1" hangingPunct="1"/>
            <a:r>
              <a:rPr lang="en-US" altLang="en-US" sz="3200" smtClean="0">
                <a:solidFill>
                  <a:srgbClr val="FF0000"/>
                </a:solidFill>
              </a:rPr>
              <a:t>Q: </a:t>
            </a:r>
            <a:r>
              <a:rPr lang="en-US" altLang="en-US" sz="3200" b="0" smtClean="0"/>
              <a:t>How is </a:t>
            </a:r>
            <a:r>
              <a:rPr lang="en-US" altLang="en-US" sz="3200" b="0" smtClean="0">
                <a:solidFill>
                  <a:srgbClr val="FF0000"/>
                </a:solidFill>
              </a:rPr>
              <a:t>voltage gain (</a:t>
            </a:r>
            <a:r>
              <a:rPr lang="en-US" altLang="en-US" sz="3200" b="0" i="1" smtClean="0">
                <a:solidFill>
                  <a:srgbClr val="FF0000"/>
                </a:solidFill>
              </a:rPr>
              <a:t>A</a:t>
            </a:r>
            <a:r>
              <a:rPr lang="en-US" altLang="en-US" sz="3200" b="0" i="1" baseline="-25000" smtClean="0">
                <a:solidFill>
                  <a:srgbClr val="FF0000"/>
                </a:solidFill>
              </a:rPr>
              <a:t>v</a:t>
            </a:r>
            <a:r>
              <a:rPr lang="en-US" altLang="en-US" sz="3200" b="0" smtClean="0">
                <a:solidFill>
                  <a:srgbClr val="FF0000"/>
                </a:solidFill>
              </a:rPr>
              <a:t>)</a:t>
            </a:r>
            <a:r>
              <a:rPr lang="en-US" altLang="en-US" sz="3200" b="0" smtClean="0"/>
              <a:t> defined?</a:t>
            </a:r>
          </a:p>
        </p:txBody>
      </p:sp>
      <p:sp>
        <p:nvSpPr>
          <p:cNvPr id="94213" name="Rectangle 5"/>
          <p:cNvSpPr>
            <a:spLocks noGrp="1" noChangeArrowheads="1"/>
          </p:cNvSpPr>
          <p:nvPr>
            <p:ph type="body" sz="half" idx="1"/>
          </p:nvPr>
        </p:nvSpPr>
        <p:spPr/>
        <p:txBody>
          <a:bodyPr/>
          <a:lstStyle/>
          <a:p>
            <a:pPr eaLnBrk="1" hangingPunct="1"/>
            <a:r>
              <a:rPr lang="en-US" altLang="en-US" sz="2800" b="1" smtClean="0">
                <a:solidFill>
                  <a:srgbClr val="008000"/>
                </a:solidFill>
              </a:rPr>
              <a:t>step #2: </a:t>
            </a:r>
            <a:r>
              <a:rPr lang="en-US" altLang="en-US" sz="2800" smtClean="0">
                <a:solidFill>
                  <a:srgbClr val="FF0000"/>
                </a:solidFill>
              </a:rPr>
              <a:t>Isolate </a:t>
            </a:r>
            <a:r>
              <a:rPr lang="en-US" altLang="en-US" sz="2800" i="1" smtClean="0">
                <a:solidFill>
                  <a:srgbClr val="FF0000"/>
                </a:solidFill>
              </a:rPr>
              <a:t>v</a:t>
            </a:r>
            <a:r>
              <a:rPr lang="en-US" altLang="en-US" sz="2800" i="1" baseline="-25000" smtClean="0">
                <a:solidFill>
                  <a:srgbClr val="FF0000"/>
                </a:solidFill>
              </a:rPr>
              <a:t>ds</a:t>
            </a:r>
            <a:r>
              <a:rPr lang="en-US" altLang="en-US" sz="2800" smtClean="0"/>
              <a:t> component of </a:t>
            </a:r>
            <a:r>
              <a:rPr lang="en-US" altLang="en-US" sz="2800" i="1" smtClean="0"/>
              <a:t>v</a:t>
            </a:r>
            <a:r>
              <a:rPr lang="en-US" altLang="en-US" sz="2800" i="1" baseline="-25000" smtClean="0"/>
              <a:t>DS</a:t>
            </a:r>
            <a:r>
              <a:rPr lang="en-US" altLang="en-US" sz="2800" i="1" smtClean="0"/>
              <a:t>.</a:t>
            </a:r>
          </a:p>
          <a:p>
            <a:pPr eaLnBrk="1" hangingPunct="1"/>
            <a:r>
              <a:rPr lang="en-US" altLang="en-US" sz="2800" b="1" smtClean="0">
                <a:solidFill>
                  <a:srgbClr val="008000"/>
                </a:solidFill>
              </a:rPr>
              <a:t>step #3:</a:t>
            </a:r>
            <a:r>
              <a:rPr lang="en-US" altLang="en-US" sz="2800" smtClean="0"/>
              <a:t> Solve for </a:t>
            </a:r>
            <a:r>
              <a:rPr lang="en-US" altLang="en-US" sz="2800" smtClean="0">
                <a:solidFill>
                  <a:srgbClr val="FF0000"/>
                </a:solidFill>
              </a:rPr>
              <a:t>gain (</a:t>
            </a:r>
            <a:r>
              <a:rPr lang="en-US" altLang="en-US" sz="2800" i="1" smtClean="0">
                <a:solidFill>
                  <a:srgbClr val="FF0000"/>
                </a:solidFill>
              </a:rPr>
              <a:t>A</a:t>
            </a:r>
            <a:r>
              <a:rPr lang="en-US" altLang="en-US" sz="2800" i="1" baseline="-25000" smtClean="0">
                <a:solidFill>
                  <a:srgbClr val="FF0000"/>
                </a:solidFill>
              </a:rPr>
              <a:t>v</a:t>
            </a:r>
            <a:r>
              <a:rPr lang="en-US" altLang="en-US" sz="2800" smtClean="0">
                <a:solidFill>
                  <a:srgbClr val="FF0000"/>
                </a:solidFill>
              </a:rPr>
              <a:t>).</a:t>
            </a:r>
          </a:p>
        </p:txBody>
      </p:sp>
      <p:sp>
        <p:nvSpPr>
          <p:cNvPr id="94214" name="Rectangle 11"/>
          <p:cNvSpPr>
            <a:spLocks noChangeArrowheads="1"/>
          </p:cNvSpPr>
          <p:nvPr/>
        </p:nvSpPr>
        <p:spPr bwMode="auto">
          <a:xfrm>
            <a:off x="0" y="6172200"/>
            <a:ext cx="4495800" cy="6858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graphicFrame>
        <p:nvGraphicFramePr>
          <p:cNvPr id="94215" name="Object 9"/>
          <p:cNvGraphicFramePr>
            <a:graphicFrameLocks noGrp="1" noChangeAspect="1"/>
          </p:cNvGraphicFramePr>
          <p:nvPr>
            <p:ph sz="half" idx="2"/>
          </p:nvPr>
        </p:nvGraphicFramePr>
        <p:xfrm>
          <a:off x="4876800" y="2106613"/>
          <a:ext cx="3949700" cy="4446587"/>
        </p:xfrm>
        <a:graphic>
          <a:graphicData uri="http://schemas.openxmlformats.org/presentationml/2006/ole">
            <mc:AlternateContent xmlns:mc="http://schemas.openxmlformats.org/markup-compatibility/2006">
              <mc:Choice xmlns:v="urn:schemas-microsoft-com:vml" Requires="v">
                <p:oleObj spid="_x0000_s94243" name="Equation" r:id="rId3" imgW="1409700" imgH="1587500" progId="Equation.DSMT4">
                  <p:embed/>
                </p:oleObj>
              </mc:Choice>
              <mc:Fallback>
                <p:oleObj name="Equation" r:id="rId3" imgW="1409700" imgH="1587500" progId="Equation.DSMT4">
                  <p:embed/>
                  <p:pic>
                    <p:nvPicPr>
                      <p:cNvPr id="0"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6800" y="2106613"/>
                        <a:ext cx="3949700" cy="44465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94216" name="Picture 4" descr="se05F3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39875" y="3962400"/>
            <a:ext cx="1279525" cy="166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17" name="Rectangle 2"/>
          <p:cNvSpPr>
            <a:spLocks noChangeArrowheads="1"/>
          </p:cNvSpPr>
          <p:nvPr/>
        </p:nvSpPr>
        <p:spPr bwMode="auto">
          <a:xfrm>
            <a:off x="152400" y="5715000"/>
            <a:ext cx="4191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r>
              <a:rPr lang="en-US" altLang="en-US" sz="2000" b="1"/>
              <a:t>Figure 5.34: </a:t>
            </a:r>
            <a:r>
              <a:rPr lang="en-US" altLang="en-US" sz="2000"/>
              <a:t>Conceptual circuit utilized to study the operation of the MOSFET as a small-signal amplifier.</a:t>
            </a:r>
          </a:p>
        </p:txBody>
      </p:sp>
    </p:spTree>
  </p:cSld>
  <p:clrMapOvr>
    <a:masterClrMapping/>
  </p:clrMapOvr>
  <p:transition>
    <p:fade/>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95235" name="Rectangle 5"/>
          <p:cNvSpPr>
            <a:spLocks noGrp="1" noChangeArrowheads="1"/>
          </p:cNvSpPr>
          <p:nvPr>
            <p:ph type="title"/>
          </p:nvPr>
        </p:nvSpPr>
        <p:spPr/>
        <p:txBody>
          <a:bodyPr/>
          <a:lstStyle/>
          <a:p>
            <a:pPr eaLnBrk="1" hangingPunct="1"/>
            <a:r>
              <a:rPr lang="en-US" altLang="en-US" sz="3200" b="0" smtClean="0"/>
              <a:t>5.5.3.</a:t>
            </a:r>
            <a:r>
              <a:rPr lang="en-US" altLang="en-US" sz="3200" smtClean="0"/>
              <a:t> The Voltage Gain</a:t>
            </a:r>
          </a:p>
        </p:txBody>
      </p:sp>
      <p:sp>
        <p:nvSpPr>
          <p:cNvPr id="95236" name="Rectangle 6"/>
          <p:cNvSpPr>
            <a:spLocks noGrp="1" noChangeArrowheads="1"/>
          </p:cNvSpPr>
          <p:nvPr>
            <p:ph type="body" sz="half" idx="1"/>
          </p:nvPr>
        </p:nvSpPr>
        <p:spPr>
          <a:xfrm>
            <a:off x="152400" y="2057400"/>
            <a:ext cx="4419600" cy="4800600"/>
          </a:xfrm>
          <a:solidFill>
            <a:schemeClr val="bg1"/>
          </a:solidFill>
        </p:spPr>
        <p:txBody>
          <a:bodyPr/>
          <a:lstStyle/>
          <a:p>
            <a:pPr eaLnBrk="1" hangingPunct="1"/>
            <a:r>
              <a:rPr lang="en-US" altLang="en-US" smtClean="0"/>
              <a:t>Output signal is </a:t>
            </a:r>
            <a:r>
              <a:rPr lang="en-US" altLang="en-US" smtClean="0">
                <a:solidFill>
                  <a:srgbClr val="FF0000"/>
                </a:solidFill>
              </a:rPr>
              <a:t>shifted</a:t>
            </a:r>
            <a:r>
              <a:rPr lang="en-US" altLang="en-US" smtClean="0"/>
              <a:t> from input by 180</a:t>
            </a:r>
            <a:r>
              <a:rPr lang="en-US" altLang="en-US" baseline="30000" smtClean="0"/>
              <a:t>O</a:t>
            </a:r>
            <a:r>
              <a:rPr lang="en-US" altLang="en-US" smtClean="0"/>
              <a:t>.</a:t>
            </a:r>
          </a:p>
          <a:p>
            <a:pPr eaLnBrk="1" hangingPunct="1"/>
            <a:r>
              <a:rPr lang="en-US" altLang="en-US" smtClean="0"/>
              <a:t>Input signal </a:t>
            </a:r>
            <a:r>
              <a:rPr lang="en-US" altLang="en-US" i="1" smtClean="0">
                <a:solidFill>
                  <a:srgbClr val="FF0000"/>
                </a:solidFill>
              </a:rPr>
              <a:t>v</a:t>
            </a:r>
            <a:r>
              <a:rPr lang="en-US" altLang="en-US" i="1" baseline="-25000" smtClean="0">
                <a:solidFill>
                  <a:srgbClr val="FF0000"/>
                </a:solidFill>
              </a:rPr>
              <a:t>gs</a:t>
            </a:r>
            <a:r>
              <a:rPr lang="en-US" altLang="en-US" smtClean="0">
                <a:solidFill>
                  <a:srgbClr val="FF0000"/>
                </a:solidFill>
              </a:rPr>
              <a:t> &lt;&lt; 2(</a:t>
            </a:r>
            <a:r>
              <a:rPr lang="en-US" altLang="en-US" i="1" smtClean="0">
                <a:solidFill>
                  <a:srgbClr val="FF0000"/>
                </a:solidFill>
              </a:rPr>
              <a:t>V</a:t>
            </a:r>
            <a:r>
              <a:rPr lang="en-US" altLang="en-US" i="1" baseline="-25000" smtClean="0">
                <a:solidFill>
                  <a:srgbClr val="FF0000"/>
                </a:solidFill>
              </a:rPr>
              <a:t>GS</a:t>
            </a:r>
            <a:r>
              <a:rPr lang="en-US" altLang="en-US" smtClean="0">
                <a:solidFill>
                  <a:srgbClr val="FF0000"/>
                </a:solidFill>
              </a:rPr>
              <a:t> – </a:t>
            </a:r>
            <a:r>
              <a:rPr lang="en-US" altLang="en-US" i="1" smtClean="0">
                <a:solidFill>
                  <a:srgbClr val="FF0000"/>
                </a:solidFill>
              </a:rPr>
              <a:t>V</a:t>
            </a:r>
            <a:r>
              <a:rPr lang="en-US" altLang="en-US" i="1" baseline="-25000" smtClean="0">
                <a:solidFill>
                  <a:srgbClr val="FF0000"/>
                </a:solidFill>
              </a:rPr>
              <a:t>t</a:t>
            </a:r>
            <a:r>
              <a:rPr lang="en-US" altLang="en-US" smtClean="0">
                <a:solidFill>
                  <a:srgbClr val="FF0000"/>
                </a:solidFill>
              </a:rPr>
              <a:t>).</a:t>
            </a:r>
          </a:p>
          <a:p>
            <a:pPr eaLnBrk="1" hangingPunct="1"/>
            <a:r>
              <a:rPr lang="en-US" altLang="en-US" smtClean="0"/>
              <a:t>Operation should remain in MOSFET </a:t>
            </a:r>
            <a:r>
              <a:rPr lang="en-US" altLang="en-US" smtClean="0">
                <a:solidFill>
                  <a:srgbClr val="FF0000"/>
                </a:solidFill>
              </a:rPr>
              <a:t>saturation</a:t>
            </a:r>
            <a:r>
              <a:rPr lang="en-US" altLang="en-US" smtClean="0"/>
              <a:t> region</a:t>
            </a:r>
          </a:p>
          <a:p>
            <a:pPr lvl="1" eaLnBrk="1" hangingPunct="1"/>
            <a:r>
              <a:rPr lang="en-US" altLang="en-US" sz="2800" i="1" smtClean="0"/>
              <a:t>v</a:t>
            </a:r>
            <a:r>
              <a:rPr lang="en-US" altLang="en-US" sz="2800" i="1" baseline="-25000" smtClean="0"/>
              <a:t>DS</a:t>
            </a:r>
            <a:r>
              <a:rPr lang="en-US" altLang="en-US" sz="2800" smtClean="0"/>
              <a:t> &gt; </a:t>
            </a:r>
            <a:r>
              <a:rPr lang="en-US" altLang="en-US" sz="2800" i="1" smtClean="0"/>
              <a:t>v</a:t>
            </a:r>
            <a:r>
              <a:rPr lang="en-US" altLang="en-US" sz="2800" i="1" baseline="-25000" smtClean="0"/>
              <a:t>GS</a:t>
            </a:r>
            <a:r>
              <a:rPr lang="en-US" altLang="en-US" sz="2800" smtClean="0"/>
              <a:t> – </a:t>
            </a:r>
            <a:r>
              <a:rPr lang="en-US" altLang="en-US" sz="2800" i="1" smtClean="0"/>
              <a:t>V</a:t>
            </a:r>
            <a:r>
              <a:rPr lang="en-US" altLang="en-US" sz="2800" i="1" baseline="-25000" smtClean="0"/>
              <a:t>t</a:t>
            </a:r>
            <a:r>
              <a:rPr lang="en-US" altLang="en-US" sz="2800" baseline="-25000" smtClean="0"/>
              <a:t> </a:t>
            </a:r>
            <a:r>
              <a:rPr lang="en-US" altLang="en-US" sz="2800" smtClean="0">
                <a:solidFill>
                  <a:srgbClr val="FF0000"/>
                </a:solidFill>
              </a:rPr>
              <a:t>(legroom)</a:t>
            </a:r>
          </a:p>
          <a:p>
            <a:pPr lvl="1" eaLnBrk="1" hangingPunct="1"/>
            <a:r>
              <a:rPr lang="en-US" altLang="en-US" sz="2800" i="1" smtClean="0"/>
              <a:t>v</a:t>
            </a:r>
            <a:r>
              <a:rPr lang="en-US" altLang="en-US" sz="2800" i="1" baseline="-25000" smtClean="0"/>
              <a:t>DS </a:t>
            </a:r>
            <a:r>
              <a:rPr lang="en-US" altLang="en-US" sz="2800" smtClean="0"/>
              <a:t>&lt;</a:t>
            </a:r>
            <a:r>
              <a:rPr lang="en-US" altLang="en-US" sz="2800" i="1" smtClean="0"/>
              <a:t> V</a:t>
            </a:r>
            <a:r>
              <a:rPr lang="en-US" altLang="en-US" sz="2800" i="1" baseline="-25000" smtClean="0"/>
              <a:t>DD </a:t>
            </a:r>
            <a:r>
              <a:rPr lang="en-US" altLang="en-US" sz="2800" smtClean="0">
                <a:solidFill>
                  <a:srgbClr val="FF0000"/>
                </a:solidFill>
              </a:rPr>
              <a:t>(headroom)</a:t>
            </a:r>
          </a:p>
          <a:p>
            <a:pPr lvl="2" eaLnBrk="1" hangingPunct="1"/>
            <a:endParaRPr lang="en-US" altLang="en-US" sz="2800" smtClean="0"/>
          </a:p>
        </p:txBody>
      </p:sp>
      <p:pic>
        <p:nvPicPr>
          <p:cNvPr id="95237" name="Picture 5" descr="se05F3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64088" y="914400"/>
            <a:ext cx="4151312"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238" name="Rectangle 2"/>
          <p:cNvSpPr>
            <a:spLocks noChangeArrowheads="1"/>
          </p:cNvSpPr>
          <p:nvPr/>
        </p:nvSpPr>
        <p:spPr bwMode="auto">
          <a:xfrm>
            <a:off x="4800600" y="5699125"/>
            <a:ext cx="4191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r>
              <a:rPr lang="en-US" altLang="en-US" sz="2000" b="1"/>
              <a:t>Figure 5.36: </a:t>
            </a:r>
            <a:r>
              <a:rPr lang="en-US" altLang="en-US" sz="2000"/>
              <a:t>Total instantaneous voltage </a:t>
            </a:r>
            <a:r>
              <a:rPr lang="en-US" altLang="en-US" sz="2000" i="1"/>
              <a:t>v</a:t>
            </a:r>
            <a:r>
              <a:rPr lang="en-US" altLang="en-US" sz="2000" i="1" baseline="-25000"/>
              <a:t>GS</a:t>
            </a:r>
            <a:r>
              <a:rPr lang="en-US" altLang="en-US" sz="2000"/>
              <a:t> and </a:t>
            </a:r>
            <a:r>
              <a:rPr lang="en-US" altLang="en-US" sz="2000" i="1"/>
              <a:t>v</a:t>
            </a:r>
            <a:r>
              <a:rPr lang="en-US" altLang="en-US" sz="2000" i="1" baseline="-25000"/>
              <a:t>DS</a:t>
            </a:r>
            <a:r>
              <a:rPr lang="en-US" altLang="en-US" sz="2000"/>
              <a:t> for the circuit in Figure 5.34.</a:t>
            </a:r>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286500" y="228600"/>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43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96259" name="Rectangle 2"/>
          <p:cNvSpPr>
            <a:spLocks noGrp="1" noChangeArrowheads="1"/>
          </p:cNvSpPr>
          <p:nvPr>
            <p:ph type="title"/>
          </p:nvPr>
        </p:nvSpPr>
        <p:spPr/>
        <p:txBody>
          <a:bodyPr/>
          <a:lstStyle/>
          <a:p>
            <a:pPr eaLnBrk="1" hangingPunct="1"/>
            <a:r>
              <a:rPr lang="en-US" altLang="en-US" sz="3200" b="0" smtClean="0"/>
              <a:t>5.5.5.</a:t>
            </a:r>
            <a:r>
              <a:rPr lang="en-US" altLang="en-US" sz="3200" smtClean="0"/>
              <a:t> Small-Signal Equivalent Models</a:t>
            </a:r>
          </a:p>
        </p:txBody>
      </p:sp>
      <p:sp>
        <p:nvSpPr>
          <p:cNvPr id="96260" name="Rectangle 5"/>
          <p:cNvSpPr>
            <a:spLocks noGrp="1" noChangeArrowheads="1"/>
          </p:cNvSpPr>
          <p:nvPr>
            <p:ph type="body" sz="half" idx="1"/>
          </p:nvPr>
        </p:nvSpPr>
        <p:spPr>
          <a:xfrm>
            <a:off x="152400" y="2057400"/>
            <a:ext cx="4305300" cy="4800600"/>
          </a:xfrm>
          <a:solidFill>
            <a:schemeClr val="bg1"/>
          </a:solidFill>
        </p:spPr>
        <p:txBody>
          <a:bodyPr/>
          <a:lstStyle/>
          <a:p>
            <a:pPr eaLnBrk="1" hangingPunct="1"/>
            <a:r>
              <a:rPr lang="en-US" altLang="en-US" sz="2400" smtClean="0"/>
              <a:t>From signal POV, </a:t>
            </a:r>
            <a:r>
              <a:rPr lang="en-US" altLang="en-US" sz="2400" smtClean="0">
                <a:solidFill>
                  <a:srgbClr val="FF0000"/>
                </a:solidFill>
              </a:rPr>
              <a:t>FET behaves as VCCS.</a:t>
            </a:r>
          </a:p>
          <a:p>
            <a:pPr lvl="1" eaLnBrk="1" hangingPunct="1"/>
            <a:r>
              <a:rPr lang="en-US" altLang="en-US" smtClean="0">
                <a:solidFill>
                  <a:srgbClr val="FF0000"/>
                </a:solidFill>
              </a:rPr>
              <a:t>Accepts </a:t>
            </a:r>
            <a:r>
              <a:rPr lang="en-US" altLang="en-US" i="1" smtClean="0">
                <a:solidFill>
                  <a:srgbClr val="FF0000"/>
                </a:solidFill>
              </a:rPr>
              <a:t>v</a:t>
            </a:r>
            <a:r>
              <a:rPr lang="en-US" altLang="en-US" i="1" baseline="-25000" smtClean="0">
                <a:solidFill>
                  <a:srgbClr val="FF0000"/>
                </a:solidFill>
              </a:rPr>
              <a:t>gs</a:t>
            </a:r>
            <a:r>
              <a:rPr lang="en-US" altLang="en-US" smtClean="0"/>
              <a:t> between gate and source</a:t>
            </a:r>
          </a:p>
          <a:p>
            <a:pPr lvl="1" eaLnBrk="1" hangingPunct="1"/>
            <a:r>
              <a:rPr lang="en-US" altLang="en-US" smtClean="0"/>
              <a:t>Provides </a:t>
            </a:r>
            <a:r>
              <a:rPr lang="en-US" altLang="en-US" smtClean="0">
                <a:solidFill>
                  <a:srgbClr val="FF0000"/>
                </a:solidFill>
              </a:rPr>
              <a:t>current (</a:t>
            </a:r>
            <a:r>
              <a:rPr lang="en-US" altLang="en-US" i="1" smtClean="0">
                <a:solidFill>
                  <a:srgbClr val="FF0000"/>
                </a:solidFill>
              </a:rPr>
              <a:t>i</a:t>
            </a:r>
            <a:r>
              <a:rPr lang="en-US" altLang="en-US" i="1" baseline="-25000" smtClean="0">
                <a:solidFill>
                  <a:srgbClr val="FF0000"/>
                </a:solidFill>
              </a:rPr>
              <a:t>D</a:t>
            </a:r>
            <a:r>
              <a:rPr lang="en-US" altLang="en-US" smtClean="0">
                <a:solidFill>
                  <a:srgbClr val="FF0000"/>
                </a:solidFill>
              </a:rPr>
              <a:t>) at drain</a:t>
            </a:r>
          </a:p>
          <a:p>
            <a:pPr lvl="1" eaLnBrk="1" hangingPunct="1"/>
            <a:r>
              <a:rPr lang="en-US" altLang="en-US" smtClean="0">
                <a:solidFill>
                  <a:srgbClr val="FF0000"/>
                </a:solidFill>
              </a:rPr>
              <a:t>Input resistance</a:t>
            </a:r>
            <a:r>
              <a:rPr lang="en-US" altLang="en-US" smtClean="0"/>
              <a:t> is high</a:t>
            </a:r>
          </a:p>
          <a:p>
            <a:pPr lvl="2" eaLnBrk="1" hangingPunct="1"/>
            <a:r>
              <a:rPr lang="en-US" altLang="en-US" sz="2400" smtClean="0"/>
              <a:t>b/c gate terminal draws </a:t>
            </a:r>
            <a:r>
              <a:rPr lang="en-US" altLang="en-US" sz="2400" i="1" smtClean="0"/>
              <a:t>i</a:t>
            </a:r>
            <a:r>
              <a:rPr lang="en-US" altLang="en-US" sz="2400" i="1" baseline="-25000" smtClean="0"/>
              <a:t>G</a:t>
            </a:r>
            <a:r>
              <a:rPr lang="en-US" altLang="en-US" sz="2400" smtClean="0"/>
              <a:t> = 0</a:t>
            </a:r>
          </a:p>
          <a:p>
            <a:pPr lvl="1" eaLnBrk="1" hangingPunct="1"/>
            <a:r>
              <a:rPr lang="en-US" altLang="en-US" smtClean="0">
                <a:solidFill>
                  <a:srgbClr val="FF0000"/>
                </a:solidFill>
              </a:rPr>
              <a:t>Output resistance</a:t>
            </a:r>
            <a:r>
              <a:rPr lang="en-US" altLang="en-US" smtClean="0"/>
              <a:t> is high</a:t>
            </a:r>
          </a:p>
          <a:p>
            <a:pPr eaLnBrk="1" hangingPunct="1"/>
            <a:endParaRPr lang="en-US" altLang="en-US" sz="2400" smtClean="0"/>
          </a:p>
        </p:txBody>
      </p:sp>
      <p:pic>
        <p:nvPicPr>
          <p:cNvPr id="96261"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38800" y="609600"/>
            <a:ext cx="2366963" cy="192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62"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87988" y="2687638"/>
            <a:ext cx="2741612" cy="199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6263" name="Rectangle 2"/>
          <p:cNvSpPr>
            <a:spLocks noChangeArrowheads="1"/>
          </p:cNvSpPr>
          <p:nvPr/>
        </p:nvSpPr>
        <p:spPr bwMode="auto">
          <a:xfrm>
            <a:off x="4648200" y="4784725"/>
            <a:ext cx="4343400" cy="1920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r>
              <a:rPr lang="en-US" altLang="en-US" sz="2000" b="1"/>
              <a:t>Figure 5.37: </a:t>
            </a:r>
            <a:r>
              <a:rPr lang="en-US" altLang="en-US" sz="2000"/>
              <a:t>Small-signal models for the MOSFET: </a:t>
            </a:r>
            <a:r>
              <a:rPr lang="en-US" altLang="en-US" sz="2000" b="1"/>
              <a:t>(a)</a:t>
            </a:r>
            <a:r>
              <a:rPr lang="en-US" altLang="en-US" sz="2000"/>
              <a:t> neglecting the dependence of </a:t>
            </a:r>
            <a:r>
              <a:rPr lang="en-US" altLang="en-US" sz="2000" i="1"/>
              <a:t>i</a:t>
            </a:r>
            <a:r>
              <a:rPr lang="en-US" altLang="en-US" sz="2000" i="1" baseline="-25000"/>
              <a:t>D</a:t>
            </a:r>
            <a:r>
              <a:rPr lang="en-US" altLang="en-US" sz="2000"/>
              <a:t> on </a:t>
            </a:r>
            <a:r>
              <a:rPr lang="en-US" altLang="en-US" sz="2000" i="1"/>
              <a:t>v</a:t>
            </a:r>
            <a:r>
              <a:rPr lang="en-US" altLang="en-US" sz="2000" i="1" baseline="-25000"/>
              <a:t>DS</a:t>
            </a:r>
            <a:r>
              <a:rPr lang="en-US" altLang="en-US" sz="2000"/>
              <a:t> in saturation (the channel-length modulation effect) and </a:t>
            </a:r>
            <a:r>
              <a:rPr lang="en-US" altLang="en-US" sz="2000" b="1"/>
              <a:t>(b)</a:t>
            </a:r>
            <a:r>
              <a:rPr lang="en-US" altLang="en-US" sz="2000"/>
              <a:t> including the effect of channel length modulation</a:t>
            </a:r>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4267200" y="3124200"/>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26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97283" name="Rectangle 12"/>
          <p:cNvSpPr>
            <a:spLocks noChangeArrowheads="1"/>
          </p:cNvSpPr>
          <p:nvPr/>
        </p:nvSpPr>
        <p:spPr bwMode="auto">
          <a:xfrm>
            <a:off x="152400" y="2057400"/>
            <a:ext cx="4114800" cy="46482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97284" name="Rectangle 2"/>
          <p:cNvSpPr>
            <a:spLocks noGrp="1" noChangeArrowheads="1"/>
          </p:cNvSpPr>
          <p:nvPr>
            <p:ph type="title"/>
          </p:nvPr>
        </p:nvSpPr>
        <p:spPr/>
        <p:txBody>
          <a:bodyPr/>
          <a:lstStyle/>
          <a:p>
            <a:pPr eaLnBrk="1" hangingPunct="1"/>
            <a:r>
              <a:rPr lang="en-US" altLang="en-US" sz="3200" b="0" smtClean="0"/>
              <a:t>5.5.5.</a:t>
            </a:r>
            <a:r>
              <a:rPr lang="en-US" altLang="en-US" sz="3200" smtClean="0"/>
              <a:t> Small-Signal Equivalent Models</a:t>
            </a:r>
          </a:p>
        </p:txBody>
      </p:sp>
      <p:pic>
        <p:nvPicPr>
          <p:cNvPr id="9728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2278063"/>
            <a:ext cx="3848100" cy="313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7286"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6425" y="2209800"/>
            <a:ext cx="4460875" cy="324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287" name="Rectangle 2"/>
          <p:cNvSpPr>
            <a:spLocks noChangeArrowheads="1"/>
          </p:cNvSpPr>
          <p:nvPr/>
        </p:nvSpPr>
        <p:spPr bwMode="auto">
          <a:xfrm>
            <a:off x="152400" y="5699125"/>
            <a:ext cx="8763000" cy="10064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r>
              <a:rPr lang="en-US" altLang="en-US" sz="2000" b="1"/>
              <a:t>Figure 5.37: </a:t>
            </a:r>
            <a:r>
              <a:rPr lang="en-US" altLang="en-US" sz="2000"/>
              <a:t>Small-signal models for the MOSFET: </a:t>
            </a:r>
            <a:r>
              <a:rPr lang="en-US" altLang="en-US" sz="2000" b="1"/>
              <a:t>(a)</a:t>
            </a:r>
            <a:r>
              <a:rPr lang="en-US" altLang="en-US" sz="2000"/>
              <a:t> neglecting the dependence of </a:t>
            </a:r>
            <a:r>
              <a:rPr lang="en-US" altLang="en-US" sz="2000" i="1"/>
              <a:t>i</a:t>
            </a:r>
            <a:r>
              <a:rPr lang="en-US" altLang="en-US" sz="2000" i="1" baseline="-25000"/>
              <a:t>D</a:t>
            </a:r>
            <a:r>
              <a:rPr lang="en-US" altLang="en-US" sz="2000"/>
              <a:t> on </a:t>
            </a:r>
            <a:r>
              <a:rPr lang="en-US" altLang="en-US" sz="2000" i="1"/>
              <a:t>v</a:t>
            </a:r>
            <a:r>
              <a:rPr lang="en-US" altLang="en-US" sz="2000" i="1" baseline="-25000"/>
              <a:t>DS</a:t>
            </a:r>
            <a:r>
              <a:rPr lang="en-US" altLang="en-US" sz="2000"/>
              <a:t> in saturation (the channel-length modulation effect) and </a:t>
            </a:r>
            <a:r>
              <a:rPr lang="en-US" altLang="en-US" sz="2000" b="1"/>
              <a:t>(b)</a:t>
            </a:r>
            <a:r>
              <a:rPr lang="en-US" altLang="en-US" sz="2000"/>
              <a:t> including the effect of channel length modulation</a:t>
            </a:r>
          </a:p>
        </p:txBody>
      </p:sp>
      <p:sp>
        <p:nvSpPr>
          <p:cNvPr id="97288" name="Line 9"/>
          <p:cNvSpPr>
            <a:spLocks noChangeShapeType="1"/>
          </p:cNvSpPr>
          <p:nvPr/>
        </p:nvSpPr>
        <p:spPr bwMode="auto">
          <a:xfrm>
            <a:off x="6934200" y="1066800"/>
            <a:ext cx="762000" cy="19812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7289" name="Text Box 10"/>
          <p:cNvSpPr txBox="1">
            <a:spLocks noChangeArrowheads="1"/>
          </p:cNvSpPr>
          <p:nvPr/>
        </p:nvSpPr>
        <p:spPr bwMode="auto">
          <a:xfrm>
            <a:off x="4953000" y="238125"/>
            <a:ext cx="3962400" cy="1590675"/>
          </a:xfrm>
          <a:prstGeom prst="rect">
            <a:avLst/>
          </a:prstGeom>
          <a:solidFill>
            <a:srgbClr val="FFFF99"/>
          </a:solidFill>
          <a:ln w="381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50000"/>
              </a:spcBef>
              <a:buFontTx/>
              <a:buNone/>
            </a:pPr>
            <a:r>
              <a:rPr lang="en-US" altLang="en-US">
                <a:solidFill>
                  <a:srgbClr val="FF0000"/>
                </a:solidFill>
              </a:rPr>
              <a:t>Note that this resistor (</a:t>
            </a:r>
            <a:r>
              <a:rPr lang="en-US" altLang="en-US" i="1">
                <a:solidFill>
                  <a:srgbClr val="FF0000"/>
                </a:solidFill>
              </a:rPr>
              <a:t>r</a:t>
            </a:r>
            <a:r>
              <a:rPr lang="en-US" altLang="en-US" i="1" baseline="-25000">
                <a:solidFill>
                  <a:srgbClr val="FF0000"/>
                </a:solidFill>
              </a:rPr>
              <a:t>o</a:t>
            </a:r>
            <a:r>
              <a:rPr lang="en-US" altLang="en-US">
                <a:solidFill>
                  <a:srgbClr val="FF0000"/>
                </a:solidFill>
              </a:rPr>
              <a:t>) takes on value 10</a:t>
            </a:r>
            <a:r>
              <a:rPr lang="en-US" altLang="en-US" i="1">
                <a:solidFill>
                  <a:srgbClr val="FF0000"/>
                </a:solidFill>
              </a:rPr>
              <a:t>kOhm</a:t>
            </a:r>
            <a:r>
              <a:rPr lang="en-US" altLang="en-US">
                <a:solidFill>
                  <a:srgbClr val="FF0000"/>
                </a:solidFill>
              </a:rPr>
              <a:t> to 1</a:t>
            </a:r>
            <a:r>
              <a:rPr lang="en-US" altLang="en-US" i="1">
                <a:solidFill>
                  <a:srgbClr val="FF0000"/>
                </a:solidFill>
              </a:rPr>
              <a:t>MOhm</a:t>
            </a:r>
            <a:r>
              <a:rPr lang="en-US" altLang="en-US">
                <a:solidFill>
                  <a:srgbClr val="FF0000"/>
                </a:solidFill>
              </a:rPr>
              <a:t> and represents channel-length modulation.</a:t>
            </a:r>
            <a:endParaRPr lang="en-US" altLang="en-US" i="1" baseline="-25000">
              <a:solidFill>
                <a:srgbClr val="FF0000"/>
              </a:solidFill>
            </a:endParaRPr>
          </a:p>
        </p:txBody>
      </p:sp>
      <p:sp>
        <p:nvSpPr>
          <p:cNvPr id="97290" name="Rectangle 8"/>
          <p:cNvSpPr>
            <a:spLocks noChangeArrowheads="1"/>
          </p:cNvSpPr>
          <p:nvPr/>
        </p:nvSpPr>
        <p:spPr bwMode="auto">
          <a:xfrm>
            <a:off x="228600" y="2133600"/>
            <a:ext cx="4038600" cy="3352800"/>
          </a:xfrm>
          <a:prstGeom prst="rect">
            <a:avLst/>
          </a:prstGeom>
          <a:solidFill>
            <a:schemeClr val="bg1">
              <a:alpha val="749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Tree>
  </p:cSld>
  <p:clrMapOvr>
    <a:masterClrMapping/>
  </p:clrMapOvr>
  <p:transition>
    <p:fade/>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98307" name="Rectangle 2"/>
          <p:cNvSpPr>
            <a:spLocks noGrp="1" noChangeArrowheads="1"/>
          </p:cNvSpPr>
          <p:nvPr>
            <p:ph type="title"/>
          </p:nvPr>
        </p:nvSpPr>
        <p:spPr/>
        <p:txBody>
          <a:bodyPr/>
          <a:lstStyle/>
          <a:p>
            <a:pPr eaLnBrk="1" hangingPunct="1"/>
            <a:r>
              <a:rPr lang="en-US" altLang="en-US" sz="3200" smtClean="0"/>
              <a:t>More Observations</a:t>
            </a:r>
          </a:p>
        </p:txBody>
      </p:sp>
      <p:sp>
        <p:nvSpPr>
          <p:cNvPr id="98308" name="Rectangle 4"/>
          <p:cNvSpPr>
            <a:spLocks noGrp="1" noChangeArrowheads="1"/>
          </p:cNvSpPr>
          <p:nvPr>
            <p:ph type="body" sz="half" idx="1"/>
          </p:nvPr>
        </p:nvSpPr>
        <p:spPr>
          <a:xfrm>
            <a:off x="152400" y="2057400"/>
            <a:ext cx="4305300" cy="4800600"/>
          </a:xfrm>
          <a:solidFill>
            <a:schemeClr val="bg1"/>
          </a:solidFill>
        </p:spPr>
        <p:txBody>
          <a:bodyPr/>
          <a:lstStyle/>
          <a:p>
            <a:pPr eaLnBrk="1" hangingPunct="1"/>
            <a:r>
              <a:rPr lang="en-US" altLang="en-US" sz="2800" smtClean="0">
                <a:solidFill>
                  <a:srgbClr val="FF0000"/>
                </a:solidFill>
              </a:rPr>
              <a:t>Model (b) is more accurate</a:t>
            </a:r>
            <a:r>
              <a:rPr lang="en-US" altLang="en-US" sz="2800" smtClean="0"/>
              <a:t> than model (a)</a:t>
            </a:r>
          </a:p>
          <a:p>
            <a:pPr eaLnBrk="1" hangingPunct="1"/>
            <a:r>
              <a:rPr lang="en-US" altLang="en-US" sz="2800" i="1" smtClean="0">
                <a:solidFill>
                  <a:srgbClr val="FF0000"/>
                </a:solidFill>
              </a:rPr>
              <a:t>r</a:t>
            </a:r>
            <a:r>
              <a:rPr lang="en-US" altLang="en-US" sz="2800" i="1" baseline="-25000" smtClean="0">
                <a:solidFill>
                  <a:srgbClr val="FF0000"/>
                </a:solidFill>
              </a:rPr>
              <a:t>o</a:t>
            </a:r>
            <a:r>
              <a:rPr lang="en-US" altLang="en-US" sz="2800" smtClean="0">
                <a:solidFill>
                  <a:srgbClr val="FF0000"/>
                </a:solidFill>
              </a:rPr>
              <a:t> = </a:t>
            </a:r>
            <a:r>
              <a:rPr lang="en-US" altLang="en-US" sz="2800" i="1" smtClean="0">
                <a:solidFill>
                  <a:srgbClr val="FF0000"/>
                </a:solidFill>
              </a:rPr>
              <a:t>V</a:t>
            </a:r>
            <a:r>
              <a:rPr lang="en-US" altLang="en-US" sz="2800" i="1" baseline="-25000" smtClean="0">
                <a:solidFill>
                  <a:srgbClr val="FF0000"/>
                </a:solidFill>
              </a:rPr>
              <a:t>A</a:t>
            </a:r>
            <a:r>
              <a:rPr lang="en-US" altLang="en-US" sz="2800" smtClean="0">
                <a:solidFill>
                  <a:srgbClr val="FF0000"/>
                </a:solidFill>
              </a:rPr>
              <a:t> / </a:t>
            </a:r>
            <a:r>
              <a:rPr lang="en-US" altLang="en-US" sz="2800" i="1" smtClean="0">
                <a:solidFill>
                  <a:srgbClr val="FF0000"/>
                </a:solidFill>
              </a:rPr>
              <a:t>I</a:t>
            </a:r>
            <a:r>
              <a:rPr lang="en-US" altLang="en-US" sz="2800" i="1" baseline="-25000" smtClean="0">
                <a:solidFill>
                  <a:srgbClr val="FF0000"/>
                </a:solidFill>
              </a:rPr>
              <a:t>D</a:t>
            </a:r>
          </a:p>
          <a:p>
            <a:pPr eaLnBrk="1" hangingPunct="1"/>
            <a:r>
              <a:rPr lang="en-US" altLang="en-US" sz="2800" smtClean="0"/>
              <a:t>Small signal parameters </a:t>
            </a:r>
            <a:r>
              <a:rPr lang="en-US" altLang="en-US" sz="2800" smtClean="0">
                <a:solidFill>
                  <a:srgbClr val="FF0000"/>
                </a:solidFill>
              </a:rPr>
              <a:t>(</a:t>
            </a:r>
            <a:r>
              <a:rPr lang="en-US" altLang="en-US" sz="2800" i="1" smtClean="0">
                <a:solidFill>
                  <a:srgbClr val="FF0000"/>
                </a:solidFill>
              </a:rPr>
              <a:t>g</a:t>
            </a:r>
            <a:r>
              <a:rPr lang="en-US" altLang="en-US" sz="2800" i="1" baseline="-25000" smtClean="0">
                <a:solidFill>
                  <a:srgbClr val="FF0000"/>
                </a:solidFill>
              </a:rPr>
              <a:t>m</a:t>
            </a:r>
            <a:r>
              <a:rPr lang="en-US" altLang="en-US" sz="2800" smtClean="0">
                <a:solidFill>
                  <a:srgbClr val="FF0000"/>
                </a:solidFill>
              </a:rPr>
              <a:t>, </a:t>
            </a:r>
            <a:r>
              <a:rPr lang="en-US" altLang="en-US" sz="2800" i="1" smtClean="0">
                <a:solidFill>
                  <a:srgbClr val="FF0000"/>
                </a:solidFill>
              </a:rPr>
              <a:t>r</a:t>
            </a:r>
            <a:r>
              <a:rPr lang="en-US" altLang="en-US" sz="2800" i="1" baseline="-25000" smtClean="0">
                <a:solidFill>
                  <a:srgbClr val="FF0000"/>
                </a:solidFill>
              </a:rPr>
              <a:t>o</a:t>
            </a:r>
            <a:r>
              <a:rPr lang="en-US" altLang="en-US" sz="2800" smtClean="0">
                <a:solidFill>
                  <a:srgbClr val="FF0000"/>
                </a:solidFill>
              </a:rPr>
              <a:t>) both depend on dc bias</a:t>
            </a:r>
            <a:r>
              <a:rPr lang="en-US" altLang="en-US" sz="2800" smtClean="0"/>
              <a:t> point</a:t>
            </a:r>
          </a:p>
          <a:p>
            <a:pPr eaLnBrk="1" hangingPunct="1"/>
            <a:r>
              <a:rPr lang="en-US" altLang="en-US" sz="2800" smtClean="0"/>
              <a:t>If channel-length modulation is considered, </a:t>
            </a:r>
            <a:r>
              <a:rPr lang="en-US" altLang="en-US" sz="2800" smtClean="0">
                <a:solidFill>
                  <a:srgbClr val="FF0000"/>
                </a:solidFill>
              </a:rPr>
              <a:t>(5.51) becomes (5.54).</a:t>
            </a:r>
          </a:p>
        </p:txBody>
      </p:sp>
      <p:graphicFrame>
        <p:nvGraphicFramePr>
          <p:cNvPr id="98309" name="Object 12"/>
          <p:cNvGraphicFramePr>
            <a:graphicFrameLocks noGrp="1" noChangeAspect="1"/>
          </p:cNvGraphicFramePr>
          <p:nvPr>
            <p:ph sz="half" idx="2"/>
          </p:nvPr>
        </p:nvGraphicFramePr>
        <p:xfrm>
          <a:off x="4648200" y="2886075"/>
          <a:ext cx="4095750" cy="2905125"/>
        </p:xfrm>
        <a:graphic>
          <a:graphicData uri="http://schemas.openxmlformats.org/presentationml/2006/ole">
            <mc:AlternateContent xmlns:mc="http://schemas.openxmlformats.org/markup-compatibility/2006">
              <mc:Choice xmlns:v="urn:schemas-microsoft-com:vml" Requires="v">
                <p:oleObj spid="_x0000_s98335" name="Equation" r:id="rId3" imgW="1701800" imgH="1206500" progId="Equation.DSMT4">
                  <p:embed/>
                </p:oleObj>
              </mc:Choice>
              <mc:Fallback>
                <p:oleObj name="Equation" r:id="rId3" imgW="1701800" imgH="1206500" progId="Equation.DSMT4">
                  <p:embed/>
                  <p:pic>
                    <p:nvPicPr>
                      <p:cNvPr id="0" name="Object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8200" y="2886075"/>
                        <a:ext cx="4095750" cy="29051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p:fade/>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99331" name="Rectangle 2"/>
          <p:cNvSpPr>
            <a:spLocks noGrp="1" noChangeArrowheads="1"/>
          </p:cNvSpPr>
          <p:nvPr>
            <p:ph type="title"/>
          </p:nvPr>
        </p:nvSpPr>
        <p:spPr/>
        <p:txBody>
          <a:bodyPr/>
          <a:lstStyle/>
          <a:p>
            <a:pPr eaLnBrk="1" hangingPunct="1"/>
            <a:r>
              <a:rPr lang="en-US" altLang="en-US" b="0" smtClean="0"/>
              <a:t>5.5.6.</a:t>
            </a:r>
            <a:r>
              <a:rPr lang="en-US" altLang="en-US" smtClean="0"/>
              <a:t> The Transconductance </a:t>
            </a:r>
            <a:r>
              <a:rPr lang="en-US" altLang="en-US" b="0" i="1" smtClean="0"/>
              <a:t>g</a:t>
            </a:r>
            <a:r>
              <a:rPr lang="en-US" altLang="en-US" b="0" i="1" baseline="-25000" smtClean="0"/>
              <a:t>m</a:t>
            </a:r>
          </a:p>
        </p:txBody>
      </p:sp>
      <p:sp>
        <p:nvSpPr>
          <p:cNvPr id="99332" name="Rectangle 4"/>
          <p:cNvSpPr>
            <a:spLocks noGrp="1" noChangeArrowheads="1"/>
          </p:cNvSpPr>
          <p:nvPr>
            <p:ph type="body" sz="half" idx="1"/>
          </p:nvPr>
        </p:nvSpPr>
        <p:spPr>
          <a:xfrm>
            <a:off x="152400" y="2057400"/>
            <a:ext cx="4724400" cy="4114800"/>
          </a:xfrm>
          <a:extLst>
            <a:ext uri="{909E8E84-426E-40DD-AFC4-6F175D3DCCD1}">
              <a14:hiddenFill xmlns:a14="http://schemas.microsoft.com/office/drawing/2010/main">
                <a:solidFill>
                  <a:schemeClr val="bg1"/>
                </a:solidFill>
              </a14:hiddenFill>
            </a:ext>
          </a:extLst>
        </p:spPr>
        <p:txBody>
          <a:bodyPr/>
          <a:lstStyle/>
          <a:p>
            <a:pPr eaLnBrk="1" hangingPunct="1"/>
            <a:r>
              <a:rPr lang="en-US" altLang="en-US" smtClean="0">
                <a:solidFill>
                  <a:srgbClr val="FF0000"/>
                </a:solidFill>
              </a:rPr>
              <a:t>Observations from (5.47)</a:t>
            </a:r>
          </a:p>
          <a:p>
            <a:pPr lvl="1" eaLnBrk="1" hangingPunct="1"/>
            <a:r>
              <a:rPr lang="en-US" altLang="en-US" i="1" smtClean="0">
                <a:solidFill>
                  <a:srgbClr val="FF0000"/>
                </a:solidFill>
              </a:rPr>
              <a:t>g</a:t>
            </a:r>
            <a:r>
              <a:rPr lang="en-US" altLang="en-US" i="1" baseline="-25000" smtClean="0">
                <a:solidFill>
                  <a:srgbClr val="FF0000"/>
                </a:solidFill>
              </a:rPr>
              <a:t>m</a:t>
            </a:r>
            <a:r>
              <a:rPr lang="en-US" altLang="en-US" smtClean="0">
                <a:solidFill>
                  <a:srgbClr val="FF0000"/>
                </a:solidFill>
              </a:rPr>
              <a:t> is proportional</a:t>
            </a:r>
            <a:r>
              <a:rPr lang="en-US" altLang="en-US" smtClean="0"/>
              <a:t> to </a:t>
            </a:r>
            <a:r>
              <a:rPr lang="en-US" altLang="en-US" i="1" smtClean="0">
                <a:latin typeface="Symbol" pitchFamily="18" charset="2"/>
              </a:rPr>
              <a:t>m</a:t>
            </a:r>
            <a:r>
              <a:rPr lang="en-US" altLang="en-US" i="1" baseline="-25000" smtClean="0"/>
              <a:t>n</a:t>
            </a:r>
            <a:r>
              <a:rPr lang="en-US" altLang="en-US" i="1" smtClean="0"/>
              <a:t>,</a:t>
            </a:r>
            <a:r>
              <a:rPr lang="en-US" altLang="en-US" i="1" baseline="-25000" smtClean="0"/>
              <a:t> </a:t>
            </a:r>
            <a:r>
              <a:rPr lang="en-US" altLang="en-US" i="1" smtClean="0"/>
              <a:t>C</a:t>
            </a:r>
            <a:r>
              <a:rPr lang="en-US" altLang="en-US" i="1" baseline="-25000" smtClean="0"/>
              <a:t>ox</a:t>
            </a:r>
            <a:r>
              <a:rPr lang="en-US" altLang="en-US" i="1" smtClean="0"/>
              <a:t>, </a:t>
            </a:r>
            <a:r>
              <a:rPr lang="en-US" altLang="en-US" smtClean="0"/>
              <a:t>ratio </a:t>
            </a:r>
            <a:r>
              <a:rPr lang="en-US" altLang="en-US" i="1" smtClean="0"/>
              <a:t>W</a:t>
            </a:r>
            <a:r>
              <a:rPr lang="en-US" altLang="en-US" smtClean="0"/>
              <a:t>/</a:t>
            </a:r>
            <a:r>
              <a:rPr lang="en-US" altLang="en-US" i="1" smtClean="0"/>
              <a:t>L, </a:t>
            </a:r>
            <a:r>
              <a:rPr lang="en-US" altLang="en-US" smtClean="0"/>
              <a:t>dc component</a:t>
            </a:r>
            <a:r>
              <a:rPr lang="en-US" altLang="en-US" i="1" smtClean="0"/>
              <a:t> V</a:t>
            </a:r>
            <a:r>
              <a:rPr lang="en-US" altLang="en-US" i="1" baseline="-25000" smtClean="0"/>
              <a:t>OV</a:t>
            </a:r>
            <a:r>
              <a:rPr lang="en-US" altLang="en-US" i="1" smtClean="0"/>
              <a:t>.</a:t>
            </a:r>
          </a:p>
          <a:p>
            <a:pPr lvl="1" eaLnBrk="1" hangingPunct="1"/>
            <a:r>
              <a:rPr lang="en-US" altLang="en-US" smtClean="0"/>
              <a:t>MOSFET with </a:t>
            </a:r>
            <a:r>
              <a:rPr lang="en-US" altLang="en-US" smtClean="0">
                <a:solidFill>
                  <a:srgbClr val="FF0000"/>
                </a:solidFill>
              </a:rPr>
              <a:t>short / wide channel</a:t>
            </a:r>
            <a:r>
              <a:rPr lang="en-US" altLang="en-US" smtClean="0"/>
              <a:t> provides maximum gain.</a:t>
            </a:r>
          </a:p>
          <a:p>
            <a:pPr lvl="1" eaLnBrk="1" hangingPunct="1"/>
            <a:r>
              <a:rPr lang="en-US" altLang="en-US" smtClean="0">
                <a:solidFill>
                  <a:srgbClr val="FF0000"/>
                </a:solidFill>
              </a:rPr>
              <a:t>Gain may be increased via </a:t>
            </a:r>
            <a:r>
              <a:rPr lang="en-US" altLang="en-US" i="1" smtClean="0">
                <a:solidFill>
                  <a:srgbClr val="FF0000"/>
                </a:solidFill>
              </a:rPr>
              <a:t>V</a:t>
            </a:r>
            <a:r>
              <a:rPr lang="en-US" altLang="en-US" i="1" baseline="-25000" smtClean="0">
                <a:solidFill>
                  <a:srgbClr val="FF0000"/>
                </a:solidFill>
              </a:rPr>
              <a:t>GS</a:t>
            </a:r>
            <a:r>
              <a:rPr lang="en-US" altLang="en-US" smtClean="0"/>
              <a:t>, but not without reducing allowable swing of </a:t>
            </a:r>
            <a:r>
              <a:rPr lang="en-US" altLang="en-US" i="1" smtClean="0"/>
              <a:t>v</a:t>
            </a:r>
            <a:r>
              <a:rPr lang="en-US" altLang="en-US" i="1" baseline="-25000" smtClean="0"/>
              <a:t>gs</a:t>
            </a:r>
            <a:r>
              <a:rPr lang="en-US" altLang="en-US" i="1" smtClean="0"/>
              <a:t>.</a:t>
            </a:r>
          </a:p>
        </p:txBody>
      </p:sp>
      <p:graphicFrame>
        <p:nvGraphicFramePr>
          <p:cNvPr id="99333" name="Object 7"/>
          <p:cNvGraphicFramePr>
            <a:graphicFrameLocks noGrp="1" noChangeAspect="1"/>
          </p:cNvGraphicFramePr>
          <p:nvPr>
            <p:ph sz="half" idx="2"/>
          </p:nvPr>
        </p:nvGraphicFramePr>
        <p:xfrm>
          <a:off x="4856163" y="2133600"/>
          <a:ext cx="4059237" cy="3752850"/>
        </p:xfrm>
        <a:graphic>
          <a:graphicData uri="http://schemas.openxmlformats.org/presentationml/2006/ole">
            <mc:AlternateContent xmlns:mc="http://schemas.openxmlformats.org/markup-compatibility/2006">
              <mc:Choice xmlns:v="urn:schemas-microsoft-com:vml" Requires="v">
                <p:oleObj spid="_x0000_s99359" name="Equation" r:id="rId3" imgW="1689100" imgH="1562100" progId="Equation.DSMT4">
                  <p:embed/>
                </p:oleObj>
              </mc:Choice>
              <mc:Fallback>
                <p:oleObj name="Equation" r:id="rId3" imgW="1689100" imgH="1562100" progId="Equation.DSMT4">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56163" y="2133600"/>
                        <a:ext cx="4059237" cy="37528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p:fade/>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100355" name="Rectangle 2"/>
          <p:cNvSpPr>
            <a:spLocks noGrp="1" noChangeArrowheads="1"/>
          </p:cNvSpPr>
          <p:nvPr>
            <p:ph type="title"/>
          </p:nvPr>
        </p:nvSpPr>
        <p:spPr/>
        <p:txBody>
          <a:bodyPr/>
          <a:lstStyle/>
          <a:p>
            <a:pPr eaLnBrk="1" hangingPunct="1"/>
            <a:r>
              <a:rPr lang="en-US" altLang="en-US" b="0" smtClean="0"/>
              <a:t>5.5.6:</a:t>
            </a:r>
            <a:r>
              <a:rPr lang="en-US" altLang="en-US" smtClean="0"/>
              <a:t> The Transconductance </a:t>
            </a:r>
            <a:r>
              <a:rPr lang="en-US" altLang="en-US" i="1" smtClean="0"/>
              <a:t>g</a:t>
            </a:r>
            <a:r>
              <a:rPr lang="en-US" altLang="en-US" i="1" baseline="-25000" smtClean="0"/>
              <a:t>m</a:t>
            </a:r>
          </a:p>
        </p:txBody>
      </p:sp>
      <p:sp>
        <p:nvSpPr>
          <p:cNvPr id="100356" name="Rectangle 3"/>
          <p:cNvSpPr>
            <a:spLocks noGrp="1" noChangeArrowheads="1"/>
          </p:cNvSpPr>
          <p:nvPr>
            <p:ph type="body" sz="half" idx="1"/>
          </p:nvPr>
        </p:nvSpPr>
        <p:spPr>
          <a:xfrm>
            <a:off x="152400" y="2057400"/>
            <a:ext cx="4876800" cy="4800600"/>
          </a:xfrm>
          <a:solidFill>
            <a:schemeClr val="bg1"/>
          </a:solidFill>
        </p:spPr>
        <p:txBody>
          <a:bodyPr/>
          <a:lstStyle/>
          <a:p>
            <a:pPr eaLnBrk="1" hangingPunct="1"/>
            <a:r>
              <a:rPr lang="en-US" altLang="en-US" smtClean="0">
                <a:solidFill>
                  <a:srgbClr val="FF0000"/>
                </a:solidFill>
              </a:rPr>
              <a:t>Observations from (5.47)</a:t>
            </a:r>
            <a:endParaRPr lang="en-US" altLang="en-US" smtClean="0"/>
          </a:p>
          <a:p>
            <a:pPr lvl="1" eaLnBrk="1" hangingPunct="1"/>
            <a:r>
              <a:rPr lang="en-US" altLang="en-US" i="1" smtClean="0"/>
              <a:t>g</a:t>
            </a:r>
            <a:r>
              <a:rPr lang="en-US" altLang="en-US" i="1" baseline="-25000" smtClean="0"/>
              <a:t>m</a:t>
            </a:r>
            <a:r>
              <a:rPr lang="en-US" altLang="en-US" smtClean="0"/>
              <a:t> is proportional to </a:t>
            </a:r>
            <a:r>
              <a:rPr lang="en-US" altLang="en-US" smtClean="0">
                <a:solidFill>
                  <a:srgbClr val="FF0000"/>
                </a:solidFill>
              </a:rPr>
              <a:t>square root of dc bias current</a:t>
            </a:r>
            <a:r>
              <a:rPr lang="en-US" altLang="en-US" smtClean="0"/>
              <a:t> (</a:t>
            </a:r>
            <a:r>
              <a:rPr lang="en-US" altLang="en-US" i="1" smtClean="0"/>
              <a:t>I</a:t>
            </a:r>
            <a:r>
              <a:rPr lang="en-US" altLang="en-US" i="1" baseline="-25000" smtClean="0"/>
              <a:t>D</a:t>
            </a:r>
            <a:r>
              <a:rPr lang="en-US" altLang="en-US" smtClean="0"/>
              <a:t>)</a:t>
            </a:r>
          </a:p>
          <a:p>
            <a:pPr lvl="1" eaLnBrk="1" hangingPunct="1"/>
            <a:r>
              <a:rPr lang="en-US" altLang="en-US" smtClean="0"/>
              <a:t>For given </a:t>
            </a:r>
            <a:r>
              <a:rPr lang="en-US" altLang="en-US" i="1" smtClean="0"/>
              <a:t>I</a:t>
            </a:r>
            <a:r>
              <a:rPr lang="en-US" altLang="en-US" i="1" baseline="-25000" smtClean="0"/>
              <a:t>D</a:t>
            </a:r>
            <a:r>
              <a:rPr lang="en-US" altLang="en-US" smtClean="0"/>
              <a:t>, </a:t>
            </a:r>
            <a:r>
              <a:rPr lang="en-US" altLang="en-US" i="1" smtClean="0"/>
              <a:t>g</a:t>
            </a:r>
            <a:r>
              <a:rPr lang="en-US" altLang="en-US" i="1" baseline="-25000" smtClean="0"/>
              <a:t>m</a:t>
            </a:r>
            <a:r>
              <a:rPr lang="en-US" altLang="en-US" smtClean="0"/>
              <a:t> is </a:t>
            </a:r>
            <a:r>
              <a:rPr lang="en-US" altLang="en-US" smtClean="0">
                <a:solidFill>
                  <a:srgbClr val="FF0000"/>
                </a:solidFill>
              </a:rPr>
              <a:t>proportional to (</a:t>
            </a:r>
            <a:r>
              <a:rPr lang="en-US" altLang="en-US" i="1" smtClean="0">
                <a:solidFill>
                  <a:srgbClr val="FF0000"/>
                </a:solidFill>
              </a:rPr>
              <a:t>W</a:t>
            </a:r>
            <a:r>
              <a:rPr lang="en-US" altLang="en-US" smtClean="0">
                <a:solidFill>
                  <a:srgbClr val="FF0000"/>
                </a:solidFill>
              </a:rPr>
              <a:t>/</a:t>
            </a:r>
            <a:r>
              <a:rPr lang="en-US" altLang="en-US" i="1" smtClean="0">
                <a:solidFill>
                  <a:srgbClr val="FF0000"/>
                </a:solidFill>
              </a:rPr>
              <a:t>L</a:t>
            </a:r>
            <a:r>
              <a:rPr lang="en-US" altLang="en-US" smtClean="0">
                <a:solidFill>
                  <a:srgbClr val="FF0000"/>
                </a:solidFill>
              </a:rPr>
              <a:t>)</a:t>
            </a:r>
            <a:r>
              <a:rPr lang="en-US" altLang="en-US" baseline="30000" smtClean="0">
                <a:solidFill>
                  <a:srgbClr val="FF0000"/>
                </a:solidFill>
              </a:rPr>
              <a:t>1/2</a:t>
            </a:r>
          </a:p>
          <a:p>
            <a:pPr eaLnBrk="1" hangingPunct="1"/>
            <a:r>
              <a:rPr lang="en-US" altLang="en-US" smtClean="0"/>
              <a:t>This behavior is sharp contrast to the </a:t>
            </a:r>
            <a:r>
              <a:rPr lang="en-US" altLang="en-US" smtClean="0">
                <a:solidFill>
                  <a:srgbClr val="FF0000"/>
                </a:solidFill>
              </a:rPr>
              <a:t>bipolar junction transistor</a:t>
            </a:r>
            <a:r>
              <a:rPr lang="en-US" altLang="en-US" smtClean="0"/>
              <a:t> (BJT).</a:t>
            </a:r>
          </a:p>
          <a:p>
            <a:pPr lvl="1" eaLnBrk="1" hangingPunct="1"/>
            <a:r>
              <a:rPr lang="en-US" altLang="en-US" smtClean="0"/>
              <a:t>For which, </a:t>
            </a:r>
            <a:r>
              <a:rPr lang="en-US" altLang="en-US" i="1" smtClean="0"/>
              <a:t>g</a:t>
            </a:r>
            <a:r>
              <a:rPr lang="en-US" altLang="en-US" i="1" baseline="-25000" smtClean="0"/>
              <a:t>m</a:t>
            </a:r>
            <a:r>
              <a:rPr lang="en-US" altLang="en-US" smtClean="0"/>
              <a:t> is proportional to </a:t>
            </a:r>
            <a:r>
              <a:rPr lang="en-US" altLang="en-US" i="1" smtClean="0"/>
              <a:t>g</a:t>
            </a:r>
            <a:r>
              <a:rPr lang="en-US" altLang="en-US" i="1" baseline="-25000" smtClean="0"/>
              <a:t>m</a:t>
            </a:r>
            <a:r>
              <a:rPr lang="en-US" altLang="en-US" smtClean="0"/>
              <a:t> alone (not size or geometry).</a:t>
            </a:r>
          </a:p>
        </p:txBody>
      </p:sp>
      <p:graphicFrame>
        <p:nvGraphicFramePr>
          <p:cNvPr id="100357" name="Object 5"/>
          <p:cNvGraphicFramePr>
            <a:graphicFrameLocks noGrp="1" noChangeAspect="1"/>
          </p:cNvGraphicFramePr>
          <p:nvPr>
            <p:ph sz="half" idx="2"/>
          </p:nvPr>
        </p:nvGraphicFramePr>
        <p:xfrm>
          <a:off x="5194300" y="457200"/>
          <a:ext cx="3721100" cy="6008688"/>
        </p:xfrm>
        <a:graphic>
          <a:graphicData uri="http://schemas.openxmlformats.org/presentationml/2006/ole">
            <mc:AlternateContent xmlns:mc="http://schemas.openxmlformats.org/markup-compatibility/2006">
              <mc:Choice xmlns:v="urn:schemas-microsoft-com:vml" Requires="v">
                <p:oleObj spid="_x0000_s100384" name="Equation" r:id="rId6" imgW="1549400" imgH="2501900" progId="Equation.DSMT4">
                  <p:embed/>
                </p:oleObj>
              </mc:Choice>
              <mc:Fallback>
                <p:oleObj name="Equation" r:id="rId6" imgW="1549400" imgH="2501900" progId="Equation.DSMT4">
                  <p:embed/>
                  <p:pic>
                    <p:nvPicPr>
                      <p:cNvPr id="0"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94300" y="457200"/>
                        <a:ext cx="3721100" cy="60086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2" name="Recorded Sound">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4949371" y="1981200"/>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82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Footer Placeholder 3"/>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101379" name="Rectangle 2"/>
          <p:cNvSpPr>
            <a:spLocks noGrp="1" noChangeArrowheads="1"/>
          </p:cNvSpPr>
          <p:nvPr>
            <p:ph type="title"/>
          </p:nvPr>
        </p:nvSpPr>
        <p:spPr/>
        <p:txBody>
          <a:bodyPr/>
          <a:lstStyle/>
          <a:p>
            <a:pPr eaLnBrk="1" hangingPunct="1"/>
            <a:r>
              <a:rPr lang="en-US" altLang="en-US" b="0" smtClean="0"/>
              <a:t>5.5.6.</a:t>
            </a:r>
            <a:r>
              <a:rPr lang="en-US" altLang="en-US" smtClean="0"/>
              <a:t> The Transconductance </a:t>
            </a:r>
            <a:r>
              <a:rPr lang="en-US" altLang="en-US" b="0" i="1" smtClean="0"/>
              <a:t>g</a:t>
            </a:r>
            <a:r>
              <a:rPr lang="en-US" altLang="en-US" b="0" i="1" baseline="-25000" smtClean="0"/>
              <a:t>m</a:t>
            </a:r>
          </a:p>
        </p:txBody>
      </p:sp>
      <p:sp>
        <p:nvSpPr>
          <p:cNvPr id="101380" name="Rectangle 3"/>
          <p:cNvSpPr>
            <a:spLocks noGrp="1" noChangeArrowheads="1"/>
          </p:cNvSpPr>
          <p:nvPr>
            <p:ph type="body" idx="1"/>
          </p:nvPr>
        </p:nvSpPr>
        <p:spPr/>
        <p:txBody>
          <a:bodyPr/>
          <a:lstStyle/>
          <a:p>
            <a:pPr eaLnBrk="1" hangingPunct="1"/>
            <a:r>
              <a:rPr lang="en-US" altLang="en-US" sz="2800" b="1" smtClean="0">
                <a:solidFill>
                  <a:srgbClr val="FF0000"/>
                </a:solidFill>
              </a:rPr>
              <a:t>Q:</a:t>
            </a:r>
            <a:r>
              <a:rPr lang="en-US" altLang="en-US" sz="2800" smtClean="0">
                <a:solidFill>
                  <a:srgbClr val="FF0000"/>
                </a:solidFill>
              </a:rPr>
              <a:t> </a:t>
            </a:r>
            <a:r>
              <a:rPr lang="en-US" altLang="en-US" sz="2800" smtClean="0"/>
              <a:t>How does MOSFET compare to BJT? </a:t>
            </a:r>
            <a:r>
              <a:rPr lang="en-US" altLang="en-US" sz="2800" smtClean="0">
                <a:solidFill>
                  <a:srgbClr val="FF0000"/>
                </a:solidFill>
              </a:rPr>
              <a:t> </a:t>
            </a:r>
            <a:r>
              <a:rPr lang="en-US" altLang="en-US" sz="2800" smtClean="0"/>
              <a:t>Assume </a:t>
            </a:r>
            <a:r>
              <a:rPr lang="en-US" altLang="en-US" sz="2800" i="1" smtClean="0"/>
              <a:t>I</a:t>
            </a:r>
            <a:r>
              <a:rPr lang="en-US" altLang="en-US" sz="2800" i="1" baseline="-25000" smtClean="0"/>
              <a:t>D</a:t>
            </a:r>
            <a:r>
              <a:rPr lang="en-US" altLang="en-US" sz="2800" smtClean="0"/>
              <a:t> = 0.5</a:t>
            </a:r>
            <a:r>
              <a:rPr lang="en-US" altLang="en-US" sz="2800" i="1" smtClean="0">
                <a:solidFill>
                  <a:srgbClr val="FF0000"/>
                </a:solidFill>
              </a:rPr>
              <a:t>mA</a:t>
            </a:r>
            <a:r>
              <a:rPr lang="en-US" altLang="en-US" sz="2800" smtClean="0"/>
              <a:t>, </a:t>
            </a:r>
            <a:r>
              <a:rPr lang="en-US" altLang="en-US" sz="2800" i="1" smtClean="0"/>
              <a:t>k</a:t>
            </a:r>
            <a:r>
              <a:rPr lang="en-US" altLang="en-US" sz="2800" smtClean="0"/>
              <a:t>’</a:t>
            </a:r>
            <a:r>
              <a:rPr lang="en-US" altLang="en-US" sz="2800" i="1" baseline="-25000" smtClean="0"/>
              <a:t>n</a:t>
            </a:r>
            <a:r>
              <a:rPr lang="en-US" altLang="en-US" sz="2800" smtClean="0"/>
              <a:t> = 120</a:t>
            </a:r>
            <a:r>
              <a:rPr lang="en-US" altLang="en-US" sz="2800" i="1" smtClean="0">
                <a:solidFill>
                  <a:srgbClr val="FF0000"/>
                </a:solidFill>
              </a:rPr>
              <a:t>mA</a:t>
            </a:r>
            <a:r>
              <a:rPr lang="en-US" altLang="en-US" sz="2800" smtClean="0">
                <a:solidFill>
                  <a:srgbClr val="FF0000"/>
                </a:solidFill>
              </a:rPr>
              <a:t>/</a:t>
            </a:r>
            <a:r>
              <a:rPr lang="en-US" altLang="en-US" sz="2800" i="1" smtClean="0">
                <a:solidFill>
                  <a:srgbClr val="FF0000"/>
                </a:solidFill>
              </a:rPr>
              <a:t>V</a:t>
            </a:r>
            <a:r>
              <a:rPr lang="en-US" altLang="en-US" sz="2800" baseline="30000" smtClean="0">
                <a:solidFill>
                  <a:srgbClr val="FF0000"/>
                </a:solidFill>
              </a:rPr>
              <a:t>2</a:t>
            </a:r>
            <a:r>
              <a:rPr lang="en-US" altLang="en-US" sz="2800" smtClean="0"/>
              <a:t>.</a:t>
            </a:r>
          </a:p>
          <a:p>
            <a:pPr lvl="1" eaLnBrk="1" hangingPunct="1"/>
            <a:r>
              <a:rPr lang="en-US" altLang="en-US" sz="2800" b="1" smtClean="0">
                <a:solidFill>
                  <a:srgbClr val="008000"/>
                </a:solidFill>
              </a:rPr>
              <a:t>A: </a:t>
            </a:r>
            <a:r>
              <a:rPr lang="en-US" altLang="en-US" sz="2800" smtClean="0"/>
              <a:t>MOSFET </a:t>
            </a:r>
            <a:r>
              <a:rPr lang="en-US" altLang="en-US" sz="2800" i="1" smtClean="0"/>
              <a:t>g</a:t>
            </a:r>
            <a:r>
              <a:rPr lang="en-US" altLang="en-US" sz="2800" i="1" baseline="-25000" smtClean="0"/>
              <a:t>m</a:t>
            </a:r>
            <a:r>
              <a:rPr lang="en-US" altLang="en-US" sz="2800" smtClean="0"/>
              <a:t> = 0.35</a:t>
            </a:r>
            <a:r>
              <a:rPr lang="en-US" altLang="en-US" sz="2800" i="1" smtClean="0">
                <a:solidFill>
                  <a:srgbClr val="FF0000"/>
                </a:solidFill>
              </a:rPr>
              <a:t>mA</a:t>
            </a:r>
            <a:r>
              <a:rPr lang="en-US" altLang="en-US" sz="2800" smtClean="0">
                <a:solidFill>
                  <a:srgbClr val="FF0000"/>
                </a:solidFill>
              </a:rPr>
              <a:t>/</a:t>
            </a:r>
            <a:r>
              <a:rPr lang="en-US" altLang="en-US" sz="2800" i="1" smtClean="0">
                <a:solidFill>
                  <a:srgbClr val="FF0000"/>
                </a:solidFill>
              </a:rPr>
              <a:t>V</a:t>
            </a:r>
          </a:p>
          <a:p>
            <a:pPr lvl="2" eaLnBrk="1" hangingPunct="1"/>
            <a:r>
              <a:rPr lang="en-US" altLang="en-US" sz="2800" i="1" smtClean="0"/>
              <a:t>W</a:t>
            </a:r>
            <a:r>
              <a:rPr lang="en-US" altLang="en-US" sz="2800" smtClean="0"/>
              <a:t>/</a:t>
            </a:r>
            <a:r>
              <a:rPr lang="en-US" altLang="en-US" sz="2800" i="1" smtClean="0"/>
              <a:t>L</a:t>
            </a:r>
            <a:r>
              <a:rPr lang="en-US" altLang="en-US" sz="2800" smtClean="0"/>
              <a:t> = 1</a:t>
            </a:r>
          </a:p>
          <a:p>
            <a:pPr lvl="1" eaLnBrk="1" hangingPunct="1"/>
            <a:r>
              <a:rPr lang="en-US" altLang="en-US" sz="2800" b="1" smtClean="0">
                <a:solidFill>
                  <a:srgbClr val="008000"/>
                </a:solidFill>
              </a:rPr>
              <a:t>A:</a:t>
            </a:r>
            <a:r>
              <a:rPr lang="en-US" altLang="en-US" sz="2800" smtClean="0">
                <a:solidFill>
                  <a:srgbClr val="008000"/>
                </a:solidFill>
              </a:rPr>
              <a:t> </a:t>
            </a:r>
            <a:r>
              <a:rPr lang="en-US" altLang="en-US" sz="2800" smtClean="0"/>
              <a:t>MOSFET </a:t>
            </a:r>
            <a:r>
              <a:rPr lang="en-US" altLang="en-US" sz="2800" i="1" smtClean="0"/>
              <a:t>g</a:t>
            </a:r>
            <a:r>
              <a:rPr lang="en-US" altLang="en-US" sz="2800" i="1" baseline="-25000" smtClean="0"/>
              <a:t>m</a:t>
            </a:r>
            <a:r>
              <a:rPr lang="en-US" altLang="en-US" sz="2800" smtClean="0"/>
              <a:t> = 3.5</a:t>
            </a:r>
            <a:r>
              <a:rPr lang="en-US" altLang="en-US" sz="2800" i="1" smtClean="0">
                <a:solidFill>
                  <a:srgbClr val="FF0000"/>
                </a:solidFill>
              </a:rPr>
              <a:t>mA</a:t>
            </a:r>
            <a:r>
              <a:rPr lang="en-US" altLang="en-US" sz="2800" smtClean="0">
                <a:solidFill>
                  <a:srgbClr val="FF0000"/>
                </a:solidFill>
              </a:rPr>
              <a:t>/</a:t>
            </a:r>
            <a:r>
              <a:rPr lang="en-US" altLang="en-US" sz="2800" i="1" smtClean="0">
                <a:solidFill>
                  <a:srgbClr val="FF0000"/>
                </a:solidFill>
              </a:rPr>
              <a:t>V</a:t>
            </a:r>
          </a:p>
          <a:p>
            <a:pPr lvl="2" eaLnBrk="1" hangingPunct="1"/>
            <a:r>
              <a:rPr lang="en-US" altLang="en-US" sz="2800" i="1" smtClean="0"/>
              <a:t>W</a:t>
            </a:r>
            <a:r>
              <a:rPr lang="en-US" altLang="en-US" sz="2800" smtClean="0"/>
              <a:t>/</a:t>
            </a:r>
            <a:r>
              <a:rPr lang="en-US" altLang="en-US" sz="2800" i="1" smtClean="0"/>
              <a:t>L</a:t>
            </a:r>
            <a:r>
              <a:rPr lang="en-US" altLang="en-US" sz="2800" smtClean="0"/>
              <a:t> = 100</a:t>
            </a:r>
          </a:p>
          <a:p>
            <a:pPr lvl="1" eaLnBrk="1" hangingPunct="1"/>
            <a:r>
              <a:rPr lang="en-US" altLang="en-US" sz="2800" b="1" smtClean="0">
                <a:solidFill>
                  <a:srgbClr val="008000"/>
                </a:solidFill>
              </a:rPr>
              <a:t>A: </a:t>
            </a:r>
            <a:r>
              <a:rPr lang="en-US" altLang="en-US" sz="2800" smtClean="0"/>
              <a:t>BJT </a:t>
            </a:r>
            <a:r>
              <a:rPr lang="en-US" altLang="en-US" sz="2800" i="1" smtClean="0"/>
              <a:t>g</a:t>
            </a:r>
            <a:r>
              <a:rPr lang="en-US" altLang="en-US" sz="2800" i="1" baseline="-25000" smtClean="0"/>
              <a:t>m</a:t>
            </a:r>
            <a:r>
              <a:rPr lang="en-US" altLang="en-US" sz="2800" smtClean="0"/>
              <a:t> = 20</a:t>
            </a:r>
            <a:r>
              <a:rPr lang="en-US" altLang="en-US" sz="2800" i="1" smtClean="0">
                <a:solidFill>
                  <a:srgbClr val="FF0000"/>
                </a:solidFill>
              </a:rPr>
              <a:t>mA</a:t>
            </a:r>
            <a:r>
              <a:rPr lang="en-US" altLang="en-US" sz="2800" smtClean="0">
                <a:solidFill>
                  <a:srgbClr val="FF0000"/>
                </a:solidFill>
              </a:rPr>
              <a:t>/</a:t>
            </a:r>
            <a:r>
              <a:rPr lang="en-US" altLang="en-US" sz="2800" i="1" smtClean="0">
                <a:solidFill>
                  <a:srgbClr val="FF0000"/>
                </a:solidFill>
              </a:rPr>
              <a:t>V</a:t>
            </a:r>
          </a:p>
          <a:p>
            <a:pPr eaLnBrk="1" hangingPunct="1"/>
            <a:endParaRPr lang="en-US" altLang="en-US" sz="2800" smtClean="0"/>
          </a:p>
        </p:txBody>
      </p:sp>
    </p:spTree>
  </p:cSld>
  <p:clrMapOvr>
    <a:masterClrMapping/>
  </p:clrMapOvr>
  <p:transition>
    <p:fade/>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Footer Placeholder 4"/>
          <p:cNvSpPr>
            <a:spLocks noGrp="1"/>
          </p:cNvSpPr>
          <p:nvPr>
            <p:ph type="ftr" sz="quarter" idx="10"/>
          </p:nvPr>
        </p:nvSpPr>
        <p:spPr>
          <a:noFill/>
        </p:spPr>
        <p:txBody>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endParaRPr lang="en-US" altLang="en-US" sz="1000" smtClean="0"/>
          </a:p>
          <a:p>
            <a:pPr algn="ctr" eaLnBrk="1" hangingPunct="1">
              <a:spcBef>
                <a:spcPct val="0"/>
              </a:spcBef>
              <a:buFontTx/>
              <a:buNone/>
            </a:pPr>
            <a:r>
              <a:rPr lang="en-US" altLang="en-US" sz="1000" smtClean="0"/>
              <a:t>Oxford University Publishing</a:t>
            </a:r>
          </a:p>
          <a:p>
            <a:pPr algn="ctr" eaLnBrk="1" hangingPunct="1">
              <a:spcBef>
                <a:spcPct val="0"/>
              </a:spcBef>
              <a:buFontTx/>
              <a:buNone/>
            </a:pPr>
            <a:r>
              <a:rPr lang="en-US" altLang="en-US" sz="1000" smtClean="0"/>
              <a:t>Microelectronic Circuits by Adel S. Sedra and Kenneth C. Smith (0195323033)</a:t>
            </a:r>
          </a:p>
        </p:txBody>
      </p:sp>
      <p:sp>
        <p:nvSpPr>
          <p:cNvPr id="102403" name="Rectangle 14"/>
          <p:cNvSpPr>
            <a:spLocks noChangeArrowheads="1"/>
          </p:cNvSpPr>
          <p:nvPr/>
        </p:nvSpPr>
        <p:spPr bwMode="auto">
          <a:xfrm>
            <a:off x="0" y="1981200"/>
            <a:ext cx="4572000" cy="48768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02404" name="Rectangle 13"/>
          <p:cNvSpPr>
            <a:spLocks noChangeArrowheads="1"/>
          </p:cNvSpPr>
          <p:nvPr/>
        </p:nvSpPr>
        <p:spPr bwMode="auto">
          <a:xfrm>
            <a:off x="4572000" y="0"/>
            <a:ext cx="4572000" cy="68580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r" eaLnBrk="1" hangingPunct="1">
              <a:spcBef>
                <a:spcPct val="0"/>
              </a:spcBef>
              <a:buFontTx/>
              <a:buNone/>
            </a:pPr>
            <a:endParaRPr lang="en-US" altLang="en-US" sz="1600"/>
          </a:p>
        </p:txBody>
      </p:sp>
      <p:sp>
        <p:nvSpPr>
          <p:cNvPr id="102405" name="Rectangle 5"/>
          <p:cNvSpPr>
            <a:spLocks noGrp="1" noChangeArrowheads="1"/>
          </p:cNvSpPr>
          <p:nvPr>
            <p:ph type="title"/>
          </p:nvPr>
        </p:nvSpPr>
        <p:spPr/>
        <p:txBody>
          <a:bodyPr/>
          <a:lstStyle/>
          <a:p>
            <a:pPr eaLnBrk="1" hangingPunct="1"/>
            <a:r>
              <a:rPr lang="en-US" altLang="en-US" b="0" smtClean="0"/>
              <a:t>5.5.6:</a:t>
            </a:r>
            <a:r>
              <a:rPr lang="en-US" altLang="en-US" smtClean="0"/>
              <a:t> The Transconductance </a:t>
            </a:r>
            <a:r>
              <a:rPr lang="en-US" altLang="en-US" i="1" smtClean="0"/>
              <a:t>g</a:t>
            </a:r>
            <a:r>
              <a:rPr lang="en-US" altLang="en-US" i="1" baseline="-25000" smtClean="0"/>
              <a:t>m</a:t>
            </a:r>
          </a:p>
        </p:txBody>
      </p:sp>
      <p:sp>
        <p:nvSpPr>
          <p:cNvPr id="102406" name="Rectangle 6"/>
          <p:cNvSpPr>
            <a:spLocks noGrp="1" noChangeArrowheads="1"/>
          </p:cNvSpPr>
          <p:nvPr>
            <p:ph type="body" sz="half" idx="1"/>
          </p:nvPr>
        </p:nvSpPr>
        <p:spPr/>
        <p:txBody>
          <a:bodyPr/>
          <a:lstStyle/>
          <a:p>
            <a:pPr eaLnBrk="1" hangingPunct="1"/>
            <a:r>
              <a:rPr lang="en-US" altLang="en-US" smtClean="0"/>
              <a:t>Figure 5.38 </a:t>
            </a:r>
            <a:r>
              <a:rPr lang="en-US" altLang="en-US" smtClean="0">
                <a:solidFill>
                  <a:srgbClr val="FF0000"/>
                </a:solidFill>
              </a:rPr>
              <a:t>illustrates</a:t>
            </a:r>
            <a:r>
              <a:rPr lang="en-US" altLang="en-US" smtClean="0"/>
              <a:t> the relationship defined in (5.57).</a:t>
            </a:r>
          </a:p>
        </p:txBody>
      </p:sp>
      <p:pic>
        <p:nvPicPr>
          <p:cNvPr id="102407" name="Picture 5" descr="se05F3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1752600"/>
            <a:ext cx="4038600" cy="3719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08" name="Rectangle 2"/>
          <p:cNvSpPr>
            <a:spLocks noChangeArrowheads="1"/>
          </p:cNvSpPr>
          <p:nvPr/>
        </p:nvSpPr>
        <p:spPr bwMode="auto">
          <a:xfrm>
            <a:off x="4648200" y="5638800"/>
            <a:ext cx="4267200" cy="10064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Font typeface="Wingdings" pitchFamily="2" charset="2"/>
              <a:buChar char="§"/>
              <a:defRPr sz="2400">
                <a:solidFill>
                  <a:schemeClr val="tx1"/>
                </a:solidFill>
                <a:latin typeface="Calibri" pitchFamily="34" charset="0"/>
              </a:defRPr>
            </a:lvl1pPr>
            <a:lvl2pPr marL="742950" indent="-285750" algn="l" eaLnBrk="0" hangingPunct="0">
              <a:spcBef>
                <a:spcPct val="20000"/>
              </a:spcBef>
              <a:buFont typeface="Wingdings" pitchFamily="2" charset="2"/>
              <a:buChar char="§"/>
              <a:defRPr sz="2400">
                <a:solidFill>
                  <a:schemeClr val="tx1"/>
                </a:solidFill>
                <a:latin typeface="Calibri" pitchFamily="34" charset="0"/>
              </a:defRPr>
            </a:lvl2pPr>
            <a:lvl3pPr marL="1143000" indent="-228600" algn="l" eaLnBrk="0" hangingPunct="0">
              <a:spcBef>
                <a:spcPct val="20000"/>
              </a:spcBef>
              <a:buFont typeface="Wingdings" pitchFamily="2" charset="2"/>
              <a:buChar char="§"/>
              <a:defRPr sz="2000">
                <a:solidFill>
                  <a:schemeClr val="tx1"/>
                </a:solidFill>
                <a:latin typeface="Calibri" pitchFamily="34" charset="0"/>
              </a:defRPr>
            </a:lvl3pPr>
            <a:lvl4pPr marL="1600200" indent="-228600" algn="l" eaLnBrk="0" hangingPunct="0">
              <a:spcBef>
                <a:spcPct val="20000"/>
              </a:spcBef>
              <a:buFont typeface="Wingdings" pitchFamily="2" charset="2"/>
              <a:buChar char="§"/>
              <a:defRPr sz="2000">
                <a:solidFill>
                  <a:schemeClr val="tx1"/>
                </a:solidFill>
                <a:latin typeface="Calibri" pitchFamily="34" charset="0"/>
              </a:defRPr>
            </a:lvl4pPr>
            <a:lvl5pPr marL="2057400" indent="-228600" algn="l" eaLnBrk="0" hangingPunct="0">
              <a:spcBef>
                <a:spcPct val="20000"/>
              </a:spcBef>
              <a:buFont typeface="Wingdings" pitchFamily="2" charset="2"/>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Wingdings" pitchFamily="2" charset="2"/>
              <a:buChar char="§"/>
              <a:defRPr sz="1600">
                <a:solidFill>
                  <a:schemeClr val="tx1"/>
                </a:solidFill>
                <a:latin typeface="Calibri" pitchFamily="34" charset="0"/>
              </a:defRPr>
            </a:lvl9pPr>
          </a:lstStyle>
          <a:p>
            <a:pPr algn="ctr" eaLnBrk="1" hangingPunct="1">
              <a:spcBef>
                <a:spcPct val="0"/>
              </a:spcBef>
              <a:buFontTx/>
              <a:buNone/>
            </a:pPr>
            <a:r>
              <a:rPr lang="en-US" altLang="en-US" sz="2000" b="1"/>
              <a:t>Figure 5.38: </a:t>
            </a:r>
            <a:r>
              <a:rPr lang="en-US" altLang="en-US" sz="2000"/>
              <a:t>The slope of the tangent at the bias point </a:t>
            </a:r>
            <a:r>
              <a:rPr lang="en-US" altLang="en-US" sz="2000" i="1"/>
              <a:t>Q</a:t>
            </a:r>
            <a:r>
              <a:rPr lang="en-US" altLang="en-US" sz="2000"/>
              <a:t> intersects the </a:t>
            </a:r>
            <a:r>
              <a:rPr lang="en-US" altLang="en-US" sz="2000" i="1"/>
              <a:t>v</a:t>
            </a:r>
            <a:r>
              <a:rPr lang="en-US" altLang="en-US" sz="2000" i="1" baseline="-25000"/>
              <a:t>OV</a:t>
            </a:r>
            <a:r>
              <a:rPr lang="en-US" altLang="en-US" sz="2000"/>
              <a:t> axis at 1/2</a:t>
            </a:r>
            <a:r>
              <a:rPr lang="en-US" altLang="en-US" sz="2000" i="1"/>
              <a:t>V</a:t>
            </a:r>
            <a:r>
              <a:rPr lang="en-US" altLang="en-US" sz="2000" i="1" baseline="-25000"/>
              <a:t>OV</a:t>
            </a:r>
            <a:r>
              <a:rPr lang="en-US" altLang="en-US" sz="2000"/>
              <a:t>.  Thus </a:t>
            </a:r>
            <a:r>
              <a:rPr lang="en-US" altLang="en-US" sz="2000" i="1"/>
              <a:t>g</a:t>
            </a:r>
            <a:r>
              <a:rPr lang="en-US" altLang="en-US" sz="2000" i="1" baseline="-25000"/>
              <a:t>m</a:t>
            </a:r>
            <a:r>
              <a:rPr lang="en-US" altLang="en-US" sz="2000"/>
              <a:t> = </a:t>
            </a:r>
            <a:r>
              <a:rPr lang="en-US" altLang="en-US" sz="2000" i="1"/>
              <a:t>I</a:t>
            </a:r>
            <a:r>
              <a:rPr lang="en-US" altLang="en-US" sz="2000" i="1" baseline="-25000"/>
              <a:t>D</a:t>
            </a:r>
            <a:r>
              <a:rPr lang="en-US" altLang="en-US" sz="2000"/>
              <a:t>/(1/2</a:t>
            </a:r>
            <a:r>
              <a:rPr lang="en-US" altLang="en-US" sz="2000" i="1"/>
              <a:t>V</a:t>
            </a:r>
            <a:r>
              <a:rPr lang="en-US" altLang="en-US" sz="2000" i="1" baseline="-25000"/>
              <a:t>OV</a:t>
            </a:r>
            <a:r>
              <a:rPr lang="en-US" altLang="en-US" sz="2000"/>
              <a:t>).</a:t>
            </a:r>
          </a:p>
        </p:txBody>
      </p:sp>
      <p:graphicFrame>
        <p:nvGraphicFramePr>
          <p:cNvPr id="102409" name="Object 11"/>
          <p:cNvGraphicFramePr>
            <a:graphicFrameLocks noGrp="1" noChangeAspect="1"/>
          </p:cNvGraphicFramePr>
          <p:nvPr>
            <p:ph sz="half" idx="2"/>
          </p:nvPr>
        </p:nvGraphicFramePr>
        <p:xfrm>
          <a:off x="457200" y="3000375"/>
          <a:ext cx="3848100" cy="3638550"/>
        </p:xfrm>
        <a:graphic>
          <a:graphicData uri="http://schemas.openxmlformats.org/presentationml/2006/ole">
            <mc:AlternateContent xmlns:mc="http://schemas.openxmlformats.org/markup-compatibility/2006">
              <mc:Choice xmlns:v="urn:schemas-microsoft-com:vml" Requires="v">
                <p:oleObj spid="_x0000_s102435" name="Equation" r:id="rId4" imgW="1638300" imgH="1549400" progId="Equation.DSMT4">
                  <p:embed/>
                </p:oleObj>
              </mc:Choice>
              <mc:Fallback>
                <p:oleObj name="Equation" r:id="rId4" imgW="1638300" imgH="1549400" progId="Equation.DSMT4">
                  <p:embed/>
                  <p:pic>
                    <p:nvPicPr>
                      <p:cNvPr id="0" name="Object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3000375"/>
                        <a:ext cx="3848100" cy="36385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6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6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39538</TotalTime>
  <Words>11504</Words>
  <Application>Microsoft Office PowerPoint</Application>
  <PresentationFormat>On-screen Show (4:3)</PresentationFormat>
  <Paragraphs>1094</Paragraphs>
  <Slides>111</Slides>
  <Notes>68</Notes>
  <HiddenSlides>0</HiddenSlides>
  <MMClips>67</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111</vt:i4>
      </vt:variant>
    </vt:vector>
  </HeadingPairs>
  <TitlesOfParts>
    <vt:vector size="113" baseType="lpstr">
      <vt:lpstr>Default Design</vt:lpstr>
      <vt:lpstr>Equation</vt:lpstr>
      <vt:lpstr>Chapter #5: MOSFET’s</vt:lpstr>
      <vt:lpstr>Introduction</vt:lpstr>
      <vt:lpstr>Introduction</vt:lpstr>
      <vt:lpstr>Introduction</vt:lpstr>
      <vt:lpstr>Introduction</vt:lpstr>
      <vt:lpstr>Introduction</vt:lpstr>
      <vt:lpstr>5.1. Device Structure and Operation</vt:lpstr>
      <vt:lpstr>5.1. Device Structure and Operation</vt:lpstr>
      <vt:lpstr>5.1. Device Structure and Operation</vt:lpstr>
      <vt:lpstr>5.1.2. Operation with Zero Gate Voltage</vt:lpstr>
      <vt:lpstr>5.1.3. Creating a Channel for Current Flow</vt:lpstr>
      <vt:lpstr>Q: What happens if (1) source and drain are grounded and (2) positive voltage is applied to gate?  Refer to figure to right.</vt:lpstr>
      <vt:lpstr>Q: What happens if (1) source and drain are grounded and (2) positive voltage is applied to gate?  Refer to figure to right.</vt:lpstr>
      <vt:lpstr>5.1.3. Creating a Channel for Current Flow</vt:lpstr>
      <vt:lpstr>5.1.3. Creating a Channel for Current Flow</vt:lpstr>
      <vt:lpstr>5.1.4. Applying a Small vDS</vt:lpstr>
      <vt:lpstr>5.1.4. Applying a Small vDS</vt:lpstr>
      <vt:lpstr>5.1.4. Applying a Small vDS</vt:lpstr>
      <vt:lpstr>5.1.4. Applying a Small vDS</vt:lpstr>
      <vt:lpstr>5.1.4. Applying a Small vDS</vt:lpstr>
      <vt:lpstr>5.1.4. Applying a Small vDS</vt:lpstr>
      <vt:lpstr>5.1.4. Applying a Small vDS</vt:lpstr>
      <vt:lpstr>PowerPoint Presentation</vt:lpstr>
      <vt:lpstr>5.1.5. Operation as vDS is Increased</vt:lpstr>
      <vt:lpstr>PowerPoint Presentation</vt:lpstr>
      <vt:lpstr>PowerPoint Presentation</vt:lpstr>
      <vt:lpstr>Q: How can this non-linearity be explained?</vt:lpstr>
      <vt:lpstr>PowerPoint Presentation</vt:lpstr>
      <vt:lpstr>5.1.6. Operation for  vDS &gt;&gt; vOV</vt:lpstr>
      <vt:lpstr>Example 5.1: NMOS MOSFET</vt:lpstr>
      <vt:lpstr>5.1.7. The p-Channel MOSFET</vt:lpstr>
      <vt:lpstr>5.1.7. The p-Channel MOSFET</vt:lpstr>
      <vt:lpstr>5.1.7. The p-Channel MOSFET</vt:lpstr>
      <vt:lpstr>5.1.7. The p-Channel MOSFET</vt:lpstr>
      <vt:lpstr>5.1.8. Complementary MOS or CMOS</vt:lpstr>
      <vt:lpstr>PowerPoint Presentation</vt:lpstr>
      <vt:lpstr>Quick Recap!</vt:lpstr>
      <vt:lpstr>5.2. Current-Voltage Characteristics</vt:lpstr>
      <vt:lpstr>5.2. Current-Voltage Characteristics</vt:lpstr>
      <vt:lpstr>5.2.2. The iD-vDS Characteristics</vt:lpstr>
      <vt:lpstr>5.2.2. The iD-vDS Characteristics</vt:lpstr>
      <vt:lpstr>PowerPoint Presentation</vt:lpstr>
      <vt:lpstr>PowerPoint Presentation</vt:lpstr>
      <vt:lpstr>PowerPoint Presentation</vt:lpstr>
      <vt:lpstr>5.2.2. The iD-vGS Characteristic</vt:lpstr>
      <vt:lpstr>5.2.2. The iD-vGS Characteristic</vt:lpstr>
      <vt:lpstr>5.2.2. The iD-vGS Characteristic</vt:lpstr>
      <vt:lpstr>Example 5.2: NMOS Transistor</vt:lpstr>
      <vt:lpstr>5.2.4. Finite Output Resistance in Saturation</vt:lpstr>
      <vt:lpstr>5.2.4. Finite Output Resistance in Saturation</vt:lpstr>
      <vt:lpstr>5.2.4. Finite Output Resistance in Saturation</vt:lpstr>
      <vt:lpstr>5.2.4. Finite Output Resistance in Saturation</vt:lpstr>
      <vt:lpstr>5.2.4. Finite Output Resistance in Saturation</vt:lpstr>
      <vt:lpstr>5.2.4. Finite Output Resistance in Saturation</vt:lpstr>
      <vt:lpstr>5.2.5. Characteristics of the p-channel MOSFET</vt:lpstr>
      <vt:lpstr>5.3. MOSFET Circuits at DC</vt:lpstr>
      <vt:lpstr>Example 5.3: NMOS Transistor</vt:lpstr>
      <vt:lpstr>Example 5.4:</vt:lpstr>
      <vt:lpstr>Example 5.5: MOSFET</vt:lpstr>
      <vt:lpstr>Example 5.6: MOSFET</vt:lpstr>
      <vt:lpstr>Example 5.7: PMOS Transistor</vt:lpstr>
      <vt:lpstr>Example 5.8: CMOS Transistor</vt:lpstr>
      <vt:lpstr>5.4.1. Obtaining a Voltage Amplifier</vt:lpstr>
      <vt:lpstr>5.4.2. Voltage Transfer Characteristic</vt:lpstr>
      <vt:lpstr>5.4.2. Voltage Transfer Characteristic</vt:lpstr>
      <vt:lpstr>5.4.2. Voltage Transfer Characteristic</vt:lpstr>
      <vt:lpstr>5.4.3. Biasing the MOSFET to Obtain Linear Amplification</vt:lpstr>
      <vt:lpstr>5.4.3. Biasing the MOSFET to Obtain Linear Amplification</vt:lpstr>
      <vt:lpstr>5.4.3: Biasing the MOSFET to Obtain Linear Amplification</vt:lpstr>
      <vt:lpstr>5.4.3. Biasing the MOSFET to Obtain Linear Amplification</vt:lpstr>
      <vt:lpstr>Q: How is linear gain achieved?</vt:lpstr>
      <vt:lpstr>Q: How is linear gain achieved?</vt:lpstr>
      <vt:lpstr>5.4.4. Small-Signal Voltage Gain</vt:lpstr>
      <vt:lpstr>5.4.4. Small-Signal Gain</vt:lpstr>
      <vt:lpstr>5.4.4. Small-Signal Gain</vt:lpstr>
      <vt:lpstr>Example 5.9: MOSFET Amplifier</vt:lpstr>
      <vt:lpstr>5.4.5. Determining the VTC via Graphical Analysis</vt:lpstr>
      <vt:lpstr>5.4.5. Determining the VTC via Graphical Analysis</vt:lpstr>
      <vt:lpstr>5.4.5. Determining the VTC via Graphical Analysis</vt:lpstr>
      <vt:lpstr>5.4.6. Locating the Bias Point Q</vt:lpstr>
      <vt:lpstr>5.4.6. Locating the Bias Point Q</vt:lpstr>
      <vt:lpstr>5.4.6. Locating the Bias Point Q</vt:lpstr>
      <vt:lpstr>5.4.6. Locating the Bias Point Q</vt:lpstr>
      <vt:lpstr>5.5. Small-Signal Operation and Models</vt:lpstr>
      <vt:lpstr>5.5.1. The DC Bias Point</vt:lpstr>
      <vt:lpstr>5.5.2. The Signal Current in the Drain Terminal </vt:lpstr>
      <vt:lpstr>Q: What is effect of vgs on iD?</vt:lpstr>
      <vt:lpstr>Q: What is effect of vgs on iD?</vt:lpstr>
      <vt:lpstr>PowerPoint Presentation</vt:lpstr>
      <vt:lpstr>5.5.3. The Voltage Gain</vt:lpstr>
      <vt:lpstr>Q: How is voltage gain (Av) defined?</vt:lpstr>
      <vt:lpstr>5.5.3. The Voltage Gain</vt:lpstr>
      <vt:lpstr>5.5.5. Small-Signal Equivalent Models</vt:lpstr>
      <vt:lpstr>5.5.5. Small-Signal Equivalent Models</vt:lpstr>
      <vt:lpstr>More Observations</vt:lpstr>
      <vt:lpstr>5.5.6. The Transconductance gm</vt:lpstr>
      <vt:lpstr>5.5.6: The Transconductance gm</vt:lpstr>
      <vt:lpstr>5.5.6. The Transconductance gm</vt:lpstr>
      <vt:lpstr>5.5.6: The Transconductance gm</vt:lpstr>
      <vt:lpstr>5.5.6: The Transconductance gm</vt:lpstr>
      <vt:lpstr>Example 5.10: MOSFET Amplifier</vt:lpstr>
      <vt:lpstr>PowerPoint Presentation</vt:lpstr>
      <vt:lpstr>5.5.7. The T Equivalent-Circuit Model</vt:lpstr>
      <vt:lpstr>5.5.7. The T Equivalent-Circuit Model</vt:lpstr>
      <vt:lpstr>Q: How is T Equivalent-Circuit Model developed?</vt:lpstr>
      <vt:lpstr>PowerPoint Presentation</vt:lpstr>
      <vt:lpstr>PowerPoint Presentation</vt:lpstr>
      <vt:lpstr>Summary</vt:lpstr>
      <vt:lpstr>Summary</vt:lpstr>
      <vt:lpstr>Summary</vt:lpstr>
      <vt:lpstr>Summary</vt:lpstr>
    </vt:vector>
  </TitlesOfParts>
  <Company>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deese</dc:creator>
  <cp:lastModifiedBy>Jeffrey N. Denenberg</cp:lastModifiedBy>
  <cp:revision>449</cp:revision>
  <dcterms:created xsi:type="dcterms:W3CDTF">2010-11-05T02:06:37Z</dcterms:created>
  <dcterms:modified xsi:type="dcterms:W3CDTF">2013-10-18T15:49:14Z</dcterms:modified>
</cp:coreProperties>
</file>