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50"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37986A-2016-4835-8398-0D75849ADD1D}" type="datetimeFigureOut">
              <a:rPr lang="en-US" smtClean="0"/>
              <a:t>12/23/2016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393E3-3ECF-4A40-B943-A35BFA276B49}" type="slidenum">
              <a:rPr lang="en-US" smtClean="0"/>
              <a:t>‹#›</a:t>
            </a:fld>
            <a:endParaRPr lang="en-US"/>
          </a:p>
        </p:txBody>
      </p:sp>
    </p:spTree>
    <p:extLst>
      <p:ext uri="{BB962C8B-B14F-4D97-AF65-F5344CB8AC3E}">
        <p14:creationId xmlns:p14="http://schemas.microsoft.com/office/powerpoint/2010/main" val="188889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61ED3-B245-4FC0-AC26-42C32AB5705A}" type="datetimeFigureOut">
              <a:rPr lang="en-US" smtClean="0"/>
              <a:t>12/23/2016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BBEE2-9709-423B-A55C-1E554CABEF32}" type="slidenum">
              <a:rPr lang="en-US" smtClean="0"/>
              <a:t>‹#›</a:t>
            </a:fld>
            <a:endParaRPr lang="en-US"/>
          </a:p>
        </p:txBody>
      </p:sp>
    </p:spTree>
    <p:extLst>
      <p:ext uri="{BB962C8B-B14F-4D97-AF65-F5344CB8AC3E}">
        <p14:creationId xmlns:p14="http://schemas.microsoft.com/office/powerpoint/2010/main" val="40732199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CBBEE2-9709-423B-A55C-1E554CABEF32}" type="slidenum">
              <a:rPr lang="en-US" smtClean="0"/>
              <a:t>1</a:t>
            </a:fld>
            <a:endParaRPr lang="en-US"/>
          </a:p>
        </p:txBody>
      </p:sp>
    </p:spTree>
    <p:extLst>
      <p:ext uri="{BB962C8B-B14F-4D97-AF65-F5344CB8AC3E}">
        <p14:creationId xmlns:p14="http://schemas.microsoft.com/office/powerpoint/2010/main" val="356981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CBBEE2-9709-423B-A55C-1E554CABEF32}" type="slidenum">
              <a:rPr lang="en-US" smtClean="0"/>
              <a:t>2</a:t>
            </a:fld>
            <a:endParaRPr lang="en-US"/>
          </a:p>
        </p:txBody>
      </p:sp>
    </p:spTree>
    <p:extLst>
      <p:ext uri="{BB962C8B-B14F-4D97-AF65-F5344CB8AC3E}">
        <p14:creationId xmlns:p14="http://schemas.microsoft.com/office/powerpoint/2010/main" val="235129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Coronel</a:t>
            </a:r>
            <a:r>
              <a:rPr lang="en-US" baseline="0" dirty="0" smtClean="0"/>
              <a:t> </a:t>
            </a:r>
            <a:r>
              <a:rPr lang="en-US" sz="1200" b="0" i="0" kern="1200" dirty="0" smtClean="0">
                <a:solidFill>
                  <a:schemeClr val="tx1"/>
                </a:solidFill>
                <a:effectLst/>
                <a:latin typeface="+mn-lt"/>
                <a:ea typeface="+mn-ea"/>
                <a:cs typeface="+mn-cs"/>
              </a:rPr>
              <a:t>Edwin Howard Armstrong</a:t>
            </a:r>
            <a:r>
              <a:rPr lang="en-US" baseline="0" dirty="0" smtClean="0"/>
              <a:t> made FM broadcast practical in 1939 with multiple inventions, but was bankrupted by CBS colluding with the FCC to make all of his installed base obsolete by moving FM from the </a:t>
            </a:r>
            <a:r>
              <a:rPr lang="en-US" sz="1200" b="0" i="0" kern="1200" dirty="0" smtClean="0">
                <a:solidFill>
                  <a:schemeClr val="tx1"/>
                </a:solidFill>
                <a:effectLst/>
                <a:latin typeface="+mn-lt"/>
                <a:ea typeface="+mn-ea"/>
                <a:cs typeface="+mn-cs"/>
              </a:rPr>
              <a:t>42–50 MHz band to</a:t>
            </a:r>
            <a:r>
              <a:rPr lang="en-US" sz="1200" b="0" i="0" kern="1200" baseline="0" dirty="0" smtClean="0">
                <a:solidFill>
                  <a:schemeClr val="tx1"/>
                </a:solidFill>
                <a:effectLst/>
                <a:latin typeface="+mn-lt"/>
                <a:ea typeface="+mn-ea"/>
                <a:cs typeface="+mn-cs"/>
              </a:rPr>
              <a:t> its current 88-108 </a:t>
            </a:r>
            <a:r>
              <a:rPr lang="en-US" sz="1200" b="0" i="0" kern="1200" baseline="0" dirty="0" err="1" smtClean="0">
                <a:solidFill>
                  <a:schemeClr val="tx1"/>
                </a:solidFill>
                <a:effectLst/>
                <a:latin typeface="+mn-lt"/>
                <a:ea typeface="+mn-ea"/>
                <a:cs typeface="+mn-cs"/>
              </a:rPr>
              <a:t>MHz.</a:t>
            </a:r>
            <a:r>
              <a:rPr lang="en-US" sz="1200" b="0" i="0" kern="1200" baseline="0" dirty="0" smtClean="0">
                <a:solidFill>
                  <a:schemeClr val="tx1"/>
                </a:solidFill>
                <a:effectLst/>
                <a:latin typeface="+mn-lt"/>
                <a:ea typeface="+mn-ea"/>
                <a:cs typeface="+mn-cs"/>
              </a:rPr>
              <a:t> </a:t>
            </a:r>
            <a:r>
              <a:rPr lang="en-US" baseline="0" dirty="0" smtClean="0"/>
              <a:t> Armstrong committed suicide in 1954.</a:t>
            </a:r>
            <a:endParaRPr lang="en-US" dirty="0" smtClean="0"/>
          </a:p>
        </p:txBody>
      </p:sp>
      <p:sp>
        <p:nvSpPr>
          <p:cNvPr id="4" name="Slide Number Placeholder 3"/>
          <p:cNvSpPr>
            <a:spLocks noGrp="1"/>
          </p:cNvSpPr>
          <p:nvPr>
            <p:ph type="sldNum" sz="quarter" idx="10"/>
          </p:nvPr>
        </p:nvSpPr>
        <p:spPr/>
        <p:txBody>
          <a:bodyPr/>
          <a:lstStyle/>
          <a:p>
            <a:fld id="{C5CBBEE2-9709-423B-A55C-1E554CABEF32}" type="slidenum">
              <a:rPr lang="en-US" smtClean="0"/>
              <a:t>3</a:t>
            </a:fld>
            <a:endParaRPr lang="en-US"/>
          </a:p>
        </p:txBody>
      </p:sp>
    </p:spTree>
    <p:extLst>
      <p:ext uri="{BB962C8B-B14F-4D97-AF65-F5344CB8AC3E}">
        <p14:creationId xmlns:p14="http://schemas.microsoft.com/office/powerpoint/2010/main" val="193353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is the integral of m(t).</a:t>
            </a:r>
          </a:p>
          <a:p>
            <a:r>
              <a:rPr lang="en-US" dirty="0" smtClean="0"/>
              <a:t>Armstrong</a:t>
            </a:r>
            <a:r>
              <a:rPr lang="en-US" baseline="0" dirty="0" smtClean="0"/>
              <a:t> used this method to produce NB FM and then distorted it and filtered out a high harmonic to get WB FM. Note a bit of AM too.</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4</a:t>
            </a:fld>
            <a:endParaRPr lang="en-US"/>
          </a:p>
        </p:txBody>
      </p:sp>
    </p:spTree>
    <p:extLst>
      <p:ext uri="{BB962C8B-B14F-4D97-AF65-F5344CB8AC3E}">
        <p14:creationId xmlns:p14="http://schemas.microsoft.com/office/powerpoint/2010/main" val="206417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b="0" i="0" kern="1200" dirty="0" smtClean="0">
                <a:solidFill>
                  <a:schemeClr val="tx1"/>
                </a:solidFill>
                <a:effectLst/>
                <a:latin typeface="+mn-lt"/>
                <a:ea typeface="+mn-ea"/>
                <a:cs typeface="+mn-cs"/>
              </a:rPr>
              <a:t>"The Power Mean Frequency Estimator: Another Approach to the FM Detector," IEEE Transactions on Broadcast and Television Receivers, BTR-20, No. 3, (August 1974).</a:t>
            </a:r>
          </a:p>
          <a:p>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9</a:t>
            </a:fld>
            <a:endParaRPr lang="en-US"/>
          </a:p>
        </p:txBody>
      </p:sp>
    </p:spTree>
    <p:extLst>
      <p:ext uri="{BB962C8B-B14F-4D97-AF65-F5344CB8AC3E}">
        <p14:creationId xmlns:p14="http://schemas.microsoft.com/office/powerpoint/2010/main" val="154907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is important that A is constant</a:t>
            </a:r>
            <a:r>
              <a:rPr lang="en-US" dirty="0" smtClean="0"/>
              <a:t> (no AM)</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11</a:t>
            </a:fld>
            <a:endParaRPr lang="en-US"/>
          </a:p>
        </p:txBody>
      </p:sp>
    </p:spTree>
    <p:extLst>
      <p:ext uri="{BB962C8B-B14F-4D97-AF65-F5344CB8AC3E}">
        <p14:creationId xmlns:p14="http://schemas.microsoft.com/office/powerpoint/2010/main" val="3756624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N/2 to take into account negative and positive frequencies</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14</a:t>
            </a:fld>
            <a:endParaRPr lang="en-US"/>
          </a:p>
        </p:txBody>
      </p:sp>
    </p:spTree>
    <p:extLst>
      <p:ext uri="{BB962C8B-B14F-4D97-AF65-F5344CB8AC3E}">
        <p14:creationId xmlns:p14="http://schemas.microsoft.com/office/powerpoint/2010/main" val="550245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Received noise by an FM detector  is actually impulse noise (</a:t>
            </a:r>
            <a:r>
              <a:rPr lang="en-US" dirty="0" err="1" smtClean="0"/>
              <a:t>Ricean</a:t>
            </a:r>
            <a:r>
              <a:rPr lang="en-US" dirty="0" smtClean="0"/>
              <a:t> Clicks) caused each time the noise manages to get the resultant signal around the origin.</a:t>
            </a:r>
          </a:p>
          <a:p>
            <a:r>
              <a:rPr lang="en-US" dirty="0" smtClean="0"/>
              <a:t>A good capture ratio can be as low as 0.5 dB and occurs when hard</a:t>
            </a:r>
            <a:r>
              <a:rPr lang="en-US" baseline="0" dirty="0" smtClean="0"/>
              <a:t> limiting takes place on a wide bandwidth system.  It is an indicator of a quality design.</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15</a:t>
            </a:fld>
            <a:endParaRPr lang="en-US"/>
          </a:p>
        </p:txBody>
      </p:sp>
    </p:spTree>
    <p:extLst>
      <p:ext uri="{BB962C8B-B14F-4D97-AF65-F5344CB8AC3E}">
        <p14:creationId xmlns:p14="http://schemas.microsoft.com/office/powerpoint/2010/main" val="1088894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 IF is at 455 kHz</a:t>
            </a:r>
          </a:p>
          <a:p>
            <a:r>
              <a:rPr lang="en-US" dirty="0" smtClean="0"/>
              <a:t>FM IF is at 10.7 MHz (no tuned RF for FM)</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17</a:t>
            </a:fld>
            <a:endParaRPr lang="en-US"/>
          </a:p>
        </p:txBody>
      </p:sp>
    </p:spTree>
    <p:extLst>
      <p:ext uri="{BB962C8B-B14F-4D97-AF65-F5344CB8AC3E}">
        <p14:creationId xmlns:p14="http://schemas.microsoft.com/office/powerpoint/2010/main" val="399291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2EC467-344C-4936-9802-F82E52E17C64}"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251149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C9B4D-A3DE-4CDA-83B9-82585208043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133392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68391-12E8-4C74-8296-0B6C4BBDDC08}"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358037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225368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9A417-914C-4A63-A6DA-022FE3372FED}"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194305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085D90-A8CE-467B-A19C-9E017A99523F}" type="datetime1">
              <a:rPr lang="en-US" smtClean="0"/>
              <a:t>12/23/2016</a:t>
            </a:fld>
            <a:endParaRPr lang="en-US"/>
          </a:p>
        </p:txBody>
      </p:sp>
      <p:sp>
        <p:nvSpPr>
          <p:cNvPr id="6" name="Footer Placeholder 5"/>
          <p:cNvSpPr>
            <a:spLocks noGrp="1"/>
          </p:cNvSpPr>
          <p:nvPr>
            <p:ph type="ftr" sz="quarter" idx="11"/>
          </p:nvPr>
        </p:nvSpPr>
        <p:spPr/>
        <p:txBody>
          <a:bodyPr/>
          <a:lstStyle/>
          <a:p>
            <a:r>
              <a:rPr lang="en-US" smtClean="0"/>
              <a:t>Chapter 5: Angle Modulation and Demodulation - 2</a:t>
            </a:r>
            <a:endParaRPr lang="en-US"/>
          </a:p>
        </p:txBody>
      </p:sp>
      <p:sp>
        <p:nvSpPr>
          <p:cNvPr id="7" name="Slide Number Placeholder 6"/>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135003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C357DE-CD6F-416B-9C34-EE94F4F3C400}" type="datetime1">
              <a:rPr lang="en-US" smtClean="0"/>
              <a:t>12/23/2016</a:t>
            </a:fld>
            <a:endParaRPr lang="en-US"/>
          </a:p>
        </p:txBody>
      </p:sp>
      <p:sp>
        <p:nvSpPr>
          <p:cNvPr id="8" name="Footer Placeholder 7"/>
          <p:cNvSpPr>
            <a:spLocks noGrp="1"/>
          </p:cNvSpPr>
          <p:nvPr>
            <p:ph type="ftr" sz="quarter" idx="11"/>
          </p:nvPr>
        </p:nvSpPr>
        <p:spPr/>
        <p:txBody>
          <a:bodyPr/>
          <a:lstStyle/>
          <a:p>
            <a:r>
              <a:rPr lang="en-US" smtClean="0"/>
              <a:t>Chapter 5: Angle Modulation and Demodulation - 2</a:t>
            </a:r>
            <a:endParaRPr lang="en-US"/>
          </a:p>
        </p:txBody>
      </p:sp>
      <p:sp>
        <p:nvSpPr>
          <p:cNvPr id="9" name="Slide Number Placeholder 8"/>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54456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3E0C8C-7B1B-4DA8-98D7-4AC51F8F8AFD}" type="datetime1">
              <a:rPr lang="en-US" smtClean="0"/>
              <a:t>12/23/2016</a:t>
            </a:fld>
            <a:endParaRPr lang="en-US"/>
          </a:p>
        </p:txBody>
      </p:sp>
      <p:sp>
        <p:nvSpPr>
          <p:cNvPr id="4" name="Footer Placeholder 3"/>
          <p:cNvSpPr>
            <a:spLocks noGrp="1"/>
          </p:cNvSpPr>
          <p:nvPr>
            <p:ph type="ftr" sz="quarter" idx="11"/>
          </p:nvPr>
        </p:nvSpPr>
        <p:spPr/>
        <p:txBody>
          <a:bodyPr/>
          <a:lstStyle/>
          <a:p>
            <a:r>
              <a:rPr lang="en-US" smtClean="0"/>
              <a:t>Chapter 5: Angle Modulation and Demodulation - 2</a:t>
            </a:r>
            <a:endParaRPr lang="en-US"/>
          </a:p>
        </p:txBody>
      </p:sp>
      <p:sp>
        <p:nvSpPr>
          <p:cNvPr id="5" name="Slide Number Placeholder 4"/>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84025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2FD4F-E0A8-42E7-A6F8-570E3BA1961B}" type="datetime1">
              <a:rPr lang="en-US" smtClean="0"/>
              <a:t>12/23/2016</a:t>
            </a:fld>
            <a:endParaRPr lang="en-US"/>
          </a:p>
        </p:txBody>
      </p:sp>
      <p:sp>
        <p:nvSpPr>
          <p:cNvPr id="3" name="Footer Placeholder 2"/>
          <p:cNvSpPr>
            <a:spLocks noGrp="1"/>
          </p:cNvSpPr>
          <p:nvPr>
            <p:ph type="ftr" sz="quarter" idx="11"/>
          </p:nvPr>
        </p:nvSpPr>
        <p:spPr/>
        <p:txBody>
          <a:bodyPr/>
          <a:lstStyle/>
          <a:p>
            <a:r>
              <a:rPr lang="en-US" smtClean="0"/>
              <a:t>Chapter 5: Angle Modulation and Demodulation - 2</a:t>
            </a:r>
            <a:endParaRPr lang="en-US"/>
          </a:p>
        </p:txBody>
      </p:sp>
      <p:sp>
        <p:nvSpPr>
          <p:cNvPr id="4" name="Slide Number Placeholder 3"/>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46616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8ED2D-D96F-4F7A-9C5F-8468F01EBDF9}" type="datetime1">
              <a:rPr lang="en-US" smtClean="0"/>
              <a:t>12/23/2016</a:t>
            </a:fld>
            <a:endParaRPr lang="en-US"/>
          </a:p>
        </p:txBody>
      </p:sp>
      <p:sp>
        <p:nvSpPr>
          <p:cNvPr id="6" name="Footer Placeholder 5"/>
          <p:cNvSpPr>
            <a:spLocks noGrp="1"/>
          </p:cNvSpPr>
          <p:nvPr>
            <p:ph type="ftr" sz="quarter" idx="11"/>
          </p:nvPr>
        </p:nvSpPr>
        <p:spPr/>
        <p:txBody>
          <a:bodyPr/>
          <a:lstStyle/>
          <a:p>
            <a:r>
              <a:rPr lang="en-US" smtClean="0"/>
              <a:t>Chapter 5: Angle Modulation and Demodulation - 2</a:t>
            </a:r>
            <a:endParaRPr lang="en-US"/>
          </a:p>
        </p:txBody>
      </p:sp>
      <p:sp>
        <p:nvSpPr>
          <p:cNvPr id="7" name="Slide Number Placeholder 6"/>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304488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A5447-EA44-4D16-B60C-6DADB2C19E16}" type="datetime1">
              <a:rPr lang="en-US" smtClean="0"/>
              <a:t>12/23/2016</a:t>
            </a:fld>
            <a:endParaRPr lang="en-US"/>
          </a:p>
        </p:txBody>
      </p:sp>
      <p:sp>
        <p:nvSpPr>
          <p:cNvPr id="6" name="Footer Placeholder 5"/>
          <p:cNvSpPr>
            <a:spLocks noGrp="1"/>
          </p:cNvSpPr>
          <p:nvPr>
            <p:ph type="ftr" sz="quarter" idx="11"/>
          </p:nvPr>
        </p:nvSpPr>
        <p:spPr/>
        <p:txBody>
          <a:bodyPr/>
          <a:lstStyle/>
          <a:p>
            <a:r>
              <a:rPr lang="en-US" smtClean="0"/>
              <a:t>Chapter 5: Angle Modulation and Demodulation - 2</a:t>
            </a:r>
            <a:endParaRPr lang="en-US"/>
          </a:p>
        </p:txBody>
      </p:sp>
      <p:sp>
        <p:nvSpPr>
          <p:cNvPr id="7" name="Slide Number Placeholder 6"/>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10729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5C191-AF2E-429E-BD4D-8DB2553F7166}" type="datetime1">
              <a:rPr lang="en-US" smtClean="0"/>
              <a:t>12/23/2016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Chapter 5: Angle Modulation and Demodulation - 2</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87F2B-2904-4F75-AB78-50B18E9D37C0}" type="slidenum">
              <a:rPr lang="en-US" smtClean="0"/>
              <a:t>‹#›</a:t>
            </a:fld>
            <a:endParaRPr lang="en-US"/>
          </a:p>
        </p:txBody>
      </p:sp>
    </p:spTree>
    <p:extLst>
      <p:ext uri="{BB962C8B-B14F-4D97-AF65-F5344CB8AC3E}">
        <p14:creationId xmlns:p14="http://schemas.microsoft.com/office/powerpoint/2010/main" val="4052802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octord.dyndns.org/Patents/3971988detail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Chapter 5</a:t>
            </a:r>
            <a:r>
              <a:rPr lang="en-US" dirty="0" smtClean="0"/>
              <a:t/>
            </a:r>
            <a:br>
              <a:rPr lang="en-US" dirty="0" smtClean="0"/>
            </a:br>
            <a:endParaRPr lang="en-US" dirty="0"/>
          </a:p>
        </p:txBody>
      </p:sp>
      <p:sp>
        <p:nvSpPr>
          <p:cNvPr id="3" name="Subtitle 2"/>
          <p:cNvSpPr>
            <a:spLocks noGrp="1"/>
          </p:cNvSpPr>
          <p:nvPr>
            <p:ph type="subTitle" idx="1"/>
          </p:nvPr>
        </p:nvSpPr>
        <p:spPr>
          <a:xfrm>
            <a:off x="1001487" y="3602038"/>
            <a:ext cx="10472056" cy="1655762"/>
          </a:xfrm>
        </p:spPr>
        <p:txBody>
          <a:bodyPr>
            <a:normAutofit fontScale="92500"/>
          </a:bodyPr>
          <a:lstStyle/>
          <a:p>
            <a:r>
              <a:rPr lang="en-US" sz="5400" dirty="0" smtClean="0"/>
              <a:t>Angle Modulation and Demodulation</a:t>
            </a:r>
            <a:br>
              <a:rPr lang="en-US" sz="5400" dirty="0" smtClean="0"/>
            </a:br>
            <a:r>
              <a:rPr lang="en-US" sz="5400" dirty="0" smtClean="0"/>
              <a:t>Part </a:t>
            </a:r>
            <a:r>
              <a:rPr lang="en-US" sz="5400" dirty="0"/>
              <a:t>2</a:t>
            </a:r>
          </a:p>
        </p:txBody>
      </p:sp>
    </p:spTree>
    <p:extLst>
      <p:ext uri="{BB962C8B-B14F-4D97-AF65-F5344CB8AC3E}">
        <p14:creationId xmlns:p14="http://schemas.microsoft.com/office/powerpoint/2010/main" val="1355638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2818"/>
          </a:xfrm>
        </p:spPr>
        <p:txBody>
          <a:bodyPr>
            <a:normAutofit fontScale="90000"/>
          </a:bodyPr>
          <a:lstStyle/>
          <a:p>
            <a:pPr algn="ctr"/>
            <a:r>
              <a:rPr lang="en-US" dirty="0"/>
              <a:t>Slope-Detecting </a:t>
            </a:r>
            <a:r>
              <a:rPr lang="en-US" dirty="0" smtClean="0"/>
              <a:t>Filter</a:t>
            </a:r>
            <a:endParaRPr lang="en-US" dirty="0"/>
          </a:p>
        </p:txBody>
      </p:sp>
      <p:sp>
        <p:nvSpPr>
          <p:cNvPr id="3" name="Content Placeholder 2"/>
          <p:cNvSpPr>
            <a:spLocks noGrp="1"/>
          </p:cNvSpPr>
          <p:nvPr>
            <p:ph idx="1"/>
          </p:nvPr>
        </p:nvSpPr>
        <p:spPr>
          <a:xfrm>
            <a:off x="838200" y="957944"/>
            <a:ext cx="10515600" cy="5219019"/>
          </a:xfrm>
        </p:spPr>
        <p:txBody>
          <a:bodyPr/>
          <a:lstStyle/>
          <a:p>
            <a:r>
              <a:rPr lang="en-US" dirty="0" smtClean="0"/>
              <a:t>Information </a:t>
            </a:r>
            <a:r>
              <a:rPr lang="en-US" dirty="0"/>
              <a:t>in an FM signal is contained in the instantaneous frequency, </a:t>
            </a:r>
            <a:endParaRPr lang="en-US" dirty="0" smtClean="0"/>
          </a:p>
          <a:p>
            <a:r>
              <a:rPr lang="en-US" dirty="0" smtClean="0"/>
              <a:t>We can convert FM to AM and then use an envelope detector</a:t>
            </a:r>
            <a:r>
              <a:rPr lang="en-US" dirty="0"/>
              <a:t/>
            </a:r>
            <a:br>
              <a:rPr lang="en-US" dirty="0"/>
            </a:br>
            <a:endParaRPr lang="en-US" dirty="0"/>
          </a:p>
        </p:txBody>
      </p:sp>
      <p:sp>
        <p:nvSpPr>
          <p:cNvPr id="4" name="Date Placeholder 3"/>
          <p:cNvSpPr>
            <a:spLocks noGrp="1"/>
          </p:cNvSpPr>
          <p:nvPr>
            <p:ph type="dt" sz="half" idx="10"/>
          </p:nvPr>
        </p:nvSpPr>
        <p:spPr/>
        <p:txBody>
          <a:bodyPr/>
          <a:lstStyle/>
          <a:p>
            <a:fld id="{2403DFF0-1FA9-434C-BDBF-528565DA41AF}" type="datetime1">
              <a:rPr lang="en-US" smtClean="0"/>
              <a:t>12/23/2016</a:t>
            </a:fld>
            <a:endParaRPr lang="en-US" dirty="0"/>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10</a:t>
            </a:fld>
            <a:endParaRPr lang="en-US"/>
          </a:p>
        </p:txBody>
      </p:sp>
      <p:pic>
        <p:nvPicPr>
          <p:cNvPr id="7" name="Picture 6"/>
          <p:cNvPicPr>
            <a:picLocks noChangeAspect="1"/>
          </p:cNvPicPr>
          <p:nvPr/>
        </p:nvPicPr>
        <p:blipFill>
          <a:blip r:embed="rId2"/>
          <a:stretch>
            <a:fillRect/>
          </a:stretch>
        </p:blipFill>
        <p:spPr>
          <a:xfrm>
            <a:off x="2879271" y="1332098"/>
            <a:ext cx="2726871" cy="437328"/>
          </a:xfrm>
          <a:prstGeom prst="rect">
            <a:avLst/>
          </a:prstGeom>
        </p:spPr>
      </p:pic>
      <p:pic>
        <p:nvPicPr>
          <p:cNvPr id="8" name="Picture 7"/>
          <p:cNvPicPr>
            <a:picLocks noChangeAspect="1"/>
          </p:cNvPicPr>
          <p:nvPr/>
        </p:nvPicPr>
        <p:blipFill>
          <a:blip r:embed="rId3"/>
          <a:stretch>
            <a:fillRect/>
          </a:stretch>
        </p:blipFill>
        <p:spPr>
          <a:xfrm>
            <a:off x="3069771" y="2577232"/>
            <a:ext cx="4357008" cy="3412632"/>
          </a:xfrm>
          <a:prstGeom prst="rect">
            <a:avLst/>
          </a:prstGeom>
        </p:spPr>
      </p:pic>
    </p:spTree>
    <p:extLst>
      <p:ext uri="{BB962C8B-B14F-4D97-AF65-F5344CB8AC3E}">
        <p14:creationId xmlns:p14="http://schemas.microsoft.com/office/powerpoint/2010/main" val="2511728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7246"/>
          </a:xfrm>
        </p:spPr>
        <p:txBody>
          <a:bodyPr>
            <a:normAutofit fontScale="90000"/>
          </a:bodyPr>
          <a:lstStyle/>
          <a:p>
            <a:pPr algn="ctr"/>
            <a:r>
              <a:rPr lang="en-US" dirty="0"/>
              <a:t>FM Demodulator and </a:t>
            </a:r>
            <a:r>
              <a:rPr lang="en-US" dirty="0" smtClean="0"/>
              <a:t>Differentiator</a:t>
            </a:r>
            <a:endParaRPr lang="en-US" dirty="0"/>
          </a:p>
        </p:txBody>
      </p:sp>
      <p:sp>
        <p:nvSpPr>
          <p:cNvPr id="3" name="Content Placeholder 2"/>
          <p:cNvSpPr>
            <a:spLocks noGrp="1"/>
          </p:cNvSpPr>
          <p:nvPr>
            <p:ph idx="1"/>
          </p:nvPr>
        </p:nvSpPr>
        <p:spPr>
          <a:xfrm>
            <a:off x="838200" y="1012372"/>
            <a:ext cx="10515600" cy="5164591"/>
          </a:xfrm>
        </p:spPr>
        <p:txBody>
          <a:bodyPr/>
          <a:lstStyle/>
          <a:p>
            <a:pPr marL="0" indent="0">
              <a:buNone/>
            </a:pPr>
            <a:endParaRPr lang="en-US" dirty="0"/>
          </a:p>
        </p:txBody>
      </p:sp>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11</a:t>
            </a:fld>
            <a:endParaRPr lang="en-US"/>
          </a:p>
        </p:txBody>
      </p:sp>
      <p:pic>
        <p:nvPicPr>
          <p:cNvPr id="7" name="Picture 6"/>
          <p:cNvPicPr>
            <a:picLocks noChangeAspect="1"/>
          </p:cNvPicPr>
          <p:nvPr/>
        </p:nvPicPr>
        <p:blipFill>
          <a:blip r:embed="rId3"/>
          <a:stretch>
            <a:fillRect/>
          </a:stretch>
        </p:blipFill>
        <p:spPr>
          <a:xfrm>
            <a:off x="1915886" y="1191759"/>
            <a:ext cx="8200344" cy="1272362"/>
          </a:xfrm>
          <a:prstGeom prst="rect">
            <a:avLst/>
          </a:prstGeom>
        </p:spPr>
      </p:pic>
      <p:pic>
        <p:nvPicPr>
          <p:cNvPr id="8" name="Picture 7"/>
          <p:cNvPicPr>
            <a:picLocks noChangeAspect="1"/>
          </p:cNvPicPr>
          <p:nvPr/>
        </p:nvPicPr>
        <p:blipFill>
          <a:blip r:embed="rId4"/>
          <a:stretch>
            <a:fillRect/>
          </a:stretch>
        </p:blipFill>
        <p:spPr>
          <a:xfrm>
            <a:off x="1796142" y="2643508"/>
            <a:ext cx="8837839" cy="3270390"/>
          </a:xfrm>
          <a:prstGeom prst="rect">
            <a:avLst/>
          </a:prstGeom>
        </p:spPr>
      </p:pic>
    </p:spTree>
    <p:extLst>
      <p:ext uri="{BB962C8B-B14F-4D97-AF65-F5344CB8AC3E}">
        <p14:creationId xmlns:p14="http://schemas.microsoft.com/office/powerpoint/2010/main" val="3977549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51304"/>
          </a:xfrm>
        </p:spPr>
        <p:txBody>
          <a:bodyPr>
            <a:normAutofit fontScale="90000"/>
          </a:bodyPr>
          <a:lstStyle/>
          <a:p>
            <a:pPr algn="ctr"/>
            <a:r>
              <a:rPr lang="en-US" dirty="0"/>
              <a:t>Advantages of </a:t>
            </a:r>
            <a:r>
              <a:rPr lang="en-US" dirty="0" smtClean="0"/>
              <a:t>FM</a:t>
            </a:r>
            <a:endParaRPr lang="en-US" dirty="0"/>
          </a:p>
        </p:txBody>
      </p:sp>
      <p:pic>
        <p:nvPicPr>
          <p:cNvPr id="7" name="Content Placeholder 6"/>
          <p:cNvPicPr>
            <a:picLocks noGrp="1" noChangeAspect="1"/>
          </p:cNvPicPr>
          <p:nvPr>
            <p:ph idx="1"/>
          </p:nvPr>
        </p:nvPicPr>
        <p:blipFill>
          <a:blip r:embed="rId2"/>
          <a:stretch>
            <a:fillRect/>
          </a:stretch>
        </p:blipFill>
        <p:spPr>
          <a:xfrm>
            <a:off x="1316443" y="815975"/>
            <a:ext cx="9559114" cy="5360988"/>
          </a:xfrm>
          <a:prstGeom prst="rect">
            <a:avLst/>
          </a:prstGeom>
        </p:spPr>
      </p:pic>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12</a:t>
            </a:fld>
            <a:endParaRPr lang="en-US"/>
          </a:p>
        </p:txBody>
      </p:sp>
    </p:spTree>
    <p:extLst>
      <p:ext uri="{BB962C8B-B14F-4D97-AF65-F5344CB8AC3E}">
        <p14:creationId xmlns:p14="http://schemas.microsoft.com/office/powerpoint/2010/main" val="187374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ctr"/>
            <a:r>
              <a:rPr lang="en-US" dirty="0"/>
              <a:t>Advantages of FM </a:t>
            </a:r>
            <a:r>
              <a:rPr lang="en-US" dirty="0" smtClean="0"/>
              <a:t>2</a:t>
            </a:r>
            <a:endParaRPr lang="en-US" dirty="0"/>
          </a:p>
        </p:txBody>
      </p:sp>
      <p:pic>
        <p:nvPicPr>
          <p:cNvPr id="7" name="Content Placeholder 6"/>
          <p:cNvPicPr>
            <a:picLocks noGrp="1" noChangeAspect="1"/>
          </p:cNvPicPr>
          <p:nvPr>
            <p:ph idx="1"/>
          </p:nvPr>
        </p:nvPicPr>
        <p:blipFill>
          <a:blip r:embed="rId2"/>
          <a:stretch>
            <a:fillRect/>
          </a:stretch>
        </p:blipFill>
        <p:spPr>
          <a:xfrm>
            <a:off x="2026756" y="914400"/>
            <a:ext cx="8138488" cy="5262563"/>
          </a:xfrm>
          <a:prstGeom prst="rect">
            <a:avLst/>
          </a:prstGeom>
        </p:spPr>
      </p:pic>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13</a:t>
            </a:fld>
            <a:endParaRPr lang="en-US"/>
          </a:p>
        </p:txBody>
      </p:sp>
    </p:spTree>
    <p:extLst>
      <p:ext uri="{BB962C8B-B14F-4D97-AF65-F5344CB8AC3E}">
        <p14:creationId xmlns:p14="http://schemas.microsoft.com/office/powerpoint/2010/main" val="99422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5475"/>
          </a:xfrm>
        </p:spPr>
        <p:txBody>
          <a:bodyPr>
            <a:normAutofit fontScale="90000"/>
          </a:bodyPr>
          <a:lstStyle/>
          <a:p>
            <a:pPr algn="ctr"/>
            <a:r>
              <a:rPr lang="en-US" dirty="0"/>
              <a:t>Noise and </a:t>
            </a:r>
            <a:r>
              <a:rPr lang="en-US" dirty="0" smtClean="0"/>
              <a:t>FM</a:t>
            </a:r>
            <a:endParaRPr lang="en-US" dirty="0"/>
          </a:p>
        </p:txBody>
      </p:sp>
      <p:sp>
        <p:nvSpPr>
          <p:cNvPr id="3" name="Content Placeholder 2"/>
          <p:cNvSpPr>
            <a:spLocks noGrp="1"/>
          </p:cNvSpPr>
          <p:nvPr>
            <p:ph idx="1"/>
          </p:nvPr>
        </p:nvSpPr>
        <p:spPr>
          <a:xfrm>
            <a:off x="838200" y="1099457"/>
            <a:ext cx="10515600" cy="5077506"/>
          </a:xfrm>
        </p:spPr>
        <p:txBody>
          <a:bodyPr>
            <a:normAutofit/>
          </a:bodyPr>
          <a:lstStyle/>
          <a:p>
            <a:r>
              <a:rPr lang="en-US" sz="3200" dirty="0" smtClean="0"/>
              <a:t>Assume that </a:t>
            </a:r>
            <a:r>
              <a:rPr lang="en-US" sz="3200" dirty="0"/>
              <a:t>the power spectrum of noise is flat over an FM channel.</a:t>
            </a:r>
            <a:br>
              <a:rPr lang="en-US" sz="3200" dirty="0"/>
            </a:br>
            <a:r>
              <a:rPr lang="en-US" sz="3200" dirty="0" smtClean="0"/>
              <a:t>e.g</a:t>
            </a:r>
            <a:r>
              <a:rPr lang="en-US" sz="3200" dirty="0"/>
              <a:t>., white noise </a:t>
            </a:r>
            <a:r>
              <a:rPr lang="en-US" sz="3200" dirty="0" smtClean="0"/>
              <a:t>has </a:t>
            </a:r>
            <a:r>
              <a:rPr lang="en-US" sz="3200" dirty="0"/>
              <a:t>constant power spectrum </a:t>
            </a:r>
            <a:r>
              <a:rPr lang="en-US" sz="3200" dirty="0" smtClean="0"/>
              <a:t>= N</a:t>
            </a:r>
            <a:r>
              <a:rPr lang="en-US" sz="3200" baseline="-25000" dirty="0" smtClean="0"/>
              <a:t>0</a:t>
            </a:r>
            <a:r>
              <a:rPr lang="en-US" sz="3200" dirty="0" smtClean="0"/>
              <a:t>/2</a:t>
            </a:r>
            <a:endParaRPr lang="en-US" sz="3200" dirty="0"/>
          </a:p>
          <a:p>
            <a:r>
              <a:rPr lang="en-US" sz="3200" dirty="0"/>
              <a:t>The power of the noise in a frequency band of width 2B is </a:t>
            </a:r>
            <a:br>
              <a:rPr lang="en-US" sz="3200" dirty="0"/>
            </a:br>
            <a:r>
              <a:rPr lang="en-US" sz="3200" dirty="0" smtClean="0"/>
              <a:t/>
            </a:r>
            <a:br>
              <a:rPr lang="en-US" sz="3200" dirty="0" smtClean="0"/>
            </a:br>
            <a:endParaRPr lang="en-US" sz="3200" dirty="0" smtClean="0"/>
          </a:p>
          <a:p>
            <a:r>
              <a:rPr lang="en-US" sz="3200" dirty="0"/>
              <a:t>The transfer function for FM demodulator satisfies |H(f)| = </a:t>
            </a:r>
            <a:r>
              <a:rPr lang="en-US" sz="3200" dirty="0" err="1"/>
              <a:t>af</a:t>
            </a:r>
            <a:r>
              <a:rPr lang="en-US" sz="3200" dirty="0"/>
              <a:t> + b. </a:t>
            </a:r>
            <a:r>
              <a:rPr lang="en-US" sz="3200" dirty="0" smtClean="0"/>
              <a:t>This filter </a:t>
            </a:r>
            <a:r>
              <a:rPr lang="en-US" sz="3200" dirty="0"/>
              <a:t>increases noise at higher frequencies</a:t>
            </a:r>
            <a:r>
              <a:rPr lang="en-US" sz="3200" dirty="0" smtClean="0"/>
              <a:t>.</a:t>
            </a:r>
          </a:p>
          <a:p>
            <a:r>
              <a:rPr lang="en-US" sz="3200" dirty="0" smtClean="0"/>
              <a:t>We </a:t>
            </a:r>
            <a:r>
              <a:rPr lang="en-US" sz="3200" dirty="0"/>
              <a:t>can reduce high frequency noise by </a:t>
            </a:r>
            <a:r>
              <a:rPr lang="en-US" sz="3200" dirty="0" smtClean="0"/>
              <a:t>using</a:t>
            </a:r>
            <a:br>
              <a:rPr lang="en-US" sz="3200" dirty="0" smtClean="0"/>
            </a:br>
            <a:r>
              <a:rPr lang="en-US" sz="3200" dirty="0" smtClean="0"/>
              <a:t>pre-emphasis / de-emphasis filters</a:t>
            </a:r>
            <a:endParaRPr lang="en-US" sz="3200" dirty="0"/>
          </a:p>
        </p:txBody>
      </p:sp>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14</a:t>
            </a:fld>
            <a:endParaRPr lang="en-US"/>
          </a:p>
        </p:txBody>
      </p:sp>
      <p:pic>
        <p:nvPicPr>
          <p:cNvPr id="8" name="Picture 7"/>
          <p:cNvPicPr>
            <a:picLocks noChangeAspect="1"/>
          </p:cNvPicPr>
          <p:nvPr/>
        </p:nvPicPr>
        <p:blipFill>
          <a:blip r:embed="rId3"/>
          <a:stretch>
            <a:fillRect/>
          </a:stretch>
        </p:blipFill>
        <p:spPr>
          <a:xfrm>
            <a:off x="3167742" y="3043917"/>
            <a:ext cx="3174456" cy="864053"/>
          </a:xfrm>
          <a:prstGeom prst="rect">
            <a:avLst/>
          </a:prstGeom>
        </p:spPr>
      </p:pic>
    </p:spTree>
    <p:extLst>
      <p:ext uri="{BB962C8B-B14F-4D97-AF65-F5344CB8AC3E}">
        <p14:creationId xmlns:p14="http://schemas.microsoft.com/office/powerpoint/2010/main" val="231002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7246"/>
          </a:xfrm>
        </p:spPr>
        <p:txBody>
          <a:bodyPr>
            <a:normAutofit fontScale="90000"/>
          </a:bodyPr>
          <a:lstStyle/>
          <a:p>
            <a:pPr algn="ctr"/>
            <a:r>
              <a:rPr lang="en-US" dirty="0"/>
              <a:t>Noise and </a:t>
            </a:r>
            <a:r>
              <a:rPr lang="en-US" dirty="0" smtClean="0"/>
              <a:t>FM – 2</a:t>
            </a:r>
            <a:endParaRPr lang="en-US" dirty="0"/>
          </a:p>
        </p:txBody>
      </p:sp>
      <p:sp>
        <p:nvSpPr>
          <p:cNvPr id="3" name="Content Placeholder 2"/>
          <p:cNvSpPr>
            <a:spLocks noGrp="1"/>
          </p:cNvSpPr>
          <p:nvPr>
            <p:ph idx="1"/>
          </p:nvPr>
        </p:nvSpPr>
        <p:spPr>
          <a:xfrm>
            <a:off x="838200" y="1012372"/>
            <a:ext cx="10515600" cy="5164591"/>
          </a:xfrm>
        </p:spPr>
        <p:txBody>
          <a:bodyPr/>
          <a:lstStyle/>
          <a:p>
            <a:r>
              <a:rPr lang="en-US" dirty="0" smtClean="0"/>
              <a:t>FM signal with interfering sinusoid – Phasor analysis</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The “Noise” Phasor is rotating at the difference between the two frequencies.</a:t>
            </a:r>
          </a:p>
          <a:p>
            <a:pPr lvl="1"/>
            <a:r>
              <a:rPr lang="en-US" dirty="0" smtClean="0"/>
              <a:t>Phase modulation of the Received signal by the “Noise”</a:t>
            </a:r>
          </a:p>
          <a:p>
            <a:pPr lvl="1"/>
            <a:r>
              <a:rPr lang="en-US" dirty="0" smtClean="0"/>
              <a:t>Becomes FM modulation when the amplitude of the “Noise” becomes larger than the signal.</a:t>
            </a:r>
          </a:p>
          <a:p>
            <a:r>
              <a:rPr lang="en-US" dirty="0" smtClean="0"/>
              <a:t>“FM Capture Ratio”</a:t>
            </a:r>
            <a:br>
              <a:rPr lang="en-US" dirty="0" smtClean="0"/>
            </a:br>
            <a:r>
              <a:rPr lang="en-US" dirty="0"/>
              <a:t>is the </a:t>
            </a:r>
            <a:r>
              <a:rPr lang="en-US" b="1" dirty="0"/>
              <a:t>ratio</a:t>
            </a:r>
            <a:r>
              <a:rPr lang="en-US" dirty="0"/>
              <a:t> between the wanted and unwanted signal to give a certain </a:t>
            </a:r>
            <a:r>
              <a:rPr lang="en-US" dirty="0" smtClean="0"/>
              <a:t>reduction (e.g. 30 dB) </a:t>
            </a:r>
            <a:r>
              <a:rPr lang="en-US" dirty="0"/>
              <a:t>in level of the unwanted signal at the output.</a:t>
            </a:r>
            <a:endParaRPr lang="en-US" dirty="0"/>
          </a:p>
        </p:txBody>
      </p:sp>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15</a:t>
            </a:fld>
            <a:endParaRPr lang="en-US"/>
          </a:p>
        </p:txBody>
      </p:sp>
      <p:grpSp>
        <p:nvGrpSpPr>
          <p:cNvPr id="13" name="Group 12"/>
          <p:cNvGrpSpPr/>
          <p:nvPr/>
        </p:nvGrpSpPr>
        <p:grpSpPr>
          <a:xfrm>
            <a:off x="2329542" y="1618292"/>
            <a:ext cx="3635829" cy="631371"/>
            <a:chOff x="1981200" y="1502229"/>
            <a:chExt cx="3635829" cy="631371"/>
          </a:xfrm>
        </p:grpSpPr>
        <p:cxnSp>
          <p:nvCxnSpPr>
            <p:cNvPr id="8" name="Straight Arrow Connector 7"/>
            <p:cNvCxnSpPr/>
            <p:nvPr/>
          </p:nvCxnSpPr>
          <p:spPr>
            <a:xfrm flipV="1">
              <a:off x="1981200" y="2111829"/>
              <a:ext cx="3145971" cy="217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5127171" y="1502229"/>
              <a:ext cx="489858" cy="609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1981200" y="1502229"/>
              <a:ext cx="3635829" cy="609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14" name="TextBox 13"/>
          <p:cNvSpPr txBox="1"/>
          <p:nvPr/>
        </p:nvSpPr>
        <p:spPr>
          <a:xfrm>
            <a:off x="3820884" y="2306864"/>
            <a:ext cx="1088572" cy="369332"/>
          </a:xfrm>
          <a:prstGeom prst="rect">
            <a:avLst/>
          </a:prstGeom>
          <a:noFill/>
        </p:spPr>
        <p:txBody>
          <a:bodyPr wrap="square" rtlCol="0">
            <a:spAutoFit/>
          </a:bodyPr>
          <a:lstStyle/>
          <a:p>
            <a:r>
              <a:rPr lang="en-US" dirty="0" smtClean="0"/>
              <a:t>FM Signal</a:t>
            </a:r>
            <a:endParaRPr lang="en-US" dirty="0"/>
          </a:p>
        </p:txBody>
      </p:sp>
      <p:sp>
        <p:nvSpPr>
          <p:cNvPr id="15" name="TextBox 14"/>
          <p:cNvSpPr txBox="1"/>
          <p:nvPr/>
        </p:nvSpPr>
        <p:spPr>
          <a:xfrm>
            <a:off x="3001734" y="1474952"/>
            <a:ext cx="1638301" cy="369332"/>
          </a:xfrm>
          <a:prstGeom prst="rect">
            <a:avLst/>
          </a:prstGeom>
          <a:noFill/>
        </p:spPr>
        <p:txBody>
          <a:bodyPr wrap="square" rtlCol="0">
            <a:spAutoFit/>
          </a:bodyPr>
          <a:lstStyle/>
          <a:p>
            <a:r>
              <a:rPr lang="en-US" dirty="0" smtClean="0">
                <a:solidFill>
                  <a:srgbClr val="FF0000"/>
                </a:solidFill>
              </a:rPr>
              <a:t>Received Signal</a:t>
            </a:r>
            <a:endParaRPr lang="en-US" dirty="0">
              <a:solidFill>
                <a:srgbClr val="FF0000"/>
              </a:solidFill>
            </a:endParaRPr>
          </a:p>
        </p:txBody>
      </p:sp>
      <p:sp>
        <p:nvSpPr>
          <p:cNvPr id="16" name="TextBox 15"/>
          <p:cNvSpPr txBox="1"/>
          <p:nvPr/>
        </p:nvSpPr>
        <p:spPr>
          <a:xfrm>
            <a:off x="5783034" y="1858560"/>
            <a:ext cx="1349829" cy="369332"/>
          </a:xfrm>
          <a:prstGeom prst="rect">
            <a:avLst/>
          </a:prstGeom>
          <a:noFill/>
        </p:spPr>
        <p:txBody>
          <a:bodyPr wrap="square" rtlCol="0">
            <a:spAutoFit/>
          </a:bodyPr>
          <a:lstStyle/>
          <a:p>
            <a:r>
              <a:rPr lang="en-US" dirty="0" smtClean="0"/>
              <a:t>Noise Signal</a:t>
            </a:r>
            <a:endParaRPr lang="en-US" dirty="0"/>
          </a:p>
        </p:txBody>
      </p:sp>
      <p:pic>
        <p:nvPicPr>
          <p:cNvPr id="17" name="Picture 16"/>
          <p:cNvPicPr>
            <a:picLocks noChangeAspect="1"/>
          </p:cNvPicPr>
          <p:nvPr/>
        </p:nvPicPr>
        <p:blipFill>
          <a:blip r:embed="rId3"/>
          <a:stretch>
            <a:fillRect/>
          </a:stretch>
        </p:blipFill>
        <p:spPr>
          <a:xfrm>
            <a:off x="9295855" y="591910"/>
            <a:ext cx="2057945" cy="1714954"/>
          </a:xfrm>
          <a:prstGeom prst="rect">
            <a:avLst/>
          </a:prstGeom>
        </p:spPr>
      </p:pic>
      <p:sp>
        <p:nvSpPr>
          <p:cNvPr id="18" name="TextBox 17"/>
          <p:cNvSpPr txBox="1"/>
          <p:nvPr/>
        </p:nvSpPr>
        <p:spPr>
          <a:xfrm>
            <a:off x="9533028" y="2348982"/>
            <a:ext cx="1583598" cy="369332"/>
          </a:xfrm>
          <a:prstGeom prst="rect">
            <a:avLst/>
          </a:prstGeom>
          <a:noFill/>
        </p:spPr>
        <p:txBody>
          <a:bodyPr wrap="square" rtlCol="0">
            <a:spAutoFit/>
          </a:bodyPr>
          <a:lstStyle/>
          <a:p>
            <a:r>
              <a:rPr lang="en-US" dirty="0" smtClean="0"/>
              <a:t>Steven O. Rice</a:t>
            </a:r>
            <a:endParaRPr lang="en-US" dirty="0"/>
          </a:p>
        </p:txBody>
      </p:sp>
    </p:spTree>
    <p:extLst>
      <p:ext uri="{BB962C8B-B14F-4D97-AF65-F5344CB8AC3E}">
        <p14:creationId xmlns:p14="http://schemas.microsoft.com/office/powerpoint/2010/main" val="2833069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5475"/>
          </a:xfrm>
        </p:spPr>
        <p:txBody>
          <a:bodyPr>
            <a:normAutofit fontScale="90000"/>
          </a:bodyPr>
          <a:lstStyle/>
          <a:p>
            <a:pPr algn="ctr"/>
            <a:r>
              <a:rPr lang="en-US" dirty="0"/>
              <a:t>FM </a:t>
            </a:r>
            <a:r>
              <a:rPr lang="en-US" dirty="0" smtClean="0"/>
              <a:t>Pre-emphasis </a:t>
            </a:r>
            <a:r>
              <a:rPr lang="en-US" dirty="0"/>
              <a:t>and </a:t>
            </a:r>
            <a:r>
              <a:rPr lang="en-US" dirty="0" smtClean="0"/>
              <a:t>De-emphasis </a:t>
            </a:r>
            <a:endParaRPr lang="en-US" dirty="0"/>
          </a:p>
        </p:txBody>
      </p:sp>
      <p:pic>
        <p:nvPicPr>
          <p:cNvPr id="7" name="Content Placeholder 6"/>
          <p:cNvPicPr>
            <a:picLocks noGrp="1" noChangeAspect="1"/>
          </p:cNvPicPr>
          <p:nvPr>
            <p:ph idx="1"/>
          </p:nvPr>
        </p:nvPicPr>
        <p:blipFill>
          <a:blip r:embed="rId2"/>
          <a:stretch>
            <a:fillRect/>
          </a:stretch>
        </p:blipFill>
        <p:spPr>
          <a:xfrm>
            <a:off x="2238778" y="990600"/>
            <a:ext cx="7714443" cy="5186363"/>
          </a:xfrm>
          <a:prstGeom prst="rect">
            <a:avLst/>
          </a:prstGeom>
        </p:spPr>
      </p:pic>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16</a:t>
            </a:fld>
            <a:endParaRPr lang="en-US"/>
          </a:p>
        </p:txBody>
      </p:sp>
    </p:spTree>
    <p:extLst>
      <p:ext uri="{BB962C8B-B14F-4D97-AF65-F5344CB8AC3E}">
        <p14:creationId xmlns:p14="http://schemas.microsoft.com/office/powerpoint/2010/main" val="395514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2818"/>
          </a:xfrm>
        </p:spPr>
        <p:txBody>
          <a:bodyPr>
            <a:normAutofit fontScale="90000"/>
          </a:bodyPr>
          <a:lstStyle/>
          <a:p>
            <a:pPr algn="ctr"/>
            <a:r>
              <a:rPr lang="en-US"/>
              <a:t>Superheterodyne</a:t>
            </a:r>
            <a:r>
              <a:rPr lang="en-US" dirty="0"/>
              <a:t> Analog AM/FM </a:t>
            </a:r>
            <a:r>
              <a:rPr lang="en-US" dirty="0" smtClean="0"/>
              <a:t>Receivers</a:t>
            </a:r>
            <a:endParaRPr lang="en-US" dirty="0"/>
          </a:p>
        </p:txBody>
      </p:sp>
      <p:sp>
        <p:nvSpPr>
          <p:cNvPr id="3" name="Content Placeholder 2"/>
          <p:cNvSpPr>
            <a:spLocks noGrp="1"/>
          </p:cNvSpPr>
          <p:nvPr>
            <p:ph idx="1"/>
          </p:nvPr>
        </p:nvSpPr>
        <p:spPr>
          <a:xfrm>
            <a:off x="838200" y="957944"/>
            <a:ext cx="10515600" cy="5219019"/>
          </a:xfrm>
        </p:spPr>
        <p:txBody>
          <a:bodyPr/>
          <a:lstStyle/>
          <a:p>
            <a:pPr>
              <a:lnSpc>
                <a:spcPct val="100000"/>
              </a:lnSpc>
              <a:spcBef>
                <a:spcPts val="0"/>
              </a:spcBef>
            </a:pPr>
            <a:r>
              <a:rPr lang="en-US" dirty="0"/>
              <a:t>RF (radio-frequency) </a:t>
            </a:r>
            <a:r>
              <a:rPr lang="en-US" dirty="0" smtClean="0"/>
              <a:t>section</a:t>
            </a:r>
            <a:endParaRPr lang="en-US" dirty="0"/>
          </a:p>
          <a:p>
            <a:pPr>
              <a:lnSpc>
                <a:spcPct val="100000"/>
              </a:lnSpc>
              <a:spcBef>
                <a:spcPts val="0"/>
              </a:spcBef>
            </a:pPr>
            <a:r>
              <a:rPr lang="en-US" dirty="0" smtClean="0"/>
              <a:t>frequency converter (local </a:t>
            </a:r>
            <a:r>
              <a:rPr lang="en-US" dirty="0"/>
              <a:t>o</a:t>
            </a:r>
            <a:r>
              <a:rPr lang="en-US" dirty="0" smtClean="0"/>
              <a:t>scillator and mixer)</a:t>
            </a:r>
            <a:endParaRPr lang="en-US" dirty="0"/>
          </a:p>
          <a:p>
            <a:pPr>
              <a:lnSpc>
                <a:spcPct val="100000"/>
              </a:lnSpc>
              <a:spcBef>
                <a:spcPts val="0"/>
              </a:spcBef>
            </a:pPr>
            <a:r>
              <a:rPr lang="en-US" dirty="0" smtClean="0"/>
              <a:t>intermediate-frequency </a:t>
            </a:r>
            <a:r>
              <a:rPr lang="en-US" dirty="0"/>
              <a:t>(IF) </a:t>
            </a:r>
            <a:r>
              <a:rPr lang="en-US" dirty="0" smtClean="0"/>
              <a:t>amplifier with bandpass filter</a:t>
            </a:r>
            <a:endParaRPr lang="en-US" dirty="0"/>
          </a:p>
          <a:p>
            <a:pPr>
              <a:lnSpc>
                <a:spcPct val="100000"/>
              </a:lnSpc>
              <a:spcBef>
                <a:spcPts val="0"/>
              </a:spcBef>
            </a:pPr>
            <a:r>
              <a:rPr lang="en-US" dirty="0" smtClean="0"/>
              <a:t>envelope detector</a:t>
            </a:r>
            <a:endParaRPr lang="en-US" dirty="0"/>
          </a:p>
          <a:p>
            <a:pPr>
              <a:lnSpc>
                <a:spcPct val="100000"/>
              </a:lnSpc>
              <a:spcBef>
                <a:spcPts val="0"/>
              </a:spcBef>
            </a:pPr>
            <a:r>
              <a:rPr lang="en-US" dirty="0" smtClean="0"/>
              <a:t>audio </a:t>
            </a:r>
            <a:r>
              <a:rPr lang="en-US" dirty="0"/>
              <a:t>amplifier </a:t>
            </a:r>
            <a:br>
              <a:rPr lang="en-US" dirty="0"/>
            </a:br>
            <a:endParaRPr lang="en-US" dirty="0"/>
          </a:p>
        </p:txBody>
      </p:sp>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17</a:t>
            </a:fld>
            <a:endParaRPr lang="en-US"/>
          </a:p>
        </p:txBody>
      </p:sp>
      <p:pic>
        <p:nvPicPr>
          <p:cNvPr id="7" name="Picture 6"/>
          <p:cNvPicPr>
            <a:picLocks noChangeAspect="1"/>
          </p:cNvPicPr>
          <p:nvPr/>
        </p:nvPicPr>
        <p:blipFill>
          <a:blip r:embed="rId3"/>
          <a:stretch>
            <a:fillRect/>
          </a:stretch>
        </p:blipFill>
        <p:spPr>
          <a:xfrm>
            <a:off x="4044520" y="2426583"/>
            <a:ext cx="7537880" cy="3929767"/>
          </a:xfrm>
          <a:prstGeom prst="rect">
            <a:avLst/>
          </a:prstGeom>
        </p:spPr>
      </p:pic>
      <p:pic>
        <p:nvPicPr>
          <p:cNvPr id="8" name="Picture 7"/>
          <p:cNvPicPr>
            <a:picLocks noChangeAspect="1"/>
          </p:cNvPicPr>
          <p:nvPr/>
        </p:nvPicPr>
        <p:blipFill>
          <a:blip r:embed="rId4"/>
          <a:stretch>
            <a:fillRect/>
          </a:stretch>
        </p:blipFill>
        <p:spPr>
          <a:xfrm>
            <a:off x="1057854" y="3231735"/>
            <a:ext cx="2767012" cy="3034922"/>
          </a:xfrm>
          <a:prstGeom prst="rect">
            <a:avLst/>
          </a:prstGeom>
        </p:spPr>
      </p:pic>
    </p:spTree>
    <p:extLst>
      <p:ext uri="{BB962C8B-B14F-4D97-AF65-F5344CB8AC3E}">
        <p14:creationId xmlns:p14="http://schemas.microsoft.com/office/powerpoint/2010/main" val="307265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6618"/>
          </a:xfrm>
        </p:spPr>
        <p:txBody>
          <a:bodyPr>
            <a:normAutofit fontScale="90000"/>
          </a:bodyPr>
          <a:lstStyle/>
          <a:p>
            <a:pPr algn="ctr"/>
            <a:r>
              <a:rPr lang="en-US" dirty="0"/>
              <a:t>Angle </a:t>
            </a:r>
            <a:r>
              <a:rPr lang="en-US" dirty="0" smtClean="0"/>
              <a:t>Modulation </a:t>
            </a:r>
            <a:r>
              <a:rPr lang="en-US" dirty="0"/>
              <a:t>2</a:t>
            </a:r>
          </a:p>
        </p:txBody>
      </p:sp>
      <p:sp>
        <p:nvSpPr>
          <p:cNvPr id="3" name="Content Placeholder 2"/>
          <p:cNvSpPr>
            <a:spLocks noGrp="1"/>
          </p:cNvSpPr>
          <p:nvPr>
            <p:ph idx="1"/>
          </p:nvPr>
        </p:nvSpPr>
        <p:spPr>
          <a:xfrm>
            <a:off x="838200" y="979714"/>
            <a:ext cx="10515600" cy="5116285"/>
          </a:xfrm>
        </p:spPr>
        <p:txBody>
          <a:bodyPr/>
          <a:lstStyle/>
          <a:p>
            <a:pPr marL="0" indent="0" algn="ctr">
              <a:buNone/>
            </a:pPr>
            <a:r>
              <a:rPr lang="en-US" dirty="0"/>
              <a:t>Lecture </a:t>
            </a:r>
            <a:r>
              <a:rPr lang="en-US" dirty="0" smtClean="0"/>
              <a:t>topics</a:t>
            </a:r>
            <a:endParaRPr lang="en-US" dirty="0"/>
          </a:p>
          <a:p>
            <a:r>
              <a:rPr lang="en-US" sz="3600" dirty="0" smtClean="0"/>
              <a:t>US Broadcast FM </a:t>
            </a:r>
          </a:p>
          <a:p>
            <a:r>
              <a:rPr lang="en-US" sz="3600" dirty="0" smtClean="0"/>
              <a:t>Narrowband </a:t>
            </a:r>
            <a:r>
              <a:rPr lang="en-US" sz="3600" dirty="0"/>
              <a:t>FM </a:t>
            </a:r>
            <a:r>
              <a:rPr lang="en-US" sz="3600" dirty="0" smtClean="0"/>
              <a:t>Modulation</a:t>
            </a:r>
            <a:endParaRPr lang="en-US" sz="3600" dirty="0"/>
          </a:p>
          <a:p>
            <a:r>
              <a:rPr lang="en-US" sz="3600" dirty="0" smtClean="0"/>
              <a:t>Wideband </a:t>
            </a:r>
            <a:r>
              <a:rPr lang="en-US" sz="3600" dirty="0"/>
              <a:t>FM </a:t>
            </a:r>
            <a:r>
              <a:rPr lang="en-US" sz="3600" dirty="0" smtClean="0"/>
              <a:t>Modulation</a:t>
            </a:r>
          </a:p>
          <a:p>
            <a:r>
              <a:rPr lang="en-US" sz="3600" dirty="0"/>
              <a:t>Narrowband FM </a:t>
            </a:r>
            <a:r>
              <a:rPr lang="en-US" sz="3600" dirty="0" smtClean="0"/>
              <a:t>Demodulation</a:t>
            </a:r>
            <a:endParaRPr lang="en-US" sz="3600" dirty="0"/>
          </a:p>
          <a:p>
            <a:r>
              <a:rPr lang="en-US" sz="3600" dirty="0"/>
              <a:t>Wideband FM </a:t>
            </a:r>
            <a:r>
              <a:rPr lang="en-US" sz="3600" dirty="0" smtClean="0"/>
              <a:t>Demodulation</a:t>
            </a:r>
            <a:endParaRPr lang="en-US" sz="3600" dirty="0"/>
          </a:p>
          <a:p>
            <a:r>
              <a:rPr lang="en-US" sz="3600" dirty="0" smtClean="0"/>
              <a:t>FM Advantages over AM</a:t>
            </a:r>
          </a:p>
          <a:p>
            <a:r>
              <a:rPr lang="en-US" sz="3600" dirty="0" smtClean="0"/>
              <a:t>Noise and FM</a:t>
            </a:r>
            <a:endParaRPr lang="en-US" sz="3600" dirty="0"/>
          </a:p>
        </p:txBody>
      </p:sp>
      <p:sp>
        <p:nvSpPr>
          <p:cNvPr id="4" name="Date Placeholder 3"/>
          <p:cNvSpPr>
            <a:spLocks noGrp="1"/>
          </p:cNvSpPr>
          <p:nvPr>
            <p:ph type="dt" sz="half" idx="10"/>
          </p:nvPr>
        </p:nvSpPr>
        <p:spPr/>
        <p:txBody>
          <a:bodyPr/>
          <a:lstStyle/>
          <a:p>
            <a:fld id="{7843D12C-A4CE-43CA-85AD-338677B4ECA5}"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2</a:t>
            </a:fld>
            <a:endParaRPr lang="en-US"/>
          </a:p>
        </p:txBody>
      </p:sp>
    </p:spTree>
    <p:extLst>
      <p:ext uri="{BB962C8B-B14F-4D97-AF65-F5344CB8AC3E}">
        <p14:creationId xmlns:p14="http://schemas.microsoft.com/office/powerpoint/2010/main" val="307401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5475"/>
          </a:xfrm>
        </p:spPr>
        <p:txBody>
          <a:bodyPr>
            <a:normAutofit fontScale="90000"/>
          </a:bodyPr>
          <a:lstStyle/>
          <a:p>
            <a:pPr algn="ctr"/>
            <a:r>
              <a:rPr lang="en-US" dirty="0"/>
              <a:t>US Broadcast </a:t>
            </a:r>
            <a:r>
              <a:rPr lang="en-US" dirty="0" smtClean="0"/>
              <a:t>FM</a:t>
            </a:r>
            <a:endParaRPr lang="en-US" dirty="0"/>
          </a:p>
        </p:txBody>
      </p:sp>
      <p:sp>
        <p:nvSpPr>
          <p:cNvPr id="3" name="Content Placeholder 2"/>
          <p:cNvSpPr>
            <a:spLocks noGrp="1"/>
          </p:cNvSpPr>
          <p:nvPr>
            <p:ph idx="1"/>
          </p:nvPr>
        </p:nvSpPr>
        <p:spPr>
          <a:xfrm>
            <a:off x="838200" y="990600"/>
            <a:ext cx="10515600" cy="5365750"/>
          </a:xfrm>
        </p:spPr>
        <p:txBody>
          <a:bodyPr>
            <a:normAutofit/>
          </a:bodyPr>
          <a:lstStyle/>
          <a:p>
            <a:r>
              <a:rPr lang="en-US" dirty="0"/>
              <a:t>US </a:t>
            </a:r>
            <a:r>
              <a:rPr lang="en-US" dirty="0" smtClean="0"/>
              <a:t>Monaural FM </a:t>
            </a:r>
            <a:r>
              <a:rPr lang="en-US" dirty="0"/>
              <a:t>bandwidth </a:t>
            </a:r>
            <a:r>
              <a:rPr lang="en-US" dirty="0" smtClean="0"/>
              <a:t>specifications:</a:t>
            </a:r>
            <a:endParaRPr lang="en-US" dirty="0"/>
          </a:p>
          <a:p>
            <a:pPr lvl="1"/>
            <a:r>
              <a:rPr lang="en-US" dirty="0" smtClean="0"/>
              <a:t>Frequency </a:t>
            </a:r>
            <a:r>
              <a:rPr lang="en-US" dirty="0"/>
              <a:t>range: 88.0–108.0 </a:t>
            </a:r>
            <a:r>
              <a:rPr lang="en-US" dirty="0" smtClean="0"/>
              <a:t>MHz</a:t>
            </a:r>
          </a:p>
          <a:p>
            <a:pPr lvl="1"/>
            <a:r>
              <a:rPr lang="en-US" dirty="0" smtClean="0"/>
              <a:t>Channel </a:t>
            </a:r>
            <a:r>
              <a:rPr lang="en-US" dirty="0"/>
              <a:t>width: 200 KHz (100 channels</a:t>
            </a:r>
            <a:r>
              <a:rPr lang="en-US" dirty="0" smtClean="0"/>
              <a:t>)</a:t>
            </a:r>
          </a:p>
          <a:p>
            <a:pPr lvl="1"/>
            <a:r>
              <a:rPr lang="en-US" dirty="0" smtClean="0"/>
              <a:t>Channel </a:t>
            </a:r>
            <a:r>
              <a:rPr lang="en-US" dirty="0"/>
              <a:t>center frequencies: 88.1, 88.3, . . . , </a:t>
            </a:r>
            <a:r>
              <a:rPr lang="en-US" dirty="0" smtClean="0"/>
              <a:t>107.9</a:t>
            </a:r>
            <a:endParaRPr lang="en-US" dirty="0"/>
          </a:p>
          <a:p>
            <a:pPr lvl="1"/>
            <a:r>
              <a:rPr lang="en-US" dirty="0" smtClean="0"/>
              <a:t>Frequency </a:t>
            </a:r>
            <a:r>
              <a:rPr lang="en-US" dirty="0"/>
              <a:t>deviation: ±75 </a:t>
            </a:r>
            <a:r>
              <a:rPr lang="en-US" dirty="0" smtClean="0"/>
              <a:t>KHz</a:t>
            </a:r>
          </a:p>
          <a:p>
            <a:pPr lvl="1"/>
            <a:r>
              <a:rPr lang="en-US" dirty="0" smtClean="0"/>
              <a:t>Audio 50 Hz – 15kHz</a:t>
            </a:r>
            <a:endParaRPr lang="en-US" dirty="0"/>
          </a:p>
          <a:p>
            <a:r>
              <a:rPr lang="en-US" dirty="0" smtClean="0"/>
              <a:t>Signal </a:t>
            </a:r>
            <a:r>
              <a:rPr lang="en-US" dirty="0"/>
              <a:t>bandwidth: </a:t>
            </a:r>
            <a:r>
              <a:rPr lang="en-US" dirty="0" smtClean="0"/>
              <a:t>400 kHz allocated for stereo broadcast and other services using composite audio:</a:t>
            </a:r>
            <a:endParaRPr lang="en-US" dirty="0"/>
          </a:p>
          <a:p>
            <a:pPr lvl="1"/>
            <a:r>
              <a:rPr lang="en-US" dirty="0" err="1" smtClean="0"/>
              <a:t>Muzak</a:t>
            </a:r>
            <a:r>
              <a:rPr lang="en-US" dirty="0" smtClean="0"/>
              <a:t> </a:t>
            </a:r>
            <a:r>
              <a:rPr lang="en-US" dirty="0"/>
              <a:t>(elevator music) (</a:t>
            </a:r>
            <a:r>
              <a:rPr lang="en-US" dirty="0" smtClean="0"/>
              <a:t>1936) – NB FM sub-channel at 67 or 92 kHz</a:t>
            </a:r>
            <a:endParaRPr lang="en-US" dirty="0"/>
          </a:p>
          <a:p>
            <a:pPr lvl="1"/>
            <a:r>
              <a:rPr lang="en-US" dirty="0" smtClean="0"/>
              <a:t>FM Stereo </a:t>
            </a:r>
          </a:p>
          <a:p>
            <a:pPr lvl="2"/>
            <a:r>
              <a:rPr lang="en-US" dirty="0" smtClean="0"/>
              <a:t>Frequency Domain View - sum </a:t>
            </a:r>
            <a:r>
              <a:rPr lang="en-US" dirty="0"/>
              <a:t>and difference of L/R audio channels </a:t>
            </a:r>
            <a:r>
              <a:rPr lang="en-US" dirty="0" smtClean="0"/>
              <a:t>via DSB-SC at 38 kHz</a:t>
            </a:r>
          </a:p>
          <a:p>
            <a:pPr lvl="2"/>
            <a:r>
              <a:rPr lang="en-US" dirty="0" smtClean="0"/>
              <a:t>Time Domain View – alternate left and right channels at 38 kHz sample rate</a:t>
            </a:r>
          </a:p>
          <a:p>
            <a:pPr lvl="1"/>
            <a:r>
              <a:rPr lang="en-US" dirty="0" smtClean="0"/>
              <a:t>Digital stereo HD with compressed CD quality sound</a:t>
            </a:r>
            <a:endParaRPr lang="en-US" dirty="0"/>
          </a:p>
        </p:txBody>
      </p:sp>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3</a:t>
            </a:fld>
            <a:endParaRPr lang="en-US"/>
          </a:p>
        </p:txBody>
      </p:sp>
      <p:pic>
        <p:nvPicPr>
          <p:cNvPr id="7" name="Picture 6"/>
          <p:cNvPicPr>
            <a:picLocks noChangeAspect="1"/>
          </p:cNvPicPr>
          <p:nvPr/>
        </p:nvPicPr>
        <p:blipFill>
          <a:blip r:embed="rId3"/>
          <a:stretch>
            <a:fillRect/>
          </a:stretch>
        </p:blipFill>
        <p:spPr>
          <a:xfrm>
            <a:off x="8425543" y="478177"/>
            <a:ext cx="2024743" cy="2942205"/>
          </a:xfrm>
          <a:prstGeom prst="rect">
            <a:avLst/>
          </a:prstGeom>
        </p:spPr>
      </p:pic>
    </p:spTree>
    <p:extLst>
      <p:ext uri="{BB962C8B-B14F-4D97-AF65-F5344CB8AC3E}">
        <p14:creationId xmlns:p14="http://schemas.microsoft.com/office/powerpoint/2010/main" val="276966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2818"/>
          </a:xfrm>
        </p:spPr>
        <p:txBody>
          <a:bodyPr>
            <a:normAutofit fontScale="90000"/>
          </a:bodyPr>
          <a:lstStyle/>
          <a:p>
            <a:pPr algn="ctr"/>
            <a:r>
              <a:rPr lang="en-US" dirty="0"/>
              <a:t>NBFM </a:t>
            </a:r>
            <a:r>
              <a:rPr lang="en-US" dirty="0" smtClean="0"/>
              <a:t>Modulation</a:t>
            </a:r>
            <a:endParaRPr lang="en-US" dirty="0"/>
          </a:p>
        </p:txBody>
      </p:sp>
      <p:sp>
        <p:nvSpPr>
          <p:cNvPr id="3" name="Content Placeholder 2"/>
          <p:cNvSpPr>
            <a:spLocks noGrp="1"/>
          </p:cNvSpPr>
          <p:nvPr>
            <p:ph idx="1"/>
          </p:nvPr>
        </p:nvSpPr>
        <p:spPr>
          <a:xfrm>
            <a:off x="838200" y="957944"/>
            <a:ext cx="10515600" cy="5219019"/>
          </a:xfrm>
        </p:spPr>
        <p:txBody>
          <a:bodyPr/>
          <a:lstStyle/>
          <a:p>
            <a:pPr marL="0" indent="0">
              <a:buNone/>
            </a:pPr>
            <a:r>
              <a:rPr lang="en-US" dirty="0"/>
              <a:t>For narrowband signals, |</a:t>
            </a:r>
            <a:r>
              <a:rPr lang="en-US" dirty="0" err="1"/>
              <a:t>k</a:t>
            </a:r>
            <a:r>
              <a:rPr lang="en-US" baseline="-25000" dirty="0" err="1"/>
              <a:t>f</a:t>
            </a:r>
            <a:r>
              <a:rPr lang="en-US" baseline="-25000" dirty="0"/>
              <a:t> </a:t>
            </a:r>
            <a:r>
              <a:rPr lang="en-US" dirty="0"/>
              <a:t>a(t)| ≪ 1 and |</a:t>
            </a:r>
            <a:r>
              <a:rPr lang="en-US" dirty="0" err="1"/>
              <a:t>k</a:t>
            </a:r>
            <a:r>
              <a:rPr lang="en-US" baseline="-25000" dirty="0" err="1"/>
              <a:t>p</a:t>
            </a:r>
            <a:r>
              <a:rPr lang="en-US" dirty="0" err="1"/>
              <a:t>m</a:t>
            </a:r>
            <a:r>
              <a:rPr lang="en-US" dirty="0"/>
              <a:t>(t)| ≪ 1, </a:t>
            </a:r>
            <a:br>
              <a:rPr lang="en-US" dirty="0"/>
            </a:br>
            <a:r>
              <a:rPr lang="en-US" dirty="0" smtClean="0"/>
              <a:t/>
            </a:r>
            <a:br>
              <a:rPr lang="en-US" dirty="0" smtClean="0"/>
            </a:br>
            <a:endParaRPr lang="en-US" dirty="0" smtClean="0"/>
          </a:p>
          <a:p>
            <a:pPr marL="0" indent="0">
              <a:buNone/>
            </a:pPr>
            <a:r>
              <a:rPr lang="en-US" dirty="0"/>
              <a:t>We can use a DSB-SC modulator with a phase shifter. </a:t>
            </a:r>
            <a:br>
              <a:rPr lang="en-US" dirty="0"/>
            </a:br>
            <a:endParaRPr lang="en-US" dirty="0"/>
          </a:p>
        </p:txBody>
      </p:sp>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4</a:t>
            </a:fld>
            <a:endParaRPr lang="en-US"/>
          </a:p>
        </p:txBody>
      </p:sp>
      <p:pic>
        <p:nvPicPr>
          <p:cNvPr id="7" name="Picture 6"/>
          <p:cNvPicPr>
            <a:picLocks noChangeAspect="1"/>
          </p:cNvPicPr>
          <p:nvPr/>
        </p:nvPicPr>
        <p:blipFill>
          <a:blip r:embed="rId3"/>
          <a:stretch>
            <a:fillRect/>
          </a:stretch>
        </p:blipFill>
        <p:spPr>
          <a:xfrm>
            <a:off x="3124201" y="1449161"/>
            <a:ext cx="4122964" cy="796234"/>
          </a:xfrm>
          <a:prstGeom prst="rect">
            <a:avLst/>
          </a:prstGeom>
        </p:spPr>
      </p:pic>
      <p:pic>
        <p:nvPicPr>
          <p:cNvPr id="8" name="Picture 7"/>
          <p:cNvPicPr>
            <a:picLocks noChangeAspect="1"/>
          </p:cNvPicPr>
          <p:nvPr/>
        </p:nvPicPr>
        <p:blipFill>
          <a:blip r:embed="rId4"/>
          <a:stretch>
            <a:fillRect/>
          </a:stretch>
        </p:blipFill>
        <p:spPr>
          <a:xfrm>
            <a:off x="533400" y="2736612"/>
            <a:ext cx="3993016" cy="3388376"/>
          </a:xfrm>
          <a:prstGeom prst="rect">
            <a:avLst/>
          </a:prstGeom>
        </p:spPr>
      </p:pic>
      <p:cxnSp>
        <p:nvCxnSpPr>
          <p:cNvPr id="11" name="Straight Arrow Connector 10"/>
          <p:cNvCxnSpPr/>
          <p:nvPr/>
        </p:nvCxnSpPr>
        <p:spPr>
          <a:xfrm flipV="1">
            <a:off x="8153400" y="3808886"/>
            <a:ext cx="1045029" cy="10886"/>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14" name="Straight Arrow Connector 13"/>
          <p:cNvCxnSpPr/>
          <p:nvPr/>
        </p:nvCxnSpPr>
        <p:spPr>
          <a:xfrm flipV="1">
            <a:off x="8153400" y="3808886"/>
            <a:ext cx="0" cy="19267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flipV="1">
            <a:off x="7108371" y="3808886"/>
            <a:ext cx="1045029" cy="10886"/>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sp>
        <p:nvSpPr>
          <p:cNvPr id="18" name="Oval 17"/>
          <p:cNvSpPr/>
          <p:nvPr/>
        </p:nvSpPr>
        <p:spPr>
          <a:xfrm>
            <a:off x="8055427" y="3702111"/>
            <a:ext cx="195943" cy="195943"/>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6" name="Straight Arrow Connector 15"/>
          <p:cNvCxnSpPr/>
          <p:nvPr/>
        </p:nvCxnSpPr>
        <p:spPr>
          <a:xfrm flipV="1">
            <a:off x="8153400" y="3808886"/>
            <a:ext cx="1045029" cy="1926772"/>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17" name="Straight Arrow Connector 16"/>
          <p:cNvCxnSpPr/>
          <p:nvPr/>
        </p:nvCxnSpPr>
        <p:spPr>
          <a:xfrm flipH="1" flipV="1">
            <a:off x="7108370" y="3791279"/>
            <a:ext cx="1045029" cy="1926772"/>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sp>
        <p:nvSpPr>
          <p:cNvPr id="23" name="TextBox 22"/>
          <p:cNvSpPr txBox="1"/>
          <p:nvPr/>
        </p:nvSpPr>
        <p:spPr>
          <a:xfrm>
            <a:off x="8262416" y="3297474"/>
            <a:ext cx="1066639" cy="369332"/>
          </a:xfrm>
          <a:prstGeom prst="rect">
            <a:avLst/>
          </a:prstGeom>
          <a:noFill/>
          <a:ln>
            <a:noFill/>
          </a:ln>
        </p:spPr>
        <p:txBody>
          <a:bodyPr wrap="square" rtlCol="0">
            <a:spAutoFit/>
          </a:bodyPr>
          <a:lstStyle/>
          <a:p>
            <a:r>
              <a:rPr lang="en-US" dirty="0" smtClean="0"/>
              <a:t>m(t)*1</a:t>
            </a:r>
            <a:endParaRPr lang="en-US" dirty="0"/>
          </a:p>
        </p:txBody>
      </p:sp>
      <p:sp>
        <p:nvSpPr>
          <p:cNvPr id="24" name="TextBox 23"/>
          <p:cNvSpPr txBox="1"/>
          <p:nvPr/>
        </p:nvSpPr>
        <p:spPr>
          <a:xfrm>
            <a:off x="7086759" y="3297474"/>
            <a:ext cx="1066639" cy="369332"/>
          </a:xfrm>
          <a:prstGeom prst="rect">
            <a:avLst/>
          </a:prstGeom>
          <a:noFill/>
          <a:ln>
            <a:noFill/>
          </a:ln>
        </p:spPr>
        <p:txBody>
          <a:bodyPr wrap="square" rtlCol="0">
            <a:spAutoFit/>
          </a:bodyPr>
          <a:lstStyle/>
          <a:p>
            <a:r>
              <a:rPr lang="en-US" dirty="0" smtClean="0"/>
              <a:t>m(t)*(-1)</a:t>
            </a:r>
            <a:endParaRPr lang="en-US" dirty="0"/>
          </a:p>
        </p:txBody>
      </p:sp>
      <p:sp>
        <p:nvSpPr>
          <p:cNvPr id="25" name="TextBox 24"/>
          <p:cNvSpPr txBox="1"/>
          <p:nvPr/>
        </p:nvSpPr>
        <p:spPr>
          <a:xfrm>
            <a:off x="7473240" y="2986888"/>
            <a:ext cx="1578351" cy="369332"/>
          </a:xfrm>
          <a:prstGeom prst="rect">
            <a:avLst/>
          </a:prstGeom>
          <a:noFill/>
          <a:ln>
            <a:noFill/>
          </a:ln>
        </p:spPr>
        <p:txBody>
          <a:bodyPr wrap="square" rtlCol="0">
            <a:spAutoFit/>
          </a:bodyPr>
          <a:lstStyle/>
          <a:p>
            <a:r>
              <a:rPr lang="en-US" dirty="0" smtClean="0"/>
              <a:t>m(t)*sin(</a:t>
            </a:r>
            <a:r>
              <a:rPr lang="en-US" dirty="0" smtClean="0">
                <a:sym typeface="Symbol" panose="05050102010706020507" pitchFamily="18" charset="2"/>
              </a:rPr>
              <a:t></a:t>
            </a:r>
            <a:r>
              <a:rPr lang="en-US" baseline="-25000" dirty="0" err="1" smtClean="0">
                <a:sym typeface="Symbol" panose="05050102010706020507" pitchFamily="18" charset="2"/>
              </a:rPr>
              <a:t>c</a:t>
            </a:r>
            <a:r>
              <a:rPr lang="en-US" dirty="0" err="1" smtClean="0">
                <a:sym typeface="Symbol" panose="05050102010706020507" pitchFamily="18" charset="2"/>
              </a:rPr>
              <a:t>t</a:t>
            </a:r>
            <a:r>
              <a:rPr lang="en-US" dirty="0" smtClean="0">
                <a:sym typeface="Symbol" panose="05050102010706020507" pitchFamily="18" charset="2"/>
              </a:rPr>
              <a:t>)</a:t>
            </a:r>
            <a:endParaRPr lang="en-US" dirty="0"/>
          </a:p>
        </p:txBody>
      </p:sp>
      <p:sp>
        <p:nvSpPr>
          <p:cNvPr id="26" name="TextBox 25"/>
          <p:cNvSpPr txBox="1"/>
          <p:nvPr/>
        </p:nvSpPr>
        <p:spPr>
          <a:xfrm>
            <a:off x="8153398" y="3994498"/>
            <a:ext cx="936173" cy="369332"/>
          </a:xfrm>
          <a:prstGeom prst="rect">
            <a:avLst/>
          </a:prstGeom>
          <a:noFill/>
          <a:ln>
            <a:noFill/>
          </a:ln>
        </p:spPr>
        <p:txBody>
          <a:bodyPr wrap="square" rtlCol="0">
            <a:spAutoFit/>
          </a:bodyPr>
          <a:lstStyle/>
          <a:p>
            <a:r>
              <a:rPr lang="en-US" b="1" dirty="0" smtClean="0">
                <a:solidFill>
                  <a:srgbClr val="FF0000"/>
                </a:solidFill>
              </a:rPr>
              <a:t>cos(</a:t>
            </a:r>
            <a:r>
              <a:rPr lang="en-US" b="1" dirty="0" smtClean="0">
                <a:solidFill>
                  <a:srgbClr val="FF0000"/>
                </a:solidFill>
                <a:sym typeface="Symbol" panose="05050102010706020507" pitchFamily="18" charset="2"/>
              </a:rPr>
              <a:t></a:t>
            </a:r>
            <a:r>
              <a:rPr lang="en-US" b="1" baseline="-25000" dirty="0" err="1" smtClean="0">
                <a:solidFill>
                  <a:srgbClr val="FF0000"/>
                </a:solidFill>
                <a:sym typeface="Symbol" panose="05050102010706020507" pitchFamily="18" charset="2"/>
              </a:rPr>
              <a:t>c</a:t>
            </a:r>
            <a:r>
              <a:rPr lang="en-US" b="1" dirty="0" err="1" smtClean="0">
                <a:solidFill>
                  <a:srgbClr val="FF0000"/>
                </a:solidFill>
                <a:sym typeface="Symbol" panose="05050102010706020507" pitchFamily="18" charset="2"/>
              </a:rPr>
              <a:t>t</a:t>
            </a:r>
            <a:r>
              <a:rPr lang="en-US" b="1" dirty="0" smtClean="0">
                <a:solidFill>
                  <a:srgbClr val="FF0000"/>
                </a:solidFill>
                <a:sym typeface="Symbol" panose="05050102010706020507" pitchFamily="18" charset="2"/>
              </a:rPr>
              <a:t>)</a:t>
            </a:r>
            <a:endParaRPr lang="en-US" b="1" dirty="0">
              <a:solidFill>
                <a:srgbClr val="FF0000"/>
              </a:solidFill>
            </a:endParaRPr>
          </a:p>
        </p:txBody>
      </p:sp>
      <p:sp>
        <p:nvSpPr>
          <p:cNvPr id="28" name="Curved Down Arrow 27"/>
          <p:cNvSpPr/>
          <p:nvPr/>
        </p:nvSpPr>
        <p:spPr>
          <a:xfrm>
            <a:off x="7875812" y="4754665"/>
            <a:ext cx="685800" cy="34834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576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6361"/>
          </a:xfrm>
        </p:spPr>
        <p:txBody>
          <a:bodyPr>
            <a:normAutofit fontScale="90000"/>
          </a:bodyPr>
          <a:lstStyle/>
          <a:p>
            <a:pPr algn="ctr"/>
            <a:r>
              <a:rPr lang="en-US" dirty="0" smtClean="0"/>
              <a:t>Hard Limiter to Remove AM from an FM Signal</a:t>
            </a:r>
            <a:endParaRPr lang="en-US" dirty="0"/>
          </a:p>
        </p:txBody>
      </p:sp>
      <p:pic>
        <p:nvPicPr>
          <p:cNvPr id="7" name="Content Placeholder 6"/>
          <p:cNvPicPr>
            <a:picLocks noGrp="1" noChangeAspect="1"/>
          </p:cNvPicPr>
          <p:nvPr>
            <p:ph idx="1"/>
          </p:nvPr>
        </p:nvPicPr>
        <p:blipFill>
          <a:blip r:embed="rId2"/>
          <a:stretch>
            <a:fillRect/>
          </a:stretch>
        </p:blipFill>
        <p:spPr>
          <a:xfrm>
            <a:off x="2630748" y="1131888"/>
            <a:ext cx="6930503" cy="5045075"/>
          </a:xfrm>
          <a:prstGeom prst="rect">
            <a:avLst/>
          </a:prstGeom>
        </p:spPr>
      </p:pic>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5</a:t>
            </a:fld>
            <a:endParaRPr lang="en-US"/>
          </a:p>
        </p:txBody>
      </p:sp>
      <p:sp>
        <p:nvSpPr>
          <p:cNvPr id="8" name="TextBox 7"/>
          <p:cNvSpPr txBox="1"/>
          <p:nvPr/>
        </p:nvSpPr>
        <p:spPr>
          <a:xfrm>
            <a:off x="7663544" y="3712028"/>
            <a:ext cx="2188028" cy="489857"/>
          </a:xfrm>
          <a:prstGeom prst="rect">
            <a:avLst/>
          </a:prstGeom>
          <a:noFill/>
        </p:spPr>
        <p:txBody>
          <a:bodyPr wrap="square" rtlCol="0">
            <a:spAutoFit/>
          </a:bodyPr>
          <a:lstStyle/>
          <a:p>
            <a:endParaRPr lang="en-US" dirty="0"/>
          </a:p>
        </p:txBody>
      </p:sp>
      <p:sp>
        <p:nvSpPr>
          <p:cNvPr id="9" name="Round Diagonal Corner Rectangle 8"/>
          <p:cNvSpPr/>
          <p:nvPr/>
        </p:nvSpPr>
        <p:spPr>
          <a:xfrm>
            <a:off x="7663544" y="3799114"/>
            <a:ext cx="1897707" cy="402771"/>
          </a:xfrm>
          <a:prstGeom prst="round2Diag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377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4846"/>
          </a:xfrm>
        </p:spPr>
        <p:txBody>
          <a:bodyPr>
            <a:normAutofit fontScale="90000"/>
          </a:bodyPr>
          <a:lstStyle/>
          <a:p>
            <a:pPr algn="ctr"/>
            <a:r>
              <a:rPr lang="en-US" dirty="0"/>
              <a:t>Bandpass </a:t>
            </a:r>
            <a:r>
              <a:rPr lang="en-US" dirty="0" smtClean="0"/>
              <a:t>Limiter</a:t>
            </a:r>
            <a:endParaRPr lang="en-US" dirty="0"/>
          </a:p>
        </p:txBody>
      </p:sp>
      <p:pic>
        <p:nvPicPr>
          <p:cNvPr id="7" name="Content Placeholder 6"/>
          <p:cNvPicPr>
            <a:picLocks noGrp="1" noChangeAspect="1"/>
          </p:cNvPicPr>
          <p:nvPr>
            <p:ph idx="1"/>
          </p:nvPr>
        </p:nvPicPr>
        <p:blipFill>
          <a:blip r:embed="rId2"/>
          <a:stretch>
            <a:fillRect/>
          </a:stretch>
        </p:blipFill>
        <p:spPr>
          <a:xfrm>
            <a:off x="2497334" y="1001713"/>
            <a:ext cx="7197332" cy="5175250"/>
          </a:xfrm>
          <a:prstGeom prst="rect">
            <a:avLst/>
          </a:prstGeom>
        </p:spPr>
      </p:pic>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6</a:t>
            </a:fld>
            <a:endParaRPr lang="en-US"/>
          </a:p>
        </p:txBody>
      </p:sp>
    </p:spTree>
    <p:extLst>
      <p:ext uri="{BB962C8B-B14F-4D97-AF65-F5344CB8AC3E}">
        <p14:creationId xmlns:p14="http://schemas.microsoft.com/office/powerpoint/2010/main" val="208627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2818"/>
          </a:xfrm>
        </p:spPr>
        <p:txBody>
          <a:bodyPr>
            <a:normAutofit fontScale="90000"/>
          </a:bodyPr>
          <a:lstStyle/>
          <a:p>
            <a:pPr algn="ctr"/>
            <a:r>
              <a:rPr lang="en-US" dirty="0"/>
              <a:t>Bandpass Limiter </a:t>
            </a:r>
            <a:r>
              <a:rPr lang="en-US" dirty="0" smtClean="0"/>
              <a:t>2</a:t>
            </a:r>
            <a:endParaRPr lang="en-US" dirty="0"/>
          </a:p>
        </p:txBody>
      </p:sp>
      <p:pic>
        <p:nvPicPr>
          <p:cNvPr id="7" name="Content Placeholder 6"/>
          <p:cNvPicPr>
            <a:picLocks noGrp="1" noChangeAspect="1"/>
          </p:cNvPicPr>
          <p:nvPr>
            <p:ph idx="1"/>
          </p:nvPr>
        </p:nvPicPr>
        <p:blipFill>
          <a:blip r:embed="rId2"/>
          <a:stretch>
            <a:fillRect/>
          </a:stretch>
        </p:blipFill>
        <p:spPr>
          <a:xfrm>
            <a:off x="2025580" y="1044575"/>
            <a:ext cx="8140840" cy="5132388"/>
          </a:xfrm>
          <a:prstGeom prst="rect">
            <a:avLst/>
          </a:prstGeom>
        </p:spPr>
      </p:pic>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7</a:t>
            </a:fld>
            <a:endParaRPr lang="en-US"/>
          </a:p>
        </p:txBody>
      </p:sp>
    </p:spTree>
    <p:extLst>
      <p:ext uri="{BB962C8B-B14F-4D97-AF65-F5344CB8AC3E}">
        <p14:creationId xmlns:p14="http://schemas.microsoft.com/office/powerpoint/2010/main" val="329127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6361"/>
          </a:xfrm>
        </p:spPr>
        <p:txBody>
          <a:bodyPr>
            <a:normAutofit fontScale="90000"/>
          </a:bodyPr>
          <a:lstStyle/>
          <a:p>
            <a:pPr algn="ctr"/>
            <a:r>
              <a:rPr lang="en-US" sz="4000" dirty="0"/>
              <a:t>WBFM Modulation: Direct Generation Using VCO </a:t>
            </a:r>
          </a:p>
        </p:txBody>
      </p:sp>
      <p:sp>
        <p:nvSpPr>
          <p:cNvPr id="3" name="Content Placeholder 2"/>
          <p:cNvSpPr>
            <a:spLocks noGrp="1"/>
          </p:cNvSpPr>
          <p:nvPr>
            <p:ph idx="1"/>
          </p:nvPr>
        </p:nvSpPr>
        <p:spPr>
          <a:xfrm>
            <a:off x="838200" y="1001486"/>
            <a:ext cx="10515600" cy="5246914"/>
          </a:xfrm>
        </p:spPr>
        <p:txBody>
          <a:bodyPr>
            <a:normAutofit/>
          </a:bodyPr>
          <a:lstStyle/>
          <a:p>
            <a:r>
              <a:rPr lang="en-US" dirty="0"/>
              <a:t>A voltage controlled </a:t>
            </a:r>
            <a:r>
              <a:rPr lang="en-US" dirty="0" smtClean="0"/>
              <a:t>oscillator (VCO) </a:t>
            </a:r>
            <a:r>
              <a:rPr lang="en-US" dirty="0"/>
              <a:t>generates a signal whose </a:t>
            </a:r>
            <a:r>
              <a:rPr lang="en-US" dirty="0" smtClean="0"/>
              <a:t>instantaneous frequency </a:t>
            </a:r>
            <a:r>
              <a:rPr lang="en-US" dirty="0"/>
              <a:t>proportional to an input m(t</a:t>
            </a:r>
            <a:r>
              <a:rPr lang="en-US" dirty="0" smtClean="0"/>
              <a:t>):</a:t>
            </a:r>
          </a:p>
          <a:p>
            <a:pPr marL="0" indent="0" algn="ctr">
              <a:buNone/>
            </a:pPr>
            <a:r>
              <a:rPr lang="en-US" dirty="0" err="1" smtClean="0"/>
              <a:t>ω</a:t>
            </a:r>
            <a:r>
              <a:rPr lang="en-US" baseline="-25000" dirty="0" err="1" smtClean="0"/>
              <a:t>i</a:t>
            </a:r>
            <a:r>
              <a:rPr lang="en-US" dirty="0" smtClean="0"/>
              <a:t>(t</a:t>
            </a:r>
            <a:r>
              <a:rPr lang="en-US" dirty="0"/>
              <a:t>) = </a:t>
            </a:r>
            <a:r>
              <a:rPr lang="en-US" dirty="0" err="1"/>
              <a:t>ω</a:t>
            </a:r>
            <a:r>
              <a:rPr lang="en-US" baseline="-25000" dirty="0" err="1"/>
              <a:t>c</a:t>
            </a:r>
            <a:r>
              <a:rPr lang="en-US" dirty="0"/>
              <a:t> + </a:t>
            </a:r>
            <a:r>
              <a:rPr lang="en-US" dirty="0" err="1" smtClean="0"/>
              <a:t>k</a:t>
            </a:r>
            <a:r>
              <a:rPr lang="en-US" baseline="-25000" dirty="0" err="1" smtClean="0"/>
              <a:t>f</a:t>
            </a:r>
            <a:r>
              <a:rPr lang="en-US" dirty="0" err="1" smtClean="0"/>
              <a:t>m</a:t>
            </a:r>
            <a:r>
              <a:rPr lang="en-US" dirty="0" smtClean="0"/>
              <a:t>(t)</a:t>
            </a:r>
          </a:p>
          <a:p>
            <a:r>
              <a:rPr lang="en-US" dirty="0" smtClean="0"/>
              <a:t>The </a:t>
            </a:r>
            <a:r>
              <a:rPr lang="en-US" dirty="0"/>
              <a:t>signal with frequency </a:t>
            </a:r>
            <a:r>
              <a:rPr lang="en-US" dirty="0" err="1"/>
              <a:t>ω</a:t>
            </a:r>
            <a:r>
              <a:rPr lang="en-US" baseline="-25000" dirty="0" err="1"/>
              <a:t>i</a:t>
            </a:r>
            <a:r>
              <a:rPr lang="en-US" dirty="0"/>
              <a:t>(t) is bandpass filtered, then used in a</a:t>
            </a:r>
            <a:br>
              <a:rPr lang="en-US" dirty="0"/>
            </a:br>
            <a:r>
              <a:rPr lang="en-US" dirty="0" smtClean="0"/>
              <a:t>modulator.</a:t>
            </a:r>
          </a:p>
          <a:p>
            <a:r>
              <a:rPr lang="en-US" dirty="0" smtClean="0"/>
              <a:t>VCO </a:t>
            </a:r>
            <a:r>
              <a:rPr lang="en-US" dirty="0"/>
              <a:t>can be constructed by using input voltage to control one or </a:t>
            </a:r>
            <a:r>
              <a:rPr lang="en-US" dirty="0" smtClean="0"/>
              <a:t>more circuit parameters:</a:t>
            </a:r>
            <a:endParaRPr lang="en-US" dirty="0"/>
          </a:p>
          <a:p>
            <a:r>
              <a:rPr lang="en-US" dirty="0" smtClean="0"/>
              <a:t>R</a:t>
            </a:r>
            <a:r>
              <a:rPr lang="en-US" dirty="0"/>
              <a:t>: </a:t>
            </a:r>
            <a:r>
              <a:rPr lang="en-US" dirty="0" smtClean="0"/>
              <a:t>mosfet</a:t>
            </a:r>
            <a:endParaRPr lang="en-US" dirty="0"/>
          </a:p>
          <a:p>
            <a:r>
              <a:rPr lang="en-US" dirty="0" smtClean="0"/>
              <a:t>L</a:t>
            </a:r>
            <a:r>
              <a:rPr lang="en-US" dirty="0"/>
              <a:t>: saturable core </a:t>
            </a:r>
            <a:r>
              <a:rPr lang="en-US" dirty="0" smtClean="0"/>
              <a:t>reactor</a:t>
            </a:r>
            <a:endParaRPr lang="en-US" dirty="0"/>
          </a:p>
          <a:p>
            <a:r>
              <a:rPr lang="en-US" dirty="0" smtClean="0"/>
              <a:t>C</a:t>
            </a:r>
            <a:r>
              <a:rPr lang="en-US" dirty="0"/>
              <a:t>: reverse-biased semiconductor </a:t>
            </a:r>
            <a:r>
              <a:rPr lang="en-US" dirty="0" smtClean="0"/>
              <a:t>diode (Varactor)</a:t>
            </a:r>
          </a:p>
          <a:p>
            <a:r>
              <a:rPr lang="en-US" dirty="0" smtClean="0"/>
              <a:t>In </a:t>
            </a:r>
            <a:r>
              <a:rPr lang="en-US" dirty="0"/>
              <a:t>all cases, feedback is used to </a:t>
            </a:r>
            <a:r>
              <a:rPr lang="en-US" dirty="0" smtClean="0"/>
              <a:t>control the average frequency</a:t>
            </a:r>
            <a:r>
              <a:rPr lang="en-US" dirty="0"/>
              <a:t>. </a:t>
            </a:r>
          </a:p>
        </p:txBody>
      </p:sp>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8</a:t>
            </a:fld>
            <a:endParaRPr lang="en-US"/>
          </a:p>
        </p:txBody>
      </p:sp>
    </p:spTree>
    <p:extLst>
      <p:ext uri="{BB962C8B-B14F-4D97-AF65-F5344CB8AC3E}">
        <p14:creationId xmlns:p14="http://schemas.microsoft.com/office/powerpoint/2010/main" val="1182964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4589"/>
          </a:xfrm>
        </p:spPr>
        <p:txBody>
          <a:bodyPr>
            <a:normAutofit fontScale="90000"/>
          </a:bodyPr>
          <a:lstStyle/>
          <a:p>
            <a:pPr algn="ctr"/>
            <a:r>
              <a:rPr lang="en-US" dirty="0"/>
              <a:t>FM Demodulation</a:t>
            </a:r>
          </a:p>
        </p:txBody>
      </p:sp>
      <p:sp>
        <p:nvSpPr>
          <p:cNvPr id="3" name="Content Placeholder 2"/>
          <p:cNvSpPr>
            <a:spLocks noGrp="1"/>
          </p:cNvSpPr>
          <p:nvPr>
            <p:ph idx="1"/>
          </p:nvPr>
        </p:nvSpPr>
        <p:spPr/>
        <p:txBody>
          <a:bodyPr>
            <a:normAutofit lnSpcReduction="10000"/>
          </a:bodyPr>
          <a:lstStyle/>
          <a:p>
            <a:r>
              <a:rPr lang="en-US" dirty="0"/>
              <a:t>Frequency-selective </a:t>
            </a:r>
            <a:r>
              <a:rPr lang="en-US" dirty="0" smtClean="0"/>
              <a:t>filter</a:t>
            </a:r>
            <a:endParaRPr lang="en-US" dirty="0"/>
          </a:p>
          <a:p>
            <a:pPr lvl="1"/>
            <a:r>
              <a:rPr lang="en-US" dirty="0" smtClean="0"/>
              <a:t>RC </a:t>
            </a:r>
            <a:r>
              <a:rPr lang="en-US" dirty="0"/>
              <a:t>high-pass </a:t>
            </a:r>
            <a:r>
              <a:rPr lang="en-US" dirty="0" smtClean="0"/>
              <a:t>filter</a:t>
            </a:r>
            <a:br>
              <a:rPr lang="en-US" dirty="0" smtClean="0"/>
            </a:br>
            <a:r>
              <a:rPr lang="en-US" dirty="0" smtClean="0"/>
              <a:t/>
            </a:r>
            <a:br>
              <a:rPr lang="en-US" dirty="0" smtClean="0"/>
            </a:br>
            <a:endParaRPr lang="en-US" dirty="0"/>
          </a:p>
          <a:p>
            <a:pPr lvl="1"/>
            <a:r>
              <a:rPr lang="en-US" dirty="0" smtClean="0"/>
              <a:t>RLC </a:t>
            </a:r>
            <a:r>
              <a:rPr lang="en-US" dirty="0"/>
              <a:t>circuit with carrier frequency </a:t>
            </a:r>
            <a:r>
              <a:rPr lang="el-GR" dirty="0"/>
              <a:t>ω</a:t>
            </a:r>
            <a:r>
              <a:rPr lang="en-US" baseline="-25000" dirty="0"/>
              <a:t>c</a:t>
            </a:r>
            <a:r>
              <a:rPr lang="en-US" dirty="0"/>
              <a:t> &lt; </a:t>
            </a:r>
            <a:r>
              <a:rPr lang="el-GR" dirty="0"/>
              <a:t>ω</a:t>
            </a:r>
            <a:r>
              <a:rPr lang="el-GR" baseline="-25000" dirty="0"/>
              <a:t>0</a:t>
            </a:r>
            <a:r>
              <a:rPr lang="el-GR" dirty="0"/>
              <a:t> = </a:t>
            </a:r>
            <a:r>
              <a:rPr lang="el-GR" dirty="0" smtClean="0"/>
              <a:t>1/</a:t>
            </a:r>
            <a:r>
              <a:rPr lang="en-US" dirty="0" smtClean="0"/>
              <a:t>root(LC)</a:t>
            </a:r>
            <a:endParaRPr lang="en-US" dirty="0"/>
          </a:p>
          <a:p>
            <a:r>
              <a:rPr lang="en-US" dirty="0" smtClean="0"/>
              <a:t>Differentiator (multiplies by </a:t>
            </a:r>
            <a:r>
              <a:rPr lang="en-US" dirty="0" err="1" smtClean="0"/>
              <a:t>j</a:t>
            </a:r>
            <a:r>
              <a:rPr lang="en-US" dirty="0" err="1" smtClean="0">
                <a:sym typeface="Symbol" panose="05050102010706020507" pitchFamily="18" charset="2"/>
              </a:rPr>
              <a:t>c</a:t>
            </a:r>
            <a:r>
              <a:rPr lang="en-US" dirty="0">
                <a:sym typeface="Symbol" panose="05050102010706020507" pitchFamily="18" charset="2"/>
              </a:rPr>
              <a:t> </a:t>
            </a:r>
            <a:r>
              <a:rPr lang="en-US" dirty="0" smtClean="0">
                <a:sym typeface="Symbol" panose="05050102010706020507" pitchFamily="18" charset="2"/>
              </a:rPr>
              <a:t>in the frequency domain)</a:t>
            </a:r>
            <a:endParaRPr lang="en-US" dirty="0"/>
          </a:p>
          <a:p>
            <a:r>
              <a:rPr lang="en-US" dirty="0" smtClean="0"/>
              <a:t>Slope detection</a:t>
            </a:r>
            <a:endParaRPr lang="en-US" dirty="0"/>
          </a:p>
          <a:p>
            <a:r>
              <a:rPr lang="en-US" dirty="0" smtClean="0"/>
              <a:t>Zero-crossing counter</a:t>
            </a:r>
            <a:endParaRPr lang="en-US" dirty="0"/>
          </a:p>
          <a:p>
            <a:r>
              <a:rPr lang="en-US" dirty="0" smtClean="0"/>
              <a:t>Phase-locked </a:t>
            </a:r>
            <a:r>
              <a:rPr lang="en-US" dirty="0"/>
              <a:t>loop (not discussed today) </a:t>
            </a:r>
            <a:endParaRPr lang="en-US" dirty="0" smtClean="0"/>
          </a:p>
          <a:p>
            <a:r>
              <a:rPr lang="en-US" dirty="0" smtClean="0"/>
              <a:t>DoctorD’s </a:t>
            </a:r>
            <a:r>
              <a:rPr lang="en-US" dirty="0" smtClean="0">
                <a:hlinkClick r:id="rId3"/>
              </a:rPr>
              <a:t>Power Mean Frequency Detector</a:t>
            </a:r>
            <a:r>
              <a:rPr lang="en-US" dirty="0" smtClean="0"/>
              <a:t>*</a:t>
            </a:r>
            <a:endParaRPr lang="en-US" dirty="0"/>
          </a:p>
        </p:txBody>
      </p:sp>
      <p:sp>
        <p:nvSpPr>
          <p:cNvPr id="4" name="Date Placeholder 3"/>
          <p:cNvSpPr>
            <a:spLocks noGrp="1"/>
          </p:cNvSpPr>
          <p:nvPr>
            <p:ph type="dt" sz="half" idx="10"/>
          </p:nvPr>
        </p:nvSpPr>
        <p:spPr/>
        <p:txBody>
          <a:bodyPr/>
          <a:lstStyle/>
          <a:p>
            <a:fld id="{2403DFF0-1FA9-434C-BDBF-528565DA41AF}" type="datetime1">
              <a:rPr lang="en-US" smtClean="0"/>
              <a:t>12/23/2016</a:t>
            </a:fld>
            <a:endParaRPr lang="en-US"/>
          </a:p>
        </p:txBody>
      </p:sp>
      <p:sp>
        <p:nvSpPr>
          <p:cNvPr id="5" name="Footer Placeholder 4"/>
          <p:cNvSpPr>
            <a:spLocks noGrp="1"/>
          </p:cNvSpPr>
          <p:nvPr>
            <p:ph type="ftr" sz="quarter" idx="11"/>
          </p:nvPr>
        </p:nvSpPr>
        <p:spPr/>
        <p:txBody>
          <a:bodyPr/>
          <a:lstStyle/>
          <a:p>
            <a:r>
              <a:rPr lang="en-US" smtClean="0"/>
              <a:t>Chapter 5: Angle Modulation and Demodulation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9</a:t>
            </a:fld>
            <a:endParaRPr lang="en-US"/>
          </a:p>
        </p:txBody>
      </p:sp>
      <p:pic>
        <p:nvPicPr>
          <p:cNvPr id="7" name="Picture 6"/>
          <p:cNvPicPr>
            <a:picLocks noChangeAspect="1"/>
          </p:cNvPicPr>
          <p:nvPr/>
        </p:nvPicPr>
        <p:blipFill>
          <a:blip r:embed="rId4"/>
          <a:stretch>
            <a:fillRect/>
          </a:stretch>
        </p:blipFill>
        <p:spPr>
          <a:xfrm>
            <a:off x="1707016" y="2583296"/>
            <a:ext cx="4454298" cy="611574"/>
          </a:xfrm>
          <a:prstGeom prst="rect">
            <a:avLst/>
          </a:prstGeom>
        </p:spPr>
      </p:pic>
    </p:spTree>
    <p:extLst>
      <p:ext uri="{BB962C8B-B14F-4D97-AF65-F5344CB8AC3E}">
        <p14:creationId xmlns:p14="http://schemas.microsoft.com/office/powerpoint/2010/main" val="1329523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775</Words>
  <Application>Microsoft Office PowerPoint</Application>
  <PresentationFormat>Widescreen</PresentationFormat>
  <Paragraphs>147</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Symbol</vt:lpstr>
      <vt:lpstr>Office Theme</vt:lpstr>
      <vt:lpstr>Chapter 5 </vt:lpstr>
      <vt:lpstr>Angle Modulation 2</vt:lpstr>
      <vt:lpstr>US Broadcast FM</vt:lpstr>
      <vt:lpstr>NBFM Modulation</vt:lpstr>
      <vt:lpstr>Hard Limiter to Remove AM from an FM Signal</vt:lpstr>
      <vt:lpstr>Bandpass Limiter</vt:lpstr>
      <vt:lpstr>Bandpass Limiter 2</vt:lpstr>
      <vt:lpstr>WBFM Modulation: Direct Generation Using VCO </vt:lpstr>
      <vt:lpstr>FM Demodulation</vt:lpstr>
      <vt:lpstr>Slope-Detecting Filter</vt:lpstr>
      <vt:lpstr>FM Demodulator and Differentiator</vt:lpstr>
      <vt:lpstr>Advantages of FM</vt:lpstr>
      <vt:lpstr>Advantages of FM 2</vt:lpstr>
      <vt:lpstr>Noise and FM</vt:lpstr>
      <vt:lpstr>Noise and FM – 2</vt:lpstr>
      <vt:lpstr>FM Pre-emphasis and De-emphasis </vt:lpstr>
      <vt:lpstr>Superheterodyne Analog AM/FM Receivers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Jeffrey Denenberg</dc:creator>
  <cp:lastModifiedBy>Jeffrey Denenberg</cp:lastModifiedBy>
  <cp:revision>215</cp:revision>
  <dcterms:created xsi:type="dcterms:W3CDTF">2016-12-19T00:00:23Z</dcterms:created>
  <dcterms:modified xsi:type="dcterms:W3CDTF">2016-12-23T18:42:45Z</dcterms:modified>
</cp:coreProperties>
</file>