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2" r:id="rId1"/>
  </p:sldMasterIdLst>
  <p:notesMasterIdLst>
    <p:notesMasterId r:id="rId16"/>
  </p:notesMasterIdLst>
  <p:sldIdLst>
    <p:sldId id="256" r:id="rId2"/>
    <p:sldId id="258" r:id="rId3"/>
    <p:sldId id="266" r:id="rId4"/>
    <p:sldId id="259" r:id="rId5"/>
    <p:sldId id="267" r:id="rId6"/>
    <p:sldId id="260" r:id="rId7"/>
    <p:sldId id="261" r:id="rId8"/>
    <p:sldId id="268" r:id="rId9"/>
    <p:sldId id="269" r:id="rId10"/>
    <p:sldId id="270" r:id="rId11"/>
    <p:sldId id="271" r:id="rId12"/>
    <p:sldId id="262" r:id="rId13"/>
    <p:sldId id="27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49" autoAdjust="0"/>
  </p:normalViewPr>
  <p:slideViewPr>
    <p:cSldViewPr>
      <p:cViewPr varScale="1">
        <p:scale>
          <a:sx n="71" d="100"/>
          <a:sy n="71" d="100"/>
        </p:scale>
        <p:origin x="11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FD8FB-87B7-4E90-863E-96FB678828E8}" type="datetimeFigureOut">
              <a:rPr lang="en-US" smtClean="0"/>
              <a:pPr/>
              <a:t>8/11/2015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AB4F8-D0F2-4C59-BEB2-01A05EA806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4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Derived from lecture created by Dr. </a:t>
            </a:r>
            <a:r>
              <a:rPr lang="en-US" smtClean="0"/>
              <a:t>Ryan Munden in 2011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4F8-D0F2-4C59-BEB2-01A05EA806E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08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“Key to the development of quantum theory were experiments in the 1890s that showed that the specific heat, and thermal blackbody</a:t>
            </a:r>
            <a:r>
              <a:rPr lang="en-US" baseline="0" dirty="0" smtClean="0"/>
              <a:t> radiation, could not be explained by classical thermodynamics.” </a:t>
            </a:r>
          </a:p>
          <a:p>
            <a:r>
              <a:rPr lang="en-US" baseline="0" dirty="0" smtClean="0"/>
              <a:t>“if light is incident on a metal, some energy carried by light can be transferred to electrons at the metal’s surface and then they may have enough energy to escape from the metal.”</a:t>
            </a:r>
          </a:p>
          <a:p>
            <a:r>
              <a:rPr lang="en-US" baseline="0" dirty="0" smtClean="0"/>
              <a:t>Hanson p.19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4F8-D0F2-4C59-BEB2-01A05EA806E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45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Light</a:t>
            </a:r>
            <a:r>
              <a:rPr lang="en-US" baseline="0" dirty="0" smtClean="0"/>
              <a:t> (and electrons) were actually found to act as both particles and waves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4F8-D0F2-4C59-BEB2-01A05EA806E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30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you</a:t>
            </a:r>
            <a:r>
              <a:rPr lang="en-US" baseline="0" dirty="0" smtClean="0"/>
              <a:t> </a:t>
            </a:r>
            <a:r>
              <a:rPr lang="en-US" dirty="0" smtClean="0"/>
              <a:t>ever noticed a “rainbow” in a puddle?  It is the result of alternating constructive/destructive interference between plane waves reflecting</a:t>
            </a:r>
            <a:r>
              <a:rPr lang="en-US" baseline="0" dirty="0" smtClean="0"/>
              <a:t> off the surface of a thin oil film and another from the surface of the water under the oil film.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4F8-D0F2-4C59-BEB2-01A05EA806E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1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 –</a:t>
            </a:r>
            <a:r>
              <a:rPr lang="en-US" baseline="0" dirty="0" smtClean="0"/>
              <a:t> Planck’s constant, </a:t>
            </a:r>
            <a:r>
              <a:rPr lang="en-US" baseline="0" dirty="0" smtClean="0">
                <a:sym typeface="Symbol" panose="05050102010706020507" pitchFamily="18" charset="2"/>
              </a:rPr>
              <a:t> - Wavelength, p – Momentum, k – Wave Number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4F8-D0F2-4C59-BEB2-01A05EA806E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41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cannot measure either momentum</a:t>
            </a:r>
            <a:r>
              <a:rPr lang="en-US" baseline="0" dirty="0" smtClean="0"/>
              <a:t> (p) or location accurately without affecting the other!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4F8-D0F2-4C59-BEB2-01A05EA806E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5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9/20/2010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R.Munden - Fairfield Univ. - EE315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FE41820-F24B-4E9A-8411-1DDF7A2D4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/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 2 Classical Particles, Classical Waves, and Quantum Particles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EE 315/ECE 451 Nanoelectronics I </a:t>
            </a:r>
            <a:endParaRPr lang="en-US" dirty="0"/>
          </a:p>
        </p:txBody>
      </p:sp>
      <p:pic>
        <p:nvPicPr>
          <p:cNvPr id="39938" name="Picture 2" descr="http://www.faithinterface.com.au/wp-content/uploads/2010/07/quantumunivers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152400"/>
            <a:ext cx="5791200" cy="434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Light as a Quantum Particle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01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1905000"/>
            <a:ext cx="4038600" cy="244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4419600"/>
            <a:ext cx="324802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Light as a Quantum Particle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819400"/>
            <a:ext cx="4343400" cy="3065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743200" y="20574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fact we see the </a:t>
            </a:r>
            <a:r>
              <a:rPr lang="en-US" i="1" dirty="0" smtClean="0"/>
              <a:t>wave</a:t>
            </a:r>
            <a:r>
              <a:rPr lang="en-US" dirty="0" smtClean="0"/>
              <a:t> interference pattern even for “slow” light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781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2.4 Electrons  as Particles, Electrons as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Originally everyone assumed electrons were simply small charged particles</a:t>
            </a:r>
          </a:p>
          <a:p>
            <a:r>
              <a:rPr lang="en-US" dirty="0" smtClean="0"/>
              <a:t>From photons </a:t>
            </a:r>
            <a:r>
              <a:rPr lang="en-US" dirty="0" err="1" smtClean="0"/>
              <a:t>deBroglie</a:t>
            </a:r>
            <a:r>
              <a:rPr lang="en-US" dirty="0" smtClean="0"/>
              <a:t> hypothesized that all particles would behave as waves as well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495800" y="4038600"/>
          <a:ext cx="19812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8" name="Equation" r:id="rId4" imgW="990360" imgH="838080" progId="Equation.3">
                  <p:embed/>
                </p:oleObj>
              </mc:Choice>
              <mc:Fallback>
                <p:oleObj name="Equation" r:id="rId4" imgW="990360" imgH="8380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38600"/>
                        <a:ext cx="1981200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Double Slit Electron Diffraction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133600"/>
            <a:ext cx="5119687" cy="3715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2.5 </a:t>
            </a:r>
            <a:r>
              <a:rPr lang="en-US" dirty="0" err="1" smtClean="0"/>
              <a:t>Wavepackets</a:t>
            </a:r>
            <a:r>
              <a:rPr lang="en-US" dirty="0" smtClean="0"/>
              <a:t> and Uncertainty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Schrödinger and Heisenberg developed a system of wave mechanics, known as quantum mechanics (1925 – 1927)</a:t>
            </a:r>
          </a:p>
          <a:p>
            <a:r>
              <a:rPr lang="en-US" dirty="0" smtClean="0"/>
              <a:t>Heisenberg Uncertainty Principle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962400" y="4114800"/>
          <a:ext cx="2300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4" name="Equation" r:id="rId4" imgW="876240" imgH="203040" progId="Equation.3">
                  <p:embed/>
                </p:oleObj>
              </mc:Choice>
              <mc:Fallback>
                <p:oleObj name="Equation" r:id="rId4" imgW="876240" imgH="203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114800"/>
                        <a:ext cx="230028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38400" y="4528412"/>
            <a:ext cx="6400800" cy="18275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2.1 Comparison of Classical and Quantum Systems</a:t>
            </a:r>
          </a:p>
          <a:p>
            <a:r>
              <a:rPr lang="en-US" dirty="0" smtClean="0"/>
              <a:t>2.2 Origins of Quantum Mechanics</a:t>
            </a:r>
          </a:p>
          <a:p>
            <a:r>
              <a:rPr lang="en-US" dirty="0" smtClean="0"/>
              <a:t>2.3 Light as a Wave, Light as a Particle</a:t>
            </a:r>
          </a:p>
          <a:p>
            <a:r>
              <a:rPr lang="en-US" dirty="0" smtClean="0"/>
              <a:t>2.4 Electrons  as Particles, Electrons as Waves</a:t>
            </a:r>
          </a:p>
          <a:p>
            <a:r>
              <a:rPr lang="en-US" dirty="0" smtClean="0"/>
              <a:t>2.5 </a:t>
            </a:r>
            <a:r>
              <a:rPr lang="en-US" dirty="0" err="1" smtClean="0"/>
              <a:t>Wavepackets</a:t>
            </a:r>
            <a:r>
              <a:rPr lang="en-US" dirty="0" smtClean="0"/>
              <a:t> and Uncertainty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828800"/>
            <a:ext cx="6324600" cy="4525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71628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2.1 Comparison of Classical and Quantum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86001"/>
            <a:ext cx="6019800" cy="1905000"/>
          </a:xfrm>
        </p:spPr>
        <p:txBody>
          <a:bodyPr/>
          <a:lstStyle/>
          <a:p>
            <a:r>
              <a:rPr lang="en-US" dirty="0" smtClean="0"/>
              <a:t>Classical Particles obey Newtonian Mechanics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3" cstate="print"/>
          <a:srcRect t="15584"/>
          <a:stretch>
            <a:fillRect/>
          </a:stretch>
        </p:blipFill>
        <p:spPr bwMode="auto">
          <a:xfrm>
            <a:off x="4327574" y="3124200"/>
            <a:ext cx="3959176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05000" y="3200400"/>
          <a:ext cx="318836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5" name="Equation" r:id="rId4" imgW="2019240" imgH="241200" progId="Equation.3">
                  <p:embed/>
                </p:oleObj>
              </mc:Choice>
              <mc:Fallback>
                <p:oleObj name="Equation" r:id="rId4" imgW="201924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200400"/>
                        <a:ext cx="318836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590800" y="3810000"/>
          <a:ext cx="1414895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6" name="Equation" r:id="rId6" imgW="723600" imgH="419040" progId="Equation.3">
                  <p:embed/>
                </p:oleObj>
              </mc:Choice>
              <mc:Fallback>
                <p:oleObj name="Equation" r:id="rId6" imgW="72360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810000"/>
                        <a:ext cx="1414895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6858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2.1 Comparison of Classical and Quantum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classical physics we can determine, with certainty, physical quantities such as force, momentum, position, etc.</a:t>
            </a:r>
          </a:p>
          <a:p>
            <a:r>
              <a:rPr lang="en-US" dirty="0" smtClean="0"/>
              <a:t>In quantum physics many of these quantities become probabilistic.  </a:t>
            </a:r>
          </a:p>
          <a:p>
            <a:r>
              <a:rPr lang="en-US" dirty="0" smtClean="0"/>
              <a:t>That means what we once viewed as definite, is only the </a:t>
            </a:r>
            <a:r>
              <a:rPr lang="en-US" i="1" dirty="0" smtClean="0"/>
              <a:t>most likely</a:t>
            </a:r>
            <a:r>
              <a:rPr lang="en-US" dirty="0" smtClean="0"/>
              <a:t> outcome</a:t>
            </a:r>
          </a:p>
          <a:p>
            <a:r>
              <a:rPr lang="en-US" dirty="0" smtClean="0"/>
              <a:t>There is </a:t>
            </a:r>
            <a:r>
              <a:rPr lang="en-US" i="1" dirty="0" smtClean="0"/>
              <a:t>uncertainty</a:t>
            </a:r>
            <a:r>
              <a:rPr lang="en-US" dirty="0" smtClean="0"/>
              <a:t> in the measurement of these quantities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http://hyperphysics.phy-astr.gsu.edu/hbase/imgmod2/pelec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657600"/>
            <a:ext cx="4508468" cy="281897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2.2 Origins of Quantum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905000"/>
            <a:ext cx="6248400" cy="3840163"/>
          </a:xfrm>
        </p:spPr>
        <p:txBody>
          <a:bodyPr/>
          <a:lstStyle/>
          <a:p>
            <a:r>
              <a:rPr lang="en-US" dirty="0" smtClean="0"/>
              <a:t>Quantum mechanics arose from experiments in the late 1800’s and early 1900’s that could not be explained by classical physics</a:t>
            </a:r>
          </a:p>
          <a:p>
            <a:r>
              <a:rPr lang="en-US" dirty="0" smtClean="0"/>
              <a:t>Blackbody radiation (UV catastrophe)</a:t>
            </a:r>
          </a:p>
          <a:p>
            <a:r>
              <a:rPr lang="en-US" dirty="0" smtClean="0"/>
              <a:t>Photoelectric Effect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2.3 Light as a Wave, Light as a Particle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Originally people assumed light was a particle, such as Newton </a:t>
            </a:r>
            <a:r>
              <a:rPr lang="en-US" i="1" dirty="0" smtClean="0"/>
              <a:t>corpuscles</a:t>
            </a:r>
          </a:p>
          <a:p>
            <a:r>
              <a:rPr lang="en-US" dirty="0" smtClean="0"/>
              <a:t>Eventually Young demonstrated interference proving that light is a wave, much as sound is a wave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2.3.2 Interference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80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1752600"/>
            <a:ext cx="4876800" cy="4569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33600" y="2133600"/>
          <a:ext cx="1079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2" name="Equation" r:id="rId5" imgW="761760" imgH="457200" progId="Equation.3">
                  <p:embed/>
                </p:oleObj>
              </mc:Choice>
              <mc:Fallback>
                <p:oleObj name="Equation" r:id="rId5" imgW="7617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133600"/>
                        <a:ext cx="1079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81200" y="1828800"/>
            <a:ext cx="136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Plane Waves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2590800"/>
            <a:ext cx="136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Constructive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57400" y="3124200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Destructive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 Interference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41820-F24B-4E9A-8411-1DDF7A2D44C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890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133600"/>
            <a:ext cx="4447315" cy="3139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1494"/>
            <a:ext cx="2133600" cy="365125"/>
          </a:xfrm>
        </p:spPr>
        <p:txBody>
          <a:bodyPr/>
          <a:lstStyle/>
          <a:p>
            <a:r>
              <a:rPr lang="en-US" dirty="0" smtClean="0"/>
              <a:t>8/8/2015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2895600" cy="365125"/>
          </a:xfrm>
        </p:spPr>
        <p:txBody>
          <a:bodyPr/>
          <a:lstStyle/>
          <a:p>
            <a:r>
              <a:rPr lang="en-US" dirty="0" smtClean="0"/>
              <a:t>J</a:t>
            </a:r>
            <a:r>
              <a:rPr lang="en-US" dirty="0"/>
              <a:t>.</a:t>
            </a:r>
            <a:r>
              <a:rPr lang="en-US" dirty="0" smtClean="0"/>
              <a:t> N. Denenberg- Fairfield Univ. - EE315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248</TotalTime>
  <Words>617</Words>
  <Application>Microsoft Office PowerPoint</Application>
  <PresentationFormat>On-screen Show (4:3)</PresentationFormat>
  <Paragraphs>89</Paragraphs>
  <Slides>14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Trebuchet MS</vt:lpstr>
      <vt:lpstr>Wingdings</vt:lpstr>
      <vt:lpstr>Mod</vt:lpstr>
      <vt:lpstr>Equation</vt:lpstr>
      <vt:lpstr>EE 315/ECE 451 Nanoelectronics I </vt:lpstr>
      <vt:lpstr>Outline</vt:lpstr>
      <vt:lpstr>Introduction</vt:lpstr>
      <vt:lpstr>2.1 Comparison of Classical and Quantum Systems</vt:lpstr>
      <vt:lpstr>2.1 Comparison of Classical and Quantum Systems</vt:lpstr>
      <vt:lpstr>2.2 Origins of Quantum Mechanics</vt:lpstr>
      <vt:lpstr>2.3 Light as a Wave, Light as a Particle</vt:lpstr>
      <vt:lpstr>2.3.2 Interference</vt:lpstr>
      <vt:lpstr>Wave Interference</vt:lpstr>
      <vt:lpstr>Light as a Quantum Particle</vt:lpstr>
      <vt:lpstr>Light as a Quantum Particle</vt:lpstr>
      <vt:lpstr>2.4 Electrons  as Particles, Electrons as Waves</vt:lpstr>
      <vt:lpstr>Double Slit Electron Diffraction</vt:lpstr>
      <vt:lpstr>2.5 Wavepackets and Uncertainty</vt:lpstr>
    </vt:vector>
  </TitlesOfParts>
  <Company>Fairfield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315/ECE 451 Nanoelectronics I </dc:title>
  <dc:creator>Ryan Munden</dc:creator>
  <cp:lastModifiedBy>Jeffrey Denenberg</cp:lastModifiedBy>
  <cp:revision>29</cp:revision>
  <dcterms:created xsi:type="dcterms:W3CDTF">2010-09-13T20:08:01Z</dcterms:created>
  <dcterms:modified xsi:type="dcterms:W3CDTF">2015-08-11T16:16:51Z</dcterms:modified>
</cp:coreProperties>
</file>