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1"/>
  </p:handoutMasterIdLst>
  <p:sldIdLst>
    <p:sldId id="317" r:id="rId2"/>
    <p:sldId id="364" r:id="rId3"/>
    <p:sldId id="359" r:id="rId4"/>
    <p:sldId id="360" r:id="rId5"/>
    <p:sldId id="361" r:id="rId6"/>
    <p:sldId id="362" r:id="rId7"/>
    <p:sldId id="357" r:id="rId8"/>
    <p:sldId id="343" r:id="rId9"/>
    <p:sldId id="363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00FF"/>
    <a:srgbClr val="33CC33"/>
    <a:srgbClr val="009900"/>
    <a:srgbClr val="CC0099"/>
    <a:srgbClr val="990099"/>
    <a:srgbClr val="00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27" autoAdjust="0"/>
    <p:restoredTop sz="90929"/>
  </p:normalViewPr>
  <p:slideViewPr>
    <p:cSldViewPr snapToGrid="0">
      <p:cViewPr varScale="1">
        <p:scale>
          <a:sx n="72" d="100"/>
          <a:sy n="72" d="100"/>
        </p:scale>
        <p:origin x="-8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0" tIns="48314" rIns="96630" bIns="48314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0" tIns="48314" rIns="96630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0" tIns="48314" rIns="96630" bIns="48314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0" tIns="48314" rIns="96630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79CC849B-3F94-40A5-A6B3-91951B13B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7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68D8C-7C71-4C9A-BE04-6A292D656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3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0AD1E-7F00-45EE-A842-1E7D4F73D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1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868F9-34F7-4E29-942B-7F48E1E9A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8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DEA3D-315F-47DE-B3E5-018CCAEED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8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D94AD-1194-466A-B65E-47B0B4909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3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45CFC-97C2-49DA-BC1E-3A615B227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3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E3AD2-6A68-41D6-9AFA-ECE23CFEF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77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A72BD-C8EC-42AB-BCB7-9D2307DD8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4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67598-7F16-4A01-8E75-701AA87BC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6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D11EC-6D5F-412A-87A6-B79D5BDED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9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0B5B6-22AF-4BD3-9E8B-9BB95E441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2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60274F-F756-43B9-97FD-790648747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9 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802296"/>
            <a:ext cx="8553450" cy="44080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Linear </a:t>
            </a:r>
            <a:r>
              <a:rPr lang="en-US" dirty="0" smtClean="0"/>
              <a:t>Modulation Review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Linear Modulation Performance in AWGN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Q-Function representations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Probability of error in fading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Outage probability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Average P</a:t>
            </a:r>
            <a:r>
              <a:rPr lang="en-US" baseline="-25000" dirty="0" smtClean="0"/>
              <a:t>s</a:t>
            </a:r>
            <a:r>
              <a:rPr lang="en-US" dirty="0" smtClean="0"/>
              <a:t>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1030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323850" y="1657350"/>
            <a:ext cx="8629650" cy="4552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Capacity in Flat-Fading: </a:t>
            </a:r>
            <a:r>
              <a:rPr lang="en-US" smtClean="0">
                <a:latin typeface="Symbol" pitchFamily="18" charset="2"/>
              </a:rPr>
              <a:t>g</a:t>
            </a:r>
            <a:r>
              <a:rPr lang="en-US" smtClean="0"/>
              <a:t> known at TX/RX</a:t>
            </a:r>
          </a:p>
          <a:p>
            <a:pPr lvl="2"/>
            <a:r>
              <a:rPr lang="en-US" sz="2800" smtClean="0"/>
              <a:t>Optimal Rate and Power Adaptation</a:t>
            </a:r>
          </a:p>
          <a:p>
            <a:pPr lvl="2"/>
            <a:endParaRPr lang="en-US" sz="2800" smtClean="0"/>
          </a:p>
          <a:p>
            <a:pPr lvl="2"/>
            <a:endParaRPr lang="en-US" sz="2800" smtClean="0"/>
          </a:p>
          <a:p>
            <a:pPr lvl="2"/>
            <a:endParaRPr lang="en-US" sz="2800" smtClean="0"/>
          </a:p>
          <a:p>
            <a:pPr lvl="2">
              <a:lnSpc>
                <a:spcPct val="50000"/>
              </a:lnSpc>
            </a:pPr>
            <a:endParaRPr lang="en-US" sz="2800" smtClean="0"/>
          </a:p>
          <a:p>
            <a:pPr lvl="2"/>
            <a:endParaRPr lang="en-US" sz="2800" smtClean="0"/>
          </a:p>
          <a:p>
            <a:pPr lvl="2"/>
            <a:r>
              <a:rPr lang="en-US" sz="2800" smtClean="0"/>
              <a:t>Channel Inversion and Truncated Inversion</a:t>
            </a:r>
          </a:p>
          <a:p>
            <a:pPr lvl="3">
              <a:lnSpc>
                <a:spcPct val="80000"/>
              </a:lnSpc>
            </a:pPr>
            <a:r>
              <a:rPr lang="en-US" sz="2400" smtClean="0"/>
              <a:t>Received SNR constant; Capacity is Blog</a:t>
            </a:r>
            <a:r>
              <a:rPr lang="en-US" sz="2400" baseline="-25000" smtClean="0"/>
              <a:t>2</a:t>
            </a:r>
            <a:r>
              <a:rPr lang="en-US" sz="2400" smtClean="0"/>
              <a:t>(1+</a:t>
            </a:r>
            <a:r>
              <a:rPr lang="en-US" sz="2400" smtClean="0">
                <a:latin typeface="Symbol" pitchFamily="18" charset="2"/>
              </a:rPr>
              <a:t>s</a:t>
            </a:r>
            <a:r>
              <a:rPr lang="en-US" sz="2400" smtClean="0"/>
              <a:t>)  above an outage level associated with truncation</a:t>
            </a:r>
          </a:p>
          <a:p>
            <a:r>
              <a:rPr lang="en-US" smtClean="0"/>
              <a:t>Capacity of ISI channels</a:t>
            </a:r>
          </a:p>
          <a:p>
            <a:pPr lvl="1"/>
            <a:r>
              <a:rPr lang="en-US" smtClean="0"/>
              <a:t>Water-filling of power over freq; or time and freq.</a:t>
            </a:r>
          </a:p>
          <a:p>
            <a:pPr lvl="2"/>
            <a:endParaRPr lang="en-US" sz="2800" smtClean="0"/>
          </a:p>
          <a:p>
            <a:pPr lvl="2"/>
            <a:endParaRPr lang="en-US" sz="2800" smtClean="0"/>
          </a:p>
          <a:p>
            <a:pPr lvl="2"/>
            <a:endParaRPr lang="en-US" sz="2800" smtClean="0"/>
          </a:p>
          <a:p>
            <a:pPr lvl="2"/>
            <a:endParaRPr lang="en-US" sz="2800" smtClean="0"/>
          </a:p>
          <a:p>
            <a:pPr lvl="2">
              <a:buFont typeface="ZapfDingbats" pitchFamily="82" charset="2"/>
              <a:buNone/>
            </a:pPr>
            <a:endParaRPr lang="en-US" sz="2800" smtClean="0"/>
          </a:p>
          <a:p>
            <a:r>
              <a:rPr lang="en-US" sz="3600" smtClean="0"/>
              <a:t>Capacity of ISI Channels</a:t>
            </a:r>
          </a:p>
        </p:txBody>
      </p:sp>
      <p:grpSp>
        <p:nvGrpSpPr>
          <p:cNvPr id="1031" name="Group 4100"/>
          <p:cNvGrpSpPr>
            <a:grpSpLocks/>
          </p:cNvGrpSpPr>
          <p:nvPr/>
        </p:nvGrpSpPr>
        <p:grpSpPr bwMode="auto">
          <a:xfrm>
            <a:off x="6710363" y="3103563"/>
            <a:ext cx="1522412" cy="1290637"/>
            <a:chOff x="3061" y="1197"/>
            <a:chExt cx="2064" cy="1513"/>
          </a:xfrm>
        </p:grpSpPr>
        <p:sp>
          <p:nvSpPr>
            <p:cNvPr id="1033" name="Arc 4101"/>
            <p:cNvSpPr>
              <a:spLocks/>
            </p:cNvSpPr>
            <p:nvPr/>
          </p:nvSpPr>
          <p:spPr bwMode="auto">
            <a:xfrm>
              <a:off x="3178" y="1305"/>
              <a:ext cx="57" cy="1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Line 4102"/>
            <p:cNvSpPr>
              <a:spLocks noChangeShapeType="1"/>
            </p:cNvSpPr>
            <p:nvPr/>
          </p:nvSpPr>
          <p:spPr bwMode="auto">
            <a:xfrm>
              <a:off x="3117" y="1197"/>
              <a:ext cx="0" cy="10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Line 4103"/>
            <p:cNvSpPr>
              <a:spLocks noChangeShapeType="1"/>
            </p:cNvSpPr>
            <p:nvPr/>
          </p:nvSpPr>
          <p:spPr bwMode="auto">
            <a:xfrm>
              <a:off x="3107" y="2224"/>
              <a:ext cx="173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8" name="Object 4096"/>
            <p:cNvGraphicFramePr>
              <a:graphicFrameLocks/>
            </p:cNvGraphicFramePr>
            <p:nvPr/>
          </p:nvGraphicFramePr>
          <p:xfrm>
            <a:off x="4936" y="1211"/>
            <a:ext cx="154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0" name="Equation" r:id="rId3" imgW="253800" imgH="609480" progId="Equation.3">
                    <p:embed/>
                  </p:oleObj>
                </mc:Choice>
                <mc:Fallback>
                  <p:oleObj name="Equation" r:id="rId3" imgW="253800" imgH="609480" progId="Equation.3">
                    <p:embed/>
                    <p:pic>
                      <p:nvPicPr>
                        <p:cNvPr id="0" name="Object 409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6" y="1211"/>
                          <a:ext cx="154" cy="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6" name="Arc 4105"/>
            <p:cNvSpPr>
              <a:spLocks/>
            </p:cNvSpPr>
            <p:nvPr/>
          </p:nvSpPr>
          <p:spPr bwMode="auto">
            <a:xfrm rot="10800000">
              <a:off x="3190" y="1397"/>
              <a:ext cx="1668" cy="627"/>
            </a:xfrm>
            <a:custGeom>
              <a:avLst/>
              <a:gdLst>
                <a:gd name="T0" fmla="*/ 0 w 21612"/>
                <a:gd name="T1" fmla="*/ 0 h 21600"/>
                <a:gd name="T2" fmla="*/ 0 w 21612"/>
                <a:gd name="T3" fmla="*/ 0 h 21600"/>
                <a:gd name="T4" fmla="*/ 0 w 216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12"/>
                <a:gd name="T10" fmla="*/ 0 h 21600"/>
                <a:gd name="T11" fmla="*/ 21612 w 216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12" h="21600" fill="none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</a:path>
                <a:path w="21612" h="21600" stroke="0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  <a:lnTo>
                    <a:pt x="13" y="21600"/>
                  </a:lnTo>
                  <a:close/>
                </a:path>
              </a:pathLst>
            </a:custGeom>
            <a:solidFill>
              <a:srgbClr val="0000CC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Line 4106"/>
            <p:cNvSpPr>
              <a:spLocks noChangeShapeType="1"/>
            </p:cNvSpPr>
            <p:nvPr/>
          </p:nvSpPr>
          <p:spPr bwMode="auto">
            <a:xfrm>
              <a:off x="4935" y="2021"/>
              <a:ext cx="15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Rectangle 4107"/>
            <p:cNvSpPr>
              <a:spLocks noChangeArrowheads="1"/>
            </p:cNvSpPr>
            <p:nvPr/>
          </p:nvSpPr>
          <p:spPr bwMode="auto">
            <a:xfrm>
              <a:off x="4978" y="1846"/>
              <a:ext cx="147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1039" name="Rectangle 4108"/>
            <p:cNvSpPr>
              <a:spLocks noChangeArrowheads="1"/>
            </p:cNvSpPr>
            <p:nvPr/>
          </p:nvSpPr>
          <p:spPr bwMode="auto">
            <a:xfrm>
              <a:off x="4978" y="2023"/>
              <a:ext cx="121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endParaRPr lang="en-US"/>
            </a:p>
          </p:txBody>
        </p:sp>
        <p:sp>
          <p:nvSpPr>
            <p:cNvPr id="1040" name="Line 4109"/>
            <p:cNvSpPr>
              <a:spLocks noChangeShapeType="1"/>
            </p:cNvSpPr>
            <p:nvPr/>
          </p:nvSpPr>
          <p:spPr bwMode="auto">
            <a:xfrm>
              <a:off x="3124" y="1387"/>
              <a:ext cx="1736" cy="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Line 4110"/>
            <p:cNvSpPr>
              <a:spLocks noChangeShapeType="1"/>
            </p:cNvSpPr>
            <p:nvPr/>
          </p:nvSpPr>
          <p:spPr bwMode="auto">
            <a:xfrm>
              <a:off x="3186" y="1395"/>
              <a:ext cx="0" cy="8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4111"/>
            <p:cNvSpPr>
              <a:spLocks noChangeArrowheads="1"/>
            </p:cNvSpPr>
            <p:nvPr/>
          </p:nvSpPr>
          <p:spPr bwMode="auto">
            <a:xfrm>
              <a:off x="3061" y="2176"/>
              <a:ext cx="497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2000" b="1" baseline="-25000">
                  <a:solidFill>
                    <a:srgbClr val="000000"/>
                  </a:solidFill>
                  <a:latin typeface="Garamond" pitchFamily="18" charset="0"/>
                </a:rPr>
                <a:t>0</a:t>
              </a:r>
            </a:p>
          </p:txBody>
        </p:sp>
        <p:sp>
          <p:nvSpPr>
            <p:cNvPr id="1043" name="Rectangle 4112"/>
            <p:cNvSpPr>
              <a:spLocks noChangeArrowheads="1"/>
            </p:cNvSpPr>
            <p:nvPr/>
          </p:nvSpPr>
          <p:spPr bwMode="auto">
            <a:xfrm>
              <a:off x="4632" y="2245"/>
              <a:ext cx="391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</a:p>
          </p:txBody>
        </p:sp>
      </p:grpSp>
      <p:sp>
        <p:nvSpPr>
          <p:cNvPr id="1032" name="Text Box 4113"/>
          <p:cNvSpPr txBox="1">
            <a:spLocks noChangeArrowheads="1"/>
          </p:cNvSpPr>
          <p:nvPr/>
        </p:nvSpPr>
        <p:spPr bwMode="auto">
          <a:xfrm>
            <a:off x="6529388" y="2660650"/>
            <a:ext cx="1654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>
                <a:solidFill>
                  <a:srgbClr val="CC0000"/>
                </a:solidFill>
              </a:rPr>
              <a:t>Waterfilling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79438" y="2565400"/>
          <a:ext cx="56197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3149280" imgH="520560" progId="Equation.3">
                  <p:embed/>
                </p:oleObj>
              </mc:Choice>
              <mc:Fallback>
                <p:oleObj name="Equation" r:id="rId5" imgW="3149280" imgH="52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2565400"/>
                        <a:ext cx="561975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049"/>
          <p:cNvGraphicFramePr>
            <a:graphicFrameLocks/>
          </p:cNvGraphicFramePr>
          <p:nvPr/>
        </p:nvGraphicFramePr>
        <p:xfrm>
          <a:off x="2667000" y="3559175"/>
          <a:ext cx="260826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7" imgW="1485720" imgH="495000" progId="Equation.3">
                  <p:embed/>
                </p:oleObj>
              </mc:Choice>
              <mc:Fallback>
                <p:oleObj name="Equation" r:id="rId7" imgW="1485720" imgH="495000" progId="Equation.3">
                  <p:embed/>
                  <p:pic>
                    <p:nvPicPr>
                      <p:cNvPr id="0" name="Object 2049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559175"/>
                        <a:ext cx="2608263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Passband Modulation Tradeoffs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38300"/>
            <a:ext cx="86296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Want high rates, high spectral efficiency, high power efficiency, robust to channel, cheap.</a:t>
            </a:r>
          </a:p>
          <a:p>
            <a:pPr lvl="1">
              <a:lnSpc>
                <a:spcPct val="3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Amplitude/Phase Modulation (MPSK,MQAM)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Information encoded in amplitude/phase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More spectrally efficient than frequency modulation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Issues: differential encoding, pulse shaping, bit mapping.</a:t>
            </a:r>
          </a:p>
          <a:p>
            <a:pPr lvl="1">
              <a:lnSpc>
                <a:spcPct val="3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Frequency Modulation (FSK)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Information encoded in frequency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 Continuous phase (CPFSK) special case of FM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Bandwidth determined by Carson’s rule (pulse shaping)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More robust to channel and amplifier nonlinearities</a:t>
            </a:r>
          </a:p>
          <a:p>
            <a:pPr lvl="1">
              <a:lnSpc>
                <a:spcPct val="70000"/>
              </a:lnSpc>
            </a:pPr>
            <a:endParaRPr lang="en-US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35850" y="2011363"/>
            <a:ext cx="1479550" cy="892175"/>
            <a:chOff x="4430" y="1322"/>
            <a:chExt cx="932" cy="562"/>
          </a:xfrm>
        </p:grpSpPr>
        <p:sp>
          <p:nvSpPr>
            <p:cNvPr id="9221" name="AutoShape 4"/>
            <p:cNvSpPr>
              <a:spLocks noChangeArrowheads="1"/>
            </p:cNvSpPr>
            <p:nvPr/>
          </p:nvSpPr>
          <p:spPr bwMode="auto">
            <a:xfrm rot="2452895">
              <a:off x="4704" y="1548"/>
              <a:ext cx="156" cy="336"/>
            </a:xfrm>
            <a:prstGeom prst="downArrow">
              <a:avLst>
                <a:gd name="adj1" fmla="val 50000"/>
                <a:gd name="adj2" fmla="val 5384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Text Box 5"/>
            <p:cNvSpPr txBox="1">
              <a:spLocks noChangeArrowheads="1"/>
            </p:cNvSpPr>
            <p:nvPr/>
          </p:nvSpPr>
          <p:spPr bwMode="auto">
            <a:xfrm>
              <a:off x="4430" y="1322"/>
              <a:ext cx="9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chemeClr val="accent1"/>
                  </a:solidFill>
                </a:rPr>
                <a:t>Our focus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40700" cy="1143000"/>
          </a:xfrm>
        </p:spPr>
        <p:txBody>
          <a:bodyPr/>
          <a:lstStyle/>
          <a:p>
            <a:r>
              <a:rPr lang="en-US" smtClean="0"/>
              <a:t>Amplitude/Phase Modulation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19263"/>
            <a:ext cx="8110538" cy="4913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Signal over </a:t>
            </a:r>
            <a:r>
              <a:rPr lang="en-US" i="1" smtClean="0"/>
              <a:t>i</a:t>
            </a:r>
            <a:r>
              <a:rPr lang="en-US" smtClean="0"/>
              <a:t>th symbol period:</a:t>
            </a:r>
          </a:p>
          <a:p>
            <a:pPr lvl="1">
              <a:lnSpc>
                <a:spcPct val="70000"/>
              </a:lnSpc>
            </a:pPr>
            <a:endParaRPr lang="en-US" smtClean="0"/>
          </a:p>
          <a:p>
            <a:pPr lvl="1">
              <a:lnSpc>
                <a:spcPct val="70000"/>
              </a:lnSpc>
            </a:pPr>
            <a:endParaRPr lang="en-US" smtClean="0"/>
          </a:p>
          <a:p>
            <a:pPr lvl="1">
              <a:lnSpc>
                <a:spcPct val="70000"/>
              </a:lnSpc>
            </a:pPr>
            <a:r>
              <a:rPr lang="en-US" smtClean="0"/>
              <a:t>Pulse shape g(t) typically Nyquist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Signal constellation defined by (s</a:t>
            </a:r>
            <a:r>
              <a:rPr lang="en-US" baseline="-25000" smtClean="0"/>
              <a:t>i1</a:t>
            </a:r>
            <a:r>
              <a:rPr lang="en-US" smtClean="0"/>
              <a:t>,s</a:t>
            </a:r>
            <a:r>
              <a:rPr lang="en-US" baseline="-25000" smtClean="0"/>
              <a:t>i2</a:t>
            </a:r>
            <a:r>
              <a:rPr lang="en-US" smtClean="0"/>
              <a:t>) pairs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Can be differentially encoded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M values for (s</a:t>
            </a:r>
            <a:r>
              <a:rPr lang="en-US" baseline="-25000" smtClean="0"/>
              <a:t>i1</a:t>
            </a:r>
            <a:r>
              <a:rPr lang="en-US" smtClean="0"/>
              <a:t>,s</a:t>
            </a:r>
            <a:r>
              <a:rPr lang="en-US" baseline="-25000" smtClean="0"/>
              <a:t>i2</a:t>
            </a:r>
            <a:r>
              <a:rPr lang="en-US" smtClean="0"/>
              <a:t>)</a:t>
            </a:r>
            <a:r>
              <a:rPr lang="en-US" smtClean="0">
                <a:sym typeface="Symbol" pitchFamily="18" charset="2"/>
              </a:rPr>
              <a:t>log</a:t>
            </a:r>
            <a:r>
              <a:rPr lang="en-US" baseline="-25000" smtClean="0">
                <a:sym typeface="Symbol" pitchFamily="18" charset="2"/>
              </a:rPr>
              <a:t>2 </a:t>
            </a:r>
            <a:r>
              <a:rPr lang="en-US" smtClean="0">
                <a:sym typeface="Symbol" pitchFamily="18" charset="2"/>
              </a:rPr>
              <a:t>M bits per symbol</a:t>
            </a:r>
            <a:r>
              <a:rPr lang="en-US" smtClean="0"/>
              <a:t> </a:t>
            </a:r>
          </a:p>
          <a:p>
            <a:pPr>
              <a:lnSpc>
                <a:spcPct val="0"/>
              </a:lnSpc>
            </a:pP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P</a:t>
            </a:r>
            <a:r>
              <a:rPr lang="en-US" baseline="-25000" smtClean="0"/>
              <a:t>s</a:t>
            </a:r>
            <a:r>
              <a:rPr lang="en-US" smtClean="0"/>
              <a:t> depends on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Minimum distance </a:t>
            </a:r>
            <a:r>
              <a:rPr lang="en-US" i="1" smtClean="0"/>
              <a:t>d</a:t>
            </a:r>
            <a:r>
              <a:rPr lang="en-US" i="1" baseline="-25000" smtClean="0"/>
              <a:t>min </a:t>
            </a:r>
            <a:r>
              <a:rPr lang="en-US" i="1" smtClean="0"/>
              <a:t>(depends on </a:t>
            </a:r>
            <a:r>
              <a:rPr lang="en-US" i="1" smtClean="0">
                <a:latin typeface="Symbol" pitchFamily="18" charset="2"/>
              </a:rPr>
              <a:t>g</a:t>
            </a:r>
            <a:r>
              <a:rPr lang="en-US" i="1" baseline="-25000" smtClean="0"/>
              <a:t>s</a:t>
            </a:r>
            <a:r>
              <a:rPr lang="en-US" i="1" smtClean="0"/>
              <a:t>)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# of nearest neighbors </a:t>
            </a:r>
            <a:r>
              <a:rPr lang="en-US" smtClean="0">
                <a:latin typeface="Symbol" pitchFamily="18" charset="2"/>
              </a:rPr>
              <a:t>a</a:t>
            </a:r>
            <a:r>
              <a:rPr lang="en-US" baseline="-25000" smtClean="0"/>
              <a:t>M</a:t>
            </a:r>
          </a:p>
          <a:p>
            <a:pPr lvl="1">
              <a:lnSpc>
                <a:spcPct val="70000"/>
              </a:lnSpc>
            </a:pPr>
            <a:r>
              <a:rPr lang="en-US" smtClean="0"/>
              <a:t>Approximate expression:    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857250" y="2343150"/>
          <a:ext cx="72056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3085920" imgH="228600" progId="Equation.3">
                  <p:embed/>
                </p:oleObj>
              </mc:Choice>
              <mc:Fallback>
                <p:oleObj name="Equation" r:id="rId3" imgW="30859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343150"/>
                        <a:ext cx="72056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5613400" y="5886450"/>
          <a:ext cx="3136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1155600" imgH="266400" progId="Equation.3">
                  <p:embed/>
                </p:oleObj>
              </mc:Choice>
              <mc:Fallback>
                <p:oleObj name="Equation" r:id="rId5" imgW="1155600" imgH="266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3400" y="5886450"/>
                        <a:ext cx="3136900" cy="7239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Alternate Q Function Representation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543050"/>
            <a:ext cx="7848600" cy="5086350"/>
          </a:xfrm>
        </p:spPr>
        <p:txBody>
          <a:bodyPr/>
          <a:lstStyle/>
          <a:p>
            <a:r>
              <a:rPr lang="en-US" smtClean="0"/>
              <a:t>Traditional Q function representation</a:t>
            </a:r>
          </a:p>
          <a:p>
            <a:endParaRPr lang="en-US" smtClean="0"/>
          </a:p>
          <a:p>
            <a:pPr>
              <a:lnSpc>
                <a:spcPct val="60000"/>
              </a:lnSpc>
            </a:pPr>
            <a:endParaRPr lang="en-US" smtClean="0"/>
          </a:p>
          <a:p>
            <a:pPr lvl="1"/>
            <a:r>
              <a:rPr lang="en-US" smtClean="0"/>
              <a:t>Infinite integrand</a:t>
            </a:r>
          </a:p>
          <a:p>
            <a:pPr lvl="1"/>
            <a:r>
              <a:rPr lang="en-US" smtClean="0"/>
              <a:t>Argument in integral limits</a:t>
            </a:r>
          </a:p>
          <a:p>
            <a:r>
              <a:rPr lang="en-US" smtClean="0"/>
              <a:t>New representation (Craig’93)</a:t>
            </a:r>
          </a:p>
          <a:p>
            <a:endParaRPr lang="en-US" smtClean="0"/>
          </a:p>
          <a:p>
            <a:pPr lvl="1">
              <a:lnSpc>
                <a:spcPct val="40000"/>
              </a:lnSpc>
            </a:pPr>
            <a:endParaRPr lang="en-US" smtClean="0"/>
          </a:p>
          <a:p>
            <a:pPr lvl="1"/>
            <a:r>
              <a:rPr lang="en-US" smtClean="0"/>
              <a:t>Leads to closed form solution for P</a:t>
            </a:r>
            <a:r>
              <a:rPr lang="en-US" baseline="-25000" smtClean="0"/>
              <a:t>s</a:t>
            </a:r>
            <a:r>
              <a:rPr lang="en-US" smtClean="0"/>
              <a:t> in PSK</a:t>
            </a:r>
          </a:p>
          <a:p>
            <a:pPr lvl="1"/>
            <a:r>
              <a:rPr lang="en-US" smtClean="0"/>
              <a:t>Very useful in fading and diversity analysis</a:t>
            </a: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649288" y="2152650"/>
          <a:ext cx="7750175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2958840" imgH="419040" progId="Equation.3">
                  <p:embed/>
                </p:oleObj>
              </mc:Choice>
              <mc:Fallback>
                <p:oleObj name="Equation" r:id="rId3" imgW="2958840" imgH="4190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2152650"/>
                        <a:ext cx="7750175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"/>
          <p:cNvGraphicFramePr>
            <a:graphicFrameLocks noChangeAspect="1"/>
          </p:cNvGraphicFramePr>
          <p:nvPr/>
        </p:nvGraphicFramePr>
        <p:xfrm>
          <a:off x="1582738" y="4719638"/>
          <a:ext cx="4357687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5" imgW="1663560" imgH="393480" progId="Equation.3">
                  <p:embed/>
                </p:oleObj>
              </mc:Choice>
              <mc:Fallback>
                <p:oleObj name="Equation" r:id="rId5" imgW="166356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4719638"/>
                        <a:ext cx="4357687" cy="103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Modulation in Fading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866900"/>
            <a:ext cx="8324850" cy="4114800"/>
          </a:xfrm>
        </p:spPr>
        <p:txBody>
          <a:bodyPr/>
          <a:lstStyle/>
          <a:p>
            <a:r>
              <a:rPr lang="en-US" smtClean="0"/>
              <a:t>In fading </a:t>
            </a:r>
            <a:r>
              <a:rPr lang="en-US" i="1" smtClean="0">
                <a:latin typeface="Symbol" pitchFamily="18" charset="2"/>
              </a:rPr>
              <a:t>g</a:t>
            </a:r>
            <a:r>
              <a:rPr lang="en-US" i="1" baseline="-25000" smtClean="0"/>
              <a:t>s</a:t>
            </a:r>
            <a:r>
              <a:rPr lang="en-US" i="1" smtClean="0"/>
              <a:t> </a:t>
            </a:r>
            <a:r>
              <a:rPr lang="en-US" smtClean="0"/>
              <a:t>and therefore </a:t>
            </a:r>
            <a:r>
              <a:rPr lang="en-US" i="1" smtClean="0"/>
              <a:t>P</a:t>
            </a:r>
            <a:r>
              <a:rPr lang="en-US" i="1" baseline="-25000" smtClean="0"/>
              <a:t>s</a:t>
            </a:r>
            <a:r>
              <a:rPr lang="en-US" i="1" smtClean="0"/>
              <a:t> </a:t>
            </a:r>
            <a:r>
              <a:rPr lang="en-US" smtClean="0"/>
              <a:t>random</a:t>
            </a:r>
          </a:p>
          <a:p>
            <a:r>
              <a:rPr lang="en-US" smtClean="0"/>
              <a:t>Performance metrics: </a:t>
            </a:r>
          </a:p>
          <a:p>
            <a:pPr lvl="1"/>
            <a:r>
              <a:rPr lang="en-US" smtClean="0">
                <a:solidFill>
                  <a:srgbClr val="CC0000"/>
                </a:solidFill>
              </a:rPr>
              <a:t>Outage probability: p(P</a:t>
            </a:r>
            <a:r>
              <a:rPr lang="en-US" baseline="-25000" smtClean="0">
                <a:solidFill>
                  <a:srgbClr val="CC0000"/>
                </a:solidFill>
              </a:rPr>
              <a:t>s</a:t>
            </a:r>
            <a:r>
              <a:rPr lang="en-US" smtClean="0">
                <a:solidFill>
                  <a:srgbClr val="CC0000"/>
                </a:solidFill>
              </a:rPr>
              <a:t>&gt;P</a:t>
            </a:r>
            <a:r>
              <a:rPr lang="en-US" baseline="-25000" smtClean="0">
                <a:solidFill>
                  <a:srgbClr val="CC0000"/>
                </a:solidFill>
              </a:rPr>
              <a:t>target</a:t>
            </a:r>
            <a:r>
              <a:rPr lang="en-US" smtClean="0">
                <a:solidFill>
                  <a:srgbClr val="CC0000"/>
                </a:solidFill>
              </a:rPr>
              <a:t>)=p(</a:t>
            </a:r>
            <a:r>
              <a:rPr lang="en-US" smtClean="0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smtClean="0">
                <a:solidFill>
                  <a:srgbClr val="CC0000"/>
                </a:solidFill>
              </a:rPr>
              <a:t>&lt;</a:t>
            </a:r>
            <a:r>
              <a:rPr lang="en-US" smtClean="0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baseline="-25000" smtClean="0">
                <a:solidFill>
                  <a:srgbClr val="CC0000"/>
                </a:solidFill>
              </a:rPr>
              <a:t>target</a:t>
            </a:r>
            <a:r>
              <a:rPr lang="en-US" smtClean="0">
                <a:solidFill>
                  <a:srgbClr val="CC0000"/>
                </a:solidFill>
              </a:rPr>
              <a:t>)</a:t>
            </a:r>
          </a:p>
          <a:p>
            <a:pPr lvl="1"/>
            <a:r>
              <a:rPr lang="en-US" smtClean="0">
                <a:solidFill>
                  <a:srgbClr val="008000"/>
                </a:solidFill>
              </a:rPr>
              <a:t>Average </a:t>
            </a:r>
            <a:r>
              <a:rPr lang="en-US" i="1" smtClean="0">
                <a:solidFill>
                  <a:srgbClr val="008000"/>
                </a:solidFill>
              </a:rPr>
              <a:t>P</a:t>
            </a:r>
            <a:r>
              <a:rPr lang="en-US" i="1" baseline="-25000" smtClean="0">
                <a:solidFill>
                  <a:srgbClr val="008000"/>
                </a:solidFill>
              </a:rPr>
              <a:t>s</a:t>
            </a:r>
            <a:r>
              <a:rPr lang="en-US" smtClean="0">
                <a:solidFill>
                  <a:srgbClr val="008000"/>
                </a:solidFill>
              </a:rPr>
              <a:t> , </a:t>
            </a:r>
            <a:r>
              <a:rPr lang="en-US" i="1" smtClean="0">
                <a:solidFill>
                  <a:srgbClr val="008000"/>
                </a:solidFill>
              </a:rPr>
              <a:t>P</a:t>
            </a:r>
            <a:r>
              <a:rPr lang="en-US" i="1" baseline="-25000" smtClean="0">
                <a:solidFill>
                  <a:srgbClr val="008000"/>
                </a:solidFill>
              </a:rPr>
              <a:t>s</a:t>
            </a:r>
            <a:r>
              <a:rPr lang="en-US" smtClean="0">
                <a:solidFill>
                  <a:srgbClr val="008000"/>
                </a:solidFill>
              </a:rPr>
              <a:t>:</a:t>
            </a:r>
          </a:p>
          <a:p>
            <a:pPr lvl="1"/>
            <a:endParaRPr lang="en-US" smtClean="0">
              <a:solidFill>
                <a:srgbClr val="008000"/>
              </a:solidFill>
            </a:endParaRPr>
          </a:p>
          <a:p>
            <a:pPr lvl="1"/>
            <a:endParaRPr lang="en-US" smtClean="0">
              <a:solidFill>
                <a:srgbClr val="008000"/>
              </a:solidFill>
            </a:endParaRPr>
          </a:p>
          <a:p>
            <a:pPr lvl="1"/>
            <a:endParaRPr lang="en-US" smtClean="0">
              <a:solidFill>
                <a:srgbClr val="008000"/>
              </a:solidFill>
            </a:endParaRPr>
          </a:p>
          <a:p>
            <a:pPr lvl="1"/>
            <a:r>
              <a:rPr lang="en-US" smtClean="0">
                <a:solidFill>
                  <a:srgbClr val="000000"/>
                </a:solidFill>
              </a:rPr>
              <a:t>Combined outage and average </a:t>
            </a:r>
            <a:r>
              <a:rPr lang="en-US" i="1" smtClean="0">
                <a:solidFill>
                  <a:srgbClr val="000000"/>
                </a:solidFill>
              </a:rPr>
              <a:t>P</a:t>
            </a:r>
            <a:r>
              <a:rPr lang="en-US" i="1" baseline="-25000" smtClean="0">
                <a:solidFill>
                  <a:srgbClr val="000000"/>
                </a:solidFill>
              </a:rPr>
              <a:t>s</a:t>
            </a:r>
            <a:r>
              <a:rPr lang="en-US" smtClean="0"/>
              <a:t>  (next lecture)</a:t>
            </a:r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3371850" y="3695700"/>
            <a:ext cx="228600" cy="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098" name="Object 0"/>
          <p:cNvGraphicFramePr>
            <a:graphicFrameLocks noChangeAspect="1"/>
          </p:cNvGraphicFramePr>
          <p:nvPr/>
        </p:nvGraphicFramePr>
        <p:xfrm>
          <a:off x="2482850" y="4178300"/>
          <a:ext cx="32067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1206360" imgH="482400" progId="Equation.3">
                  <p:embed/>
                </p:oleObj>
              </mc:Choice>
              <mc:Fallback>
                <p:oleObj name="Equation" r:id="rId3" imgW="1206360" imgH="4824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4178300"/>
                        <a:ext cx="320675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Outage Probability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838700"/>
            <a:ext cx="6877050" cy="14287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Probability that </a:t>
            </a:r>
            <a:r>
              <a:rPr lang="en-US" sz="2800" i="1" smtClean="0"/>
              <a:t>P</a:t>
            </a:r>
            <a:r>
              <a:rPr lang="en-US" sz="2800" i="1" baseline="-25000" smtClean="0"/>
              <a:t>s</a:t>
            </a:r>
            <a:r>
              <a:rPr lang="en-US" sz="2800" smtClean="0"/>
              <a:t> is above target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Equivalently, probability 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baseline="-25000" smtClean="0"/>
              <a:t>s</a:t>
            </a:r>
            <a:r>
              <a:rPr lang="en-US" sz="2800" smtClean="0"/>
              <a:t> below target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Used when </a:t>
            </a:r>
            <a:r>
              <a:rPr lang="en-US" sz="2800" i="1" smtClean="0"/>
              <a:t>T</a:t>
            </a:r>
            <a:r>
              <a:rPr lang="en-US" sz="2800" i="1" baseline="-25000" smtClean="0"/>
              <a:t>c</a:t>
            </a:r>
            <a:r>
              <a:rPr lang="en-US" sz="2800" i="1" smtClean="0"/>
              <a:t>&gt;&gt;T</a:t>
            </a:r>
            <a:r>
              <a:rPr lang="en-US" sz="2800" i="1" baseline="-25000" smtClean="0"/>
              <a:t>s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593725" y="2019300"/>
            <a:ext cx="7286625" cy="2352675"/>
            <a:chOff x="494" y="1104"/>
            <a:chExt cx="4590" cy="1482"/>
          </a:xfrm>
        </p:grpSpPr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1248" y="1344"/>
              <a:ext cx="0" cy="12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260" y="1776"/>
              <a:ext cx="3696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auto">
            <a:xfrm flipH="1">
              <a:off x="1260" y="1368"/>
              <a:ext cx="3372" cy="1218"/>
            </a:xfrm>
            <a:custGeom>
              <a:avLst/>
              <a:gdLst>
                <a:gd name="T0" fmla="*/ 0 w 3372"/>
                <a:gd name="T1" fmla="*/ 228 h 1218"/>
                <a:gd name="T2" fmla="*/ 192 w 3372"/>
                <a:gd name="T3" fmla="*/ 108 h 1218"/>
                <a:gd name="T4" fmla="*/ 372 w 3372"/>
                <a:gd name="T5" fmla="*/ 132 h 1218"/>
                <a:gd name="T6" fmla="*/ 540 w 3372"/>
                <a:gd name="T7" fmla="*/ 276 h 1218"/>
                <a:gd name="T8" fmla="*/ 708 w 3372"/>
                <a:gd name="T9" fmla="*/ 516 h 1218"/>
                <a:gd name="T10" fmla="*/ 948 w 3372"/>
                <a:gd name="T11" fmla="*/ 924 h 1218"/>
                <a:gd name="T12" fmla="*/ 1404 w 3372"/>
                <a:gd name="T13" fmla="*/ 1188 h 1218"/>
                <a:gd name="T14" fmla="*/ 1800 w 3372"/>
                <a:gd name="T15" fmla="*/ 1104 h 1218"/>
                <a:gd name="T16" fmla="*/ 2028 w 3372"/>
                <a:gd name="T17" fmla="*/ 780 h 1218"/>
                <a:gd name="T18" fmla="*/ 2496 w 3372"/>
                <a:gd name="T19" fmla="*/ 600 h 1218"/>
                <a:gd name="T20" fmla="*/ 2760 w 3372"/>
                <a:gd name="T21" fmla="*/ 276 h 1218"/>
                <a:gd name="T22" fmla="*/ 3372 w 3372"/>
                <a:gd name="T23" fmla="*/ 0 h 12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372"/>
                <a:gd name="T37" fmla="*/ 0 h 1218"/>
                <a:gd name="T38" fmla="*/ 3372 w 3372"/>
                <a:gd name="T39" fmla="*/ 1218 h 12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372" h="1218">
                  <a:moveTo>
                    <a:pt x="0" y="228"/>
                  </a:moveTo>
                  <a:cubicBezTo>
                    <a:pt x="65" y="176"/>
                    <a:pt x="130" y="124"/>
                    <a:pt x="192" y="108"/>
                  </a:cubicBezTo>
                  <a:cubicBezTo>
                    <a:pt x="254" y="92"/>
                    <a:pt x="314" y="104"/>
                    <a:pt x="372" y="132"/>
                  </a:cubicBezTo>
                  <a:cubicBezTo>
                    <a:pt x="430" y="160"/>
                    <a:pt x="484" y="212"/>
                    <a:pt x="540" y="276"/>
                  </a:cubicBezTo>
                  <a:cubicBezTo>
                    <a:pt x="596" y="340"/>
                    <a:pt x="640" y="408"/>
                    <a:pt x="708" y="516"/>
                  </a:cubicBezTo>
                  <a:cubicBezTo>
                    <a:pt x="776" y="624"/>
                    <a:pt x="832" y="812"/>
                    <a:pt x="948" y="924"/>
                  </a:cubicBezTo>
                  <a:cubicBezTo>
                    <a:pt x="1064" y="1036"/>
                    <a:pt x="1262" y="1158"/>
                    <a:pt x="1404" y="1188"/>
                  </a:cubicBezTo>
                  <a:cubicBezTo>
                    <a:pt x="1546" y="1218"/>
                    <a:pt x="1696" y="1172"/>
                    <a:pt x="1800" y="1104"/>
                  </a:cubicBezTo>
                  <a:cubicBezTo>
                    <a:pt x="1904" y="1036"/>
                    <a:pt x="1912" y="864"/>
                    <a:pt x="2028" y="780"/>
                  </a:cubicBezTo>
                  <a:cubicBezTo>
                    <a:pt x="2144" y="696"/>
                    <a:pt x="2374" y="684"/>
                    <a:pt x="2496" y="600"/>
                  </a:cubicBezTo>
                  <a:cubicBezTo>
                    <a:pt x="2618" y="516"/>
                    <a:pt x="2614" y="376"/>
                    <a:pt x="2760" y="276"/>
                  </a:cubicBezTo>
                  <a:cubicBezTo>
                    <a:pt x="2906" y="176"/>
                    <a:pt x="3266" y="50"/>
                    <a:pt x="3372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1646" y="1235"/>
              <a:ext cx="3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3200" b="1" i="1">
                  <a:solidFill>
                    <a:srgbClr val="000000"/>
                  </a:solidFill>
                  <a:latin typeface="Garamond" pitchFamily="18" charset="0"/>
                </a:rPr>
                <a:t>P</a:t>
              </a:r>
              <a:r>
                <a:rPr lang="en-US" sz="32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494" y="1643"/>
              <a:ext cx="6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 i="1">
                  <a:solidFill>
                    <a:srgbClr val="CC0000"/>
                  </a:solidFill>
                  <a:latin typeface="Garamond" pitchFamily="18" charset="0"/>
                </a:rPr>
                <a:t>P</a:t>
              </a:r>
              <a:r>
                <a:rPr lang="en-US" b="1" i="1" baseline="-25000">
                  <a:solidFill>
                    <a:srgbClr val="CC0000"/>
                  </a:solidFill>
                  <a:latin typeface="Garamond" pitchFamily="18" charset="0"/>
                </a:rPr>
                <a:t>s(target)</a:t>
              </a:r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3588" y="1404"/>
              <a:ext cx="444" cy="20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2714" y="1199"/>
              <a:ext cx="9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800" b="1">
                  <a:solidFill>
                    <a:srgbClr val="CC0000"/>
                  </a:solidFill>
                  <a:latin typeface="Garamond" pitchFamily="18" charset="0"/>
                </a:rPr>
                <a:t>Outage</a:t>
              </a:r>
              <a:endParaRPr lang="en-US" sz="2800" b="1" baseline="-25000">
                <a:solidFill>
                  <a:srgbClr val="CC0000"/>
                </a:solidFill>
                <a:latin typeface="Garamond" pitchFamily="18" charset="0"/>
              </a:endParaRPr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4284" y="1404"/>
              <a:ext cx="204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4226" y="1104"/>
              <a:ext cx="3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 i="1">
                  <a:solidFill>
                    <a:srgbClr val="CC0000"/>
                  </a:solidFill>
                  <a:latin typeface="Garamond" pitchFamily="18" charset="0"/>
                </a:rPr>
                <a:t>T</a:t>
              </a:r>
              <a:r>
                <a:rPr lang="en-US" b="1" i="1" baseline="-25000">
                  <a:solidFill>
                    <a:srgbClr val="CC0000"/>
                  </a:solidFill>
                  <a:latin typeface="Garamond" pitchFamily="18" charset="0"/>
                </a:rPr>
                <a:t>s</a:t>
              </a: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4334" y="1991"/>
              <a:ext cx="75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3200" b="1" i="1">
                  <a:solidFill>
                    <a:srgbClr val="000000"/>
                  </a:solidFill>
                  <a:latin typeface="Garamond" pitchFamily="18" charset="0"/>
                </a:rPr>
                <a:t> t or d</a:t>
              </a:r>
              <a:endParaRPr lang="en-US" sz="3200" b="1" i="1" baseline="-25000">
                <a:solidFill>
                  <a:srgbClr val="000000"/>
                </a:solidFill>
                <a:latin typeface="Garamond" pitchFamily="18" charset="0"/>
              </a:endParaRPr>
            </a:p>
          </p:txBody>
        </p:sp>
        <p:sp>
          <p:nvSpPr>
            <p:cNvPr id="10255" name="Freeform 15"/>
            <p:cNvSpPr>
              <a:spLocks/>
            </p:cNvSpPr>
            <p:nvPr/>
          </p:nvSpPr>
          <p:spPr bwMode="auto">
            <a:xfrm>
              <a:off x="4632" y="1596"/>
              <a:ext cx="180" cy="276"/>
            </a:xfrm>
            <a:custGeom>
              <a:avLst/>
              <a:gdLst>
                <a:gd name="T0" fmla="*/ 0 w 180"/>
                <a:gd name="T1" fmla="*/ 0 h 276"/>
                <a:gd name="T2" fmla="*/ 96 w 180"/>
                <a:gd name="T3" fmla="*/ 96 h 276"/>
                <a:gd name="T4" fmla="*/ 180 w 180"/>
                <a:gd name="T5" fmla="*/ 276 h 276"/>
                <a:gd name="T6" fmla="*/ 0 60000 65536"/>
                <a:gd name="T7" fmla="*/ 0 60000 65536"/>
                <a:gd name="T8" fmla="*/ 0 60000 65536"/>
                <a:gd name="T9" fmla="*/ 0 w 180"/>
                <a:gd name="T10" fmla="*/ 0 h 276"/>
                <a:gd name="T11" fmla="*/ 180 w 180"/>
                <a:gd name="T12" fmla="*/ 276 h 2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0" h="276">
                  <a:moveTo>
                    <a:pt x="0" y="0"/>
                  </a:moveTo>
                  <a:cubicBezTo>
                    <a:pt x="33" y="25"/>
                    <a:pt x="66" y="50"/>
                    <a:pt x="96" y="96"/>
                  </a:cubicBezTo>
                  <a:cubicBezTo>
                    <a:pt x="126" y="142"/>
                    <a:pt x="166" y="246"/>
                    <a:pt x="180" y="276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Average </a:t>
            </a:r>
            <a:r>
              <a:rPr lang="en-US" i="1" smtClean="0"/>
              <a:t>P</a:t>
            </a:r>
            <a:r>
              <a:rPr lang="en-US" i="1" baseline="-25000" smtClean="0"/>
              <a:t>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4324350"/>
            <a:ext cx="8858250" cy="1428750"/>
          </a:xfrm>
        </p:spPr>
        <p:txBody>
          <a:bodyPr/>
          <a:lstStyle/>
          <a:p>
            <a:r>
              <a:rPr lang="en-US" sz="2400" smtClean="0"/>
              <a:t>Expected value of random variable </a:t>
            </a:r>
            <a:r>
              <a:rPr lang="en-US" sz="2400" i="1" smtClean="0"/>
              <a:t>P</a:t>
            </a:r>
            <a:r>
              <a:rPr lang="en-US" sz="2400" i="1" baseline="-25000" smtClean="0"/>
              <a:t>s</a:t>
            </a:r>
          </a:p>
          <a:p>
            <a:r>
              <a:rPr lang="en-US" sz="2400" smtClean="0"/>
              <a:t>Used when </a:t>
            </a:r>
            <a:r>
              <a:rPr lang="en-US" sz="2400" i="1" smtClean="0"/>
              <a:t>T</a:t>
            </a:r>
            <a:r>
              <a:rPr lang="en-US" sz="2400" i="1" baseline="-25000" smtClean="0"/>
              <a:t>c</a:t>
            </a:r>
            <a:r>
              <a:rPr lang="en-US" sz="2400" i="1" smtClean="0"/>
              <a:t>~T</a:t>
            </a:r>
            <a:r>
              <a:rPr lang="en-US" sz="2400" i="1" baseline="-25000" smtClean="0"/>
              <a:t>s</a:t>
            </a:r>
          </a:p>
          <a:p>
            <a:r>
              <a:rPr lang="en-US" sz="2400" smtClean="0"/>
              <a:t>Error probability much higher than in AWGN alone</a:t>
            </a:r>
          </a:p>
          <a:p>
            <a:r>
              <a:rPr lang="en-US" sz="2400" smtClean="0"/>
              <a:t>Alternate Q function approach: 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Simplifies calculations (Get a Laplace Xfm)</a:t>
            </a:r>
          </a:p>
        </p:txBody>
      </p:sp>
      <p:grpSp>
        <p:nvGrpSpPr>
          <p:cNvPr id="5126" name="Group 4"/>
          <p:cNvGrpSpPr>
            <a:grpSpLocks/>
          </p:cNvGrpSpPr>
          <p:nvPr/>
        </p:nvGrpSpPr>
        <p:grpSpPr bwMode="auto">
          <a:xfrm>
            <a:off x="2514600" y="1676400"/>
            <a:ext cx="3810000" cy="838200"/>
            <a:chOff x="3192" y="3624"/>
            <a:chExt cx="2400" cy="528"/>
          </a:xfrm>
        </p:grpSpPr>
        <p:graphicFrame>
          <p:nvGraphicFramePr>
            <p:cNvPr id="5123" name="Object 5"/>
            <p:cNvGraphicFramePr>
              <a:graphicFrameLocks noChangeAspect="1"/>
            </p:cNvGraphicFramePr>
            <p:nvPr/>
          </p:nvGraphicFramePr>
          <p:xfrm>
            <a:off x="3344" y="3692"/>
            <a:ext cx="2062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" name="Equation" r:id="rId3" imgW="1346040" imgH="279360" progId="Equation.3">
                    <p:embed/>
                  </p:oleObj>
                </mc:Choice>
                <mc:Fallback>
                  <p:oleObj name="Equation" r:id="rId3" imgW="1346040" imgH="27936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4" y="3692"/>
                          <a:ext cx="2062" cy="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6" name="Rectangle 6"/>
            <p:cNvSpPr>
              <a:spLocks noChangeArrowheads="1"/>
            </p:cNvSpPr>
            <p:nvPr/>
          </p:nvSpPr>
          <p:spPr bwMode="auto">
            <a:xfrm>
              <a:off x="3192" y="3624"/>
              <a:ext cx="2400" cy="528"/>
            </a:xfrm>
            <a:prstGeom prst="rect">
              <a:avLst/>
            </a:prstGeom>
            <a:noFill/>
            <a:ln w="28575">
              <a:solidFill>
                <a:srgbClr val="0099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1524000" y="2476500"/>
            <a:ext cx="0" cy="17335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>
            <a:off x="1524000" y="2495550"/>
            <a:ext cx="5353050" cy="1685925"/>
          </a:xfrm>
          <a:custGeom>
            <a:avLst/>
            <a:gdLst>
              <a:gd name="T0" fmla="*/ 0 w 3372"/>
              <a:gd name="T1" fmla="*/ 2147483647 h 1218"/>
              <a:gd name="T2" fmla="*/ 2147483647 w 3372"/>
              <a:gd name="T3" fmla="*/ 2147483647 h 1218"/>
              <a:gd name="T4" fmla="*/ 2147483647 w 3372"/>
              <a:gd name="T5" fmla="*/ 2147483647 h 1218"/>
              <a:gd name="T6" fmla="*/ 2147483647 w 3372"/>
              <a:gd name="T7" fmla="*/ 2147483647 h 1218"/>
              <a:gd name="T8" fmla="*/ 2147483647 w 3372"/>
              <a:gd name="T9" fmla="*/ 2147483647 h 1218"/>
              <a:gd name="T10" fmla="*/ 2147483647 w 3372"/>
              <a:gd name="T11" fmla="*/ 2147483647 h 1218"/>
              <a:gd name="T12" fmla="*/ 2147483647 w 3372"/>
              <a:gd name="T13" fmla="*/ 2147483647 h 1218"/>
              <a:gd name="T14" fmla="*/ 2147483647 w 3372"/>
              <a:gd name="T15" fmla="*/ 2147483647 h 1218"/>
              <a:gd name="T16" fmla="*/ 2147483647 w 3372"/>
              <a:gd name="T17" fmla="*/ 2147483647 h 1218"/>
              <a:gd name="T18" fmla="*/ 2147483647 w 3372"/>
              <a:gd name="T19" fmla="*/ 2147483647 h 1218"/>
              <a:gd name="T20" fmla="*/ 2147483647 w 3372"/>
              <a:gd name="T21" fmla="*/ 2147483647 h 1218"/>
              <a:gd name="T22" fmla="*/ 2147483647 w 3372"/>
              <a:gd name="T23" fmla="*/ 0 h 121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72"/>
              <a:gd name="T37" fmla="*/ 0 h 1218"/>
              <a:gd name="T38" fmla="*/ 3372 w 3372"/>
              <a:gd name="T39" fmla="*/ 1218 h 121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72" h="1218">
                <a:moveTo>
                  <a:pt x="0" y="228"/>
                </a:moveTo>
                <a:cubicBezTo>
                  <a:pt x="65" y="176"/>
                  <a:pt x="130" y="124"/>
                  <a:pt x="192" y="108"/>
                </a:cubicBezTo>
                <a:cubicBezTo>
                  <a:pt x="254" y="92"/>
                  <a:pt x="314" y="104"/>
                  <a:pt x="372" y="132"/>
                </a:cubicBezTo>
                <a:cubicBezTo>
                  <a:pt x="430" y="160"/>
                  <a:pt x="484" y="212"/>
                  <a:pt x="540" y="276"/>
                </a:cubicBezTo>
                <a:cubicBezTo>
                  <a:pt x="596" y="340"/>
                  <a:pt x="640" y="408"/>
                  <a:pt x="708" y="516"/>
                </a:cubicBezTo>
                <a:cubicBezTo>
                  <a:pt x="776" y="624"/>
                  <a:pt x="832" y="812"/>
                  <a:pt x="948" y="924"/>
                </a:cubicBezTo>
                <a:cubicBezTo>
                  <a:pt x="1064" y="1036"/>
                  <a:pt x="1262" y="1158"/>
                  <a:pt x="1404" y="1188"/>
                </a:cubicBezTo>
                <a:cubicBezTo>
                  <a:pt x="1546" y="1218"/>
                  <a:pt x="1696" y="1172"/>
                  <a:pt x="1800" y="1104"/>
                </a:cubicBezTo>
                <a:cubicBezTo>
                  <a:pt x="1904" y="1036"/>
                  <a:pt x="1912" y="864"/>
                  <a:pt x="2028" y="780"/>
                </a:cubicBezTo>
                <a:cubicBezTo>
                  <a:pt x="2144" y="696"/>
                  <a:pt x="2374" y="684"/>
                  <a:pt x="2496" y="600"/>
                </a:cubicBezTo>
                <a:cubicBezTo>
                  <a:pt x="2618" y="516"/>
                  <a:pt x="2614" y="376"/>
                  <a:pt x="2760" y="276"/>
                </a:cubicBezTo>
                <a:cubicBezTo>
                  <a:pt x="2906" y="176"/>
                  <a:pt x="3266" y="50"/>
                  <a:pt x="3372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032625" y="2170113"/>
            <a:ext cx="5445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1">
                <a:solidFill>
                  <a:srgbClr val="000000"/>
                </a:solidFill>
                <a:latin typeface="Garamond" pitchFamily="18" charset="0"/>
              </a:rPr>
              <a:t>P</a:t>
            </a:r>
            <a:r>
              <a:rPr lang="en-US" sz="3200" b="1" i="1" baseline="-25000">
                <a:solidFill>
                  <a:srgbClr val="000000"/>
                </a:solidFill>
                <a:latin typeface="Garamond" pitchFamily="18" charset="0"/>
              </a:rPr>
              <a:t>s</a:t>
            </a: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1543050" y="3162300"/>
            <a:ext cx="58674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7394575" y="2836863"/>
            <a:ext cx="5445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1">
                <a:solidFill>
                  <a:srgbClr val="008000"/>
                </a:solidFill>
                <a:latin typeface="Garamond" pitchFamily="18" charset="0"/>
              </a:rPr>
              <a:t>P</a:t>
            </a:r>
            <a:r>
              <a:rPr lang="en-US" sz="3200" b="1" i="1" baseline="-25000">
                <a:solidFill>
                  <a:srgbClr val="008000"/>
                </a:solidFill>
                <a:latin typeface="Garamond" pitchFamily="18" charset="0"/>
              </a:rPr>
              <a:t>s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7562850" y="2933700"/>
            <a:ext cx="228600" cy="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638300" y="2533650"/>
            <a:ext cx="628650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717675" y="2095500"/>
            <a:ext cx="477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rgbClr val="009900"/>
                </a:solidFill>
                <a:latin typeface="Garamond" pitchFamily="18" charset="0"/>
              </a:rPr>
              <a:t>T</a:t>
            </a:r>
            <a:r>
              <a:rPr lang="en-US" b="1" i="1" baseline="-25000">
                <a:solidFill>
                  <a:srgbClr val="009900"/>
                </a:solidFill>
                <a:latin typeface="Garamond" pitchFamily="18" charset="0"/>
              </a:rPr>
              <a:t>s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556375" y="3560763"/>
            <a:ext cx="1190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1">
                <a:solidFill>
                  <a:srgbClr val="000000"/>
                </a:solidFill>
                <a:latin typeface="Garamond" pitchFamily="18" charset="0"/>
              </a:rPr>
              <a:t> t or d</a:t>
            </a:r>
            <a:endParaRPr lang="en-US" sz="3200" b="1" i="1" baseline="-25000">
              <a:solidFill>
                <a:srgbClr val="000000"/>
              </a:solidFill>
              <a:latin typeface="Garamond" pitchFamily="18" charset="0"/>
            </a:endParaRPr>
          </a:p>
        </p:txBody>
      </p:sp>
      <p:graphicFrame>
        <p:nvGraphicFramePr>
          <p:cNvPr id="5122" name="Object 1"/>
          <p:cNvGraphicFramePr>
            <a:graphicFrameLocks noChangeAspect="1"/>
          </p:cNvGraphicFramePr>
          <p:nvPr/>
        </p:nvGraphicFramePr>
        <p:xfrm>
          <a:off x="4991100" y="5634038"/>
          <a:ext cx="367347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5" imgW="1663560" imgH="393480" progId="Equation.3">
                  <p:embed/>
                </p:oleObj>
              </mc:Choice>
              <mc:Fallback>
                <p:oleObj name="Equation" r:id="rId5" imgW="166356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5634038"/>
                        <a:ext cx="3673475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57350"/>
            <a:ext cx="8496300" cy="422910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Linear modulation more spectrally efficient but less robust than nonlinear modulation</a:t>
            </a:r>
          </a:p>
          <a:p>
            <a:pPr>
              <a:lnSpc>
                <a:spcPct val="3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i="1" smtClean="0"/>
              <a:t>P</a:t>
            </a:r>
            <a:r>
              <a:rPr lang="en-US" sz="2800" i="1" baseline="-25000" smtClean="0"/>
              <a:t>s</a:t>
            </a:r>
            <a:r>
              <a:rPr lang="en-US" sz="2800" baseline="-25000" smtClean="0"/>
              <a:t>   </a:t>
            </a:r>
            <a:r>
              <a:rPr lang="en-US" sz="2800" smtClean="0"/>
              <a:t>approximation in AWGN:</a:t>
            </a:r>
          </a:p>
          <a:p>
            <a:pPr lvl="1">
              <a:lnSpc>
                <a:spcPct val="150000"/>
              </a:lnSpc>
            </a:pPr>
            <a:r>
              <a:rPr lang="en-US" sz="2400" smtClean="0"/>
              <a:t>Alternate Q function representation simplifies calculations</a:t>
            </a:r>
          </a:p>
          <a:p>
            <a:pPr>
              <a:lnSpc>
                <a:spcPct val="0"/>
              </a:lnSpc>
              <a:buFont typeface="Wingdings" pitchFamily="2" charset="2"/>
              <a:buNone/>
            </a:pPr>
            <a:endParaRPr lang="en-US" sz="2800" smtClean="0"/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In fading </a:t>
            </a:r>
            <a:r>
              <a:rPr lang="en-US" sz="2800" i="1" smtClean="0"/>
              <a:t>P</a:t>
            </a:r>
            <a:r>
              <a:rPr lang="en-US" sz="2800" i="1" baseline="-25000" smtClean="0"/>
              <a:t>s</a:t>
            </a:r>
            <a:r>
              <a:rPr lang="en-US" sz="2800" baseline="-25000" smtClean="0"/>
              <a:t>  </a:t>
            </a:r>
            <a:r>
              <a:rPr lang="en-US" sz="2800" smtClean="0"/>
              <a:t>is a random variable, characterized by average value, outage, or combined outage/average</a:t>
            </a:r>
          </a:p>
          <a:p>
            <a:pPr>
              <a:lnSpc>
                <a:spcPct val="1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Outage probability based on target SNR in AWGN.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Fading greatly increases average </a:t>
            </a:r>
            <a:r>
              <a:rPr lang="en-US" sz="2800" i="1" smtClean="0"/>
              <a:t>P</a:t>
            </a:r>
            <a:r>
              <a:rPr lang="en-US" sz="2800" i="1" baseline="-25000" smtClean="0"/>
              <a:t>s</a:t>
            </a:r>
            <a:r>
              <a:rPr lang="en-US" sz="2800" baseline="-25000" smtClean="0"/>
              <a:t> .</a:t>
            </a:r>
            <a:endParaRPr lang="en-US" sz="280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5321300" y="2743200"/>
          <a:ext cx="3136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1155600" imgH="266400" progId="Equation.3">
                  <p:embed/>
                </p:oleObj>
              </mc:Choice>
              <mc:Fallback>
                <p:oleObj name="Equation" r:id="rId3" imgW="115560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2743200"/>
                        <a:ext cx="3136900" cy="7239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45885</TotalTime>
  <Words>423</Words>
  <Application>Microsoft Office PowerPoint</Application>
  <PresentationFormat>On-screen Show (4:3)</PresentationFormat>
  <Paragraphs>109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BlueRed</vt:lpstr>
      <vt:lpstr>Equation</vt:lpstr>
      <vt:lpstr>EE359 – Lecture 9 Outline</vt:lpstr>
      <vt:lpstr>Review of Last Lecture</vt:lpstr>
      <vt:lpstr>Passband Modulation Tradeoffs</vt:lpstr>
      <vt:lpstr>Amplitude/Phase Modulation</vt:lpstr>
      <vt:lpstr>Alternate Q Function Representation</vt:lpstr>
      <vt:lpstr>Linear Modulation in Fading</vt:lpstr>
      <vt:lpstr>Outage Probability</vt:lpstr>
      <vt:lpstr>Average Ps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212</cp:revision>
  <cp:lastPrinted>2000-03-17T02:49:38Z</cp:lastPrinted>
  <dcterms:created xsi:type="dcterms:W3CDTF">1999-01-27T20:08:30Z</dcterms:created>
  <dcterms:modified xsi:type="dcterms:W3CDTF">2013-06-15T15:42:18Z</dcterms:modified>
</cp:coreProperties>
</file>