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10"/>
  </p:handoutMasterIdLst>
  <p:sldIdLst>
    <p:sldId id="278" r:id="rId2"/>
    <p:sldId id="328" r:id="rId3"/>
    <p:sldId id="330" r:id="rId4"/>
    <p:sldId id="331" r:id="rId5"/>
    <p:sldId id="323" r:id="rId6"/>
    <p:sldId id="333" r:id="rId7"/>
    <p:sldId id="329" r:id="rId8"/>
    <p:sldId id="320" r:id="rId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009900"/>
    <a:srgbClr val="000066"/>
    <a:srgbClr val="CC0099"/>
    <a:srgbClr val="9900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24" autoAdjust="0"/>
    <p:restoredTop sz="83223" autoAdjust="0"/>
  </p:normalViewPr>
  <p:slideViewPr>
    <p:cSldViewPr snapToGrid="0">
      <p:cViewPr varScale="1">
        <p:scale>
          <a:sx n="65" d="100"/>
          <a:sy n="65" d="100"/>
        </p:scale>
        <p:origin x="-12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72B997A3-687B-4D56-AF97-8347AB47F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00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F43F0-5DEC-4D5B-9577-B8644AF3F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91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4CA5A-56A8-428F-BDF4-5501E5CFC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B5F63-22CC-4E8C-928E-8C5FC8415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25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82970-5D5B-4FF8-BB84-8E56E1250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4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0877C-E0A4-4915-8F4C-3121ED3DC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6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55AF8-D686-4C68-8796-43170DA97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63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CD525-437F-40D2-BDEA-8B6A06C9B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4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80E5F-1047-42A7-AF58-15CEBBFB2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9F436-E192-46FB-BA55-0A6E3D1BA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92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3C7D2-C98C-47C1-A977-5AC1652FC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0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3739F-4D7C-4A30-B9AD-27D0BFB46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D5AFDB-EDFD-4C0B-A76C-42FB4B7BD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5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EE359 – Lecture 5 Outline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585913"/>
            <a:ext cx="8531225" cy="4826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Review </a:t>
            </a:r>
            <a:r>
              <a:rPr lang="en-US" dirty="0" smtClean="0"/>
              <a:t>of Last Lecture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Narrowband Fading Model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In-Phase and Quad Signal Components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Cross Correlation </a:t>
            </a:r>
            <a:r>
              <a:rPr lang="en-US" dirty="0" smtClean="0"/>
              <a:t>of RX Signal in NB Fading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Correlation and PSD in uniform scattering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Signal Envelope Distributions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Last Lecture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95450"/>
            <a:ext cx="8324850" cy="49339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smtClean="0"/>
              <a:t>Model Parameters from Measurements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Random Multipath Model</a:t>
            </a:r>
          </a:p>
          <a:p>
            <a:pPr>
              <a:lnSpc>
                <a:spcPct val="100000"/>
              </a:lnSpc>
            </a:pPr>
            <a:r>
              <a:rPr lang="en-US" sz="2800" smtClean="0"/>
              <a:t>Channel Impulse Response</a:t>
            </a:r>
          </a:p>
          <a:p>
            <a:pPr>
              <a:buFont typeface="Wingdings" pitchFamily="2" charset="2"/>
              <a:buNone/>
            </a:pPr>
            <a:endParaRPr lang="en-US" sz="2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		</a:t>
            </a:r>
          </a:p>
          <a:p>
            <a:r>
              <a:rPr lang="en-US" smtClean="0"/>
              <a:t>Received signal characteristics</a:t>
            </a:r>
          </a:p>
          <a:p>
            <a:pPr lvl="1"/>
            <a:r>
              <a:rPr lang="en-US" smtClean="0"/>
              <a:t>Many multipath components</a:t>
            </a:r>
          </a:p>
          <a:p>
            <a:pPr lvl="1"/>
            <a:r>
              <a:rPr lang="en-US" smtClean="0"/>
              <a:t>Amplitudes change slowly</a:t>
            </a:r>
          </a:p>
          <a:p>
            <a:pPr lvl="1"/>
            <a:r>
              <a:rPr lang="en-US" smtClean="0"/>
              <a:t>Phases change rapidly</a:t>
            </a:r>
          </a:p>
          <a:p>
            <a:pPr lvl="1">
              <a:lnSpc>
                <a:spcPct val="100000"/>
              </a:lnSpc>
              <a:buFont typeface="Wingdings" pitchFamily="2" charset="2"/>
              <a:buNone/>
            </a:pPr>
            <a:endParaRPr lang="en-US" sz="2000" smtClean="0"/>
          </a:p>
          <a:p>
            <a:pPr lvl="1">
              <a:lnSpc>
                <a:spcPct val="100000"/>
              </a:lnSpc>
              <a:buFont typeface="Wingdings" pitchFamily="2" charset="2"/>
              <a:buNone/>
            </a:pPr>
            <a:endParaRPr lang="en-US" sz="240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103313" y="3311525"/>
          <a:ext cx="502920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Equation" r:id="rId3" imgW="2171520" imgH="431640" progId="Equation.3">
                  <p:embed/>
                </p:oleObj>
              </mc:Choice>
              <mc:Fallback>
                <p:oleObj name="Equation" r:id="rId3" imgW="21715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3" y="3311525"/>
                        <a:ext cx="5029200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53" name="Group 83"/>
          <p:cNvGrpSpPr>
            <a:grpSpLocks/>
          </p:cNvGrpSpPr>
          <p:nvPr/>
        </p:nvGrpSpPr>
        <p:grpSpPr bwMode="auto">
          <a:xfrm>
            <a:off x="6084888" y="1990725"/>
            <a:ext cx="2652712" cy="1420813"/>
            <a:chOff x="1686" y="2178"/>
            <a:chExt cx="2055" cy="1124"/>
          </a:xfrm>
        </p:grpSpPr>
        <p:sp>
          <p:nvSpPr>
            <p:cNvPr id="2054" name="Rectangle 5" descr="Granite"/>
            <p:cNvSpPr>
              <a:spLocks noChangeArrowheads="1"/>
            </p:cNvSpPr>
            <p:nvPr/>
          </p:nvSpPr>
          <p:spPr bwMode="auto">
            <a:xfrm>
              <a:off x="2593" y="2303"/>
              <a:ext cx="246" cy="377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5" name="Group 6"/>
            <p:cNvGrpSpPr>
              <a:grpSpLocks/>
            </p:cNvGrpSpPr>
            <p:nvPr/>
          </p:nvGrpSpPr>
          <p:grpSpPr bwMode="auto">
            <a:xfrm>
              <a:off x="1686" y="2759"/>
              <a:ext cx="197" cy="387"/>
              <a:chOff x="805" y="3660"/>
              <a:chExt cx="144" cy="297"/>
            </a:xfrm>
          </p:grpSpPr>
          <p:sp>
            <p:nvSpPr>
              <p:cNvPr id="2130" name="Line 7"/>
              <p:cNvSpPr>
                <a:spLocks noChangeShapeType="1"/>
              </p:cNvSpPr>
              <p:nvPr/>
            </p:nvSpPr>
            <p:spPr bwMode="auto">
              <a:xfrm>
                <a:off x="876" y="3765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1" name="AutoShape 8"/>
              <p:cNvSpPr>
                <a:spLocks noChangeArrowheads="1"/>
              </p:cNvSpPr>
              <p:nvPr/>
            </p:nvSpPr>
            <p:spPr bwMode="auto">
              <a:xfrm>
                <a:off x="805" y="3660"/>
                <a:ext cx="144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2"/>
              </a:solidFill>
              <a:ln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6" name="Line 9"/>
            <p:cNvSpPr>
              <a:spLocks noChangeShapeType="1"/>
            </p:cNvSpPr>
            <p:nvPr/>
          </p:nvSpPr>
          <p:spPr bwMode="auto">
            <a:xfrm>
              <a:off x="1988" y="2837"/>
              <a:ext cx="1342" cy="0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Line 10"/>
            <p:cNvSpPr>
              <a:spLocks noChangeShapeType="1"/>
            </p:cNvSpPr>
            <p:nvPr/>
          </p:nvSpPr>
          <p:spPr bwMode="auto">
            <a:xfrm flipV="1">
              <a:off x="2037" y="2460"/>
              <a:ext cx="671" cy="34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Line 11"/>
            <p:cNvSpPr>
              <a:spLocks noChangeShapeType="1"/>
            </p:cNvSpPr>
            <p:nvPr/>
          </p:nvSpPr>
          <p:spPr bwMode="auto">
            <a:xfrm>
              <a:off x="2675" y="2476"/>
              <a:ext cx="606" cy="282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Line 12"/>
            <p:cNvSpPr>
              <a:spLocks noChangeShapeType="1"/>
            </p:cNvSpPr>
            <p:nvPr/>
          </p:nvSpPr>
          <p:spPr bwMode="auto">
            <a:xfrm>
              <a:off x="2037" y="2837"/>
              <a:ext cx="737" cy="392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Line 13"/>
            <p:cNvSpPr>
              <a:spLocks noChangeShapeType="1"/>
            </p:cNvSpPr>
            <p:nvPr/>
          </p:nvSpPr>
          <p:spPr bwMode="auto">
            <a:xfrm flipV="1">
              <a:off x="2774" y="2915"/>
              <a:ext cx="540" cy="314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Rectangle 14" descr="10%"/>
            <p:cNvSpPr>
              <a:spLocks noChangeArrowheads="1"/>
            </p:cNvSpPr>
            <p:nvPr/>
          </p:nvSpPr>
          <p:spPr bwMode="auto">
            <a:xfrm>
              <a:off x="2479" y="3229"/>
              <a:ext cx="622" cy="73"/>
            </a:xfrm>
            <a:prstGeom prst="rect">
              <a:avLst/>
            </a:prstGeom>
            <a:pattFill prst="pct10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" name="Rectangle 15" descr="Denim"/>
            <p:cNvSpPr>
              <a:spLocks noChangeArrowheads="1"/>
            </p:cNvSpPr>
            <p:nvPr/>
          </p:nvSpPr>
          <p:spPr bwMode="auto">
            <a:xfrm>
              <a:off x="3085" y="2178"/>
              <a:ext cx="245" cy="376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" name="Line 16"/>
            <p:cNvSpPr>
              <a:spLocks noChangeShapeType="1"/>
            </p:cNvSpPr>
            <p:nvPr/>
          </p:nvSpPr>
          <p:spPr bwMode="auto">
            <a:xfrm flipV="1">
              <a:off x="2053" y="2366"/>
              <a:ext cx="1146" cy="408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Line 17"/>
            <p:cNvSpPr>
              <a:spLocks noChangeShapeType="1"/>
            </p:cNvSpPr>
            <p:nvPr/>
          </p:nvSpPr>
          <p:spPr bwMode="auto">
            <a:xfrm>
              <a:off x="3248" y="2366"/>
              <a:ext cx="459" cy="283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Line 18"/>
            <p:cNvSpPr>
              <a:spLocks noChangeShapeType="1"/>
            </p:cNvSpPr>
            <p:nvPr/>
          </p:nvSpPr>
          <p:spPr bwMode="auto">
            <a:xfrm>
              <a:off x="3244" y="2378"/>
              <a:ext cx="198" cy="414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Line 19"/>
            <p:cNvSpPr>
              <a:spLocks noChangeShapeType="1"/>
            </p:cNvSpPr>
            <p:nvPr/>
          </p:nvSpPr>
          <p:spPr bwMode="auto">
            <a:xfrm>
              <a:off x="3248" y="2351"/>
              <a:ext cx="377" cy="109"/>
            </a:xfrm>
            <a:prstGeom prst="line">
              <a:avLst/>
            </a:prstGeom>
            <a:noFill/>
            <a:ln w="12700">
              <a:solidFill>
                <a:srgbClr val="0033CC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Rectangle 20"/>
            <p:cNvSpPr>
              <a:spLocks noChangeArrowheads="1"/>
            </p:cNvSpPr>
            <p:nvPr/>
          </p:nvSpPr>
          <p:spPr bwMode="auto">
            <a:xfrm>
              <a:off x="2032" y="2455"/>
              <a:ext cx="154" cy="17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" name="Line 21"/>
            <p:cNvSpPr>
              <a:spLocks noChangeShapeType="1"/>
            </p:cNvSpPr>
            <p:nvPr/>
          </p:nvSpPr>
          <p:spPr bwMode="auto">
            <a:xfrm flipV="1">
              <a:off x="1911" y="2455"/>
              <a:ext cx="264" cy="383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Line 22"/>
            <p:cNvSpPr>
              <a:spLocks noChangeShapeType="1"/>
            </p:cNvSpPr>
            <p:nvPr/>
          </p:nvSpPr>
          <p:spPr bwMode="auto">
            <a:xfrm>
              <a:off x="2186" y="2455"/>
              <a:ext cx="1146" cy="276"/>
            </a:xfrm>
            <a:prstGeom prst="line">
              <a:avLst/>
            </a:prstGeom>
            <a:noFill/>
            <a:ln w="12700">
              <a:solidFill>
                <a:srgbClr val="0099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70" name="Group 23"/>
            <p:cNvGrpSpPr>
              <a:grpSpLocks/>
            </p:cNvGrpSpPr>
            <p:nvPr/>
          </p:nvGrpSpPr>
          <p:grpSpPr bwMode="auto">
            <a:xfrm>
              <a:off x="3245" y="2833"/>
              <a:ext cx="496" cy="219"/>
              <a:chOff x="3835" y="3383"/>
              <a:chExt cx="586" cy="261"/>
            </a:xfrm>
          </p:grpSpPr>
          <p:sp>
            <p:nvSpPr>
              <p:cNvPr id="2071" name="Freeform 24"/>
              <p:cNvSpPr>
                <a:spLocks/>
              </p:cNvSpPr>
              <p:nvPr/>
            </p:nvSpPr>
            <p:spPr bwMode="auto">
              <a:xfrm>
                <a:off x="3858" y="3430"/>
                <a:ext cx="510" cy="146"/>
              </a:xfrm>
              <a:custGeom>
                <a:avLst/>
                <a:gdLst>
                  <a:gd name="T0" fmla="*/ 0 w 353"/>
                  <a:gd name="T1" fmla="*/ 195 h 83"/>
                  <a:gd name="T2" fmla="*/ 0 w 353"/>
                  <a:gd name="T3" fmla="*/ 445 h 83"/>
                  <a:gd name="T4" fmla="*/ 1062 w 353"/>
                  <a:gd name="T5" fmla="*/ 445 h 83"/>
                  <a:gd name="T6" fmla="*/ 1017 w 353"/>
                  <a:gd name="T7" fmla="*/ 257 h 83"/>
                  <a:gd name="T8" fmla="*/ 738 w 353"/>
                  <a:gd name="T9" fmla="*/ 195 h 83"/>
                  <a:gd name="T10" fmla="*/ 605 w 353"/>
                  <a:gd name="T11" fmla="*/ 0 h 83"/>
                  <a:gd name="T12" fmla="*/ 277 w 353"/>
                  <a:gd name="T13" fmla="*/ 0 h 83"/>
                  <a:gd name="T14" fmla="*/ 189 w 353"/>
                  <a:gd name="T15" fmla="*/ 195 h 83"/>
                  <a:gd name="T16" fmla="*/ 0 w 353"/>
                  <a:gd name="T17" fmla="*/ 195 h 8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53"/>
                  <a:gd name="T28" fmla="*/ 0 h 83"/>
                  <a:gd name="T29" fmla="*/ 353 w 353"/>
                  <a:gd name="T30" fmla="*/ 83 h 8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53" h="83">
                    <a:moveTo>
                      <a:pt x="0" y="36"/>
                    </a:moveTo>
                    <a:lnTo>
                      <a:pt x="0" y="82"/>
                    </a:lnTo>
                    <a:lnTo>
                      <a:pt x="352" y="82"/>
                    </a:lnTo>
                    <a:lnTo>
                      <a:pt x="337" y="47"/>
                    </a:lnTo>
                    <a:lnTo>
                      <a:pt x="245" y="36"/>
                    </a:lnTo>
                    <a:lnTo>
                      <a:pt x="201" y="0"/>
                    </a:lnTo>
                    <a:lnTo>
                      <a:pt x="92" y="0"/>
                    </a:lnTo>
                    <a:lnTo>
                      <a:pt x="63" y="36"/>
                    </a:lnTo>
                    <a:lnTo>
                      <a:pt x="0" y="36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" name="Freeform 25"/>
              <p:cNvSpPr>
                <a:spLocks/>
              </p:cNvSpPr>
              <p:nvPr/>
            </p:nvSpPr>
            <p:spPr bwMode="auto">
              <a:xfrm>
                <a:off x="3858" y="3430"/>
                <a:ext cx="510" cy="146"/>
              </a:xfrm>
              <a:custGeom>
                <a:avLst/>
                <a:gdLst>
                  <a:gd name="T0" fmla="*/ 0 w 353"/>
                  <a:gd name="T1" fmla="*/ 195 h 83"/>
                  <a:gd name="T2" fmla="*/ 0 w 353"/>
                  <a:gd name="T3" fmla="*/ 445 h 83"/>
                  <a:gd name="T4" fmla="*/ 1062 w 353"/>
                  <a:gd name="T5" fmla="*/ 445 h 83"/>
                  <a:gd name="T6" fmla="*/ 1017 w 353"/>
                  <a:gd name="T7" fmla="*/ 257 h 83"/>
                  <a:gd name="T8" fmla="*/ 738 w 353"/>
                  <a:gd name="T9" fmla="*/ 195 h 83"/>
                  <a:gd name="T10" fmla="*/ 605 w 353"/>
                  <a:gd name="T11" fmla="*/ 0 h 83"/>
                  <a:gd name="T12" fmla="*/ 277 w 353"/>
                  <a:gd name="T13" fmla="*/ 0 h 83"/>
                  <a:gd name="T14" fmla="*/ 189 w 353"/>
                  <a:gd name="T15" fmla="*/ 195 h 83"/>
                  <a:gd name="T16" fmla="*/ 0 w 353"/>
                  <a:gd name="T17" fmla="*/ 195 h 83"/>
                  <a:gd name="T18" fmla="*/ 0 w 353"/>
                  <a:gd name="T19" fmla="*/ 195 h 8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353"/>
                  <a:gd name="T31" fmla="*/ 0 h 83"/>
                  <a:gd name="T32" fmla="*/ 353 w 353"/>
                  <a:gd name="T33" fmla="*/ 83 h 83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353" h="83">
                    <a:moveTo>
                      <a:pt x="0" y="36"/>
                    </a:moveTo>
                    <a:lnTo>
                      <a:pt x="0" y="82"/>
                    </a:lnTo>
                    <a:lnTo>
                      <a:pt x="352" y="82"/>
                    </a:lnTo>
                    <a:lnTo>
                      <a:pt x="337" y="47"/>
                    </a:lnTo>
                    <a:lnTo>
                      <a:pt x="245" y="36"/>
                    </a:lnTo>
                    <a:lnTo>
                      <a:pt x="201" y="0"/>
                    </a:lnTo>
                    <a:lnTo>
                      <a:pt x="92" y="0"/>
                    </a:lnTo>
                    <a:lnTo>
                      <a:pt x="63" y="36"/>
                    </a:lnTo>
                    <a:lnTo>
                      <a:pt x="0" y="3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3" name="Freeform 26"/>
              <p:cNvSpPr>
                <a:spLocks/>
              </p:cNvSpPr>
              <p:nvPr/>
            </p:nvSpPr>
            <p:spPr bwMode="auto">
              <a:xfrm>
                <a:off x="4245" y="3516"/>
                <a:ext cx="43" cy="60"/>
              </a:xfrm>
              <a:custGeom>
                <a:avLst/>
                <a:gdLst>
                  <a:gd name="T0" fmla="*/ 86 w 30"/>
                  <a:gd name="T1" fmla="*/ 180 h 34"/>
                  <a:gd name="T2" fmla="*/ 0 w 30"/>
                  <a:gd name="T3" fmla="*/ 180 h 34"/>
                  <a:gd name="T4" fmla="*/ 0 w 30"/>
                  <a:gd name="T5" fmla="*/ 150 h 34"/>
                  <a:gd name="T6" fmla="*/ 6 w 30"/>
                  <a:gd name="T7" fmla="*/ 115 h 34"/>
                  <a:gd name="T8" fmla="*/ 19 w 30"/>
                  <a:gd name="T9" fmla="*/ 86 h 34"/>
                  <a:gd name="T10" fmla="*/ 20 w 30"/>
                  <a:gd name="T11" fmla="*/ 56 h 34"/>
                  <a:gd name="T12" fmla="*/ 39 w 30"/>
                  <a:gd name="T13" fmla="*/ 34 h 34"/>
                  <a:gd name="T14" fmla="*/ 49 w 30"/>
                  <a:gd name="T15" fmla="*/ 21 h 34"/>
                  <a:gd name="T16" fmla="*/ 67 w 30"/>
                  <a:gd name="T17" fmla="*/ 12 h 34"/>
                  <a:gd name="T18" fmla="*/ 86 w 30"/>
                  <a:gd name="T19" fmla="*/ 0 h 34"/>
                  <a:gd name="T20" fmla="*/ 86 w 30"/>
                  <a:gd name="T21" fmla="*/ 0 h 34"/>
                  <a:gd name="T22" fmla="*/ 86 w 30"/>
                  <a:gd name="T23" fmla="*/ 12 h 34"/>
                  <a:gd name="T24" fmla="*/ 86 w 30"/>
                  <a:gd name="T25" fmla="*/ 12 h 34"/>
                  <a:gd name="T26" fmla="*/ 86 w 30"/>
                  <a:gd name="T27" fmla="*/ 21 h 34"/>
                  <a:gd name="T28" fmla="*/ 86 w 30"/>
                  <a:gd name="T29" fmla="*/ 44 h 34"/>
                  <a:gd name="T30" fmla="*/ 86 w 30"/>
                  <a:gd name="T31" fmla="*/ 86 h 34"/>
                  <a:gd name="T32" fmla="*/ 86 w 30"/>
                  <a:gd name="T33" fmla="*/ 127 h 34"/>
                  <a:gd name="T34" fmla="*/ 86 w 30"/>
                  <a:gd name="T35" fmla="*/ 180 h 3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0"/>
                  <a:gd name="T55" fmla="*/ 0 h 34"/>
                  <a:gd name="T56" fmla="*/ 30 w 30"/>
                  <a:gd name="T57" fmla="*/ 34 h 3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0" h="34">
                    <a:moveTo>
                      <a:pt x="29" y="33"/>
                    </a:moveTo>
                    <a:lnTo>
                      <a:pt x="0" y="33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6" y="16"/>
                    </a:lnTo>
                    <a:lnTo>
                      <a:pt x="7" y="10"/>
                    </a:lnTo>
                    <a:lnTo>
                      <a:pt x="13" y="6"/>
                    </a:lnTo>
                    <a:lnTo>
                      <a:pt x="17" y="4"/>
                    </a:lnTo>
                    <a:lnTo>
                      <a:pt x="23" y="2"/>
                    </a:lnTo>
                    <a:lnTo>
                      <a:pt x="29" y="0"/>
                    </a:lnTo>
                    <a:lnTo>
                      <a:pt x="29" y="2"/>
                    </a:lnTo>
                    <a:lnTo>
                      <a:pt x="29" y="4"/>
                    </a:lnTo>
                    <a:lnTo>
                      <a:pt x="29" y="8"/>
                    </a:lnTo>
                    <a:lnTo>
                      <a:pt x="29" y="16"/>
                    </a:lnTo>
                    <a:lnTo>
                      <a:pt x="29" y="23"/>
                    </a:lnTo>
                    <a:lnTo>
                      <a:pt x="29" y="33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4" name="Freeform 27"/>
              <p:cNvSpPr>
                <a:spLocks/>
              </p:cNvSpPr>
              <p:nvPr/>
            </p:nvSpPr>
            <p:spPr bwMode="auto">
              <a:xfrm>
                <a:off x="4245" y="3516"/>
                <a:ext cx="43" cy="60"/>
              </a:xfrm>
              <a:custGeom>
                <a:avLst/>
                <a:gdLst>
                  <a:gd name="T0" fmla="*/ 0 w 30"/>
                  <a:gd name="T1" fmla="*/ 180 h 34"/>
                  <a:gd name="T2" fmla="*/ 0 w 30"/>
                  <a:gd name="T3" fmla="*/ 150 h 34"/>
                  <a:gd name="T4" fmla="*/ 6 w 30"/>
                  <a:gd name="T5" fmla="*/ 115 h 34"/>
                  <a:gd name="T6" fmla="*/ 19 w 30"/>
                  <a:gd name="T7" fmla="*/ 86 h 34"/>
                  <a:gd name="T8" fmla="*/ 20 w 30"/>
                  <a:gd name="T9" fmla="*/ 56 h 34"/>
                  <a:gd name="T10" fmla="*/ 39 w 30"/>
                  <a:gd name="T11" fmla="*/ 34 h 34"/>
                  <a:gd name="T12" fmla="*/ 49 w 30"/>
                  <a:gd name="T13" fmla="*/ 21 h 34"/>
                  <a:gd name="T14" fmla="*/ 67 w 30"/>
                  <a:gd name="T15" fmla="*/ 12 h 34"/>
                  <a:gd name="T16" fmla="*/ 86 w 30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"/>
                  <a:gd name="T28" fmla="*/ 0 h 34"/>
                  <a:gd name="T29" fmla="*/ 30 w 30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" h="34">
                    <a:moveTo>
                      <a:pt x="0" y="33"/>
                    </a:moveTo>
                    <a:lnTo>
                      <a:pt x="0" y="27"/>
                    </a:lnTo>
                    <a:lnTo>
                      <a:pt x="2" y="21"/>
                    </a:lnTo>
                    <a:lnTo>
                      <a:pt x="6" y="16"/>
                    </a:lnTo>
                    <a:lnTo>
                      <a:pt x="7" y="10"/>
                    </a:lnTo>
                    <a:lnTo>
                      <a:pt x="13" y="6"/>
                    </a:lnTo>
                    <a:lnTo>
                      <a:pt x="17" y="4"/>
                    </a:lnTo>
                    <a:lnTo>
                      <a:pt x="23" y="2"/>
                    </a:lnTo>
                    <a:lnTo>
                      <a:pt x="29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" name="Freeform 28"/>
              <p:cNvSpPr>
                <a:spLocks/>
              </p:cNvSpPr>
              <p:nvPr/>
            </p:nvSpPr>
            <p:spPr bwMode="auto">
              <a:xfrm>
                <a:off x="4287" y="3516"/>
                <a:ext cx="45" cy="60"/>
              </a:xfrm>
              <a:custGeom>
                <a:avLst/>
                <a:gdLst>
                  <a:gd name="T0" fmla="*/ 0 w 31"/>
                  <a:gd name="T1" fmla="*/ 180 h 34"/>
                  <a:gd name="T2" fmla="*/ 0 w 31"/>
                  <a:gd name="T3" fmla="*/ 0 h 34"/>
                  <a:gd name="T4" fmla="*/ 15 w 31"/>
                  <a:gd name="T5" fmla="*/ 12 h 34"/>
                  <a:gd name="T6" fmla="*/ 33 w 31"/>
                  <a:gd name="T7" fmla="*/ 21 h 34"/>
                  <a:gd name="T8" fmla="*/ 52 w 31"/>
                  <a:gd name="T9" fmla="*/ 34 h 34"/>
                  <a:gd name="T10" fmla="*/ 64 w 31"/>
                  <a:gd name="T11" fmla="*/ 56 h 34"/>
                  <a:gd name="T12" fmla="*/ 74 w 31"/>
                  <a:gd name="T13" fmla="*/ 86 h 34"/>
                  <a:gd name="T14" fmla="*/ 80 w 31"/>
                  <a:gd name="T15" fmla="*/ 115 h 34"/>
                  <a:gd name="T16" fmla="*/ 87 w 31"/>
                  <a:gd name="T17" fmla="*/ 150 h 34"/>
                  <a:gd name="T18" fmla="*/ 93 w 31"/>
                  <a:gd name="T19" fmla="*/ 180 h 34"/>
                  <a:gd name="T20" fmla="*/ 93 w 31"/>
                  <a:gd name="T21" fmla="*/ 180 h 34"/>
                  <a:gd name="T22" fmla="*/ 87 w 31"/>
                  <a:gd name="T23" fmla="*/ 180 h 34"/>
                  <a:gd name="T24" fmla="*/ 87 w 31"/>
                  <a:gd name="T25" fmla="*/ 180 h 34"/>
                  <a:gd name="T26" fmla="*/ 80 w 31"/>
                  <a:gd name="T27" fmla="*/ 180 h 34"/>
                  <a:gd name="T28" fmla="*/ 70 w 31"/>
                  <a:gd name="T29" fmla="*/ 180 h 34"/>
                  <a:gd name="T30" fmla="*/ 52 w 31"/>
                  <a:gd name="T31" fmla="*/ 180 h 34"/>
                  <a:gd name="T32" fmla="*/ 28 w 31"/>
                  <a:gd name="T33" fmla="*/ 180 h 34"/>
                  <a:gd name="T34" fmla="*/ 0 w 31"/>
                  <a:gd name="T35" fmla="*/ 180 h 3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1"/>
                  <a:gd name="T55" fmla="*/ 0 h 34"/>
                  <a:gd name="T56" fmla="*/ 31 w 31"/>
                  <a:gd name="T57" fmla="*/ 34 h 3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1" h="34">
                    <a:moveTo>
                      <a:pt x="0" y="33"/>
                    </a:moveTo>
                    <a:lnTo>
                      <a:pt x="0" y="0"/>
                    </a:lnTo>
                    <a:lnTo>
                      <a:pt x="5" y="2"/>
                    </a:lnTo>
                    <a:lnTo>
                      <a:pt x="11" y="4"/>
                    </a:lnTo>
                    <a:lnTo>
                      <a:pt x="17" y="6"/>
                    </a:lnTo>
                    <a:lnTo>
                      <a:pt x="21" y="10"/>
                    </a:lnTo>
                    <a:lnTo>
                      <a:pt x="24" y="16"/>
                    </a:lnTo>
                    <a:lnTo>
                      <a:pt x="26" y="21"/>
                    </a:lnTo>
                    <a:lnTo>
                      <a:pt x="28" y="27"/>
                    </a:lnTo>
                    <a:lnTo>
                      <a:pt x="30" y="33"/>
                    </a:lnTo>
                    <a:lnTo>
                      <a:pt x="28" y="33"/>
                    </a:lnTo>
                    <a:lnTo>
                      <a:pt x="26" y="33"/>
                    </a:lnTo>
                    <a:lnTo>
                      <a:pt x="23" y="33"/>
                    </a:lnTo>
                    <a:lnTo>
                      <a:pt x="17" y="33"/>
                    </a:lnTo>
                    <a:lnTo>
                      <a:pt x="9" y="33"/>
                    </a:lnTo>
                    <a:lnTo>
                      <a:pt x="0" y="33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" name="Freeform 29"/>
              <p:cNvSpPr>
                <a:spLocks/>
              </p:cNvSpPr>
              <p:nvPr/>
            </p:nvSpPr>
            <p:spPr bwMode="auto">
              <a:xfrm>
                <a:off x="4287" y="3516"/>
                <a:ext cx="45" cy="60"/>
              </a:xfrm>
              <a:custGeom>
                <a:avLst/>
                <a:gdLst>
                  <a:gd name="T0" fmla="*/ 0 w 31"/>
                  <a:gd name="T1" fmla="*/ 0 h 34"/>
                  <a:gd name="T2" fmla="*/ 15 w 31"/>
                  <a:gd name="T3" fmla="*/ 12 h 34"/>
                  <a:gd name="T4" fmla="*/ 33 w 31"/>
                  <a:gd name="T5" fmla="*/ 21 h 34"/>
                  <a:gd name="T6" fmla="*/ 52 w 31"/>
                  <a:gd name="T7" fmla="*/ 34 h 34"/>
                  <a:gd name="T8" fmla="*/ 64 w 31"/>
                  <a:gd name="T9" fmla="*/ 56 h 34"/>
                  <a:gd name="T10" fmla="*/ 74 w 31"/>
                  <a:gd name="T11" fmla="*/ 86 h 34"/>
                  <a:gd name="T12" fmla="*/ 80 w 31"/>
                  <a:gd name="T13" fmla="*/ 115 h 34"/>
                  <a:gd name="T14" fmla="*/ 87 w 31"/>
                  <a:gd name="T15" fmla="*/ 150 h 34"/>
                  <a:gd name="T16" fmla="*/ 93 w 31"/>
                  <a:gd name="T17" fmla="*/ 18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"/>
                  <a:gd name="T28" fmla="*/ 0 h 34"/>
                  <a:gd name="T29" fmla="*/ 31 w 31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" h="34">
                    <a:moveTo>
                      <a:pt x="0" y="0"/>
                    </a:moveTo>
                    <a:lnTo>
                      <a:pt x="5" y="2"/>
                    </a:lnTo>
                    <a:lnTo>
                      <a:pt x="11" y="4"/>
                    </a:lnTo>
                    <a:lnTo>
                      <a:pt x="17" y="6"/>
                    </a:lnTo>
                    <a:lnTo>
                      <a:pt x="21" y="10"/>
                    </a:lnTo>
                    <a:lnTo>
                      <a:pt x="24" y="16"/>
                    </a:lnTo>
                    <a:lnTo>
                      <a:pt x="26" y="21"/>
                    </a:lnTo>
                    <a:lnTo>
                      <a:pt x="28" y="27"/>
                    </a:lnTo>
                    <a:lnTo>
                      <a:pt x="30" y="33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" name="Freeform 30"/>
              <p:cNvSpPr>
                <a:spLocks/>
              </p:cNvSpPr>
              <p:nvPr/>
            </p:nvSpPr>
            <p:spPr bwMode="auto">
              <a:xfrm>
                <a:off x="4251" y="3523"/>
                <a:ext cx="75" cy="93"/>
              </a:xfrm>
              <a:custGeom>
                <a:avLst/>
                <a:gdLst>
                  <a:gd name="T0" fmla="*/ 75 w 52"/>
                  <a:gd name="T1" fmla="*/ 0 h 53"/>
                  <a:gd name="T2" fmla="*/ 89 w 52"/>
                  <a:gd name="T3" fmla="*/ 0 h 53"/>
                  <a:gd name="T4" fmla="*/ 108 w 52"/>
                  <a:gd name="T5" fmla="*/ 12 h 53"/>
                  <a:gd name="T6" fmla="*/ 121 w 52"/>
                  <a:gd name="T7" fmla="*/ 21 h 53"/>
                  <a:gd name="T8" fmla="*/ 131 w 52"/>
                  <a:gd name="T9" fmla="*/ 44 h 53"/>
                  <a:gd name="T10" fmla="*/ 144 w 52"/>
                  <a:gd name="T11" fmla="*/ 65 h 53"/>
                  <a:gd name="T12" fmla="*/ 147 w 52"/>
                  <a:gd name="T13" fmla="*/ 86 h 53"/>
                  <a:gd name="T14" fmla="*/ 154 w 52"/>
                  <a:gd name="T15" fmla="*/ 114 h 53"/>
                  <a:gd name="T16" fmla="*/ 154 w 52"/>
                  <a:gd name="T17" fmla="*/ 144 h 53"/>
                  <a:gd name="T18" fmla="*/ 154 w 52"/>
                  <a:gd name="T19" fmla="*/ 167 h 53"/>
                  <a:gd name="T20" fmla="*/ 147 w 52"/>
                  <a:gd name="T21" fmla="*/ 200 h 53"/>
                  <a:gd name="T22" fmla="*/ 144 w 52"/>
                  <a:gd name="T23" fmla="*/ 216 h 53"/>
                  <a:gd name="T24" fmla="*/ 131 w 52"/>
                  <a:gd name="T25" fmla="*/ 237 h 53"/>
                  <a:gd name="T26" fmla="*/ 121 w 52"/>
                  <a:gd name="T27" fmla="*/ 258 h 53"/>
                  <a:gd name="T28" fmla="*/ 108 w 52"/>
                  <a:gd name="T29" fmla="*/ 270 h 53"/>
                  <a:gd name="T30" fmla="*/ 89 w 52"/>
                  <a:gd name="T31" fmla="*/ 281 h 53"/>
                  <a:gd name="T32" fmla="*/ 75 w 52"/>
                  <a:gd name="T33" fmla="*/ 281 h 53"/>
                  <a:gd name="T34" fmla="*/ 62 w 52"/>
                  <a:gd name="T35" fmla="*/ 281 h 53"/>
                  <a:gd name="T36" fmla="*/ 46 w 52"/>
                  <a:gd name="T37" fmla="*/ 270 h 53"/>
                  <a:gd name="T38" fmla="*/ 33 w 52"/>
                  <a:gd name="T39" fmla="*/ 258 h 53"/>
                  <a:gd name="T40" fmla="*/ 20 w 52"/>
                  <a:gd name="T41" fmla="*/ 237 h 53"/>
                  <a:gd name="T42" fmla="*/ 9 w 52"/>
                  <a:gd name="T43" fmla="*/ 216 h 53"/>
                  <a:gd name="T44" fmla="*/ 6 w 52"/>
                  <a:gd name="T45" fmla="*/ 200 h 53"/>
                  <a:gd name="T46" fmla="*/ 0 w 52"/>
                  <a:gd name="T47" fmla="*/ 167 h 53"/>
                  <a:gd name="T48" fmla="*/ 0 w 52"/>
                  <a:gd name="T49" fmla="*/ 144 h 53"/>
                  <a:gd name="T50" fmla="*/ 0 w 52"/>
                  <a:gd name="T51" fmla="*/ 114 h 53"/>
                  <a:gd name="T52" fmla="*/ 6 w 52"/>
                  <a:gd name="T53" fmla="*/ 86 h 53"/>
                  <a:gd name="T54" fmla="*/ 9 w 52"/>
                  <a:gd name="T55" fmla="*/ 65 h 53"/>
                  <a:gd name="T56" fmla="*/ 20 w 52"/>
                  <a:gd name="T57" fmla="*/ 44 h 53"/>
                  <a:gd name="T58" fmla="*/ 33 w 52"/>
                  <a:gd name="T59" fmla="*/ 21 h 53"/>
                  <a:gd name="T60" fmla="*/ 46 w 52"/>
                  <a:gd name="T61" fmla="*/ 12 h 53"/>
                  <a:gd name="T62" fmla="*/ 62 w 52"/>
                  <a:gd name="T63" fmla="*/ 0 h 53"/>
                  <a:gd name="T64" fmla="*/ 75 w 52"/>
                  <a:gd name="T65" fmla="*/ 0 h 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"/>
                  <a:gd name="T100" fmla="*/ 0 h 53"/>
                  <a:gd name="T101" fmla="*/ 52 w 52"/>
                  <a:gd name="T102" fmla="*/ 53 h 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" h="53">
                    <a:moveTo>
                      <a:pt x="25" y="0"/>
                    </a:moveTo>
                    <a:lnTo>
                      <a:pt x="30" y="0"/>
                    </a:lnTo>
                    <a:lnTo>
                      <a:pt x="36" y="2"/>
                    </a:lnTo>
                    <a:lnTo>
                      <a:pt x="40" y="4"/>
                    </a:lnTo>
                    <a:lnTo>
                      <a:pt x="44" y="8"/>
                    </a:lnTo>
                    <a:lnTo>
                      <a:pt x="48" y="12"/>
                    </a:lnTo>
                    <a:lnTo>
                      <a:pt x="49" y="16"/>
                    </a:lnTo>
                    <a:lnTo>
                      <a:pt x="51" y="21"/>
                    </a:lnTo>
                    <a:lnTo>
                      <a:pt x="51" y="27"/>
                    </a:lnTo>
                    <a:lnTo>
                      <a:pt x="51" y="31"/>
                    </a:lnTo>
                    <a:lnTo>
                      <a:pt x="49" y="37"/>
                    </a:lnTo>
                    <a:lnTo>
                      <a:pt x="48" y="40"/>
                    </a:lnTo>
                    <a:lnTo>
                      <a:pt x="44" y="44"/>
                    </a:lnTo>
                    <a:lnTo>
                      <a:pt x="40" y="48"/>
                    </a:lnTo>
                    <a:lnTo>
                      <a:pt x="36" y="50"/>
                    </a:lnTo>
                    <a:lnTo>
                      <a:pt x="30" y="52"/>
                    </a:lnTo>
                    <a:lnTo>
                      <a:pt x="25" y="52"/>
                    </a:lnTo>
                    <a:lnTo>
                      <a:pt x="21" y="52"/>
                    </a:lnTo>
                    <a:lnTo>
                      <a:pt x="15" y="50"/>
                    </a:lnTo>
                    <a:lnTo>
                      <a:pt x="11" y="48"/>
                    </a:lnTo>
                    <a:lnTo>
                      <a:pt x="7" y="44"/>
                    </a:lnTo>
                    <a:lnTo>
                      <a:pt x="3" y="40"/>
                    </a:lnTo>
                    <a:lnTo>
                      <a:pt x="2" y="37"/>
                    </a:lnTo>
                    <a:lnTo>
                      <a:pt x="0" y="31"/>
                    </a:lnTo>
                    <a:lnTo>
                      <a:pt x="0" y="27"/>
                    </a:lnTo>
                    <a:lnTo>
                      <a:pt x="0" y="21"/>
                    </a:lnTo>
                    <a:lnTo>
                      <a:pt x="2" y="16"/>
                    </a:lnTo>
                    <a:lnTo>
                      <a:pt x="3" y="12"/>
                    </a:lnTo>
                    <a:lnTo>
                      <a:pt x="7" y="8"/>
                    </a:lnTo>
                    <a:lnTo>
                      <a:pt x="11" y="4"/>
                    </a:lnTo>
                    <a:lnTo>
                      <a:pt x="15" y="2"/>
                    </a:lnTo>
                    <a:lnTo>
                      <a:pt x="21" y="0"/>
                    </a:lnTo>
                    <a:lnTo>
                      <a:pt x="25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" name="Freeform 31"/>
              <p:cNvSpPr>
                <a:spLocks/>
              </p:cNvSpPr>
              <p:nvPr/>
            </p:nvSpPr>
            <p:spPr bwMode="auto">
              <a:xfrm>
                <a:off x="4251" y="3523"/>
                <a:ext cx="75" cy="93"/>
              </a:xfrm>
              <a:custGeom>
                <a:avLst/>
                <a:gdLst>
                  <a:gd name="T0" fmla="*/ 75 w 52"/>
                  <a:gd name="T1" fmla="*/ 0 h 53"/>
                  <a:gd name="T2" fmla="*/ 89 w 52"/>
                  <a:gd name="T3" fmla="*/ 0 h 53"/>
                  <a:gd name="T4" fmla="*/ 108 w 52"/>
                  <a:gd name="T5" fmla="*/ 12 h 53"/>
                  <a:gd name="T6" fmla="*/ 121 w 52"/>
                  <a:gd name="T7" fmla="*/ 21 h 53"/>
                  <a:gd name="T8" fmla="*/ 131 w 52"/>
                  <a:gd name="T9" fmla="*/ 44 h 53"/>
                  <a:gd name="T10" fmla="*/ 144 w 52"/>
                  <a:gd name="T11" fmla="*/ 65 h 53"/>
                  <a:gd name="T12" fmla="*/ 147 w 52"/>
                  <a:gd name="T13" fmla="*/ 86 h 53"/>
                  <a:gd name="T14" fmla="*/ 154 w 52"/>
                  <a:gd name="T15" fmla="*/ 114 h 53"/>
                  <a:gd name="T16" fmla="*/ 154 w 52"/>
                  <a:gd name="T17" fmla="*/ 144 h 53"/>
                  <a:gd name="T18" fmla="*/ 154 w 52"/>
                  <a:gd name="T19" fmla="*/ 167 h 53"/>
                  <a:gd name="T20" fmla="*/ 147 w 52"/>
                  <a:gd name="T21" fmla="*/ 200 h 53"/>
                  <a:gd name="T22" fmla="*/ 144 w 52"/>
                  <a:gd name="T23" fmla="*/ 216 h 53"/>
                  <a:gd name="T24" fmla="*/ 131 w 52"/>
                  <a:gd name="T25" fmla="*/ 237 h 53"/>
                  <a:gd name="T26" fmla="*/ 121 w 52"/>
                  <a:gd name="T27" fmla="*/ 258 h 53"/>
                  <a:gd name="T28" fmla="*/ 108 w 52"/>
                  <a:gd name="T29" fmla="*/ 270 h 53"/>
                  <a:gd name="T30" fmla="*/ 89 w 52"/>
                  <a:gd name="T31" fmla="*/ 281 h 53"/>
                  <a:gd name="T32" fmla="*/ 75 w 52"/>
                  <a:gd name="T33" fmla="*/ 281 h 53"/>
                  <a:gd name="T34" fmla="*/ 62 w 52"/>
                  <a:gd name="T35" fmla="*/ 281 h 53"/>
                  <a:gd name="T36" fmla="*/ 46 w 52"/>
                  <a:gd name="T37" fmla="*/ 270 h 53"/>
                  <a:gd name="T38" fmla="*/ 33 w 52"/>
                  <a:gd name="T39" fmla="*/ 258 h 53"/>
                  <a:gd name="T40" fmla="*/ 20 w 52"/>
                  <a:gd name="T41" fmla="*/ 237 h 53"/>
                  <a:gd name="T42" fmla="*/ 9 w 52"/>
                  <a:gd name="T43" fmla="*/ 216 h 53"/>
                  <a:gd name="T44" fmla="*/ 6 w 52"/>
                  <a:gd name="T45" fmla="*/ 200 h 53"/>
                  <a:gd name="T46" fmla="*/ 0 w 52"/>
                  <a:gd name="T47" fmla="*/ 167 h 53"/>
                  <a:gd name="T48" fmla="*/ 0 w 52"/>
                  <a:gd name="T49" fmla="*/ 144 h 53"/>
                  <a:gd name="T50" fmla="*/ 0 w 52"/>
                  <a:gd name="T51" fmla="*/ 114 h 53"/>
                  <a:gd name="T52" fmla="*/ 6 w 52"/>
                  <a:gd name="T53" fmla="*/ 86 h 53"/>
                  <a:gd name="T54" fmla="*/ 9 w 52"/>
                  <a:gd name="T55" fmla="*/ 65 h 53"/>
                  <a:gd name="T56" fmla="*/ 20 w 52"/>
                  <a:gd name="T57" fmla="*/ 44 h 53"/>
                  <a:gd name="T58" fmla="*/ 33 w 52"/>
                  <a:gd name="T59" fmla="*/ 21 h 53"/>
                  <a:gd name="T60" fmla="*/ 46 w 52"/>
                  <a:gd name="T61" fmla="*/ 12 h 53"/>
                  <a:gd name="T62" fmla="*/ 62 w 52"/>
                  <a:gd name="T63" fmla="*/ 0 h 53"/>
                  <a:gd name="T64" fmla="*/ 75 w 52"/>
                  <a:gd name="T65" fmla="*/ 0 h 53"/>
                  <a:gd name="T66" fmla="*/ 75 w 52"/>
                  <a:gd name="T67" fmla="*/ 0 h 53"/>
                  <a:gd name="T68" fmla="*/ 75 w 52"/>
                  <a:gd name="T69" fmla="*/ 0 h 5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2"/>
                  <a:gd name="T106" fmla="*/ 0 h 53"/>
                  <a:gd name="T107" fmla="*/ 52 w 52"/>
                  <a:gd name="T108" fmla="*/ 53 h 5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2" h="53">
                    <a:moveTo>
                      <a:pt x="25" y="0"/>
                    </a:moveTo>
                    <a:lnTo>
                      <a:pt x="30" y="0"/>
                    </a:lnTo>
                    <a:lnTo>
                      <a:pt x="36" y="2"/>
                    </a:lnTo>
                    <a:lnTo>
                      <a:pt x="40" y="4"/>
                    </a:lnTo>
                    <a:lnTo>
                      <a:pt x="44" y="8"/>
                    </a:lnTo>
                    <a:lnTo>
                      <a:pt x="48" y="12"/>
                    </a:lnTo>
                    <a:lnTo>
                      <a:pt x="49" y="16"/>
                    </a:lnTo>
                    <a:lnTo>
                      <a:pt x="51" y="21"/>
                    </a:lnTo>
                    <a:lnTo>
                      <a:pt x="51" y="27"/>
                    </a:lnTo>
                    <a:lnTo>
                      <a:pt x="51" y="31"/>
                    </a:lnTo>
                    <a:lnTo>
                      <a:pt x="49" y="37"/>
                    </a:lnTo>
                    <a:lnTo>
                      <a:pt x="48" y="40"/>
                    </a:lnTo>
                    <a:lnTo>
                      <a:pt x="44" y="44"/>
                    </a:lnTo>
                    <a:lnTo>
                      <a:pt x="40" y="48"/>
                    </a:lnTo>
                    <a:lnTo>
                      <a:pt x="36" y="50"/>
                    </a:lnTo>
                    <a:lnTo>
                      <a:pt x="30" y="52"/>
                    </a:lnTo>
                    <a:lnTo>
                      <a:pt x="25" y="52"/>
                    </a:lnTo>
                    <a:lnTo>
                      <a:pt x="21" y="52"/>
                    </a:lnTo>
                    <a:lnTo>
                      <a:pt x="15" y="50"/>
                    </a:lnTo>
                    <a:lnTo>
                      <a:pt x="11" y="48"/>
                    </a:lnTo>
                    <a:lnTo>
                      <a:pt x="7" y="44"/>
                    </a:lnTo>
                    <a:lnTo>
                      <a:pt x="3" y="40"/>
                    </a:lnTo>
                    <a:lnTo>
                      <a:pt x="2" y="37"/>
                    </a:lnTo>
                    <a:lnTo>
                      <a:pt x="0" y="31"/>
                    </a:lnTo>
                    <a:lnTo>
                      <a:pt x="0" y="27"/>
                    </a:lnTo>
                    <a:lnTo>
                      <a:pt x="0" y="21"/>
                    </a:lnTo>
                    <a:lnTo>
                      <a:pt x="2" y="16"/>
                    </a:lnTo>
                    <a:lnTo>
                      <a:pt x="3" y="12"/>
                    </a:lnTo>
                    <a:lnTo>
                      <a:pt x="7" y="8"/>
                    </a:lnTo>
                    <a:lnTo>
                      <a:pt x="11" y="4"/>
                    </a:lnTo>
                    <a:lnTo>
                      <a:pt x="15" y="2"/>
                    </a:lnTo>
                    <a:lnTo>
                      <a:pt x="21" y="0"/>
                    </a:lnTo>
                    <a:lnTo>
                      <a:pt x="25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9" name="Freeform 32"/>
              <p:cNvSpPr>
                <a:spLocks/>
              </p:cNvSpPr>
              <p:nvPr/>
            </p:nvSpPr>
            <p:spPr bwMode="auto">
              <a:xfrm>
                <a:off x="4267" y="3544"/>
                <a:ext cx="43" cy="51"/>
              </a:xfrm>
              <a:custGeom>
                <a:avLst/>
                <a:gdLst>
                  <a:gd name="T0" fmla="*/ 42 w 30"/>
                  <a:gd name="T1" fmla="*/ 0 h 29"/>
                  <a:gd name="T2" fmla="*/ 49 w 30"/>
                  <a:gd name="T3" fmla="*/ 0 h 29"/>
                  <a:gd name="T4" fmla="*/ 56 w 30"/>
                  <a:gd name="T5" fmla="*/ 0 h 29"/>
                  <a:gd name="T6" fmla="*/ 62 w 30"/>
                  <a:gd name="T7" fmla="*/ 12 h 29"/>
                  <a:gd name="T8" fmla="*/ 75 w 30"/>
                  <a:gd name="T9" fmla="*/ 21 h 29"/>
                  <a:gd name="T10" fmla="*/ 75 w 30"/>
                  <a:gd name="T11" fmla="*/ 28 h 29"/>
                  <a:gd name="T12" fmla="*/ 80 w 30"/>
                  <a:gd name="T13" fmla="*/ 37 h 29"/>
                  <a:gd name="T14" fmla="*/ 86 w 30"/>
                  <a:gd name="T15" fmla="*/ 58 h 29"/>
                  <a:gd name="T16" fmla="*/ 86 w 30"/>
                  <a:gd name="T17" fmla="*/ 70 h 29"/>
                  <a:gd name="T18" fmla="*/ 86 w 30"/>
                  <a:gd name="T19" fmla="*/ 93 h 29"/>
                  <a:gd name="T20" fmla="*/ 80 w 30"/>
                  <a:gd name="T21" fmla="*/ 102 h 29"/>
                  <a:gd name="T22" fmla="*/ 75 w 30"/>
                  <a:gd name="T23" fmla="*/ 123 h 29"/>
                  <a:gd name="T24" fmla="*/ 75 w 30"/>
                  <a:gd name="T25" fmla="*/ 135 h 29"/>
                  <a:gd name="T26" fmla="*/ 62 w 30"/>
                  <a:gd name="T27" fmla="*/ 146 h 29"/>
                  <a:gd name="T28" fmla="*/ 56 w 30"/>
                  <a:gd name="T29" fmla="*/ 146 h 29"/>
                  <a:gd name="T30" fmla="*/ 49 w 30"/>
                  <a:gd name="T31" fmla="*/ 151 h 29"/>
                  <a:gd name="T32" fmla="*/ 42 w 30"/>
                  <a:gd name="T33" fmla="*/ 151 h 29"/>
                  <a:gd name="T34" fmla="*/ 34 w 30"/>
                  <a:gd name="T35" fmla="*/ 151 h 29"/>
                  <a:gd name="T36" fmla="*/ 23 w 30"/>
                  <a:gd name="T37" fmla="*/ 146 h 29"/>
                  <a:gd name="T38" fmla="*/ 19 w 30"/>
                  <a:gd name="T39" fmla="*/ 146 h 29"/>
                  <a:gd name="T40" fmla="*/ 13 w 30"/>
                  <a:gd name="T41" fmla="*/ 135 h 29"/>
                  <a:gd name="T42" fmla="*/ 6 w 30"/>
                  <a:gd name="T43" fmla="*/ 123 h 29"/>
                  <a:gd name="T44" fmla="*/ 6 w 30"/>
                  <a:gd name="T45" fmla="*/ 102 h 29"/>
                  <a:gd name="T46" fmla="*/ 0 w 30"/>
                  <a:gd name="T47" fmla="*/ 93 h 29"/>
                  <a:gd name="T48" fmla="*/ 0 w 30"/>
                  <a:gd name="T49" fmla="*/ 70 h 29"/>
                  <a:gd name="T50" fmla="*/ 0 w 30"/>
                  <a:gd name="T51" fmla="*/ 58 h 29"/>
                  <a:gd name="T52" fmla="*/ 6 w 30"/>
                  <a:gd name="T53" fmla="*/ 37 h 29"/>
                  <a:gd name="T54" fmla="*/ 6 w 30"/>
                  <a:gd name="T55" fmla="*/ 28 h 29"/>
                  <a:gd name="T56" fmla="*/ 13 w 30"/>
                  <a:gd name="T57" fmla="*/ 21 h 29"/>
                  <a:gd name="T58" fmla="*/ 19 w 30"/>
                  <a:gd name="T59" fmla="*/ 12 h 29"/>
                  <a:gd name="T60" fmla="*/ 23 w 30"/>
                  <a:gd name="T61" fmla="*/ 0 h 29"/>
                  <a:gd name="T62" fmla="*/ 34 w 30"/>
                  <a:gd name="T63" fmla="*/ 0 h 29"/>
                  <a:gd name="T64" fmla="*/ 42 w 30"/>
                  <a:gd name="T65" fmla="*/ 0 h 2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0"/>
                  <a:gd name="T100" fmla="*/ 0 h 29"/>
                  <a:gd name="T101" fmla="*/ 30 w 30"/>
                  <a:gd name="T102" fmla="*/ 29 h 2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0" h="29">
                    <a:moveTo>
                      <a:pt x="14" y="0"/>
                    </a:moveTo>
                    <a:lnTo>
                      <a:pt x="17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9" y="17"/>
                    </a:lnTo>
                    <a:lnTo>
                      <a:pt x="27" y="19"/>
                    </a:lnTo>
                    <a:lnTo>
                      <a:pt x="25" y="23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9" y="27"/>
                    </a:lnTo>
                    <a:lnTo>
                      <a:pt x="17" y="28"/>
                    </a:lnTo>
                    <a:lnTo>
                      <a:pt x="14" y="28"/>
                    </a:lnTo>
                    <a:lnTo>
                      <a:pt x="12" y="28"/>
                    </a:lnTo>
                    <a:lnTo>
                      <a:pt x="8" y="27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0" name="Freeform 33"/>
              <p:cNvSpPr>
                <a:spLocks/>
              </p:cNvSpPr>
              <p:nvPr/>
            </p:nvSpPr>
            <p:spPr bwMode="auto">
              <a:xfrm>
                <a:off x="4267" y="3544"/>
                <a:ext cx="43" cy="51"/>
              </a:xfrm>
              <a:custGeom>
                <a:avLst/>
                <a:gdLst>
                  <a:gd name="T0" fmla="*/ 42 w 30"/>
                  <a:gd name="T1" fmla="*/ 0 h 29"/>
                  <a:gd name="T2" fmla="*/ 49 w 30"/>
                  <a:gd name="T3" fmla="*/ 0 h 29"/>
                  <a:gd name="T4" fmla="*/ 56 w 30"/>
                  <a:gd name="T5" fmla="*/ 0 h 29"/>
                  <a:gd name="T6" fmla="*/ 62 w 30"/>
                  <a:gd name="T7" fmla="*/ 12 h 29"/>
                  <a:gd name="T8" fmla="*/ 75 w 30"/>
                  <a:gd name="T9" fmla="*/ 21 h 29"/>
                  <a:gd name="T10" fmla="*/ 75 w 30"/>
                  <a:gd name="T11" fmla="*/ 28 h 29"/>
                  <a:gd name="T12" fmla="*/ 80 w 30"/>
                  <a:gd name="T13" fmla="*/ 37 h 29"/>
                  <a:gd name="T14" fmla="*/ 86 w 30"/>
                  <a:gd name="T15" fmla="*/ 58 h 29"/>
                  <a:gd name="T16" fmla="*/ 86 w 30"/>
                  <a:gd name="T17" fmla="*/ 70 h 29"/>
                  <a:gd name="T18" fmla="*/ 86 w 30"/>
                  <a:gd name="T19" fmla="*/ 93 h 29"/>
                  <a:gd name="T20" fmla="*/ 80 w 30"/>
                  <a:gd name="T21" fmla="*/ 102 h 29"/>
                  <a:gd name="T22" fmla="*/ 75 w 30"/>
                  <a:gd name="T23" fmla="*/ 123 h 29"/>
                  <a:gd name="T24" fmla="*/ 75 w 30"/>
                  <a:gd name="T25" fmla="*/ 135 h 29"/>
                  <a:gd name="T26" fmla="*/ 62 w 30"/>
                  <a:gd name="T27" fmla="*/ 146 h 29"/>
                  <a:gd name="T28" fmla="*/ 56 w 30"/>
                  <a:gd name="T29" fmla="*/ 146 h 29"/>
                  <a:gd name="T30" fmla="*/ 49 w 30"/>
                  <a:gd name="T31" fmla="*/ 151 h 29"/>
                  <a:gd name="T32" fmla="*/ 42 w 30"/>
                  <a:gd name="T33" fmla="*/ 151 h 29"/>
                  <a:gd name="T34" fmla="*/ 34 w 30"/>
                  <a:gd name="T35" fmla="*/ 151 h 29"/>
                  <a:gd name="T36" fmla="*/ 23 w 30"/>
                  <a:gd name="T37" fmla="*/ 146 h 29"/>
                  <a:gd name="T38" fmla="*/ 19 w 30"/>
                  <a:gd name="T39" fmla="*/ 146 h 29"/>
                  <a:gd name="T40" fmla="*/ 13 w 30"/>
                  <a:gd name="T41" fmla="*/ 135 h 29"/>
                  <a:gd name="T42" fmla="*/ 6 w 30"/>
                  <a:gd name="T43" fmla="*/ 123 h 29"/>
                  <a:gd name="T44" fmla="*/ 6 w 30"/>
                  <a:gd name="T45" fmla="*/ 102 h 29"/>
                  <a:gd name="T46" fmla="*/ 0 w 30"/>
                  <a:gd name="T47" fmla="*/ 93 h 29"/>
                  <a:gd name="T48" fmla="*/ 0 w 30"/>
                  <a:gd name="T49" fmla="*/ 70 h 29"/>
                  <a:gd name="T50" fmla="*/ 0 w 30"/>
                  <a:gd name="T51" fmla="*/ 58 h 29"/>
                  <a:gd name="T52" fmla="*/ 6 w 30"/>
                  <a:gd name="T53" fmla="*/ 37 h 29"/>
                  <a:gd name="T54" fmla="*/ 6 w 30"/>
                  <a:gd name="T55" fmla="*/ 28 h 29"/>
                  <a:gd name="T56" fmla="*/ 13 w 30"/>
                  <a:gd name="T57" fmla="*/ 21 h 29"/>
                  <a:gd name="T58" fmla="*/ 19 w 30"/>
                  <a:gd name="T59" fmla="*/ 12 h 29"/>
                  <a:gd name="T60" fmla="*/ 23 w 30"/>
                  <a:gd name="T61" fmla="*/ 0 h 29"/>
                  <a:gd name="T62" fmla="*/ 34 w 30"/>
                  <a:gd name="T63" fmla="*/ 0 h 29"/>
                  <a:gd name="T64" fmla="*/ 42 w 30"/>
                  <a:gd name="T65" fmla="*/ 0 h 29"/>
                  <a:gd name="T66" fmla="*/ 42 w 30"/>
                  <a:gd name="T67" fmla="*/ 0 h 29"/>
                  <a:gd name="T68" fmla="*/ 42 w 30"/>
                  <a:gd name="T69" fmla="*/ 0 h 2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"/>
                  <a:gd name="T106" fmla="*/ 0 h 29"/>
                  <a:gd name="T107" fmla="*/ 30 w 30"/>
                  <a:gd name="T108" fmla="*/ 29 h 2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" h="29">
                    <a:moveTo>
                      <a:pt x="14" y="0"/>
                    </a:moveTo>
                    <a:lnTo>
                      <a:pt x="17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5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9" y="11"/>
                    </a:lnTo>
                    <a:lnTo>
                      <a:pt x="29" y="13"/>
                    </a:lnTo>
                    <a:lnTo>
                      <a:pt x="29" y="17"/>
                    </a:lnTo>
                    <a:lnTo>
                      <a:pt x="27" y="19"/>
                    </a:lnTo>
                    <a:lnTo>
                      <a:pt x="25" y="23"/>
                    </a:lnTo>
                    <a:lnTo>
                      <a:pt x="25" y="25"/>
                    </a:lnTo>
                    <a:lnTo>
                      <a:pt x="21" y="27"/>
                    </a:lnTo>
                    <a:lnTo>
                      <a:pt x="19" y="27"/>
                    </a:lnTo>
                    <a:lnTo>
                      <a:pt x="17" y="28"/>
                    </a:lnTo>
                    <a:lnTo>
                      <a:pt x="14" y="28"/>
                    </a:lnTo>
                    <a:lnTo>
                      <a:pt x="12" y="28"/>
                    </a:lnTo>
                    <a:lnTo>
                      <a:pt x="8" y="27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2" y="7"/>
                    </a:lnTo>
                    <a:lnTo>
                      <a:pt x="2" y="5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4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" name="Freeform 34"/>
              <p:cNvSpPr>
                <a:spLocks/>
              </p:cNvSpPr>
              <p:nvPr/>
            </p:nvSpPr>
            <p:spPr bwMode="auto">
              <a:xfrm>
                <a:off x="4272" y="3551"/>
                <a:ext cx="32" cy="39"/>
              </a:xfrm>
              <a:custGeom>
                <a:avLst/>
                <a:gdLst>
                  <a:gd name="T0" fmla="*/ 32 w 22"/>
                  <a:gd name="T1" fmla="*/ 0 h 22"/>
                  <a:gd name="T2" fmla="*/ 33 w 22"/>
                  <a:gd name="T3" fmla="*/ 0 h 22"/>
                  <a:gd name="T4" fmla="*/ 47 w 22"/>
                  <a:gd name="T5" fmla="*/ 0 h 22"/>
                  <a:gd name="T6" fmla="*/ 52 w 22"/>
                  <a:gd name="T7" fmla="*/ 7 h 22"/>
                  <a:gd name="T8" fmla="*/ 52 w 22"/>
                  <a:gd name="T9" fmla="*/ 7 h 22"/>
                  <a:gd name="T10" fmla="*/ 60 w 22"/>
                  <a:gd name="T11" fmla="*/ 16 h 22"/>
                  <a:gd name="T12" fmla="*/ 65 w 22"/>
                  <a:gd name="T13" fmla="*/ 28 h 22"/>
                  <a:gd name="T14" fmla="*/ 65 w 22"/>
                  <a:gd name="T15" fmla="*/ 37 h 22"/>
                  <a:gd name="T16" fmla="*/ 65 w 22"/>
                  <a:gd name="T17" fmla="*/ 62 h 22"/>
                  <a:gd name="T18" fmla="*/ 65 w 22"/>
                  <a:gd name="T19" fmla="*/ 73 h 22"/>
                  <a:gd name="T20" fmla="*/ 65 w 22"/>
                  <a:gd name="T21" fmla="*/ 85 h 22"/>
                  <a:gd name="T22" fmla="*/ 60 w 22"/>
                  <a:gd name="T23" fmla="*/ 94 h 22"/>
                  <a:gd name="T24" fmla="*/ 52 w 22"/>
                  <a:gd name="T25" fmla="*/ 106 h 22"/>
                  <a:gd name="T26" fmla="*/ 52 w 22"/>
                  <a:gd name="T27" fmla="*/ 106 h 22"/>
                  <a:gd name="T28" fmla="*/ 47 w 22"/>
                  <a:gd name="T29" fmla="*/ 117 h 22"/>
                  <a:gd name="T30" fmla="*/ 33 w 22"/>
                  <a:gd name="T31" fmla="*/ 117 h 22"/>
                  <a:gd name="T32" fmla="*/ 32 w 22"/>
                  <a:gd name="T33" fmla="*/ 117 h 22"/>
                  <a:gd name="T34" fmla="*/ 25 w 22"/>
                  <a:gd name="T35" fmla="*/ 117 h 22"/>
                  <a:gd name="T36" fmla="*/ 19 w 22"/>
                  <a:gd name="T37" fmla="*/ 117 h 22"/>
                  <a:gd name="T38" fmla="*/ 13 w 22"/>
                  <a:gd name="T39" fmla="*/ 106 h 22"/>
                  <a:gd name="T40" fmla="*/ 6 w 22"/>
                  <a:gd name="T41" fmla="*/ 106 h 22"/>
                  <a:gd name="T42" fmla="*/ 0 w 22"/>
                  <a:gd name="T43" fmla="*/ 94 h 22"/>
                  <a:gd name="T44" fmla="*/ 0 w 22"/>
                  <a:gd name="T45" fmla="*/ 85 h 22"/>
                  <a:gd name="T46" fmla="*/ 0 w 22"/>
                  <a:gd name="T47" fmla="*/ 73 h 22"/>
                  <a:gd name="T48" fmla="*/ 0 w 22"/>
                  <a:gd name="T49" fmla="*/ 62 h 22"/>
                  <a:gd name="T50" fmla="*/ 0 w 22"/>
                  <a:gd name="T51" fmla="*/ 37 h 22"/>
                  <a:gd name="T52" fmla="*/ 0 w 22"/>
                  <a:gd name="T53" fmla="*/ 28 h 22"/>
                  <a:gd name="T54" fmla="*/ 0 w 22"/>
                  <a:gd name="T55" fmla="*/ 16 h 22"/>
                  <a:gd name="T56" fmla="*/ 6 w 22"/>
                  <a:gd name="T57" fmla="*/ 7 h 22"/>
                  <a:gd name="T58" fmla="*/ 13 w 22"/>
                  <a:gd name="T59" fmla="*/ 7 h 22"/>
                  <a:gd name="T60" fmla="*/ 19 w 22"/>
                  <a:gd name="T61" fmla="*/ 0 h 22"/>
                  <a:gd name="T62" fmla="*/ 25 w 22"/>
                  <a:gd name="T63" fmla="*/ 0 h 22"/>
                  <a:gd name="T64" fmla="*/ 32 w 22"/>
                  <a:gd name="T65" fmla="*/ 0 h 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2"/>
                  <a:gd name="T100" fmla="*/ 0 h 22"/>
                  <a:gd name="T101" fmla="*/ 22 w 22"/>
                  <a:gd name="T102" fmla="*/ 22 h 2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2" h="22">
                    <a:moveTo>
                      <a:pt x="10" y="0"/>
                    </a:moveTo>
                    <a:lnTo>
                      <a:pt x="11" y="0"/>
                    </a:lnTo>
                    <a:lnTo>
                      <a:pt x="15" y="0"/>
                    </a:lnTo>
                    <a:lnTo>
                      <a:pt x="17" y="1"/>
                    </a:lnTo>
                    <a:lnTo>
                      <a:pt x="19" y="3"/>
                    </a:lnTo>
                    <a:lnTo>
                      <a:pt x="21" y="5"/>
                    </a:lnTo>
                    <a:lnTo>
                      <a:pt x="21" y="7"/>
                    </a:lnTo>
                    <a:lnTo>
                      <a:pt x="21" y="11"/>
                    </a:lnTo>
                    <a:lnTo>
                      <a:pt x="21" y="13"/>
                    </a:lnTo>
                    <a:lnTo>
                      <a:pt x="21" y="15"/>
                    </a:lnTo>
                    <a:lnTo>
                      <a:pt x="19" y="17"/>
                    </a:lnTo>
                    <a:lnTo>
                      <a:pt x="17" y="19"/>
                    </a:lnTo>
                    <a:lnTo>
                      <a:pt x="15" y="21"/>
                    </a:lnTo>
                    <a:lnTo>
                      <a:pt x="11" y="21"/>
                    </a:lnTo>
                    <a:lnTo>
                      <a:pt x="10" y="21"/>
                    </a:lnTo>
                    <a:lnTo>
                      <a:pt x="8" y="21"/>
                    </a:lnTo>
                    <a:lnTo>
                      <a:pt x="6" y="21"/>
                    </a:lnTo>
                    <a:lnTo>
                      <a:pt x="4" y="19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2" name="Freeform 35"/>
              <p:cNvSpPr>
                <a:spLocks/>
              </p:cNvSpPr>
              <p:nvPr/>
            </p:nvSpPr>
            <p:spPr bwMode="auto">
              <a:xfrm>
                <a:off x="4272" y="3551"/>
                <a:ext cx="32" cy="39"/>
              </a:xfrm>
              <a:custGeom>
                <a:avLst/>
                <a:gdLst>
                  <a:gd name="T0" fmla="*/ 32 w 22"/>
                  <a:gd name="T1" fmla="*/ 0 h 22"/>
                  <a:gd name="T2" fmla="*/ 33 w 22"/>
                  <a:gd name="T3" fmla="*/ 0 h 22"/>
                  <a:gd name="T4" fmla="*/ 47 w 22"/>
                  <a:gd name="T5" fmla="*/ 0 h 22"/>
                  <a:gd name="T6" fmla="*/ 52 w 22"/>
                  <a:gd name="T7" fmla="*/ 7 h 22"/>
                  <a:gd name="T8" fmla="*/ 52 w 22"/>
                  <a:gd name="T9" fmla="*/ 7 h 22"/>
                  <a:gd name="T10" fmla="*/ 60 w 22"/>
                  <a:gd name="T11" fmla="*/ 16 h 22"/>
                  <a:gd name="T12" fmla="*/ 65 w 22"/>
                  <a:gd name="T13" fmla="*/ 28 h 22"/>
                  <a:gd name="T14" fmla="*/ 65 w 22"/>
                  <a:gd name="T15" fmla="*/ 37 h 22"/>
                  <a:gd name="T16" fmla="*/ 65 w 22"/>
                  <a:gd name="T17" fmla="*/ 62 h 22"/>
                  <a:gd name="T18" fmla="*/ 65 w 22"/>
                  <a:gd name="T19" fmla="*/ 73 h 22"/>
                  <a:gd name="T20" fmla="*/ 65 w 22"/>
                  <a:gd name="T21" fmla="*/ 85 h 22"/>
                  <a:gd name="T22" fmla="*/ 60 w 22"/>
                  <a:gd name="T23" fmla="*/ 94 h 22"/>
                  <a:gd name="T24" fmla="*/ 52 w 22"/>
                  <a:gd name="T25" fmla="*/ 106 h 22"/>
                  <a:gd name="T26" fmla="*/ 52 w 22"/>
                  <a:gd name="T27" fmla="*/ 106 h 22"/>
                  <a:gd name="T28" fmla="*/ 47 w 22"/>
                  <a:gd name="T29" fmla="*/ 117 h 22"/>
                  <a:gd name="T30" fmla="*/ 33 w 22"/>
                  <a:gd name="T31" fmla="*/ 117 h 22"/>
                  <a:gd name="T32" fmla="*/ 32 w 22"/>
                  <a:gd name="T33" fmla="*/ 117 h 22"/>
                  <a:gd name="T34" fmla="*/ 25 w 22"/>
                  <a:gd name="T35" fmla="*/ 117 h 22"/>
                  <a:gd name="T36" fmla="*/ 19 w 22"/>
                  <a:gd name="T37" fmla="*/ 117 h 22"/>
                  <a:gd name="T38" fmla="*/ 13 w 22"/>
                  <a:gd name="T39" fmla="*/ 106 h 22"/>
                  <a:gd name="T40" fmla="*/ 6 w 22"/>
                  <a:gd name="T41" fmla="*/ 106 h 22"/>
                  <a:gd name="T42" fmla="*/ 0 w 22"/>
                  <a:gd name="T43" fmla="*/ 94 h 22"/>
                  <a:gd name="T44" fmla="*/ 0 w 22"/>
                  <a:gd name="T45" fmla="*/ 85 h 22"/>
                  <a:gd name="T46" fmla="*/ 0 w 22"/>
                  <a:gd name="T47" fmla="*/ 73 h 22"/>
                  <a:gd name="T48" fmla="*/ 0 w 22"/>
                  <a:gd name="T49" fmla="*/ 62 h 22"/>
                  <a:gd name="T50" fmla="*/ 0 w 22"/>
                  <a:gd name="T51" fmla="*/ 37 h 22"/>
                  <a:gd name="T52" fmla="*/ 0 w 22"/>
                  <a:gd name="T53" fmla="*/ 28 h 22"/>
                  <a:gd name="T54" fmla="*/ 0 w 22"/>
                  <a:gd name="T55" fmla="*/ 16 h 22"/>
                  <a:gd name="T56" fmla="*/ 6 w 22"/>
                  <a:gd name="T57" fmla="*/ 7 h 22"/>
                  <a:gd name="T58" fmla="*/ 13 w 22"/>
                  <a:gd name="T59" fmla="*/ 7 h 22"/>
                  <a:gd name="T60" fmla="*/ 19 w 22"/>
                  <a:gd name="T61" fmla="*/ 0 h 22"/>
                  <a:gd name="T62" fmla="*/ 25 w 22"/>
                  <a:gd name="T63" fmla="*/ 0 h 22"/>
                  <a:gd name="T64" fmla="*/ 32 w 22"/>
                  <a:gd name="T65" fmla="*/ 0 h 22"/>
                  <a:gd name="T66" fmla="*/ 32 w 22"/>
                  <a:gd name="T67" fmla="*/ 0 h 22"/>
                  <a:gd name="T68" fmla="*/ 32 w 22"/>
                  <a:gd name="T69" fmla="*/ 0 h 2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2"/>
                  <a:gd name="T106" fmla="*/ 0 h 22"/>
                  <a:gd name="T107" fmla="*/ 22 w 22"/>
                  <a:gd name="T108" fmla="*/ 22 h 2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2" h="22">
                    <a:moveTo>
                      <a:pt x="10" y="0"/>
                    </a:moveTo>
                    <a:lnTo>
                      <a:pt x="11" y="0"/>
                    </a:lnTo>
                    <a:lnTo>
                      <a:pt x="15" y="0"/>
                    </a:lnTo>
                    <a:lnTo>
                      <a:pt x="17" y="1"/>
                    </a:lnTo>
                    <a:lnTo>
                      <a:pt x="19" y="3"/>
                    </a:lnTo>
                    <a:lnTo>
                      <a:pt x="21" y="5"/>
                    </a:lnTo>
                    <a:lnTo>
                      <a:pt x="21" y="7"/>
                    </a:lnTo>
                    <a:lnTo>
                      <a:pt x="21" y="11"/>
                    </a:lnTo>
                    <a:lnTo>
                      <a:pt x="21" y="13"/>
                    </a:lnTo>
                    <a:lnTo>
                      <a:pt x="21" y="15"/>
                    </a:lnTo>
                    <a:lnTo>
                      <a:pt x="19" y="17"/>
                    </a:lnTo>
                    <a:lnTo>
                      <a:pt x="17" y="19"/>
                    </a:lnTo>
                    <a:lnTo>
                      <a:pt x="15" y="21"/>
                    </a:lnTo>
                    <a:lnTo>
                      <a:pt x="11" y="21"/>
                    </a:lnTo>
                    <a:lnTo>
                      <a:pt x="10" y="21"/>
                    </a:lnTo>
                    <a:lnTo>
                      <a:pt x="8" y="21"/>
                    </a:lnTo>
                    <a:lnTo>
                      <a:pt x="6" y="21"/>
                    </a:lnTo>
                    <a:lnTo>
                      <a:pt x="4" y="19"/>
                    </a:lnTo>
                    <a:lnTo>
                      <a:pt x="2" y="19"/>
                    </a:lnTo>
                    <a:lnTo>
                      <a:pt x="0" y="17"/>
                    </a:lnTo>
                    <a:lnTo>
                      <a:pt x="0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5"/>
                    </a:lnTo>
                    <a:lnTo>
                      <a:pt x="0" y="3"/>
                    </a:lnTo>
                    <a:lnTo>
                      <a:pt x="2" y="1"/>
                    </a:lnTo>
                    <a:lnTo>
                      <a:pt x="4" y="1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3" name="Freeform 36"/>
              <p:cNvSpPr>
                <a:spLocks/>
              </p:cNvSpPr>
              <p:nvPr/>
            </p:nvSpPr>
            <p:spPr bwMode="auto">
              <a:xfrm>
                <a:off x="3977" y="3493"/>
                <a:ext cx="92" cy="65"/>
              </a:xfrm>
              <a:custGeom>
                <a:avLst/>
                <a:gdLst>
                  <a:gd name="T0" fmla="*/ 0 w 64"/>
                  <a:gd name="T1" fmla="*/ 81 h 37"/>
                  <a:gd name="T2" fmla="*/ 0 w 64"/>
                  <a:gd name="T3" fmla="*/ 0 h 37"/>
                  <a:gd name="T4" fmla="*/ 188 w 64"/>
                  <a:gd name="T5" fmla="*/ 0 h 37"/>
                  <a:gd name="T6" fmla="*/ 188 w 64"/>
                  <a:gd name="T7" fmla="*/ 195 h 37"/>
                  <a:gd name="T8" fmla="*/ 62 w 64"/>
                  <a:gd name="T9" fmla="*/ 195 h 37"/>
                  <a:gd name="T10" fmla="*/ 0 w 64"/>
                  <a:gd name="T11" fmla="*/ 81 h 3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4"/>
                  <a:gd name="T19" fmla="*/ 0 h 37"/>
                  <a:gd name="T20" fmla="*/ 64 w 64"/>
                  <a:gd name="T21" fmla="*/ 37 h 3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4" h="37">
                    <a:moveTo>
                      <a:pt x="0" y="15"/>
                    </a:moveTo>
                    <a:lnTo>
                      <a:pt x="0" y="0"/>
                    </a:lnTo>
                    <a:lnTo>
                      <a:pt x="63" y="0"/>
                    </a:lnTo>
                    <a:lnTo>
                      <a:pt x="63" y="36"/>
                    </a:lnTo>
                    <a:lnTo>
                      <a:pt x="21" y="36"/>
                    </a:lnTo>
                    <a:lnTo>
                      <a:pt x="0" y="15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4" name="Freeform 37"/>
              <p:cNvSpPr>
                <a:spLocks/>
              </p:cNvSpPr>
              <p:nvPr/>
            </p:nvSpPr>
            <p:spPr bwMode="auto">
              <a:xfrm>
                <a:off x="3977" y="3493"/>
                <a:ext cx="92" cy="65"/>
              </a:xfrm>
              <a:custGeom>
                <a:avLst/>
                <a:gdLst>
                  <a:gd name="T0" fmla="*/ 0 w 64"/>
                  <a:gd name="T1" fmla="*/ 81 h 37"/>
                  <a:gd name="T2" fmla="*/ 0 w 64"/>
                  <a:gd name="T3" fmla="*/ 0 h 37"/>
                  <a:gd name="T4" fmla="*/ 188 w 64"/>
                  <a:gd name="T5" fmla="*/ 0 h 37"/>
                  <a:gd name="T6" fmla="*/ 188 w 64"/>
                  <a:gd name="T7" fmla="*/ 195 h 37"/>
                  <a:gd name="T8" fmla="*/ 62 w 64"/>
                  <a:gd name="T9" fmla="*/ 195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37"/>
                  <a:gd name="T17" fmla="*/ 64 w 64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37">
                    <a:moveTo>
                      <a:pt x="0" y="15"/>
                    </a:moveTo>
                    <a:lnTo>
                      <a:pt x="0" y="0"/>
                    </a:lnTo>
                    <a:lnTo>
                      <a:pt x="63" y="0"/>
                    </a:lnTo>
                    <a:lnTo>
                      <a:pt x="63" y="36"/>
                    </a:lnTo>
                    <a:lnTo>
                      <a:pt x="21" y="3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5" name="Freeform 38"/>
              <p:cNvSpPr>
                <a:spLocks/>
              </p:cNvSpPr>
              <p:nvPr/>
            </p:nvSpPr>
            <p:spPr bwMode="auto">
              <a:xfrm>
                <a:off x="3977" y="3520"/>
                <a:ext cx="31" cy="42"/>
              </a:xfrm>
              <a:custGeom>
                <a:avLst/>
                <a:gdLst>
                  <a:gd name="T0" fmla="*/ 0 w 22"/>
                  <a:gd name="T1" fmla="*/ 123 h 24"/>
                  <a:gd name="T2" fmla="*/ 0 w 22"/>
                  <a:gd name="T3" fmla="*/ 0 h 24"/>
                  <a:gd name="T4" fmla="*/ 11 w 22"/>
                  <a:gd name="T5" fmla="*/ 0 h 24"/>
                  <a:gd name="T6" fmla="*/ 23 w 22"/>
                  <a:gd name="T7" fmla="*/ 12 h 24"/>
                  <a:gd name="T8" fmla="*/ 32 w 22"/>
                  <a:gd name="T9" fmla="*/ 21 h 24"/>
                  <a:gd name="T10" fmla="*/ 42 w 22"/>
                  <a:gd name="T11" fmla="*/ 33 h 24"/>
                  <a:gd name="T12" fmla="*/ 48 w 22"/>
                  <a:gd name="T13" fmla="*/ 56 h 24"/>
                  <a:gd name="T14" fmla="*/ 54 w 22"/>
                  <a:gd name="T15" fmla="*/ 74 h 24"/>
                  <a:gd name="T16" fmla="*/ 59 w 22"/>
                  <a:gd name="T17" fmla="*/ 98 h 24"/>
                  <a:gd name="T18" fmla="*/ 59 w 22"/>
                  <a:gd name="T19" fmla="*/ 123 h 24"/>
                  <a:gd name="T20" fmla="*/ 59 w 22"/>
                  <a:gd name="T21" fmla="*/ 123 h 24"/>
                  <a:gd name="T22" fmla="*/ 59 w 22"/>
                  <a:gd name="T23" fmla="*/ 123 h 24"/>
                  <a:gd name="T24" fmla="*/ 54 w 22"/>
                  <a:gd name="T25" fmla="*/ 123 h 24"/>
                  <a:gd name="T26" fmla="*/ 54 w 22"/>
                  <a:gd name="T27" fmla="*/ 123 h 24"/>
                  <a:gd name="T28" fmla="*/ 42 w 22"/>
                  <a:gd name="T29" fmla="*/ 123 h 24"/>
                  <a:gd name="T30" fmla="*/ 32 w 22"/>
                  <a:gd name="T31" fmla="*/ 123 h 24"/>
                  <a:gd name="T32" fmla="*/ 23 w 22"/>
                  <a:gd name="T33" fmla="*/ 123 h 24"/>
                  <a:gd name="T34" fmla="*/ 0 w 22"/>
                  <a:gd name="T35" fmla="*/ 123 h 2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2"/>
                  <a:gd name="T55" fmla="*/ 0 h 24"/>
                  <a:gd name="T56" fmla="*/ 22 w 22"/>
                  <a:gd name="T57" fmla="*/ 24 h 2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2" h="24">
                    <a:moveTo>
                      <a:pt x="0" y="23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8" y="2"/>
                    </a:lnTo>
                    <a:lnTo>
                      <a:pt x="11" y="4"/>
                    </a:lnTo>
                    <a:lnTo>
                      <a:pt x="15" y="6"/>
                    </a:lnTo>
                    <a:lnTo>
                      <a:pt x="17" y="10"/>
                    </a:lnTo>
                    <a:lnTo>
                      <a:pt x="19" y="14"/>
                    </a:lnTo>
                    <a:lnTo>
                      <a:pt x="21" y="18"/>
                    </a:lnTo>
                    <a:lnTo>
                      <a:pt x="21" y="23"/>
                    </a:lnTo>
                    <a:lnTo>
                      <a:pt x="19" y="23"/>
                    </a:lnTo>
                    <a:lnTo>
                      <a:pt x="15" y="23"/>
                    </a:lnTo>
                    <a:lnTo>
                      <a:pt x="11" y="23"/>
                    </a:lnTo>
                    <a:lnTo>
                      <a:pt x="8" y="23"/>
                    </a:lnTo>
                    <a:lnTo>
                      <a:pt x="0" y="23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" name="Freeform 39"/>
              <p:cNvSpPr>
                <a:spLocks/>
              </p:cNvSpPr>
              <p:nvPr/>
            </p:nvSpPr>
            <p:spPr bwMode="auto">
              <a:xfrm>
                <a:off x="3977" y="3520"/>
                <a:ext cx="31" cy="42"/>
              </a:xfrm>
              <a:custGeom>
                <a:avLst/>
                <a:gdLst>
                  <a:gd name="T0" fmla="*/ 0 w 22"/>
                  <a:gd name="T1" fmla="*/ 0 h 24"/>
                  <a:gd name="T2" fmla="*/ 11 w 22"/>
                  <a:gd name="T3" fmla="*/ 0 h 24"/>
                  <a:gd name="T4" fmla="*/ 23 w 22"/>
                  <a:gd name="T5" fmla="*/ 12 h 24"/>
                  <a:gd name="T6" fmla="*/ 32 w 22"/>
                  <a:gd name="T7" fmla="*/ 21 h 24"/>
                  <a:gd name="T8" fmla="*/ 42 w 22"/>
                  <a:gd name="T9" fmla="*/ 33 h 24"/>
                  <a:gd name="T10" fmla="*/ 48 w 22"/>
                  <a:gd name="T11" fmla="*/ 56 h 24"/>
                  <a:gd name="T12" fmla="*/ 54 w 22"/>
                  <a:gd name="T13" fmla="*/ 74 h 24"/>
                  <a:gd name="T14" fmla="*/ 59 w 22"/>
                  <a:gd name="T15" fmla="*/ 98 h 24"/>
                  <a:gd name="T16" fmla="*/ 59 w 22"/>
                  <a:gd name="T17" fmla="*/ 123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2"/>
                  <a:gd name="T28" fmla="*/ 0 h 24"/>
                  <a:gd name="T29" fmla="*/ 22 w 22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2" h="24">
                    <a:moveTo>
                      <a:pt x="0" y="0"/>
                    </a:moveTo>
                    <a:lnTo>
                      <a:pt x="4" y="0"/>
                    </a:lnTo>
                    <a:lnTo>
                      <a:pt x="8" y="2"/>
                    </a:lnTo>
                    <a:lnTo>
                      <a:pt x="11" y="4"/>
                    </a:lnTo>
                    <a:lnTo>
                      <a:pt x="15" y="6"/>
                    </a:lnTo>
                    <a:lnTo>
                      <a:pt x="17" y="10"/>
                    </a:lnTo>
                    <a:lnTo>
                      <a:pt x="19" y="14"/>
                    </a:lnTo>
                    <a:lnTo>
                      <a:pt x="21" y="18"/>
                    </a:lnTo>
                    <a:lnTo>
                      <a:pt x="21" y="23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" name="Freeform 40"/>
              <p:cNvSpPr>
                <a:spLocks/>
              </p:cNvSpPr>
              <p:nvPr/>
            </p:nvSpPr>
            <p:spPr bwMode="auto">
              <a:xfrm>
                <a:off x="3919" y="3516"/>
                <a:ext cx="42" cy="60"/>
              </a:xfrm>
              <a:custGeom>
                <a:avLst/>
                <a:gdLst>
                  <a:gd name="T0" fmla="*/ 85 w 29"/>
                  <a:gd name="T1" fmla="*/ 180 h 34"/>
                  <a:gd name="T2" fmla="*/ 0 w 29"/>
                  <a:gd name="T3" fmla="*/ 180 h 34"/>
                  <a:gd name="T4" fmla="*/ 0 w 29"/>
                  <a:gd name="T5" fmla="*/ 150 h 34"/>
                  <a:gd name="T6" fmla="*/ 6 w 29"/>
                  <a:gd name="T7" fmla="*/ 115 h 34"/>
                  <a:gd name="T8" fmla="*/ 13 w 29"/>
                  <a:gd name="T9" fmla="*/ 86 h 34"/>
                  <a:gd name="T10" fmla="*/ 20 w 29"/>
                  <a:gd name="T11" fmla="*/ 56 h 34"/>
                  <a:gd name="T12" fmla="*/ 41 w 29"/>
                  <a:gd name="T13" fmla="*/ 34 h 34"/>
                  <a:gd name="T14" fmla="*/ 52 w 29"/>
                  <a:gd name="T15" fmla="*/ 21 h 34"/>
                  <a:gd name="T16" fmla="*/ 70 w 29"/>
                  <a:gd name="T17" fmla="*/ 12 h 34"/>
                  <a:gd name="T18" fmla="*/ 85 w 29"/>
                  <a:gd name="T19" fmla="*/ 0 h 34"/>
                  <a:gd name="T20" fmla="*/ 85 w 29"/>
                  <a:gd name="T21" fmla="*/ 0 h 34"/>
                  <a:gd name="T22" fmla="*/ 85 w 29"/>
                  <a:gd name="T23" fmla="*/ 12 h 34"/>
                  <a:gd name="T24" fmla="*/ 85 w 29"/>
                  <a:gd name="T25" fmla="*/ 12 h 34"/>
                  <a:gd name="T26" fmla="*/ 85 w 29"/>
                  <a:gd name="T27" fmla="*/ 21 h 34"/>
                  <a:gd name="T28" fmla="*/ 85 w 29"/>
                  <a:gd name="T29" fmla="*/ 44 h 34"/>
                  <a:gd name="T30" fmla="*/ 85 w 29"/>
                  <a:gd name="T31" fmla="*/ 86 h 34"/>
                  <a:gd name="T32" fmla="*/ 85 w 29"/>
                  <a:gd name="T33" fmla="*/ 127 h 34"/>
                  <a:gd name="T34" fmla="*/ 85 w 29"/>
                  <a:gd name="T35" fmla="*/ 180 h 3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9"/>
                  <a:gd name="T55" fmla="*/ 0 h 34"/>
                  <a:gd name="T56" fmla="*/ 29 w 29"/>
                  <a:gd name="T57" fmla="*/ 34 h 3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9" h="34">
                    <a:moveTo>
                      <a:pt x="28" y="33"/>
                    </a:moveTo>
                    <a:lnTo>
                      <a:pt x="0" y="33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4" y="16"/>
                    </a:lnTo>
                    <a:lnTo>
                      <a:pt x="7" y="10"/>
                    </a:lnTo>
                    <a:lnTo>
                      <a:pt x="13" y="6"/>
                    </a:lnTo>
                    <a:lnTo>
                      <a:pt x="17" y="4"/>
                    </a:lnTo>
                    <a:lnTo>
                      <a:pt x="23" y="2"/>
                    </a:lnTo>
                    <a:lnTo>
                      <a:pt x="28" y="0"/>
                    </a:lnTo>
                    <a:lnTo>
                      <a:pt x="28" y="2"/>
                    </a:lnTo>
                    <a:lnTo>
                      <a:pt x="28" y="4"/>
                    </a:lnTo>
                    <a:lnTo>
                      <a:pt x="28" y="8"/>
                    </a:lnTo>
                    <a:lnTo>
                      <a:pt x="28" y="16"/>
                    </a:lnTo>
                    <a:lnTo>
                      <a:pt x="28" y="23"/>
                    </a:lnTo>
                    <a:lnTo>
                      <a:pt x="28" y="33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Freeform 41"/>
              <p:cNvSpPr>
                <a:spLocks/>
              </p:cNvSpPr>
              <p:nvPr/>
            </p:nvSpPr>
            <p:spPr bwMode="auto">
              <a:xfrm>
                <a:off x="3919" y="3516"/>
                <a:ext cx="42" cy="60"/>
              </a:xfrm>
              <a:custGeom>
                <a:avLst/>
                <a:gdLst>
                  <a:gd name="T0" fmla="*/ 0 w 29"/>
                  <a:gd name="T1" fmla="*/ 180 h 34"/>
                  <a:gd name="T2" fmla="*/ 0 w 29"/>
                  <a:gd name="T3" fmla="*/ 150 h 34"/>
                  <a:gd name="T4" fmla="*/ 6 w 29"/>
                  <a:gd name="T5" fmla="*/ 115 h 34"/>
                  <a:gd name="T6" fmla="*/ 13 w 29"/>
                  <a:gd name="T7" fmla="*/ 86 h 34"/>
                  <a:gd name="T8" fmla="*/ 20 w 29"/>
                  <a:gd name="T9" fmla="*/ 56 h 34"/>
                  <a:gd name="T10" fmla="*/ 41 w 29"/>
                  <a:gd name="T11" fmla="*/ 34 h 34"/>
                  <a:gd name="T12" fmla="*/ 52 w 29"/>
                  <a:gd name="T13" fmla="*/ 21 h 34"/>
                  <a:gd name="T14" fmla="*/ 70 w 29"/>
                  <a:gd name="T15" fmla="*/ 12 h 34"/>
                  <a:gd name="T16" fmla="*/ 85 w 29"/>
                  <a:gd name="T17" fmla="*/ 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9"/>
                  <a:gd name="T28" fmla="*/ 0 h 34"/>
                  <a:gd name="T29" fmla="*/ 29 w 29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9" h="34">
                    <a:moveTo>
                      <a:pt x="0" y="33"/>
                    </a:moveTo>
                    <a:lnTo>
                      <a:pt x="0" y="27"/>
                    </a:lnTo>
                    <a:lnTo>
                      <a:pt x="2" y="21"/>
                    </a:lnTo>
                    <a:lnTo>
                      <a:pt x="4" y="16"/>
                    </a:lnTo>
                    <a:lnTo>
                      <a:pt x="7" y="10"/>
                    </a:lnTo>
                    <a:lnTo>
                      <a:pt x="13" y="6"/>
                    </a:lnTo>
                    <a:lnTo>
                      <a:pt x="17" y="4"/>
                    </a:lnTo>
                    <a:lnTo>
                      <a:pt x="23" y="2"/>
                    </a:lnTo>
                    <a:lnTo>
                      <a:pt x="28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9" name="Freeform 42"/>
              <p:cNvSpPr>
                <a:spLocks/>
              </p:cNvSpPr>
              <p:nvPr/>
            </p:nvSpPr>
            <p:spPr bwMode="auto">
              <a:xfrm>
                <a:off x="3959" y="3516"/>
                <a:ext cx="43" cy="60"/>
              </a:xfrm>
              <a:custGeom>
                <a:avLst/>
                <a:gdLst>
                  <a:gd name="T0" fmla="*/ 0 w 30"/>
                  <a:gd name="T1" fmla="*/ 180 h 34"/>
                  <a:gd name="T2" fmla="*/ 0 w 30"/>
                  <a:gd name="T3" fmla="*/ 0 h 34"/>
                  <a:gd name="T4" fmla="*/ 19 w 30"/>
                  <a:gd name="T5" fmla="*/ 12 h 34"/>
                  <a:gd name="T6" fmla="*/ 34 w 30"/>
                  <a:gd name="T7" fmla="*/ 21 h 34"/>
                  <a:gd name="T8" fmla="*/ 53 w 30"/>
                  <a:gd name="T9" fmla="*/ 34 h 34"/>
                  <a:gd name="T10" fmla="*/ 66 w 30"/>
                  <a:gd name="T11" fmla="*/ 56 h 34"/>
                  <a:gd name="T12" fmla="*/ 75 w 30"/>
                  <a:gd name="T13" fmla="*/ 86 h 34"/>
                  <a:gd name="T14" fmla="*/ 80 w 30"/>
                  <a:gd name="T15" fmla="*/ 115 h 34"/>
                  <a:gd name="T16" fmla="*/ 86 w 30"/>
                  <a:gd name="T17" fmla="*/ 150 h 34"/>
                  <a:gd name="T18" fmla="*/ 86 w 30"/>
                  <a:gd name="T19" fmla="*/ 180 h 34"/>
                  <a:gd name="T20" fmla="*/ 86 w 30"/>
                  <a:gd name="T21" fmla="*/ 180 h 34"/>
                  <a:gd name="T22" fmla="*/ 86 w 30"/>
                  <a:gd name="T23" fmla="*/ 180 h 34"/>
                  <a:gd name="T24" fmla="*/ 86 w 30"/>
                  <a:gd name="T25" fmla="*/ 180 h 34"/>
                  <a:gd name="T26" fmla="*/ 80 w 30"/>
                  <a:gd name="T27" fmla="*/ 180 h 34"/>
                  <a:gd name="T28" fmla="*/ 67 w 30"/>
                  <a:gd name="T29" fmla="*/ 180 h 34"/>
                  <a:gd name="T30" fmla="*/ 53 w 30"/>
                  <a:gd name="T31" fmla="*/ 180 h 34"/>
                  <a:gd name="T32" fmla="*/ 29 w 30"/>
                  <a:gd name="T33" fmla="*/ 180 h 34"/>
                  <a:gd name="T34" fmla="*/ 0 w 30"/>
                  <a:gd name="T35" fmla="*/ 180 h 3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30"/>
                  <a:gd name="T55" fmla="*/ 0 h 34"/>
                  <a:gd name="T56" fmla="*/ 30 w 30"/>
                  <a:gd name="T57" fmla="*/ 34 h 3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30" h="34">
                    <a:moveTo>
                      <a:pt x="0" y="33"/>
                    </a:moveTo>
                    <a:lnTo>
                      <a:pt x="0" y="0"/>
                    </a:lnTo>
                    <a:lnTo>
                      <a:pt x="6" y="2"/>
                    </a:lnTo>
                    <a:lnTo>
                      <a:pt x="12" y="4"/>
                    </a:lnTo>
                    <a:lnTo>
                      <a:pt x="18" y="6"/>
                    </a:lnTo>
                    <a:lnTo>
                      <a:pt x="22" y="10"/>
                    </a:lnTo>
                    <a:lnTo>
                      <a:pt x="25" y="16"/>
                    </a:lnTo>
                    <a:lnTo>
                      <a:pt x="27" y="21"/>
                    </a:lnTo>
                    <a:lnTo>
                      <a:pt x="29" y="27"/>
                    </a:lnTo>
                    <a:lnTo>
                      <a:pt x="29" y="33"/>
                    </a:lnTo>
                    <a:lnTo>
                      <a:pt x="27" y="33"/>
                    </a:lnTo>
                    <a:lnTo>
                      <a:pt x="23" y="33"/>
                    </a:lnTo>
                    <a:lnTo>
                      <a:pt x="18" y="33"/>
                    </a:lnTo>
                    <a:lnTo>
                      <a:pt x="10" y="33"/>
                    </a:lnTo>
                    <a:lnTo>
                      <a:pt x="0" y="33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0" name="Freeform 43"/>
              <p:cNvSpPr>
                <a:spLocks/>
              </p:cNvSpPr>
              <p:nvPr/>
            </p:nvSpPr>
            <p:spPr bwMode="auto">
              <a:xfrm>
                <a:off x="3959" y="3516"/>
                <a:ext cx="43" cy="60"/>
              </a:xfrm>
              <a:custGeom>
                <a:avLst/>
                <a:gdLst>
                  <a:gd name="T0" fmla="*/ 0 w 30"/>
                  <a:gd name="T1" fmla="*/ 0 h 34"/>
                  <a:gd name="T2" fmla="*/ 19 w 30"/>
                  <a:gd name="T3" fmla="*/ 12 h 34"/>
                  <a:gd name="T4" fmla="*/ 34 w 30"/>
                  <a:gd name="T5" fmla="*/ 21 h 34"/>
                  <a:gd name="T6" fmla="*/ 53 w 30"/>
                  <a:gd name="T7" fmla="*/ 34 h 34"/>
                  <a:gd name="T8" fmla="*/ 66 w 30"/>
                  <a:gd name="T9" fmla="*/ 56 h 34"/>
                  <a:gd name="T10" fmla="*/ 75 w 30"/>
                  <a:gd name="T11" fmla="*/ 86 h 34"/>
                  <a:gd name="T12" fmla="*/ 80 w 30"/>
                  <a:gd name="T13" fmla="*/ 115 h 34"/>
                  <a:gd name="T14" fmla="*/ 86 w 30"/>
                  <a:gd name="T15" fmla="*/ 150 h 34"/>
                  <a:gd name="T16" fmla="*/ 86 w 30"/>
                  <a:gd name="T17" fmla="*/ 180 h 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0"/>
                  <a:gd name="T28" fmla="*/ 0 h 34"/>
                  <a:gd name="T29" fmla="*/ 30 w 30"/>
                  <a:gd name="T30" fmla="*/ 34 h 3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0" h="34">
                    <a:moveTo>
                      <a:pt x="0" y="0"/>
                    </a:moveTo>
                    <a:lnTo>
                      <a:pt x="6" y="2"/>
                    </a:lnTo>
                    <a:lnTo>
                      <a:pt x="12" y="4"/>
                    </a:lnTo>
                    <a:lnTo>
                      <a:pt x="18" y="6"/>
                    </a:lnTo>
                    <a:lnTo>
                      <a:pt x="22" y="10"/>
                    </a:lnTo>
                    <a:lnTo>
                      <a:pt x="25" y="16"/>
                    </a:lnTo>
                    <a:lnTo>
                      <a:pt x="27" y="21"/>
                    </a:lnTo>
                    <a:lnTo>
                      <a:pt x="29" y="27"/>
                    </a:lnTo>
                    <a:lnTo>
                      <a:pt x="29" y="33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1" name="Freeform 44"/>
              <p:cNvSpPr>
                <a:spLocks/>
              </p:cNvSpPr>
              <p:nvPr/>
            </p:nvSpPr>
            <p:spPr bwMode="auto">
              <a:xfrm>
                <a:off x="3922" y="3523"/>
                <a:ext cx="78" cy="93"/>
              </a:xfrm>
              <a:custGeom>
                <a:avLst/>
                <a:gdLst>
                  <a:gd name="T0" fmla="*/ 79 w 54"/>
                  <a:gd name="T1" fmla="*/ 0 h 53"/>
                  <a:gd name="T2" fmla="*/ 95 w 54"/>
                  <a:gd name="T3" fmla="*/ 0 h 53"/>
                  <a:gd name="T4" fmla="*/ 108 w 54"/>
                  <a:gd name="T5" fmla="*/ 12 h 53"/>
                  <a:gd name="T6" fmla="*/ 127 w 54"/>
                  <a:gd name="T7" fmla="*/ 21 h 53"/>
                  <a:gd name="T8" fmla="*/ 137 w 54"/>
                  <a:gd name="T9" fmla="*/ 44 h 53"/>
                  <a:gd name="T10" fmla="*/ 149 w 54"/>
                  <a:gd name="T11" fmla="*/ 65 h 53"/>
                  <a:gd name="T12" fmla="*/ 155 w 54"/>
                  <a:gd name="T13" fmla="*/ 86 h 53"/>
                  <a:gd name="T14" fmla="*/ 160 w 54"/>
                  <a:gd name="T15" fmla="*/ 114 h 53"/>
                  <a:gd name="T16" fmla="*/ 160 w 54"/>
                  <a:gd name="T17" fmla="*/ 144 h 53"/>
                  <a:gd name="T18" fmla="*/ 160 w 54"/>
                  <a:gd name="T19" fmla="*/ 167 h 53"/>
                  <a:gd name="T20" fmla="*/ 155 w 54"/>
                  <a:gd name="T21" fmla="*/ 200 h 53"/>
                  <a:gd name="T22" fmla="*/ 149 w 54"/>
                  <a:gd name="T23" fmla="*/ 216 h 53"/>
                  <a:gd name="T24" fmla="*/ 137 w 54"/>
                  <a:gd name="T25" fmla="*/ 237 h 53"/>
                  <a:gd name="T26" fmla="*/ 127 w 54"/>
                  <a:gd name="T27" fmla="*/ 258 h 53"/>
                  <a:gd name="T28" fmla="*/ 108 w 54"/>
                  <a:gd name="T29" fmla="*/ 270 h 53"/>
                  <a:gd name="T30" fmla="*/ 95 w 54"/>
                  <a:gd name="T31" fmla="*/ 281 h 53"/>
                  <a:gd name="T32" fmla="*/ 79 w 54"/>
                  <a:gd name="T33" fmla="*/ 281 h 53"/>
                  <a:gd name="T34" fmla="*/ 62 w 54"/>
                  <a:gd name="T35" fmla="*/ 281 h 53"/>
                  <a:gd name="T36" fmla="*/ 52 w 54"/>
                  <a:gd name="T37" fmla="*/ 270 h 53"/>
                  <a:gd name="T38" fmla="*/ 33 w 54"/>
                  <a:gd name="T39" fmla="*/ 258 h 53"/>
                  <a:gd name="T40" fmla="*/ 20 w 54"/>
                  <a:gd name="T41" fmla="*/ 237 h 53"/>
                  <a:gd name="T42" fmla="*/ 14 w 54"/>
                  <a:gd name="T43" fmla="*/ 216 h 53"/>
                  <a:gd name="T44" fmla="*/ 9 w 54"/>
                  <a:gd name="T45" fmla="*/ 200 h 53"/>
                  <a:gd name="T46" fmla="*/ 6 w 54"/>
                  <a:gd name="T47" fmla="*/ 167 h 53"/>
                  <a:gd name="T48" fmla="*/ 0 w 54"/>
                  <a:gd name="T49" fmla="*/ 144 h 53"/>
                  <a:gd name="T50" fmla="*/ 6 w 54"/>
                  <a:gd name="T51" fmla="*/ 114 h 53"/>
                  <a:gd name="T52" fmla="*/ 9 w 54"/>
                  <a:gd name="T53" fmla="*/ 86 h 53"/>
                  <a:gd name="T54" fmla="*/ 14 w 54"/>
                  <a:gd name="T55" fmla="*/ 65 h 53"/>
                  <a:gd name="T56" fmla="*/ 20 w 54"/>
                  <a:gd name="T57" fmla="*/ 44 h 53"/>
                  <a:gd name="T58" fmla="*/ 33 w 54"/>
                  <a:gd name="T59" fmla="*/ 21 h 53"/>
                  <a:gd name="T60" fmla="*/ 52 w 54"/>
                  <a:gd name="T61" fmla="*/ 12 h 53"/>
                  <a:gd name="T62" fmla="*/ 62 w 54"/>
                  <a:gd name="T63" fmla="*/ 0 h 53"/>
                  <a:gd name="T64" fmla="*/ 79 w 54"/>
                  <a:gd name="T65" fmla="*/ 0 h 5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4"/>
                  <a:gd name="T100" fmla="*/ 0 h 53"/>
                  <a:gd name="T101" fmla="*/ 54 w 54"/>
                  <a:gd name="T102" fmla="*/ 53 h 53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4" h="53">
                    <a:moveTo>
                      <a:pt x="26" y="0"/>
                    </a:moveTo>
                    <a:lnTo>
                      <a:pt x="32" y="0"/>
                    </a:lnTo>
                    <a:lnTo>
                      <a:pt x="36" y="2"/>
                    </a:lnTo>
                    <a:lnTo>
                      <a:pt x="42" y="4"/>
                    </a:lnTo>
                    <a:lnTo>
                      <a:pt x="46" y="8"/>
                    </a:lnTo>
                    <a:lnTo>
                      <a:pt x="49" y="12"/>
                    </a:lnTo>
                    <a:lnTo>
                      <a:pt x="51" y="16"/>
                    </a:lnTo>
                    <a:lnTo>
                      <a:pt x="53" y="21"/>
                    </a:lnTo>
                    <a:lnTo>
                      <a:pt x="53" y="27"/>
                    </a:lnTo>
                    <a:lnTo>
                      <a:pt x="53" y="31"/>
                    </a:lnTo>
                    <a:lnTo>
                      <a:pt x="51" y="37"/>
                    </a:lnTo>
                    <a:lnTo>
                      <a:pt x="49" y="40"/>
                    </a:lnTo>
                    <a:lnTo>
                      <a:pt x="46" y="44"/>
                    </a:lnTo>
                    <a:lnTo>
                      <a:pt x="42" y="48"/>
                    </a:lnTo>
                    <a:lnTo>
                      <a:pt x="36" y="50"/>
                    </a:lnTo>
                    <a:lnTo>
                      <a:pt x="32" y="52"/>
                    </a:lnTo>
                    <a:lnTo>
                      <a:pt x="26" y="52"/>
                    </a:lnTo>
                    <a:lnTo>
                      <a:pt x="21" y="52"/>
                    </a:lnTo>
                    <a:lnTo>
                      <a:pt x="17" y="50"/>
                    </a:lnTo>
                    <a:lnTo>
                      <a:pt x="11" y="48"/>
                    </a:lnTo>
                    <a:lnTo>
                      <a:pt x="7" y="44"/>
                    </a:lnTo>
                    <a:lnTo>
                      <a:pt x="5" y="40"/>
                    </a:lnTo>
                    <a:lnTo>
                      <a:pt x="3" y="37"/>
                    </a:lnTo>
                    <a:lnTo>
                      <a:pt x="2" y="31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3" y="16"/>
                    </a:lnTo>
                    <a:lnTo>
                      <a:pt x="5" y="12"/>
                    </a:lnTo>
                    <a:lnTo>
                      <a:pt x="7" y="8"/>
                    </a:lnTo>
                    <a:lnTo>
                      <a:pt x="11" y="4"/>
                    </a:lnTo>
                    <a:lnTo>
                      <a:pt x="17" y="2"/>
                    </a:lnTo>
                    <a:lnTo>
                      <a:pt x="21" y="0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2" name="Freeform 45"/>
              <p:cNvSpPr>
                <a:spLocks/>
              </p:cNvSpPr>
              <p:nvPr/>
            </p:nvSpPr>
            <p:spPr bwMode="auto">
              <a:xfrm>
                <a:off x="3922" y="3523"/>
                <a:ext cx="78" cy="93"/>
              </a:xfrm>
              <a:custGeom>
                <a:avLst/>
                <a:gdLst>
                  <a:gd name="T0" fmla="*/ 79 w 54"/>
                  <a:gd name="T1" fmla="*/ 0 h 53"/>
                  <a:gd name="T2" fmla="*/ 95 w 54"/>
                  <a:gd name="T3" fmla="*/ 0 h 53"/>
                  <a:gd name="T4" fmla="*/ 108 w 54"/>
                  <a:gd name="T5" fmla="*/ 12 h 53"/>
                  <a:gd name="T6" fmla="*/ 127 w 54"/>
                  <a:gd name="T7" fmla="*/ 21 h 53"/>
                  <a:gd name="T8" fmla="*/ 137 w 54"/>
                  <a:gd name="T9" fmla="*/ 44 h 53"/>
                  <a:gd name="T10" fmla="*/ 149 w 54"/>
                  <a:gd name="T11" fmla="*/ 65 h 53"/>
                  <a:gd name="T12" fmla="*/ 155 w 54"/>
                  <a:gd name="T13" fmla="*/ 86 h 53"/>
                  <a:gd name="T14" fmla="*/ 160 w 54"/>
                  <a:gd name="T15" fmla="*/ 114 h 53"/>
                  <a:gd name="T16" fmla="*/ 160 w 54"/>
                  <a:gd name="T17" fmla="*/ 144 h 53"/>
                  <a:gd name="T18" fmla="*/ 160 w 54"/>
                  <a:gd name="T19" fmla="*/ 167 h 53"/>
                  <a:gd name="T20" fmla="*/ 155 w 54"/>
                  <a:gd name="T21" fmla="*/ 200 h 53"/>
                  <a:gd name="T22" fmla="*/ 149 w 54"/>
                  <a:gd name="T23" fmla="*/ 216 h 53"/>
                  <a:gd name="T24" fmla="*/ 137 w 54"/>
                  <a:gd name="T25" fmla="*/ 237 h 53"/>
                  <a:gd name="T26" fmla="*/ 127 w 54"/>
                  <a:gd name="T27" fmla="*/ 258 h 53"/>
                  <a:gd name="T28" fmla="*/ 108 w 54"/>
                  <a:gd name="T29" fmla="*/ 270 h 53"/>
                  <a:gd name="T30" fmla="*/ 95 w 54"/>
                  <a:gd name="T31" fmla="*/ 281 h 53"/>
                  <a:gd name="T32" fmla="*/ 79 w 54"/>
                  <a:gd name="T33" fmla="*/ 281 h 53"/>
                  <a:gd name="T34" fmla="*/ 62 w 54"/>
                  <a:gd name="T35" fmla="*/ 281 h 53"/>
                  <a:gd name="T36" fmla="*/ 52 w 54"/>
                  <a:gd name="T37" fmla="*/ 270 h 53"/>
                  <a:gd name="T38" fmla="*/ 33 w 54"/>
                  <a:gd name="T39" fmla="*/ 258 h 53"/>
                  <a:gd name="T40" fmla="*/ 20 w 54"/>
                  <a:gd name="T41" fmla="*/ 237 h 53"/>
                  <a:gd name="T42" fmla="*/ 14 w 54"/>
                  <a:gd name="T43" fmla="*/ 216 h 53"/>
                  <a:gd name="T44" fmla="*/ 9 w 54"/>
                  <a:gd name="T45" fmla="*/ 200 h 53"/>
                  <a:gd name="T46" fmla="*/ 6 w 54"/>
                  <a:gd name="T47" fmla="*/ 167 h 53"/>
                  <a:gd name="T48" fmla="*/ 0 w 54"/>
                  <a:gd name="T49" fmla="*/ 144 h 53"/>
                  <a:gd name="T50" fmla="*/ 6 w 54"/>
                  <a:gd name="T51" fmla="*/ 114 h 53"/>
                  <a:gd name="T52" fmla="*/ 9 w 54"/>
                  <a:gd name="T53" fmla="*/ 86 h 53"/>
                  <a:gd name="T54" fmla="*/ 14 w 54"/>
                  <a:gd name="T55" fmla="*/ 65 h 53"/>
                  <a:gd name="T56" fmla="*/ 20 w 54"/>
                  <a:gd name="T57" fmla="*/ 44 h 53"/>
                  <a:gd name="T58" fmla="*/ 33 w 54"/>
                  <a:gd name="T59" fmla="*/ 21 h 53"/>
                  <a:gd name="T60" fmla="*/ 52 w 54"/>
                  <a:gd name="T61" fmla="*/ 12 h 53"/>
                  <a:gd name="T62" fmla="*/ 62 w 54"/>
                  <a:gd name="T63" fmla="*/ 0 h 53"/>
                  <a:gd name="T64" fmla="*/ 79 w 54"/>
                  <a:gd name="T65" fmla="*/ 0 h 53"/>
                  <a:gd name="T66" fmla="*/ 79 w 54"/>
                  <a:gd name="T67" fmla="*/ 0 h 53"/>
                  <a:gd name="T68" fmla="*/ 79 w 54"/>
                  <a:gd name="T69" fmla="*/ 0 h 5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4"/>
                  <a:gd name="T106" fmla="*/ 0 h 53"/>
                  <a:gd name="T107" fmla="*/ 54 w 54"/>
                  <a:gd name="T108" fmla="*/ 53 h 5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4" h="53">
                    <a:moveTo>
                      <a:pt x="26" y="0"/>
                    </a:moveTo>
                    <a:lnTo>
                      <a:pt x="32" y="0"/>
                    </a:lnTo>
                    <a:lnTo>
                      <a:pt x="36" y="2"/>
                    </a:lnTo>
                    <a:lnTo>
                      <a:pt x="42" y="4"/>
                    </a:lnTo>
                    <a:lnTo>
                      <a:pt x="46" y="8"/>
                    </a:lnTo>
                    <a:lnTo>
                      <a:pt x="49" y="12"/>
                    </a:lnTo>
                    <a:lnTo>
                      <a:pt x="51" y="16"/>
                    </a:lnTo>
                    <a:lnTo>
                      <a:pt x="53" y="21"/>
                    </a:lnTo>
                    <a:lnTo>
                      <a:pt x="53" y="27"/>
                    </a:lnTo>
                    <a:lnTo>
                      <a:pt x="53" y="31"/>
                    </a:lnTo>
                    <a:lnTo>
                      <a:pt x="51" y="37"/>
                    </a:lnTo>
                    <a:lnTo>
                      <a:pt x="49" y="40"/>
                    </a:lnTo>
                    <a:lnTo>
                      <a:pt x="46" y="44"/>
                    </a:lnTo>
                    <a:lnTo>
                      <a:pt x="42" y="48"/>
                    </a:lnTo>
                    <a:lnTo>
                      <a:pt x="36" y="50"/>
                    </a:lnTo>
                    <a:lnTo>
                      <a:pt x="32" y="52"/>
                    </a:lnTo>
                    <a:lnTo>
                      <a:pt x="26" y="52"/>
                    </a:lnTo>
                    <a:lnTo>
                      <a:pt x="21" y="52"/>
                    </a:lnTo>
                    <a:lnTo>
                      <a:pt x="17" y="50"/>
                    </a:lnTo>
                    <a:lnTo>
                      <a:pt x="11" y="48"/>
                    </a:lnTo>
                    <a:lnTo>
                      <a:pt x="7" y="44"/>
                    </a:lnTo>
                    <a:lnTo>
                      <a:pt x="5" y="40"/>
                    </a:lnTo>
                    <a:lnTo>
                      <a:pt x="3" y="37"/>
                    </a:lnTo>
                    <a:lnTo>
                      <a:pt x="2" y="31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3" y="16"/>
                    </a:lnTo>
                    <a:lnTo>
                      <a:pt x="5" y="12"/>
                    </a:lnTo>
                    <a:lnTo>
                      <a:pt x="7" y="8"/>
                    </a:lnTo>
                    <a:lnTo>
                      <a:pt x="11" y="4"/>
                    </a:lnTo>
                    <a:lnTo>
                      <a:pt x="17" y="2"/>
                    </a:lnTo>
                    <a:lnTo>
                      <a:pt x="21" y="0"/>
                    </a:lnTo>
                    <a:lnTo>
                      <a:pt x="26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3" name="Freeform 46"/>
              <p:cNvSpPr>
                <a:spLocks/>
              </p:cNvSpPr>
              <p:nvPr/>
            </p:nvSpPr>
            <p:spPr bwMode="auto">
              <a:xfrm>
                <a:off x="3940" y="3544"/>
                <a:ext cx="44" cy="51"/>
              </a:xfrm>
              <a:custGeom>
                <a:avLst/>
                <a:gdLst>
                  <a:gd name="T0" fmla="*/ 41 w 30"/>
                  <a:gd name="T1" fmla="*/ 0 h 29"/>
                  <a:gd name="T2" fmla="*/ 54 w 30"/>
                  <a:gd name="T3" fmla="*/ 0 h 29"/>
                  <a:gd name="T4" fmla="*/ 60 w 30"/>
                  <a:gd name="T5" fmla="*/ 0 h 29"/>
                  <a:gd name="T6" fmla="*/ 66 w 30"/>
                  <a:gd name="T7" fmla="*/ 12 h 29"/>
                  <a:gd name="T8" fmla="*/ 73 w 30"/>
                  <a:gd name="T9" fmla="*/ 21 h 29"/>
                  <a:gd name="T10" fmla="*/ 79 w 30"/>
                  <a:gd name="T11" fmla="*/ 28 h 29"/>
                  <a:gd name="T12" fmla="*/ 87 w 30"/>
                  <a:gd name="T13" fmla="*/ 37 h 29"/>
                  <a:gd name="T14" fmla="*/ 87 w 30"/>
                  <a:gd name="T15" fmla="*/ 58 h 29"/>
                  <a:gd name="T16" fmla="*/ 92 w 30"/>
                  <a:gd name="T17" fmla="*/ 70 h 29"/>
                  <a:gd name="T18" fmla="*/ 87 w 30"/>
                  <a:gd name="T19" fmla="*/ 93 h 29"/>
                  <a:gd name="T20" fmla="*/ 87 w 30"/>
                  <a:gd name="T21" fmla="*/ 102 h 29"/>
                  <a:gd name="T22" fmla="*/ 79 w 30"/>
                  <a:gd name="T23" fmla="*/ 123 h 29"/>
                  <a:gd name="T24" fmla="*/ 73 w 30"/>
                  <a:gd name="T25" fmla="*/ 135 h 29"/>
                  <a:gd name="T26" fmla="*/ 66 w 30"/>
                  <a:gd name="T27" fmla="*/ 146 h 29"/>
                  <a:gd name="T28" fmla="*/ 60 w 30"/>
                  <a:gd name="T29" fmla="*/ 146 h 29"/>
                  <a:gd name="T30" fmla="*/ 54 w 30"/>
                  <a:gd name="T31" fmla="*/ 151 h 29"/>
                  <a:gd name="T32" fmla="*/ 41 w 30"/>
                  <a:gd name="T33" fmla="*/ 151 h 29"/>
                  <a:gd name="T34" fmla="*/ 38 w 30"/>
                  <a:gd name="T35" fmla="*/ 151 h 29"/>
                  <a:gd name="T36" fmla="*/ 26 w 30"/>
                  <a:gd name="T37" fmla="*/ 146 h 29"/>
                  <a:gd name="T38" fmla="*/ 19 w 30"/>
                  <a:gd name="T39" fmla="*/ 146 h 29"/>
                  <a:gd name="T40" fmla="*/ 13 w 30"/>
                  <a:gd name="T41" fmla="*/ 135 h 29"/>
                  <a:gd name="T42" fmla="*/ 6 w 30"/>
                  <a:gd name="T43" fmla="*/ 123 h 29"/>
                  <a:gd name="T44" fmla="*/ 0 w 30"/>
                  <a:gd name="T45" fmla="*/ 102 h 29"/>
                  <a:gd name="T46" fmla="*/ 0 w 30"/>
                  <a:gd name="T47" fmla="*/ 93 h 29"/>
                  <a:gd name="T48" fmla="*/ 0 w 30"/>
                  <a:gd name="T49" fmla="*/ 70 h 29"/>
                  <a:gd name="T50" fmla="*/ 0 w 30"/>
                  <a:gd name="T51" fmla="*/ 58 h 29"/>
                  <a:gd name="T52" fmla="*/ 0 w 30"/>
                  <a:gd name="T53" fmla="*/ 37 h 29"/>
                  <a:gd name="T54" fmla="*/ 6 w 30"/>
                  <a:gd name="T55" fmla="*/ 28 h 29"/>
                  <a:gd name="T56" fmla="*/ 13 w 30"/>
                  <a:gd name="T57" fmla="*/ 21 h 29"/>
                  <a:gd name="T58" fmla="*/ 19 w 30"/>
                  <a:gd name="T59" fmla="*/ 12 h 29"/>
                  <a:gd name="T60" fmla="*/ 26 w 30"/>
                  <a:gd name="T61" fmla="*/ 0 h 29"/>
                  <a:gd name="T62" fmla="*/ 38 w 30"/>
                  <a:gd name="T63" fmla="*/ 0 h 29"/>
                  <a:gd name="T64" fmla="*/ 41 w 30"/>
                  <a:gd name="T65" fmla="*/ 0 h 2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0"/>
                  <a:gd name="T100" fmla="*/ 0 h 29"/>
                  <a:gd name="T101" fmla="*/ 30 w 30"/>
                  <a:gd name="T102" fmla="*/ 29 h 2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0" h="29">
                    <a:moveTo>
                      <a:pt x="13" y="0"/>
                    </a:moveTo>
                    <a:lnTo>
                      <a:pt x="17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7" y="11"/>
                    </a:lnTo>
                    <a:lnTo>
                      <a:pt x="29" y="13"/>
                    </a:lnTo>
                    <a:lnTo>
                      <a:pt x="27" y="17"/>
                    </a:lnTo>
                    <a:lnTo>
                      <a:pt x="27" y="19"/>
                    </a:lnTo>
                    <a:lnTo>
                      <a:pt x="25" y="23"/>
                    </a:lnTo>
                    <a:lnTo>
                      <a:pt x="23" y="25"/>
                    </a:lnTo>
                    <a:lnTo>
                      <a:pt x="21" y="27"/>
                    </a:lnTo>
                    <a:lnTo>
                      <a:pt x="19" y="27"/>
                    </a:lnTo>
                    <a:lnTo>
                      <a:pt x="17" y="28"/>
                    </a:lnTo>
                    <a:lnTo>
                      <a:pt x="13" y="28"/>
                    </a:lnTo>
                    <a:lnTo>
                      <a:pt x="12" y="28"/>
                    </a:lnTo>
                    <a:lnTo>
                      <a:pt x="8" y="27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3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4" name="Freeform 47"/>
              <p:cNvSpPr>
                <a:spLocks/>
              </p:cNvSpPr>
              <p:nvPr/>
            </p:nvSpPr>
            <p:spPr bwMode="auto">
              <a:xfrm>
                <a:off x="3940" y="3544"/>
                <a:ext cx="44" cy="51"/>
              </a:xfrm>
              <a:custGeom>
                <a:avLst/>
                <a:gdLst>
                  <a:gd name="T0" fmla="*/ 41 w 30"/>
                  <a:gd name="T1" fmla="*/ 0 h 29"/>
                  <a:gd name="T2" fmla="*/ 54 w 30"/>
                  <a:gd name="T3" fmla="*/ 0 h 29"/>
                  <a:gd name="T4" fmla="*/ 60 w 30"/>
                  <a:gd name="T5" fmla="*/ 0 h 29"/>
                  <a:gd name="T6" fmla="*/ 66 w 30"/>
                  <a:gd name="T7" fmla="*/ 12 h 29"/>
                  <a:gd name="T8" fmla="*/ 73 w 30"/>
                  <a:gd name="T9" fmla="*/ 21 h 29"/>
                  <a:gd name="T10" fmla="*/ 79 w 30"/>
                  <a:gd name="T11" fmla="*/ 28 h 29"/>
                  <a:gd name="T12" fmla="*/ 87 w 30"/>
                  <a:gd name="T13" fmla="*/ 37 h 29"/>
                  <a:gd name="T14" fmla="*/ 87 w 30"/>
                  <a:gd name="T15" fmla="*/ 58 h 29"/>
                  <a:gd name="T16" fmla="*/ 92 w 30"/>
                  <a:gd name="T17" fmla="*/ 70 h 29"/>
                  <a:gd name="T18" fmla="*/ 87 w 30"/>
                  <a:gd name="T19" fmla="*/ 93 h 29"/>
                  <a:gd name="T20" fmla="*/ 87 w 30"/>
                  <a:gd name="T21" fmla="*/ 102 h 29"/>
                  <a:gd name="T22" fmla="*/ 79 w 30"/>
                  <a:gd name="T23" fmla="*/ 123 h 29"/>
                  <a:gd name="T24" fmla="*/ 73 w 30"/>
                  <a:gd name="T25" fmla="*/ 135 h 29"/>
                  <a:gd name="T26" fmla="*/ 66 w 30"/>
                  <a:gd name="T27" fmla="*/ 146 h 29"/>
                  <a:gd name="T28" fmla="*/ 60 w 30"/>
                  <a:gd name="T29" fmla="*/ 146 h 29"/>
                  <a:gd name="T30" fmla="*/ 54 w 30"/>
                  <a:gd name="T31" fmla="*/ 151 h 29"/>
                  <a:gd name="T32" fmla="*/ 41 w 30"/>
                  <a:gd name="T33" fmla="*/ 151 h 29"/>
                  <a:gd name="T34" fmla="*/ 38 w 30"/>
                  <a:gd name="T35" fmla="*/ 151 h 29"/>
                  <a:gd name="T36" fmla="*/ 26 w 30"/>
                  <a:gd name="T37" fmla="*/ 146 h 29"/>
                  <a:gd name="T38" fmla="*/ 19 w 30"/>
                  <a:gd name="T39" fmla="*/ 146 h 29"/>
                  <a:gd name="T40" fmla="*/ 13 w 30"/>
                  <a:gd name="T41" fmla="*/ 135 h 29"/>
                  <a:gd name="T42" fmla="*/ 6 w 30"/>
                  <a:gd name="T43" fmla="*/ 123 h 29"/>
                  <a:gd name="T44" fmla="*/ 0 w 30"/>
                  <a:gd name="T45" fmla="*/ 102 h 29"/>
                  <a:gd name="T46" fmla="*/ 0 w 30"/>
                  <a:gd name="T47" fmla="*/ 93 h 29"/>
                  <a:gd name="T48" fmla="*/ 0 w 30"/>
                  <a:gd name="T49" fmla="*/ 70 h 29"/>
                  <a:gd name="T50" fmla="*/ 0 w 30"/>
                  <a:gd name="T51" fmla="*/ 58 h 29"/>
                  <a:gd name="T52" fmla="*/ 0 w 30"/>
                  <a:gd name="T53" fmla="*/ 37 h 29"/>
                  <a:gd name="T54" fmla="*/ 6 w 30"/>
                  <a:gd name="T55" fmla="*/ 28 h 29"/>
                  <a:gd name="T56" fmla="*/ 13 w 30"/>
                  <a:gd name="T57" fmla="*/ 21 h 29"/>
                  <a:gd name="T58" fmla="*/ 19 w 30"/>
                  <a:gd name="T59" fmla="*/ 12 h 29"/>
                  <a:gd name="T60" fmla="*/ 26 w 30"/>
                  <a:gd name="T61" fmla="*/ 0 h 29"/>
                  <a:gd name="T62" fmla="*/ 38 w 30"/>
                  <a:gd name="T63" fmla="*/ 0 h 29"/>
                  <a:gd name="T64" fmla="*/ 41 w 30"/>
                  <a:gd name="T65" fmla="*/ 0 h 29"/>
                  <a:gd name="T66" fmla="*/ 41 w 30"/>
                  <a:gd name="T67" fmla="*/ 0 h 29"/>
                  <a:gd name="T68" fmla="*/ 41 w 30"/>
                  <a:gd name="T69" fmla="*/ 0 h 2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0"/>
                  <a:gd name="T106" fmla="*/ 0 h 29"/>
                  <a:gd name="T107" fmla="*/ 30 w 30"/>
                  <a:gd name="T108" fmla="*/ 29 h 29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0" h="29">
                    <a:moveTo>
                      <a:pt x="13" y="0"/>
                    </a:moveTo>
                    <a:lnTo>
                      <a:pt x="17" y="0"/>
                    </a:lnTo>
                    <a:lnTo>
                      <a:pt x="19" y="0"/>
                    </a:lnTo>
                    <a:lnTo>
                      <a:pt x="21" y="2"/>
                    </a:lnTo>
                    <a:lnTo>
                      <a:pt x="23" y="4"/>
                    </a:lnTo>
                    <a:lnTo>
                      <a:pt x="25" y="5"/>
                    </a:lnTo>
                    <a:lnTo>
                      <a:pt x="27" y="7"/>
                    </a:lnTo>
                    <a:lnTo>
                      <a:pt x="27" y="11"/>
                    </a:lnTo>
                    <a:lnTo>
                      <a:pt x="29" y="13"/>
                    </a:lnTo>
                    <a:lnTo>
                      <a:pt x="27" y="17"/>
                    </a:lnTo>
                    <a:lnTo>
                      <a:pt x="27" y="19"/>
                    </a:lnTo>
                    <a:lnTo>
                      <a:pt x="25" y="23"/>
                    </a:lnTo>
                    <a:lnTo>
                      <a:pt x="23" y="25"/>
                    </a:lnTo>
                    <a:lnTo>
                      <a:pt x="21" y="27"/>
                    </a:lnTo>
                    <a:lnTo>
                      <a:pt x="19" y="27"/>
                    </a:lnTo>
                    <a:lnTo>
                      <a:pt x="17" y="28"/>
                    </a:lnTo>
                    <a:lnTo>
                      <a:pt x="13" y="28"/>
                    </a:lnTo>
                    <a:lnTo>
                      <a:pt x="12" y="28"/>
                    </a:lnTo>
                    <a:lnTo>
                      <a:pt x="8" y="27"/>
                    </a:lnTo>
                    <a:lnTo>
                      <a:pt x="6" y="27"/>
                    </a:lnTo>
                    <a:lnTo>
                      <a:pt x="4" y="25"/>
                    </a:lnTo>
                    <a:lnTo>
                      <a:pt x="2" y="23"/>
                    </a:lnTo>
                    <a:lnTo>
                      <a:pt x="0" y="19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4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12" y="0"/>
                    </a:lnTo>
                    <a:lnTo>
                      <a:pt x="13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5" name="Freeform 48"/>
              <p:cNvSpPr>
                <a:spLocks/>
              </p:cNvSpPr>
              <p:nvPr/>
            </p:nvSpPr>
            <p:spPr bwMode="auto">
              <a:xfrm>
                <a:off x="3943" y="3551"/>
                <a:ext cx="35" cy="39"/>
              </a:xfrm>
              <a:custGeom>
                <a:avLst/>
                <a:gdLst>
                  <a:gd name="T0" fmla="*/ 34 w 24"/>
                  <a:gd name="T1" fmla="*/ 0 h 22"/>
                  <a:gd name="T2" fmla="*/ 41 w 24"/>
                  <a:gd name="T3" fmla="*/ 0 h 22"/>
                  <a:gd name="T4" fmla="*/ 47 w 24"/>
                  <a:gd name="T5" fmla="*/ 0 h 22"/>
                  <a:gd name="T6" fmla="*/ 53 w 24"/>
                  <a:gd name="T7" fmla="*/ 7 h 22"/>
                  <a:gd name="T8" fmla="*/ 60 w 24"/>
                  <a:gd name="T9" fmla="*/ 7 h 22"/>
                  <a:gd name="T10" fmla="*/ 66 w 24"/>
                  <a:gd name="T11" fmla="*/ 16 h 22"/>
                  <a:gd name="T12" fmla="*/ 66 w 24"/>
                  <a:gd name="T13" fmla="*/ 28 h 22"/>
                  <a:gd name="T14" fmla="*/ 73 w 24"/>
                  <a:gd name="T15" fmla="*/ 37 h 22"/>
                  <a:gd name="T16" fmla="*/ 73 w 24"/>
                  <a:gd name="T17" fmla="*/ 62 h 22"/>
                  <a:gd name="T18" fmla="*/ 73 w 24"/>
                  <a:gd name="T19" fmla="*/ 73 h 22"/>
                  <a:gd name="T20" fmla="*/ 66 w 24"/>
                  <a:gd name="T21" fmla="*/ 85 h 22"/>
                  <a:gd name="T22" fmla="*/ 66 w 24"/>
                  <a:gd name="T23" fmla="*/ 94 h 22"/>
                  <a:gd name="T24" fmla="*/ 60 w 24"/>
                  <a:gd name="T25" fmla="*/ 106 h 22"/>
                  <a:gd name="T26" fmla="*/ 53 w 24"/>
                  <a:gd name="T27" fmla="*/ 106 h 22"/>
                  <a:gd name="T28" fmla="*/ 47 w 24"/>
                  <a:gd name="T29" fmla="*/ 117 h 22"/>
                  <a:gd name="T30" fmla="*/ 41 w 24"/>
                  <a:gd name="T31" fmla="*/ 117 h 22"/>
                  <a:gd name="T32" fmla="*/ 34 w 24"/>
                  <a:gd name="T33" fmla="*/ 117 h 22"/>
                  <a:gd name="T34" fmla="*/ 32 w 24"/>
                  <a:gd name="T35" fmla="*/ 117 h 22"/>
                  <a:gd name="T36" fmla="*/ 26 w 24"/>
                  <a:gd name="T37" fmla="*/ 117 h 22"/>
                  <a:gd name="T38" fmla="*/ 19 w 24"/>
                  <a:gd name="T39" fmla="*/ 106 h 22"/>
                  <a:gd name="T40" fmla="*/ 13 w 24"/>
                  <a:gd name="T41" fmla="*/ 106 h 22"/>
                  <a:gd name="T42" fmla="*/ 6 w 24"/>
                  <a:gd name="T43" fmla="*/ 94 h 22"/>
                  <a:gd name="T44" fmla="*/ 6 w 24"/>
                  <a:gd name="T45" fmla="*/ 85 h 22"/>
                  <a:gd name="T46" fmla="*/ 0 w 24"/>
                  <a:gd name="T47" fmla="*/ 73 h 22"/>
                  <a:gd name="T48" fmla="*/ 0 w 24"/>
                  <a:gd name="T49" fmla="*/ 62 h 22"/>
                  <a:gd name="T50" fmla="*/ 0 w 24"/>
                  <a:gd name="T51" fmla="*/ 37 h 22"/>
                  <a:gd name="T52" fmla="*/ 6 w 24"/>
                  <a:gd name="T53" fmla="*/ 28 h 22"/>
                  <a:gd name="T54" fmla="*/ 6 w 24"/>
                  <a:gd name="T55" fmla="*/ 16 h 22"/>
                  <a:gd name="T56" fmla="*/ 13 w 24"/>
                  <a:gd name="T57" fmla="*/ 7 h 22"/>
                  <a:gd name="T58" fmla="*/ 19 w 24"/>
                  <a:gd name="T59" fmla="*/ 7 h 22"/>
                  <a:gd name="T60" fmla="*/ 26 w 24"/>
                  <a:gd name="T61" fmla="*/ 0 h 22"/>
                  <a:gd name="T62" fmla="*/ 32 w 24"/>
                  <a:gd name="T63" fmla="*/ 0 h 22"/>
                  <a:gd name="T64" fmla="*/ 34 w 24"/>
                  <a:gd name="T65" fmla="*/ 0 h 2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4"/>
                  <a:gd name="T100" fmla="*/ 0 h 22"/>
                  <a:gd name="T101" fmla="*/ 24 w 24"/>
                  <a:gd name="T102" fmla="*/ 22 h 2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4" h="22">
                    <a:moveTo>
                      <a:pt x="11" y="0"/>
                    </a:moveTo>
                    <a:lnTo>
                      <a:pt x="13" y="0"/>
                    </a:lnTo>
                    <a:lnTo>
                      <a:pt x="15" y="0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21" y="3"/>
                    </a:lnTo>
                    <a:lnTo>
                      <a:pt x="21" y="5"/>
                    </a:lnTo>
                    <a:lnTo>
                      <a:pt x="23" y="7"/>
                    </a:lnTo>
                    <a:lnTo>
                      <a:pt x="23" y="11"/>
                    </a:lnTo>
                    <a:lnTo>
                      <a:pt x="23" y="13"/>
                    </a:lnTo>
                    <a:lnTo>
                      <a:pt x="21" y="15"/>
                    </a:lnTo>
                    <a:lnTo>
                      <a:pt x="21" y="17"/>
                    </a:lnTo>
                    <a:lnTo>
                      <a:pt x="19" y="19"/>
                    </a:lnTo>
                    <a:lnTo>
                      <a:pt x="17" y="19"/>
                    </a:lnTo>
                    <a:lnTo>
                      <a:pt x="15" y="21"/>
                    </a:lnTo>
                    <a:lnTo>
                      <a:pt x="13" y="21"/>
                    </a:lnTo>
                    <a:lnTo>
                      <a:pt x="11" y="21"/>
                    </a:lnTo>
                    <a:lnTo>
                      <a:pt x="10" y="21"/>
                    </a:lnTo>
                    <a:lnTo>
                      <a:pt x="8" y="21"/>
                    </a:lnTo>
                    <a:lnTo>
                      <a:pt x="6" y="19"/>
                    </a:lnTo>
                    <a:lnTo>
                      <a:pt x="4" y="19"/>
                    </a:lnTo>
                    <a:lnTo>
                      <a:pt x="2" y="17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1"/>
                    </a:lnTo>
                    <a:lnTo>
                      <a:pt x="6" y="1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6" name="Freeform 49"/>
              <p:cNvSpPr>
                <a:spLocks/>
              </p:cNvSpPr>
              <p:nvPr/>
            </p:nvSpPr>
            <p:spPr bwMode="auto">
              <a:xfrm>
                <a:off x="3943" y="3551"/>
                <a:ext cx="35" cy="39"/>
              </a:xfrm>
              <a:custGeom>
                <a:avLst/>
                <a:gdLst>
                  <a:gd name="T0" fmla="*/ 34 w 24"/>
                  <a:gd name="T1" fmla="*/ 0 h 22"/>
                  <a:gd name="T2" fmla="*/ 41 w 24"/>
                  <a:gd name="T3" fmla="*/ 0 h 22"/>
                  <a:gd name="T4" fmla="*/ 47 w 24"/>
                  <a:gd name="T5" fmla="*/ 0 h 22"/>
                  <a:gd name="T6" fmla="*/ 53 w 24"/>
                  <a:gd name="T7" fmla="*/ 7 h 22"/>
                  <a:gd name="T8" fmla="*/ 60 w 24"/>
                  <a:gd name="T9" fmla="*/ 7 h 22"/>
                  <a:gd name="T10" fmla="*/ 66 w 24"/>
                  <a:gd name="T11" fmla="*/ 16 h 22"/>
                  <a:gd name="T12" fmla="*/ 66 w 24"/>
                  <a:gd name="T13" fmla="*/ 28 h 22"/>
                  <a:gd name="T14" fmla="*/ 73 w 24"/>
                  <a:gd name="T15" fmla="*/ 37 h 22"/>
                  <a:gd name="T16" fmla="*/ 73 w 24"/>
                  <a:gd name="T17" fmla="*/ 62 h 22"/>
                  <a:gd name="T18" fmla="*/ 73 w 24"/>
                  <a:gd name="T19" fmla="*/ 73 h 22"/>
                  <a:gd name="T20" fmla="*/ 66 w 24"/>
                  <a:gd name="T21" fmla="*/ 85 h 22"/>
                  <a:gd name="T22" fmla="*/ 66 w 24"/>
                  <a:gd name="T23" fmla="*/ 94 h 22"/>
                  <a:gd name="T24" fmla="*/ 60 w 24"/>
                  <a:gd name="T25" fmla="*/ 106 h 22"/>
                  <a:gd name="T26" fmla="*/ 53 w 24"/>
                  <a:gd name="T27" fmla="*/ 106 h 22"/>
                  <a:gd name="T28" fmla="*/ 47 w 24"/>
                  <a:gd name="T29" fmla="*/ 117 h 22"/>
                  <a:gd name="T30" fmla="*/ 41 w 24"/>
                  <a:gd name="T31" fmla="*/ 117 h 22"/>
                  <a:gd name="T32" fmla="*/ 34 w 24"/>
                  <a:gd name="T33" fmla="*/ 117 h 22"/>
                  <a:gd name="T34" fmla="*/ 32 w 24"/>
                  <a:gd name="T35" fmla="*/ 117 h 22"/>
                  <a:gd name="T36" fmla="*/ 26 w 24"/>
                  <a:gd name="T37" fmla="*/ 117 h 22"/>
                  <a:gd name="T38" fmla="*/ 19 w 24"/>
                  <a:gd name="T39" fmla="*/ 106 h 22"/>
                  <a:gd name="T40" fmla="*/ 13 w 24"/>
                  <a:gd name="T41" fmla="*/ 106 h 22"/>
                  <a:gd name="T42" fmla="*/ 6 w 24"/>
                  <a:gd name="T43" fmla="*/ 94 h 22"/>
                  <a:gd name="T44" fmla="*/ 6 w 24"/>
                  <a:gd name="T45" fmla="*/ 85 h 22"/>
                  <a:gd name="T46" fmla="*/ 0 w 24"/>
                  <a:gd name="T47" fmla="*/ 73 h 22"/>
                  <a:gd name="T48" fmla="*/ 0 w 24"/>
                  <a:gd name="T49" fmla="*/ 62 h 22"/>
                  <a:gd name="T50" fmla="*/ 0 w 24"/>
                  <a:gd name="T51" fmla="*/ 37 h 22"/>
                  <a:gd name="T52" fmla="*/ 6 w 24"/>
                  <a:gd name="T53" fmla="*/ 28 h 22"/>
                  <a:gd name="T54" fmla="*/ 6 w 24"/>
                  <a:gd name="T55" fmla="*/ 16 h 22"/>
                  <a:gd name="T56" fmla="*/ 13 w 24"/>
                  <a:gd name="T57" fmla="*/ 7 h 22"/>
                  <a:gd name="T58" fmla="*/ 19 w 24"/>
                  <a:gd name="T59" fmla="*/ 7 h 22"/>
                  <a:gd name="T60" fmla="*/ 26 w 24"/>
                  <a:gd name="T61" fmla="*/ 0 h 22"/>
                  <a:gd name="T62" fmla="*/ 32 w 24"/>
                  <a:gd name="T63" fmla="*/ 0 h 22"/>
                  <a:gd name="T64" fmla="*/ 34 w 24"/>
                  <a:gd name="T65" fmla="*/ 0 h 22"/>
                  <a:gd name="T66" fmla="*/ 34 w 24"/>
                  <a:gd name="T67" fmla="*/ 0 h 22"/>
                  <a:gd name="T68" fmla="*/ 34 w 24"/>
                  <a:gd name="T69" fmla="*/ 0 h 2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4"/>
                  <a:gd name="T106" fmla="*/ 0 h 22"/>
                  <a:gd name="T107" fmla="*/ 24 w 24"/>
                  <a:gd name="T108" fmla="*/ 22 h 2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4" h="22">
                    <a:moveTo>
                      <a:pt x="11" y="0"/>
                    </a:moveTo>
                    <a:lnTo>
                      <a:pt x="13" y="0"/>
                    </a:lnTo>
                    <a:lnTo>
                      <a:pt x="15" y="0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21" y="3"/>
                    </a:lnTo>
                    <a:lnTo>
                      <a:pt x="21" y="5"/>
                    </a:lnTo>
                    <a:lnTo>
                      <a:pt x="23" y="7"/>
                    </a:lnTo>
                    <a:lnTo>
                      <a:pt x="23" y="11"/>
                    </a:lnTo>
                    <a:lnTo>
                      <a:pt x="23" y="13"/>
                    </a:lnTo>
                    <a:lnTo>
                      <a:pt x="21" y="15"/>
                    </a:lnTo>
                    <a:lnTo>
                      <a:pt x="21" y="17"/>
                    </a:lnTo>
                    <a:lnTo>
                      <a:pt x="19" y="19"/>
                    </a:lnTo>
                    <a:lnTo>
                      <a:pt x="17" y="19"/>
                    </a:lnTo>
                    <a:lnTo>
                      <a:pt x="15" y="21"/>
                    </a:lnTo>
                    <a:lnTo>
                      <a:pt x="13" y="21"/>
                    </a:lnTo>
                    <a:lnTo>
                      <a:pt x="11" y="21"/>
                    </a:lnTo>
                    <a:lnTo>
                      <a:pt x="10" y="21"/>
                    </a:lnTo>
                    <a:lnTo>
                      <a:pt x="8" y="21"/>
                    </a:lnTo>
                    <a:lnTo>
                      <a:pt x="6" y="19"/>
                    </a:lnTo>
                    <a:lnTo>
                      <a:pt x="4" y="19"/>
                    </a:lnTo>
                    <a:lnTo>
                      <a:pt x="2" y="17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4" y="1"/>
                    </a:lnTo>
                    <a:lnTo>
                      <a:pt x="6" y="1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Freeform 50"/>
              <p:cNvSpPr>
                <a:spLocks/>
              </p:cNvSpPr>
              <p:nvPr/>
            </p:nvSpPr>
            <p:spPr bwMode="auto">
              <a:xfrm>
                <a:off x="3858" y="3493"/>
                <a:ext cx="25" cy="83"/>
              </a:xfrm>
              <a:custGeom>
                <a:avLst/>
                <a:gdLst>
                  <a:gd name="T0" fmla="*/ 0 w 17"/>
                  <a:gd name="T1" fmla="*/ 0 h 47"/>
                  <a:gd name="T2" fmla="*/ 51 w 17"/>
                  <a:gd name="T3" fmla="*/ 0 h 47"/>
                  <a:gd name="T4" fmla="*/ 51 w 17"/>
                  <a:gd name="T5" fmla="*/ 253 h 47"/>
                  <a:gd name="T6" fmla="*/ 0 w 17"/>
                  <a:gd name="T7" fmla="*/ 253 h 47"/>
                  <a:gd name="T8" fmla="*/ 0 w 17"/>
                  <a:gd name="T9" fmla="*/ 0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47"/>
                  <a:gd name="T17" fmla="*/ 17 w 17"/>
                  <a:gd name="T18" fmla="*/ 47 h 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47">
                    <a:moveTo>
                      <a:pt x="0" y="0"/>
                    </a:moveTo>
                    <a:lnTo>
                      <a:pt x="16" y="0"/>
                    </a:lnTo>
                    <a:lnTo>
                      <a:pt x="16" y="46"/>
                    </a:lnTo>
                    <a:lnTo>
                      <a:pt x="0" y="4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8" name="Freeform 51"/>
              <p:cNvSpPr>
                <a:spLocks/>
              </p:cNvSpPr>
              <p:nvPr/>
            </p:nvSpPr>
            <p:spPr bwMode="auto">
              <a:xfrm>
                <a:off x="3858" y="3493"/>
                <a:ext cx="25" cy="83"/>
              </a:xfrm>
              <a:custGeom>
                <a:avLst/>
                <a:gdLst>
                  <a:gd name="T0" fmla="*/ 0 w 17"/>
                  <a:gd name="T1" fmla="*/ 0 h 47"/>
                  <a:gd name="T2" fmla="*/ 51 w 17"/>
                  <a:gd name="T3" fmla="*/ 0 h 47"/>
                  <a:gd name="T4" fmla="*/ 51 w 17"/>
                  <a:gd name="T5" fmla="*/ 253 h 47"/>
                  <a:gd name="T6" fmla="*/ 0 w 17"/>
                  <a:gd name="T7" fmla="*/ 253 h 47"/>
                  <a:gd name="T8" fmla="*/ 0 w 17"/>
                  <a:gd name="T9" fmla="*/ 0 h 47"/>
                  <a:gd name="T10" fmla="*/ 0 w 17"/>
                  <a:gd name="T11" fmla="*/ 0 h 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47"/>
                  <a:gd name="T20" fmla="*/ 17 w 17"/>
                  <a:gd name="T21" fmla="*/ 47 h 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47">
                    <a:moveTo>
                      <a:pt x="0" y="0"/>
                    </a:moveTo>
                    <a:lnTo>
                      <a:pt x="16" y="0"/>
                    </a:lnTo>
                    <a:lnTo>
                      <a:pt x="16" y="46"/>
                    </a:lnTo>
                    <a:lnTo>
                      <a:pt x="0" y="4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9" name="Line 52"/>
              <p:cNvSpPr>
                <a:spLocks noChangeShapeType="1"/>
              </p:cNvSpPr>
              <p:nvPr/>
            </p:nvSpPr>
            <p:spPr bwMode="auto">
              <a:xfrm>
                <a:off x="3949" y="3493"/>
                <a:ext cx="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" name="Freeform 53"/>
              <p:cNvSpPr>
                <a:spLocks/>
              </p:cNvSpPr>
              <p:nvPr/>
            </p:nvSpPr>
            <p:spPr bwMode="auto">
              <a:xfrm>
                <a:off x="3949" y="3430"/>
                <a:ext cx="206" cy="65"/>
              </a:xfrm>
              <a:custGeom>
                <a:avLst/>
                <a:gdLst>
                  <a:gd name="T0" fmla="*/ 88 w 143"/>
                  <a:gd name="T1" fmla="*/ 0 h 37"/>
                  <a:gd name="T2" fmla="*/ 0 w 143"/>
                  <a:gd name="T3" fmla="*/ 195 h 37"/>
                  <a:gd name="T4" fmla="*/ 56 w 143"/>
                  <a:gd name="T5" fmla="*/ 195 h 37"/>
                  <a:gd name="T6" fmla="*/ 114 w 143"/>
                  <a:gd name="T7" fmla="*/ 28 h 37"/>
                  <a:gd name="T8" fmla="*/ 425 w 143"/>
                  <a:gd name="T9" fmla="*/ 28 h 37"/>
                  <a:gd name="T10" fmla="*/ 413 w 143"/>
                  <a:gd name="T11" fmla="*/ 0 h 37"/>
                  <a:gd name="T12" fmla="*/ 88 w 143"/>
                  <a:gd name="T13" fmla="*/ 0 h 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3"/>
                  <a:gd name="T22" fmla="*/ 0 h 37"/>
                  <a:gd name="T23" fmla="*/ 143 w 143"/>
                  <a:gd name="T24" fmla="*/ 37 h 3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3" h="37">
                    <a:moveTo>
                      <a:pt x="29" y="0"/>
                    </a:moveTo>
                    <a:lnTo>
                      <a:pt x="0" y="36"/>
                    </a:lnTo>
                    <a:lnTo>
                      <a:pt x="19" y="36"/>
                    </a:lnTo>
                    <a:lnTo>
                      <a:pt x="38" y="5"/>
                    </a:lnTo>
                    <a:lnTo>
                      <a:pt x="142" y="5"/>
                    </a:lnTo>
                    <a:lnTo>
                      <a:pt x="138" y="0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1" name="Freeform 54"/>
              <p:cNvSpPr>
                <a:spLocks/>
              </p:cNvSpPr>
              <p:nvPr/>
            </p:nvSpPr>
            <p:spPr bwMode="auto">
              <a:xfrm>
                <a:off x="3949" y="3430"/>
                <a:ext cx="206" cy="65"/>
              </a:xfrm>
              <a:custGeom>
                <a:avLst/>
                <a:gdLst>
                  <a:gd name="T0" fmla="*/ 88 w 143"/>
                  <a:gd name="T1" fmla="*/ 0 h 37"/>
                  <a:gd name="T2" fmla="*/ 0 w 143"/>
                  <a:gd name="T3" fmla="*/ 195 h 37"/>
                  <a:gd name="T4" fmla="*/ 56 w 143"/>
                  <a:gd name="T5" fmla="*/ 195 h 37"/>
                  <a:gd name="T6" fmla="*/ 114 w 143"/>
                  <a:gd name="T7" fmla="*/ 28 h 37"/>
                  <a:gd name="T8" fmla="*/ 425 w 143"/>
                  <a:gd name="T9" fmla="*/ 28 h 37"/>
                  <a:gd name="T10" fmla="*/ 413 w 143"/>
                  <a:gd name="T11" fmla="*/ 0 h 37"/>
                  <a:gd name="T12" fmla="*/ 88 w 143"/>
                  <a:gd name="T13" fmla="*/ 0 h 37"/>
                  <a:gd name="T14" fmla="*/ 88 w 143"/>
                  <a:gd name="T15" fmla="*/ 0 h 3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3"/>
                  <a:gd name="T25" fmla="*/ 0 h 37"/>
                  <a:gd name="T26" fmla="*/ 143 w 143"/>
                  <a:gd name="T27" fmla="*/ 37 h 3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3" h="37">
                    <a:moveTo>
                      <a:pt x="29" y="0"/>
                    </a:moveTo>
                    <a:lnTo>
                      <a:pt x="0" y="36"/>
                    </a:lnTo>
                    <a:lnTo>
                      <a:pt x="19" y="36"/>
                    </a:lnTo>
                    <a:lnTo>
                      <a:pt x="38" y="5"/>
                    </a:lnTo>
                    <a:lnTo>
                      <a:pt x="142" y="5"/>
                    </a:lnTo>
                    <a:lnTo>
                      <a:pt x="138" y="0"/>
                    </a:lnTo>
                    <a:lnTo>
                      <a:pt x="29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2" name="Freeform 55"/>
              <p:cNvSpPr>
                <a:spLocks/>
              </p:cNvSpPr>
              <p:nvPr/>
            </p:nvSpPr>
            <p:spPr bwMode="auto">
              <a:xfrm>
                <a:off x="4082" y="3439"/>
                <a:ext cx="120" cy="56"/>
              </a:xfrm>
              <a:custGeom>
                <a:avLst/>
                <a:gdLst>
                  <a:gd name="T0" fmla="*/ 134 w 83"/>
                  <a:gd name="T1" fmla="*/ 0 h 32"/>
                  <a:gd name="T2" fmla="*/ 0 w 83"/>
                  <a:gd name="T3" fmla="*/ 0 h 32"/>
                  <a:gd name="T4" fmla="*/ 0 w 83"/>
                  <a:gd name="T5" fmla="*/ 164 h 32"/>
                  <a:gd name="T6" fmla="*/ 249 w 83"/>
                  <a:gd name="T7" fmla="*/ 164 h 32"/>
                  <a:gd name="T8" fmla="*/ 134 w 83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32"/>
                  <a:gd name="T17" fmla="*/ 83 w 83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32">
                    <a:moveTo>
                      <a:pt x="44" y="0"/>
                    </a:moveTo>
                    <a:lnTo>
                      <a:pt x="0" y="0"/>
                    </a:lnTo>
                    <a:lnTo>
                      <a:pt x="0" y="31"/>
                    </a:lnTo>
                    <a:lnTo>
                      <a:pt x="82" y="31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3" name="Freeform 56"/>
              <p:cNvSpPr>
                <a:spLocks/>
              </p:cNvSpPr>
              <p:nvPr/>
            </p:nvSpPr>
            <p:spPr bwMode="auto">
              <a:xfrm>
                <a:off x="4082" y="3439"/>
                <a:ext cx="120" cy="56"/>
              </a:xfrm>
              <a:custGeom>
                <a:avLst/>
                <a:gdLst>
                  <a:gd name="T0" fmla="*/ 134 w 83"/>
                  <a:gd name="T1" fmla="*/ 0 h 32"/>
                  <a:gd name="T2" fmla="*/ 0 w 83"/>
                  <a:gd name="T3" fmla="*/ 0 h 32"/>
                  <a:gd name="T4" fmla="*/ 0 w 83"/>
                  <a:gd name="T5" fmla="*/ 164 h 32"/>
                  <a:gd name="T6" fmla="*/ 249 w 83"/>
                  <a:gd name="T7" fmla="*/ 164 h 32"/>
                  <a:gd name="T8" fmla="*/ 134 w 83"/>
                  <a:gd name="T9" fmla="*/ 0 h 32"/>
                  <a:gd name="T10" fmla="*/ 134 w 83"/>
                  <a:gd name="T11" fmla="*/ 0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3"/>
                  <a:gd name="T19" fmla="*/ 0 h 32"/>
                  <a:gd name="T20" fmla="*/ 83 w 83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3" h="32">
                    <a:moveTo>
                      <a:pt x="44" y="0"/>
                    </a:moveTo>
                    <a:lnTo>
                      <a:pt x="0" y="0"/>
                    </a:lnTo>
                    <a:lnTo>
                      <a:pt x="0" y="31"/>
                    </a:lnTo>
                    <a:lnTo>
                      <a:pt x="82" y="31"/>
                    </a:lnTo>
                    <a:lnTo>
                      <a:pt x="44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4" name="Freeform 57"/>
              <p:cNvSpPr>
                <a:spLocks/>
              </p:cNvSpPr>
              <p:nvPr/>
            </p:nvSpPr>
            <p:spPr bwMode="auto">
              <a:xfrm>
                <a:off x="3977" y="3439"/>
                <a:ext cx="92" cy="56"/>
              </a:xfrm>
              <a:custGeom>
                <a:avLst/>
                <a:gdLst>
                  <a:gd name="T0" fmla="*/ 188 w 64"/>
                  <a:gd name="T1" fmla="*/ 164 h 32"/>
                  <a:gd name="T2" fmla="*/ 188 w 64"/>
                  <a:gd name="T3" fmla="*/ 0 h 32"/>
                  <a:gd name="T4" fmla="*/ 56 w 64"/>
                  <a:gd name="T5" fmla="*/ 0 h 32"/>
                  <a:gd name="T6" fmla="*/ 0 w 64"/>
                  <a:gd name="T7" fmla="*/ 164 h 32"/>
                  <a:gd name="T8" fmla="*/ 188 w 64"/>
                  <a:gd name="T9" fmla="*/ 164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4"/>
                  <a:gd name="T16" fmla="*/ 0 h 32"/>
                  <a:gd name="T17" fmla="*/ 64 w 64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4" h="32">
                    <a:moveTo>
                      <a:pt x="63" y="31"/>
                    </a:moveTo>
                    <a:lnTo>
                      <a:pt x="63" y="0"/>
                    </a:lnTo>
                    <a:lnTo>
                      <a:pt x="19" y="0"/>
                    </a:lnTo>
                    <a:lnTo>
                      <a:pt x="0" y="31"/>
                    </a:lnTo>
                    <a:lnTo>
                      <a:pt x="63" y="31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5" name="Freeform 58"/>
              <p:cNvSpPr>
                <a:spLocks/>
              </p:cNvSpPr>
              <p:nvPr/>
            </p:nvSpPr>
            <p:spPr bwMode="auto">
              <a:xfrm>
                <a:off x="3977" y="3439"/>
                <a:ext cx="92" cy="56"/>
              </a:xfrm>
              <a:custGeom>
                <a:avLst/>
                <a:gdLst>
                  <a:gd name="T0" fmla="*/ 188 w 64"/>
                  <a:gd name="T1" fmla="*/ 164 h 32"/>
                  <a:gd name="T2" fmla="*/ 188 w 64"/>
                  <a:gd name="T3" fmla="*/ 0 h 32"/>
                  <a:gd name="T4" fmla="*/ 56 w 64"/>
                  <a:gd name="T5" fmla="*/ 0 h 32"/>
                  <a:gd name="T6" fmla="*/ 0 w 64"/>
                  <a:gd name="T7" fmla="*/ 164 h 32"/>
                  <a:gd name="T8" fmla="*/ 188 w 64"/>
                  <a:gd name="T9" fmla="*/ 164 h 32"/>
                  <a:gd name="T10" fmla="*/ 188 w 64"/>
                  <a:gd name="T11" fmla="*/ 164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4"/>
                  <a:gd name="T19" fmla="*/ 0 h 32"/>
                  <a:gd name="T20" fmla="*/ 64 w 64"/>
                  <a:gd name="T21" fmla="*/ 32 h 3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4" h="32">
                    <a:moveTo>
                      <a:pt x="63" y="31"/>
                    </a:moveTo>
                    <a:lnTo>
                      <a:pt x="63" y="0"/>
                    </a:lnTo>
                    <a:lnTo>
                      <a:pt x="19" y="0"/>
                    </a:lnTo>
                    <a:lnTo>
                      <a:pt x="0" y="31"/>
                    </a:lnTo>
                    <a:lnTo>
                      <a:pt x="63" y="31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6" name="Freeform 59"/>
              <p:cNvSpPr>
                <a:spLocks/>
              </p:cNvSpPr>
              <p:nvPr/>
            </p:nvSpPr>
            <p:spPr bwMode="auto">
              <a:xfrm>
                <a:off x="3858" y="3493"/>
                <a:ext cx="25" cy="30"/>
              </a:xfrm>
              <a:custGeom>
                <a:avLst/>
                <a:gdLst>
                  <a:gd name="T0" fmla="*/ 0 w 17"/>
                  <a:gd name="T1" fmla="*/ 0 h 17"/>
                  <a:gd name="T2" fmla="*/ 51 w 17"/>
                  <a:gd name="T3" fmla="*/ 0 h 17"/>
                  <a:gd name="T4" fmla="*/ 51 w 17"/>
                  <a:gd name="T5" fmla="*/ 86 h 17"/>
                  <a:gd name="T6" fmla="*/ 0 w 17"/>
                  <a:gd name="T7" fmla="*/ 86 h 17"/>
                  <a:gd name="T8" fmla="*/ 0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7"/>
                  <a:gd name="T17" fmla="*/ 17 w 17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7" name="Freeform 60"/>
              <p:cNvSpPr>
                <a:spLocks/>
              </p:cNvSpPr>
              <p:nvPr/>
            </p:nvSpPr>
            <p:spPr bwMode="auto">
              <a:xfrm>
                <a:off x="3858" y="3493"/>
                <a:ext cx="25" cy="30"/>
              </a:xfrm>
              <a:custGeom>
                <a:avLst/>
                <a:gdLst>
                  <a:gd name="T0" fmla="*/ 0 w 17"/>
                  <a:gd name="T1" fmla="*/ 0 h 17"/>
                  <a:gd name="T2" fmla="*/ 51 w 17"/>
                  <a:gd name="T3" fmla="*/ 0 h 17"/>
                  <a:gd name="T4" fmla="*/ 51 w 17"/>
                  <a:gd name="T5" fmla="*/ 86 h 17"/>
                  <a:gd name="T6" fmla="*/ 0 w 17"/>
                  <a:gd name="T7" fmla="*/ 86 h 17"/>
                  <a:gd name="T8" fmla="*/ 0 w 17"/>
                  <a:gd name="T9" fmla="*/ 0 h 17"/>
                  <a:gd name="T10" fmla="*/ 0 w 17"/>
                  <a:gd name="T11" fmla="*/ 0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17"/>
                  <a:gd name="T20" fmla="*/ 17 w 17"/>
                  <a:gd name="T21" fmla="*/ 17 h 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8" name="Freeform 61"/>
              <p:cNvSpPr>
                <a:spLocks/>
              </p:cNvSpPr>
              <p:nvPr/>
            </p:nvSpPr>
            <p:spPr bwMode="auto">
              <a:xfrm>
                <a:off x="4148" y="3472"/>
                <a:ext cx="25" cy="41"/>
              </a:xfrm>
              <a:custGeom>
                <a:avLst/>
                <a:gdLst>
                  <a:gd name="T0" fmla="*/ 41 w 17"/>
                  <a:gd name="T1" fmla="*/ 0 h 23"/>
                  <a:gd name="T2" fmla="*/ 0 w 17"/>
                  <a:gd name="T3" fmla="*/ 114 h 23"/>
                  <a:gd name="T4" fmla="*/ 13 w 17"/>
                  <a:gd name="T5" fmla="*/ 125 h 23"/>
                  <a:gd name="T6" fmla="*/ 51 w 17"/>
                  <a:gd name="T7" fmla="*/ 12 h 23"/>
                  <a:gd name="T8" fmla="*/ 41 w 17"/>
                  <a:gd name="T9" fmla="*/ 0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23"/>
                  <a:gd name="T17" fmla="*/ 17 w 17"/>
                  <a:gd name="T18" fmla="*/ 23 h 2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23">
                    <a:moveTo>
                      <a:pt x="13" y="0"/>
                    </a:moveTo>
                    <a:lnTo>
                      <a:pt x="0" y="20"/>
                    </a:lnTo>
                    <a:lnTo>
                      <a:pt x="4" y="22"/>
                    </a:lnTo>
                    <a:lnTo>
                      <a:pt x="16" y="2"/>
                    </a:lnTo>
                    <a:lnTo>
                      <a:pt x="13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" name="Freeform 62"/>
              <p:cNvSpPr>
                <a:spLocks/>
              </p:cNvSpPr>
              <p:nvPr/>
            </p:nvSpPr>
            <p:spPr bwMode="auto">
              <a:xfrm>
                <a:off x="4148" y="3472"/>
                <a:ext cx="25" cy="41"/>
              </a:xfrm>
              <a:custGeom>
                <a:avLst/>
                <a:gdLst>
                  <a:gd name="T0" fmla="*/ 41 w 17"/>
                  <a:gd name="T1" fmla="*/ 0 h 23"/>
                  <a:gd name="T2" fmla="*/ 0 w 17"/>
                  <a:gd name="T3" fmla="*/ 114 h 23"/>
                  <a:gd name="T4" fmla="*/ 13 w 17"/>
                  <a:gd name="T5" fmla="*/ 125 h 23"/>
                  <a:gd name="T6" fmla="*/ 51 w 17"/>
                  <a:gd name="T7" fmla="*/ 12 h 23"/>
                  <a:gd name="T8" fmla="*/ 41 w 17"/>
                  <a:gd name="T9" fmla="*/ 0 h 23"/>
                  <a:gd name="T10" fmla="*/ 41 w 17"/>
                  <a:gd name="T11" fmla="*/ 0 h 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23"/>
                  <a:gd name="T20" fmla="*/ 17 w 17"/>
                  <a:gd name="T21" fmla="*/ 23 h 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23">
                    <a:moveTo>
                      <a:pt x="13" y="0"/>
                    </a:moveTo>
                    <a:lnTo>
                      <a:pt x="0" y="20"/>
                    </a:lnTo>
                    <a:lnTo>
                      <a:pt x="4" y="22"/>
                    </a:lnTo>
                    <a:lnTo>
                      <a:pt x="16" y="2"/>
                    </a:lnTo>
                    <a:lnTo>
                      <a:pt x="13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0" name="Freeform 63"/>
              <p:cNvSpPr>
                <a:spLocks/>
              </p:cNvSpPr>
              <p:nvPr/>
            </p:nvSpPr>
            <p:spPr bwMode="auto">
              <a:xfrm>
                <a:off x="4082" y="3464"/>
                <a:ext cx="40" cy="94"/>
              </a:xfrm>
              <a:custGeom>
                <a:avLst/>
                <a:gdLst>
                  <a:gd name="T0" fmla="*/ 20 w 28"/>
                  <a:gd name="T1" fmla="*/ 270 h 54"/>
                  <a:gd name="T2" fmla="*/ 0 w 28"/>
                  <a:gd name="T3" fmla="*/ 9 h 54"/>
                  <a:gd name="T4" fmla="*/ 33 w 28"/>
                  <a:gd name="T5" fmla="*/ 0 h 54"/>
                  <a:gd name="T6" fmla="*/ 80 w 28"/>
                  <a:gd name="T7" fmla="*/ 279 h 54"/>
                  <a:gd name="T8" fmla="*/ 20 w 28"/>
                  <a:gd name="T9" fmla="*/ 270 h 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54"/>
                  <a:gd name="T17" fmla="*/ 28 w 28"/>
                  <a:gd name="T18" fmla="*/ 54 h 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54">
                    <a:moveTo>
                      <a:pt x="7" y="51"/>
                    </a:moveTo>
                    <a:lnTo>
                      <a:pt x="0" y="2"/>
                    </a:lnTo>
                    <a:lnTo>
                      <a:pt x="11" y="0"/>
                    </a:lnTo>
                    <a:lnTo>
                      <a:pt x="27" y="53"/>
                    </a:lnTo>
                    <a:lnTo>
                      <a:pt x="7" y="51"/>
                    </a:lnTo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1" name="Freeform 64"/>
              <p:cNvSpPr>
                <a:spLocks/>
              </p:cNvSpPr>
              <p:nvPr/>
            </p:nvSpPr>
            <p:spPr bwMode="auto">
              <a:xfrm>
                <a:off x="4082" y="3464"/>
                <a:ext cx="40" cy="94"/>
              </a:xfrm>
              <a:custGeom>
                <a:avLst/>
                <a:gdLst>
                  <a:gd name="T0" fmla="*/ 20 w 28"/>
                  <a:gd name="T1" fmla="*/ 270 h 54"/>
                  <a:gd name="T2" fmla="*/ 0 w 28"/>
                  <a:gd name="T3" fmla="*/ 9 h 54"/>
                  <a:gd name="T4" fmla="*/ 33 w 28"/>
                  <a:gd name="T5" fmla="*/ 0 h 54"/>
                  <a:gd name="T6" fmla="*/ 80 w 28"/>
                  <a:gd name="T7" fmla="*/ 279 h 5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"/>
                  <a:gd name="T13" fmla="*/ 0 h 54"/>
                  <a:gd name="T14" fmla="*/ 28 w 28"/>
                  <a:gd name="T15" fmla="*/ 54 h 5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" h="54">
                    <a:moveTo>
                      <a:pt x="7" y="51"/>
                    </a:moveTo>
                    <a:lnTo>
                      <a:pt x="0" y="2"/>
                    </a:lnTo>
                    <a:lnTo>
                      <a:pt x="11" y="0"/>
                    </a:lnTo>
                    <a:lnTo>
                      <a:pt x="27" y="53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2" name="Freeform 65"/>
              <p:cNvSpPr>
                <a:spLocks/>
              </p:cNvSpPr>
              <p:nvPr/>
            </p:nvSpPr>
            <p:spPr bwMode="auto">
              <a:xfrm>
                <a:off x="4082" y="3493"/>
                <a:ext cx="120" cy="65"/>
              </a:xfrm>
              <a:custGeom>
                <a:avLst/>
                <a:gdLst>
                  <a:gd name="T0" fmla="*/ 0 w 83"/>
                  <a:gd name="T1" fmla="*/ 0 h 37"/>
                  <a:gd name="T2" fmla="*/ 249 w 83"/>
                  <a:gd name="T3" fmla="*/ 0 h 37"/>
                  <a:gd name="T4" fmla="*/ 249 w 83"/>
                  <a:gd name="T5" fmla="*/ 195 h 37"/>
                  <a:gd name="T6" fmla="*/ 0 w 83"/>
                  <a:gd name="T7" fmla="*/ 195 h 37"/>
                  <a:gd name="T8" fmla="*/ 0 w 83"/>
                  <a:gd name="T9" fmla="*/ 0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3"/>
                  <a:gd name="T16" fmla="*/ 0 h 37"/>
                  <a:gd name="T17" fmla="*/ 83 w 83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3" h="37">
                    <a:moveTo>
                      <a:pt x="0" y="0"/>
                    </a:moveTo>
                    <a:lnTo>
                      <a:pt x="82" y="0"/>
                    </a:lnTo>
                    <a:lnTo>
                      <a:pt x="82" y="36"/>
                    </a:lnTo>
                    <a:lnTo>
                      <a:pt x="0" y="3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3" name="Freeform 66"/>
              <p:cNvSpPr>
                <a:spLocks/>
              </p:cNvSpPr>
              <p:nvPr/>
            </p:nvSpPr>
            <p:spPr bwMode="auto">
              <a:xfrm>
                <a:off x="4082" y="3493"/>
                <a:ext cx="120" cy="65"/>
              </a:xfrm>
              <a:custGeom>
                <a:avLst/>
                <a:gdLst>
                  <a:gd name="T0" fmla="*/ 0 w 83"/>
                  <a:gd name="T1" fmla="*/ 0 h 37"/>
                  <a:gd name="T2" fmla="*/ 249 w 83"/>
                  <a:gd name="T3" fmla="*/ 0 h 37"/>
                  <a:gd name="T4" fmla="*/ 249 w 83"/>
                  <a:gd name="T5" fmla="*/ 195 h 37"/>
                  <a:gd name="T6" fmla="*/ 0 w 83"/>
                  <a:gd name="T7" fmla="*/ 195 h 37"/>
                  <a:gd name="T8" fmla="*/ 0 w 83"/>
                  <a:gd name="T9" fmla="*/ 0 h 37"/>
                  <a:gd name="T10" fmla="*/ 0 w 83"/>
                  <a:gd name="T11" fmla="*/ 0 h 3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3"/>
                  <a:gd name="T19" fmla="*/ 0 h 37"/>
                  <a:gd name="T20" fmla="*/ 83 w 83"/>
                  <a:gd name="T21" fmla="*/ 37 h 3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3" h="37">
                    <a:moveTo>
                      <a:pt x="0" y="0"/>
                    </a:moveTo>
                    <a:lnTo>
                      <a:pt x="82" y="0"/>
                    </a:lnTo>
                    <a:lnTo>
                      <a:pt x="82" y="36"/>
                    </a:lnTo>
                    <a:lnTo>
                      <a:pt x="0" y="3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4" name="Freeform 67"/>
              <p:cNvSpPr>
                <a:spLocks/>
              </p:cNvSpPr>
              <p:nvPr/>
            </p:nvSpPr>
            <p:spPr bwMode="auto">
              <a:xfrm>
                <a:off x="3982" y="3500"/>
                <a:ext cx="25" cy="30"/>
              </a:xfrm>
              <a:custGeom>
                <a:avLst/>
                <a:gdLst>
                  <a:gd name="T0" fmla="*/ 0 w 17"/>
                  <a:gd name="T1" fmla="*/ 0 h 17"/>
                  <a:gd name="T2" fmla="*/ 51 w 17"/>
                  <a:gd name="T3" fmla="*/ 0 h 17"/>
                  <a:gd name="T4" fmla="*/ 51 w 17"/>
                  <a:gd name="T5" fmla="*/ 86 h 17"/>
                  <a:gd name="T6" fmla="*/ 0 w 17"/>
                  <a:gd name="T7" fmla="*/ 86 h 17"/>
                  <a:gd name="T8" fmla="*/ 0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7"/>
                  <a:gd name="T17" fmla="*/ 17 w 17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5" name="Freeform 68"/>
              <p:cNvSpPr>
                <a:spLocks/>
              </p:cNvSpPr>
              <p:nvPr/>
            </p:nvSpPr>
            <p:spPr bwMode="auto">
              <a:xfrm>
                <a:off x="3982" y="3500"/>
                <a:ext cx="25" cy="30"/>
              </a:xfrm>
              <a:custGeom>
                <a:avLst/>
                <a:gdLst>
                  <a:gd name="T0" fmla="*/ 0 w 17"/>
                  <a:gd name="T1" fmla="*/ 0 h 17"/>
                  <a:gd name="T2" fmla="*/ 51 w 17"/>
                  <a:gd name="T3" fmla="*/ 0 h 17"/>
                  <a:gd name="T4" fmla="*/ 51 w 17"/>
                  <a:gd name="T5" fmla="*/ 86 h 17"/>
                  <a:gd name="T6" fmla="*/ 0 w 17"/>
                  <a:gd name="T7" fmla="*/ 86 h 17"/>
                  <a:gd name="T8" fmla="*/ 0 w 17"/>
                  <a:gd name="T9" fmla="*/ 0 h 17"/>
                  <a:gd name="T10" fmla="*/ 0 w 17"/>
                  <a:gd name="T11" fmla="*/ 0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17"/>
                  <a:gd name="T20" fmla="*/ 17 w 17"/>
                  <a:gd name="T21" fmla="*/ 17 h 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6" name="Freeform 69"/>
              <p:cNvSpPr>
                <a:spLocks/>
              </p:cNvSpPr>
              <p:nvPr/>
            </p:nvSpPr>
            <p:spPr bwMode="auto">
              <a:xfrm>
                <a:off x="3982" y="3500"/>
                <a:ext cx="25" cy="30"/>
              </a:xfrm>
              <a:custGeom>
                <a:avLst/>
                <a:gdLst>
                  <a:gd name="T0" fmla="*/ 0 w 17"/>
                  <a:gd name="T1" fmla="*/ 0 h 17"/>
                  <a:gd name="T2" fmla="*/ 51 w 17"/>
                  <a:gd name="T3" fmla="*/ 0 h 17"/>
                  <a:gd name="T4" fmla="*/ 51 w 17"/>
                  <a:gd name="T5" fmla="*/ 86 h 17"/>
                  <a:gd name="T6" fmla="*/ 0 w 17"/>
                  <a:gd name="T7" fmla="*/ 86 h 17"/>
                  <a:gd name="T8" fmla="*/ 0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7"/>
                  <a:gd name="T17" fmla="*/ 17 w 17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7" name="Freeform 70"/>
              <p:cNvSpPr>
                <a:spLocks/>
              </p:cNvSpPr>
              <p:nvPr/>
            </p:nvSpPr>
            <p:spPr bwMode="auto">
              <a:xfrm>
                <a:off x="3982" y="3500"/>
                <a:ext cx="25" cy="30"/>
              </a:xfrm>
              <a:custGeom>
                <a:avLst/>
                <a:gdLst>
                  <a:gd name="T0" fmla="*/ 0 w 17"/>
                  <a:gd name="T1" fmla="*/ 0 h 17"/>
                  <a:gd name="T2" fmla="*/ 51 w 17"/>
                  <a:gd name="T3" fmla="*/ 0 h 17"/>
                  <a:gd name="T4" fmla="*/ 51 w 17"/>
                  <a:gd name="T5" fmla="*/ 86 h 17"/>
                  <a:gd name="T6" fmla="*/ 0 w 17"/>
                  <a:gd name="T7" fmla="*/ 86 h 17"/>
                  <a:gd name="T8" fmla="*/ 0 w 17"/>
                  <a:gd name="T9" fmla="*/ 0 h 17"/>
                  <a:gd name="T10" fmla="*/ 0 w 17"/>
                  <a:gd name="T11" fmla="*/ 0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17"/>
                  <a:gd name="T20" fmla="*/ 17 w 17"/>
                  <a:gd name="T21" fmla="*/ 17 h 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8" name="Freeform 71"/>
              <p:cNvSpPr>
                <a:spLocks/>
              </p:cNvSpPr>
              <p:nvPr/>
            </p:nvSpPr>
            <p:spPr bwMode="auto">
              <a:xfrm>
                <a:off x="4088" y="3500"/>
                <a:ext cx="24" cy="30"/>
              </a:xfrm>
              <a:custGeom>
                <a:avLst/>
                <a:gdLst>
                  <a:gd name="T0" fmla="*/ 0 w 17"/>
                  <a:gd name="T1" fmla="*/ 0 h 17"/>
                  <a:gd name="T2" fmla="*/ 45 w 17"/>
                  <a:gd name="T3" fmla="*/ 0 h 17"/>
                  <a:gd name="T4" fmla="*/ 45 w 17"/>
                  <a:gd name="T5" fmla="*/ 86 h 17"/>
                  <a:gd name="T6" fmla="*/ 0 w 17"/>
                  <a:gd name="T7" fmla="*/ 86 h 17"/>
                  <a:gd name="T8" fmla="*/ 0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7"/>
                  <a:gd name="T17" fmla="*/ 17 w 17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" name="Freeform 72"/>
              <p:cNvSpPr>
                <a:spLocks/>
              </p:cNvSpPr>
              <p:nvPr/>
            </p:nvSpPr>
            <p:spPr bwMode="auto">
              <a:xfrm>
                <a:off x="4088" y="3500"/>
                <a:ext cx="24" cy="30"/>
              </a:xfrm>
              <a:custGeom>
                <a:avLst/>
                <a:gdLst>
                  <a:gd name="T0" fmla="*/ 0 w 17"/>
                  <a:gd name="T1" fmla="*/ 0 h 17"/>
                  <a:gd name="T2" fmla="*/ 45 w 17"/>
                  <a:gd name="T3" fmla="*/ 0 h 17"/>
                  <a:gd name="T4" fmla="*/ 45 w 17"/>
                  <a:gd name="T5" fmla="*/ 86 h 17"/>
                  <a:gd name="T6" fmla="*/ 0 w 17"/>
                  <a:gd name="T7" fmla="*/ 86 h 17"/>
                  <a:gd name="T8" fmla="*/ 0 w 17"/>
                  <a:gd name="T9" fmla="*/ 0 h 17"/>
                  <a:gd name="T10" fmla="*/ 0 w 17"/>
                  <a:gd name="T11" fmla="*/ 0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17"/>
                  <a:gd name="T20" fmla="*/ 17 w 17"/>
                  <a:gd name="T21" fmla="*/ 17 h 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" name="Freeform 73"/>
              <p:cNvSpPr>
                <a:spLocks/>
              </p:cNvSpPr>
              <p:nvPr/>
            </p:nvSpPr>
            <p:spPr bwMode="auto">
              <a:xfrm>
                <a:off x="4088" y="3500"/>
                <a:ext cx="24" cy="30"/>
              </a:xfrm>
              <a:custGeom>
                <a:avLst/>
                <a:gdLst>
                  <a:gd name="T0" fmla="*/ 0 w 17"/>
                  <a:gd name="T1" fmla="*/ 0 h 17"/>
                  <a:gd name="T2" fmla="*/ 45 w 17"/>
                  <a:gd name="T3" fmla="*/ 0 h 17"/>
                  <a:gd name="T4" fmla="*/ 45 w 17"/>
                  <a:gd name="T5" fmla="*/ 86 h 17"/>
                  <a:gd name="T6" fmla="*/ 0 w 17"/>
                  <a:gd name="T7" fmla="*/ 86 h 17"/>
                  <a:gd name="T8" fmla="*/ 0 w 17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17"/>
                  <a:gd name="T17" fmla="*/ 17 w 17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1" name="Freeform 74"/>
              <p:cNvSpPr>
                <a:spLocks/>
              </p:cNvSpPr>
              <p:nvPr/>
            </p:nvSpPr>
            <p:spPr bwMode="auto">
              <a:xfrm>
                <a:off x="4088" y="3500"/>
                <a:ext cx="24" cy="30"/>
              </a:xfrm>
              <a:custGeom>
                <a:avLst/>
                <a:gdLst>
                  <a:gd name="T0" fmla="*/ 0 w 17"/>
                  <a:gd name="T1" fmla="*/ 0 h 17"/>
                  <a:gd name="T2" fmla="*/ 45 w 17"/>
                  <a:gd name="T3" fmla="*/ 0 h 17"/>
                  <a:gd name="T4" fmla="*/ 45 w 17"/>
                  <a:gd name="T5" fmla="*/ 86 h 17"/>
                  <a:gd name="T6" fmla="*/ 0 w 17"/>
                  <a:gd name="T7" fmla="*/ 86 h 17"/>
                  <a:gd name="T8" fmla="*/ 0 w 17"/>
                  <a:gd name="T9" fmla="*/ 0 h 17"/>
                  <a:gd name="T10" fmla="*/ 0 w 17"/>
                  <a:gd name="T11" fmla="*/ 0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"/>
                  <a:gd name="T19" fmla="*/ 0 h 17"/>
                  <a:gd name="T20" fmla="*/ 17 w 17"/>
                  <a:gd name="T21" fmla="*/ 17 h 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" h="17">
                    <a:moveTo>
                      <a:pt x="0" y="0"/>
                    </a:moveTo>
                    <a:lnTo>
                      <a:pt x="16" y="0"/>
                    </a:lnTo>
                    <a:lnTo>
                      <a:pt x="16" y="16"/>
                    </a:lnTo>
                    <a:lnTo>
                      <a:pt x="0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2" name="Freeform 75"/>
              <p:cNvSpPr>
                <a:spLocks/>
              </p:cNvSpPr>
              <p:nvPr/>
            </p:nvSpPr>
            <p:spPr bwMode="auto">
              <a:xfrm>
                <a:off x="4336" y="3513"/>
                <a:ext cx="32" cy="63"/>
              </a:xfrm>
              <a:custGeom>
                <a:avLst/>
                <a:gdLst>
                  <a:gd name="T0" fmla="*/ 19 w 22"/>
                  <a:gd name="T1" fmla="*/ 0 h 36"/>
                  <a:gd name="T2" fmla="*/ 0 w 22"/>
                  <a:gd name="T3" fmla="*/ 21 h 36"/>
                  <a:gd name="T4" fmla="*/ 41 w 22"/>
                  <a:gd name="T5" fmla="*/ 187 h 36"/>
                  <a:gd name="T6" fmla="*/ 65 w 22"/>
                  <a:gd name="T7" fmla="*/ 187 h 36"/>
                  <a:gd name="T8" fmla="*/ 19 w 22"/>
                  <a:gd name="T9" fmla="*/ 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36"/>
                  <a:gd name="T17" fmla="*/ 22 w 22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36">
                    <a:moveTo>
                      <a:pt x="6" y="0"/>
                    </a:moveTo>
                    <a:lnTo>
                      <a:pt x="0" y="4"/>
                    </a:lnTo>
                    <a:lnTo>
                      <a:pt x="13" y="35"/>
                    </a:lnTo>
                    <a:lnTo>
                      <a:pt x="21" y="35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3" name="Freeform 76"/>
              <p:cNvSpPr>
                <a:spLocks/>
              </p:cNvSpPr>
              <p:nvPr/>
            </p:nvSpPr>
            <p:spPr bwMode="auto">
              <a:xfrm>
                <a:off x="4336" y="3513"/>
                <a:ext cx="32" cy="63"/>
              </a:xfrm>
              <a:custGeom>
                <a:avLst/>
                <a:gdLst>
                  <a:gd name="T0" fmla="*/ 19 w 22"/>
                  <a:gd name="T1" fmla="*/ 0 h 36"/>
                  <a:gd name="T2" fmla="*/ 0 w 22"/>
                  <a:gd name="T3" fmla="*/ 21 h 36"/>
                  <a:gd name="T4" fmla="*/ 41 w 22"/>
                  <a:gd name="T5" fmla="*/ 187 h 36"/>
                  <a:gd name="T6" fmla="*/ 65 w 22"/>
                  <a:gd name="T7" fmla="*/ 187 h 36"/>
                  <a:gd name="T8" fmla="*/ 19 w 22"/>
                  <a:gd name="T9" fmla="*/ 0 h 36"/>
                  <a:gd name="T10" fmla="*/ 19 w 22"/>
                  <a:gd name="T11" fmla="*/ 0 h 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2"/>
                  <a:gd name="T19" fmla="*/ 0 h 36"/>
                  <a:gd name="T20" fmla="*/ 22 w 22"/>
                  <a:gd name="T21" fmla="*/ 36 h 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2" h="36">
                    <a:moveTo>
                      <a:pt x="6" y="0"/>
                    </a:moveTo>
                    <a:lnTo>
                      <a:pt x="0" y="4"/>
                    </a:lnTo>
                    <a:lnTo>
                      <a:pt x="13" y="35"/>
                    </a:lnTo>
                    <a:lnTo>
                      <a:pt x="21" y="35"/>
                    </a:lnTo>
                    <a:lnTo>
                      <a:pt x="6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4" name="Freeform 77"/>
              <p:cNvSpPr>
                <a:spLocks/>
              </p:cNvSpPr>
              <p:nvPr/>
            </p:nvSpPr>
            <p:spPr bwMode="auto">
              <a:xfrm>
                <a:off x="3850" y="3556"/>
                <a:ext cx="34" cy="30"/>
              </a:xfrm>
              <a:custGeom>
                <a:avLst/>
                <a:gdLst>
                  <a:gd name="T0" fmla="*/ 20 w 24"/>
                  <a:gd name="T1" fmla="*/ 0 h 17"/>
                  <a:gd name="T2" fmla="*/ 37 w 24"/>
                  <a:gd name="T3" fmla="*/ 0 h 17"/>
                  <a:gd name="T4" fmla="*/ 42 w 24"/>
                  <a:gd name="T5" fmla="*/ 0 h 17"/>
                  <a:gd name="T6" fmla="*/ 48 w 24"/>
                  <a:gd name="T7" fmla="*/ 12 h 17"/>
                  <a:gd name="T8" fmla="*/ 54 w 24"/>
                  <a:gd name="T9" fmla="*/ 12 h 17"/>
                  <a:gd name="T10" fmla="*/ 60 w 24"/>
                  <a:gd name="T11" fmla="*/ 12 h 17"/>
                  <a:gd name="T12" fmla="*/ 60 w 24"/>
                  <a:gd name="T13" fmla="*/ 21 h 17"/>
                  <a:gd name="T14" fmla="*/ 67 w 24"/>
                  <a:gd name="T15" fmla="*/ 34 h 17"/>
                  <a:gd name="T16" fmla="*/ 67 w 24"/>
                  <a:gd name="T17" fmla="*/ 34 h 17"/>
                  <a:gd name="T18" fmla="*/ 67 w 24"/>
                  <a:gd name="T19" fmla="*/ 44 h 17"/>
                  <a:gd name="T20" fmla="*/ 67 w 24"/>
                  <a:gd name="T21" fmla="*/ 56 h 17"/>
                  <a:gd name="T22" fmla="*/ 67 w 24"/>
                  <a:gd name="T23" fmla="*/ 65 h 17"/>
                  <a:gd name="T24" fmla="*/ 60 w 24"/>
                  <a:gd name="T25" fmla="*/ 65 h 17"/>
                  <a:gd name="T26" fmla="*/ 60 w 24"/>
                  <a:gd name="T27" fmla="*/ 78 h 17"/>
                  <a:gd name="T28" fmla="*/ 54 w 24"/>
                  <a:gd name="T29" fmla="*/ 78 h 17"/>
                  <a:gd name="T30" fmla="*/ 48 w 24"/>
                  <a:gd name="T31" fmla="*/ 86 h 17"/>
                  <a:gd name="T32" fmla="*/ 42 w 24"/>
                  <a:gd name="T33" fmla="*/ 86 h 17"/>
                  <a:gd name="T34" fmla="*/ 37 w 24"/>
                  <a:gd name="T35" fmla="*/ 86 h 17"/>
                  <a:gd name="T36" fmla="*/ 20 w 24"/>
                  <a:gd name="T37" fmla="*/ 86 h 17"/>
                  <a:gd name="T38" fmla="*/ 18 w 24"/>
                  <a:gd name="T39" fmla="*/ 86 h 17"/>
                  <a:gd name="T40" fmla="*/ 13 w 24"/>
                  <a:gd name="T41" fmla="*/ 86 h 17"/>
                  <a:gd name="T42" fmla="*/ 13 w 24"/>
                  <a:gd name="T43" fmla="*/ 78 h 17"/>
                  <a:gd name="T44" fmla="*/ 6 w 24"/>
                  <a:gd name="T45" fmla="*/ 78 h 17"/>
                  <a:gd name="T46" fmla="*/ 0 w 24"/>
                  <a:gd name="T47" fmla="*/ 65 h 17"/>
                  <a:gd name="T48" fmla="*/ 0 w 24"/>
                  <a:gd name="T49" fmla="*/ 65 h 17"/>
                  <a:gd name="T50" fmla="*/ 0 w 24"/>
                  <a:gd name="T51" fmla="*/ 56 h 17"/>
                  <a:gd name="T52" fmla="*/ 0 w 24"/>
                  <a:gd name="T53" fmla="*/ 44 h 17"/>
                  <a:gd name="T54" fmla="*/ 0 w 24"/>
                  <a:gd name="T55" fmla="*/ 34 h 17"/>
                  <a:gd name="T56" fmla="*/ 0 w 24"/>
                  <a:gd name="T57" fmla="*/ 34 h 17"/>
                  <a:gd name="T58" fmla="*/ 0 w 24"/>
                  <a:gd name="T59" fmla="*/ 21 h 17"/>
                  <a:gd name="T60" fmla="*/ 6 w 24"/>
                  <a:gd name="T61" fmla="*/ 12 h 17"/>
                  <a:gd name="T62" fmla="*/ 13 w 24"/>
                  <a:gd name="T63" fmla="*/ 12 h 17"/>
                  <a:gd name="T64" fmla="*/ 13 w 24"/>
                  <a:gd name="T65" fmla="*/ 12 h 17"/>
                  <a:gd name="T66" fmla="*/ 18 w 24"/>
                  <a:gd name="T67" fmla="*/ 0 h 17"/>
                  <a:gd name="T68" fmla="*/ 20 w 24"/>
                  <a:gd name="T69" fmla="*/ 0 h 1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4"/>
                  <a:gd name="T106" fmla="*/ 0 h 17"/>
                  <a:gd name="T107" fmla="*/ 24 w 24"/>
                  <a:gd name="T108" fmla="*/ 17 h 1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4" h="17">
                    <a:moveTo>
                      <a:pt x="7" y="0"/>
                    </a:moveTo>
                    <a:lnTo>
                      <a:pt x="13" y="0"/>
                    </a:lnTo>
                    <a:lnTo>
                      <a:pt x="15" y="0"/>
                    </a:lnTo>
                    <a:lnTo>
                      <a:pt x="17" y="2"/>
                    </a:lnTo>
                    <a:lnTo>
                      <a:pt x="19" y="2"/>
                    </a:lnTo>
                    <a:lnTo>
                      <a:pt x="21" y="2"/>
                    </a:lnTo>
                    <a:lnTo>
                      <a:pt x="21" y="4"/>
                    </a:lnTo>
                    <a:lnTo>
                      <a:pt x="23" y="6"/>
                    </a:lnTo>
                    <a:lnTo>
                      <a:pt x="23" y="8"/>
                    </a:lnTo>
                    <a:lnTo>
                      <a:pt x="23" y="10"/>
                    </a:lnTo>
                    <a:lnTo>
                      <a:pt x="23" y="12"/>
                    </a:lnTo>
                    <a:lnTo>
                      <a:pt x="21" y="12"/>
                    </a:lnTo>
                    <a:lnTo>
                      <a:pt x="21" y="14"/>
                    </a:lnTo>
                    <a:lnTo>
                      <a:pt x="19" y="14"/>
                    </a:lnTo>
                    <a:lnTo>
                      <a:pt x="17" y="16"/>
                    </a:lnTo>
                    <a:lnTo>
                      <a:pt x="15" y="16"/>
                    </a:lnTo>
                    <a:lnTo>
                      <a:pt x="13" y="16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4" y="16"/>
                    </a:lnTo>
                    <a:lnTo>
                      <a:pt x="4" y="14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5" name="Freeform 78"/>
              <p:cNvSpPr>
                <a:spLocks/>
              </p:cNvSpPr>
              <p:nvPr/>
            </p:nvSpPr>
            <p:spPr bwMode="auto">
              <a:xfrm>
                <a:off x="3850" y="3556"/>
                <a:ext cx="34" cy="30"/>
              </a:xfrm>
              <a:custGeom>
                <a:avLst/>
                <a:gdLst>
                  <a:gd name="T0" fmla="*/ 20 w 24"/>
                  <a:gd name="T1" fmla="*/ 0 h 17"/>
                  <a:gd name="T2" fmla="*/ 37 w 24"/>
                  <a:gd name="T3" fmla="*/ 0 h 17"/>
                  <a:gd name="T4" fmla="*/ 37 w 24"/>
                  <a:gd name="T5" fmla="*/ 0 h 17"/>
                  <a:gd name="T6" fmla="*/ 42 w 24"/>
                  <a:gd name="T7" fmla="*/ 0 h 17"/>
                  <a:gd name="T8" fmla="*/ 48 w 24"/>
                  <a:gd name="T9" fmla="*/ 12 h 17"/>
                  <a:gd name="T10" fmla="*/ 54 w 24"/>
                  <a:gd name="T11" fmla="*/ 12 h 17"/>
                  <a:gd name="T12" fmla="*/ 60 w 24"/>
                  <a:gd name="T13" fmla="*/ 12 h 17"/>
                  <a:gd name="T14" fmla="*/ 60 w 24"/>
                  <a:gd name="T15" fmla="*/ 21 h 17"/>
                  <a:gd name="T16" fmla="*/ 67 w 24"/>
                  <a:gd name="T17" fmla="*/ 34 h 17"/>
                  <a:gd name="T18" fmla="*/ 67 w 24"/>
                  <a:gd name="T19" fmla="*/ 34 h 17"/>
                  <a:gd name="T20" fmla="*/ 67 w 24"/>
                  <a:gd name="T21" fmla="*/ 44 h 17"/>
                  <a:gd name="T22" fmla="*/ 67 w 24"/>
                  <a:gd name="T23" fmla="*/ 44 h 17"/>
                  <a:gd name="T24" fmla="*/ 67 w 24"/>
                  <a:gd name="T25" fmla="*/ 44 h 17"/>
                  <a:gd name="T26" fmla="*/ 67 w 24"/>
                  <a:gd name="T27" fmla="*/ 44 h 17"/>
                  <a:gd name="T28" fmla="*/ 67 w 24"/>
                  <a:gd name="T29" fmla="*/ 56 h 17"/>
                  <a:gd name="T30" fmla="*/ 67 w 24"/>
                  <a:gd name="T31" fmla="*/ 65 h 17"/>
                  <a:gd name="T32" fmla="*/ 60 w 24"/>
                  <a:gd name="T33" fmla="*/ 65 h 17"/>
                  <a:gd name="T34" fmla="*/ 60 w 24"/>
                  <a:gd name="T35" fmla="*/ 78 h 17"/>
                  <a:gd name="T36" fmla="*/ 54 w 24"/>
                  <a:gd name="T37" fmla="*/ 78 h 17"/>
                  <a:gd name="T38" fmla="*/ 48 w 24"/>
                  <a:gd name="T39" fmla="*/ 86 h 17"/>
                  <a:gd name="T40" fmla="*/ 42 w 24"/>
                  <a:gd name="T41" fmla="*/ 86 h 17"/>
                  <a:gd name="T42" fmla="*/ 37 w 24"/>
                  <a:gd name="T43" fmla="*/ 86 h 17"/>
                  <a:gd name="T44" fmla="*/ 37 w 24"/>
                  <a:gd name="T45" fmla="*/ 86 h 17"/>
                  <a:gd name="T46" fmla="*/ 20 w 24"/>
                  <a:gd name="T47" fmla="*/ 86 h 17"/>
                  <a:gd name="T48" fmla="*/ 20 w 24"/>
                  <a:gd name="T49" fmla="*/ 86 h 17"/>
                  <a:gd name="T50" fmla="*/ 18 w 24"/>
                  <a:gd name="T51" fmla="*/ 86 h 17"/>
                  <a:gd name="T52" fmla="*/ 13 w 24"/>
                  <a:gd name="T53" fmla="*/ 86 h 17"/>
                  <a:gd name="T54" fmla="*/ 13 w 24"/>
                  <a:gd name="T55" fmla="*/ 78 h 17"/>
                  <a:gd name="T56" fmla="*/ 6 w 24"/>
                  <a:gd name="T57" fmla="*/ 78 h 17"/>
                  <a:gd name="T58" fmla="*/ 0 w 24"/>
                  <a:gd name="T59" fmla="*/ 65 h 17"/>
                  <a:gd name="T60" fmla="*/ 0 w 24"/>
                  <a:gd name="T61" fmla="*/ 65 h 17"/>
                  <a:gd name="T62" fmla="*/ 0 w 24"/>
                  <a:gd name="T63" fmla="*/ 56 h 17"/>
                  <a:gd name="T64" fmla="*/ 0 w 24"/>
                  <a:gd name="T65" fmla="*/ 44 h 17"/>
                  <a:gd name="T66" fmla="*/ 0 w 24"/>
                  <a:gd name="T67" fmla="*/ 44 h 17"/>
                  <a:gd name="T68" fmla="*/ 0 w 24"/>
                  <a:gd name="T69" fmla="*/ 44 h 17"/>
                  <a:gd name="T70" fmla="*/ 0 w 24"/>
                  <a:gd name="T71" fmla="*/ 44 h 17"/>
                  <a:gd name="T72" fmla="*/ 0 w 24"/>
                  <a:gd name="T73" fmla="*/ 34 h 17"/>
                  <a:gd name="T74" fmla="*/ 0 w 24"/>
                  <a:gd name="T75" fmla="*/ 34 h 17"/>
                  <a:gd name="T76" fmla="*/ 0 w 24"/>
                  <a:gd name="T77" fmla="*/ 21 h 17"/>
                  <a:gd name="T78" fmla="*/ 6 w 24"/>
                  <a:gd name="T79" fmla="*/ 12 h 17"/>
                  <a:gd name="T80" fmla="*/ 13 w 24"/>
                  <a:gd name="T81" fmla="*/ 12 h 17"/>
                  <a:gd name="T82" fmla="*/ 13 w 24"/>
                  <a:gd name="T83" fmla="*/ 12 h 17"/>
                  <a:gd name="T84" fmla="*/ 18 w 24"/>
                  <a:gd name="T85" fmla="*/ 0 h 17"/>
                  <a:gd name="T86" fmla="*/ 20 w 24"/>
                  <a:gd name="T87" fmla="*/ 0 h 17"/>
                  <a:gd name="T88" fmla="*/ 20 w 24"/>
                  <a:gd name="T89" fmla="*/ 0 h 17"/>
                  <a:gd name="T90" fmla="*/ 20 w 24"/>
                  <a:gd name="T91" fmla="*/ 0 h 1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4"/>
                  <a:gd name="T139" fmla="*/ 0 h 17"/>
                  <a:gd name="T140" fmla="*/ 24 w 24"/>
                  <a:gd name="T141" fmla="*/ 17 h 17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4" h="17">
                    <a:moveTo>
                      <a:pt x="7" y="0"/>
                    </a:moveTo>
                    <a:lnTo>
                      <a:pt x="13" y="0"/>
                    </a:lnTo>
                    <a:lnTo>
                      <a:pt x="15" y="0"/>
                    </a:lnTo>
                    <a:lnTo>
                      <a:pt x="17" y="2"/>
                    </a:lnTo>
                    <a:lnTo>
                      <a:pt x="19" y="2"/>
                    </a:lnTo>
                    <a:lnTo>
                      <a:pt x="21" y="2"/>
                    </a:lnTo>
                    <a:lnTo>
                      <a:pt x="21" y="4"/>
                    </a:lnTo>
                    <a:lnTo>
                      <a:pt x="23" y="6"/>
                    </a:lnTo>
                    <a:lnTo>
                      <a:pt x="23" y="8"/>
                    </a:lnTo>
                    <a:lnTo>
                      <a:pt x="23" y="10"/>
                    </a:lnTo>
                    <a:lnTo>
                      <a:pt x="23" y="12"/>
                    </a:lnTo>
                    <a:lnTo>
                      <a:pt x="21" y="12"/>
                    </a:lnTo>
                    <a:lnTo>
                      <a:pt x="21" y="14"/>
                    </a:lnTo>
                    <a:lnTo>
                      <a:pt x="19" y="14"/>
                    </a:lnTo>
                    <a:lnTo>
                      <a:pt x="17" y="16"/>
                    </a:lnTo>
                    <a:lnTo>
                      <a:pt x="15" y="16"/>
                    </a:lnTo>
                    <a:lnTo>
                      <a:pt x="13" y="16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4" y="16"/>
                    </a:lnTo>
                    <a:lnTo>
                      <a:pt x="4" y="14"/>
                    </a:lnTo>
                    <a:lnTo>
                      <a:pt x="2" y="14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7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6" name="Freeform 79"/>
              <p:cNvSpPr>
                <a:spLocks/>
              </p:cNvSpPr>
              <p:nvPr/>
            </p:nvSpPr>
            <p:spPr bwMode="auto">
              <a:xfrm>
                <a:off x="4342" y="3556"/>
                <a:ext cx="34" cy="30"/>
              </a:xfrm>
              <a:custGeom>
                <a:avLst/>
                <a:gdLst>
                  <a:gd name="T0" fmla="*/ 26 w 24"/>
                  <a:gd name="T1" fmla="*/ 0 h 17"/>
                  <a:gd name="T2" fmla="*/ 42 w 24"/>
                  <a:gd name="T3" fmla="*/ 0 h 17"/>
                  <a:gd name="T4" fmla="*/ 48 w 24"/>
                  <a:gd name="T5" fmla="*/ 0 h 17"/>
                  <a:gd name="T6" fmla="*/ 54 w 24"/>
                  <a:gd name="T7" fmla="*/ 12 h 17"/>
                  <a:gd name="T8" fmla="*/ 54 w 24"/>
                  <a:gd name="T9" fmla="*/ 12 h 17"/>
                  <a:gd name="T10" fmla="*/ 60 w 24"/>
                  <a:gd name="T11" fmla="*/ 12 h 17"/>
                  <a:gd name="T12" fmla="*/ 67 w 24"/>
                  <a:gd name="T13" fmla="*/ 21 h 17"/>
                  <a:gd name="T14" fmla="*/ 67 w 24"/>
                  <a:gd name="T15" fmla="*/ 34 h 17"/>
                  <a:gd name="T16" fmla="*/ 67 w 24"/>
                  <a:gd name="T17" fmla="*/ 34 h 17"/>
                  <a:gd name="T18" fmla="*/ 67 w 24"/>
                  <a:gd name="T19" fmla="*/ 44 h 17"/>
                  <a:gd name="T20" fmla="*/ 67 w 24"/>
                  <a:gd name="T21" fmla="*/ 56 h 17"/>
                  <a:gd name="T22" fmla="*/ 67 w 24"/>
                  <a:gd name="T23" fmla="*/ 65 h 17"/>
                  <a:gd name="T24" fmla="*/ 67 w 24"/>
                  <a:gd name="T25" fmla="*/ 65 h 17"/>
                  <a:gd name="T26" fmla="*/ 60 w 24"/>
                  <a:gd name="T27" fmla="*/ 78 h 17"/>
                  <a:gd name="T28" fmla="*/ 54 w 24"/>
                  <a:gd name="T29" fmla="*/ 78 h 17"/>
                  <a:gd name="T30" fmla="*/ 54 w 24"/>
                  <a:gd name="T31" fmla="*/ 86 h 17"/>
                  <a:gd name="T32" fmla="*/ 48 w 24"/>
                  <a:gd name="T33" fmla="*/ 86 h 17"/>
                  <a:gd name="T34" fmla="*/ 42 w 24"/>
                  <a:gd name="T35" fmla="*/ 86 h 17"/>
                  <a:gd name="T36" fmla="*/ 26 w 24"/>
                  <a:gd name="T37" fmla="*/ 86 h 17"/>
                  <a:gd name="T38" fmla="*/ 23 w 24"/>
                  <a:gd name="T39" fmla="*/ 86 h 17"/>
                  <a:gd name="T40" fmla="*/ 18 w 24"/>
                  <a:gd name="T41" fmla="*/ 86 h 17"/>
                  <a:gd name="T42" fmla="*/ 13 w 24"/>
                  <a:gd name="T43" fmla="*/ 78 h 17"/>
                  <a:gd name="T44" fmla="*/ 6 w 24"/>
                  <a:gd name="T45" fmla="*/ 78 h 17"/>
                  <a:gd name="T46" fmla="*/ 6 w 24"/>
                  <a:gd name="T47" fmla="*/ 65 h 17"/>
                  <a:gd name="T48" fmla="*/ 0 w 24"/>
                  <a:gd name="T49" fmla="*/ 65 h 17"/>
                  <a:gd name="T50" fmla="*/ 0 w 24"/>
                  <a:gd name="T51" fmla="*/ 56 h 17"/>
                  <a:gd name="T52" fmla="*/ 0 w 24"/>
                  <a:gd name="T53" fmla="*/ 44 h 17"/>
                  <a:gd name="T54" fmla="*/ 0 w 24"/>
                  <a:gd name="T55" fmla="*/ 34 h 17"/>
                  <a:gd name="T56" fmla="*/ 0 w 24"/>
                  <a:gd name="T57" fmla="*/ 34 h 17"/>
                  <a:gd name="T58" fmla="*/ 6 w 24"/>
                  <a:gd name="T59" fmla="*/ 21 h 17"/>
                  <a:gd name="T60" fmla="*/ 6 w 24"/>
                  <a:gd name="T61" fmla="*/ 12 h 17"/>
                  <a:gd name="T62" fmla="*/ 13 w 24"/>
                  <a:gd name="T63" fmla="*/ 12 h 17"/>
                  <a:gd name="T64" fmla="*/ 18 w 24"/>
                  <a:gd name="T65" fmla="*/ 12 h 17"/>
                  <a:gd name="T66" fmla="*/ 23 w 24"/>
                  <a:gd name="T67" fmla="*/ 0 h 17"/>
                  <a:gd name="T68" fmla="*/ 26 w 24"/>
                  <a:gd name="T69" fmla="*/ 0 h 1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4"/>
                  <a:gd name="T106" fmla="*/ 0 h 17"/>
                  <a:gd name="T107" fmla="*/ 24 w 24"/>
                  <a:gd name="T108" fmla="*/ 17 h 1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4" h="17">
                    <a:moveTo>
                      <a:pt x="9" y="0"/>
                    </a:moveTo>
                    <a:lnTo>
                      <a:pt x="15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1" y="2"/>
                    </a:lnTo>
                    <a:lnTo>
                      <a:pt x="23" y="4"/>
                    </a:lnTo>
                    <a:lnTo>
                      <a:pt x="23" y="6"/>
                    </a:lnTo>
                    <a:lnTo>
                      <a:pt x="23" y="8"/>
                    </a:lnTo>
                    <a:lnTo>
                      <a:pt x="23" y="10"/>
                    </a:lnTo>
                    <a:lnTo>
                      <a:pt x="23" y="12"/>
                    </a:lnTo>
                    <a:lnTo>
                      <a:pt x="21" y="14"/>
                    </a:lnTo>
                    <a:lnTo>
                      <a:pt x="19" y="14"/>
                    </a:lnTo>
                    <a:lnTo>
                      <a:pt x="19" y="16"/>
                    </a:lnTo>
                    <a:lnTo>
                      <a:pt x="17" y="16"/>
                    </a:lnTo>
                    <a:lnTo>
                      <a:pt x="15" y="16"/>
                    </a:lnTo>
                    <a:lnTo>
                      <a:pt x="9" y="16"/>
                    </a:lnTo>
                    <a:lnTo>
                      <a:pt x="8" y="16"/>
                    </a:lnTo>
                    <a:lnTo>
                      <a:pt x="6" y="16"/>
                    </a:lnTo>
                    <a:lnTo>
                      <a:pt x="4" y="14"/>
                    </a:lnTo>
                    <a:lnTo>
                      <a:pt x="2" y="14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9" y="0"/>
                    </a:ln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7" name="Freeform 80"/>
              <p:cNvSpPr>
                <a:spLocks/>
              </p:cNvSpPr>
              <p:nvPr/>
            </p:nvSpPr>
            <p:spPr bwMode="auto">
              <a:xfrm>
                <a:off x="4342" y="3556"/>
                <a:ext cx="34" cy="30"/>
              </a:xfrm>
              <a:custGeom>
                <a:avLst/>
                <a:gdLst>
                  <a:gd name="T0" fmla="*/ 26 w 24"/>
                  <a:gd name="T1" fmla="*/ 0 h 17"/>
                  <a:gd name="T2" fmla="*/ 42 w 24"/>
                  <a:gd name="T3" fmla="*/ 0 h 17"/>
                  <a:gd name="T4" fmla="*/ 42 w 24"/>
                  <a:gd name="T5" fmla="*/ 0 h 17"/>
                  <a:gd name="T6" fmla="*/ 48 w 24"/>
                  <a:gd name="T7" fmla="*/ 0 h 17"/>
                  <a:gd name="T8" fmla="*/ 54 w 24"/>
                  <a:gd name="T9" fmla="*/ 12 h 17"/>
                  <a:gd name="T10" fmla="*/ 54 w 24"/>
                  <a:gd name="T11" fmla="*/ 12 h 17"/>
                  <a:gd name="T12" fmla="*/ 60 w 24"/>
                  <a:gd name="T13" fmla="*/ 12 h 17"/>
                  <a:gd name="T14" fmla="*/ 67 w 24"/>
                  <a:gd name="T15" fmla="*/ 21 h 17"/>
                  <a:gd name="T16" fmla="*/ 67 w 24"/>
                  <a:gd name="T17" fmla="*/ 34 h 17"/>
                  <a:gd name="T18" fmla="*/ 67 w 24"/>
                  <a:gd name="T19" fmla="*/ 34 h 17"/>
                  <a:gd name="T20" fmla="*/ 67 w 24"/>
                  <a:gd name="T21" fmla="*/ 44 h 17"/>
                  <a:gd name="T22" fmla="*/ 67 w 24"/>
                  <a:gd name="T23" fmla="*/ 44 h 17"/>
                  <a:gd name="T24" fmla="*/ 67 w 24"/>
                  <a:gd name="T25" fmla="*/ 44 h 17"/>
                  <a:gd name="T26" fmla="*/ 67 w 24"/>
                  <a:gd name="T27" fmla="*/ 44 h 17"/>
                  <a:gd name="T28" fmla="*/ 67 w 24"/>
                  <a:gd name="T29" fmla="*/ 56 h 17"/>
                  <a:gd name="T30" fmla="*/ 67 w 24"/>
                  <a:gd name="T31" fmla="*/ 65 h 17"/>
                  <a:gd name="T32" fmla="*/ 67 w 24"/>
                  <a:gd name="T33" fmla="*/ 65 h 17"/>
                  <a:gd name="T34" fmla="*/ 60 w 24"/>
                  <a:gd name="T35" fmla="*/ 78 h 17"/>
                  <a:gd name="T36" fmla="*/ 54 w 24"/>
                  <a:gd name="T37" fmla="*/ 78 h 17"/>
                  <a:gd name="T38" fmla="*/ 54 w 24"/>
                  <a:gd name="T39" fmla="*/ 86 h 17"/>
                  <a:gd name="T40" fmla="*/ 48 w 24"/>
                  <a:gd name="T41" fmla="*/ 86 h 17"/>
                  <a:gd name="T42" fmla="*/ 42 w 24"/>
                  <a:gd name="T43" fmla="*/ 86 h 17"/>
                  <a:gd name="T44" fmla="*/ 42 w 24"/>
                  <a:gd name="T45" fmla="*/ 86 h 17"/>
                  <a:gd name="T46" fmla="*/ 26 w 24"/>
                  <a:gd name="T47" fmla="*/ 86 h 17"/>
                  <a:gd name="T48" fmla="*/ 26 w 24"/>
                  <a:gd name="T49" fmla="*/ 86 h 17"/>
                  <a:gd name="T50" fmla="*/ 23 w 24"/>
                  <a:gd name="T51" fmla="*/ 86 h 17"/>
                  <a:gd name="T52" fmla="*/ 18 w 24"/>
                  <a:gd name="T53" fmla="*/ 86 h 17"/>
                  <a:gd name="T54" fmla="*/ 13 w 24"/>
                  <a:gd name="T55" fmla="*/ 78 h 17"/>
                  <a:gd name="T56" fmla="*/ 6 w 24"/>
                  <a:gd name="T57" fmla="*/ 78 h 17"/>
                  <a:gd name="T58" fmla="*/ 6 w 24"/>
                  <a:gd name="T59" fmla="*/ 65 h 17"/>
                  <a:gd name="T60" fmla="*/ 0 w 24"/>
                  <a:gd name="T61" fmla="*/ 65 h 17"/>
                  <a:gd name="T62" fmla="*/ 0 w 24"/>
                  <a:gd name="T63" fmla="*/ 56 h 17"/>
                  <a:gd name="T64" fmla="*/ 0 w 24"/>
                  <a:gd name="T65" fmla="*/ 44 h 17"/>
                  <a:gd name="T66" fmla="*/ 0 w 24"/>
                  <a:gd name="T67" fmla="*/ 44 h 17"/>
                  <a:gd name="T68" fmla="*/ 0 w 24"/>
                  <a:gd name="T69" fmla="*/ 44 h 17"/>
                  <a:gd name="T70" fmla="*/ 0 w 24"/>
                  <a:gd name="T71" fmla="*/ 44 h 17"/>
                  <a:gd name="T72" fmla="*/ 0 w 24"/>
                  <a:gd name="T73" fmla="*/ 34 h 17"/>
                  <a:gd name="T74" fmla="*/ 0 w 24"/>
                  <a:gd name="T75" fmla="*/ 34 h 17"/>
                  <a:gd name="T76" fmla="*/ 6 w 24"/>
                  <a:gd name="T77" fmla="*/ 21 h 17"/>
                  <a:gd name="T78" fmla="*/ 6 w 24"/>
                  <a:gd name="T79" fmla="*/ 12 h 17"/>
                  <a:gd name="T80" fmla="*/ 13 w 24"/>
                  <a:gd name="T81" fmla="*/ 12 h 17"/>
                  <a:gd name="T82" fmla="*/ 18 w 24"/>
                  <a:gd name="T83" fmla="*/ 12 h 17"/>
                  <a:gd name="T84" fmla="*/ 23 w 24"/>
                  <a:gd name="T85" fmla="*/ 0 h 17"/>
                  <a:gd name="T86" fmla="*/ 26 w 24"/>
                  <a:gd name="T87" fmla="*/ 0 h 17"/>
                  <a:gd name="T88" fmla="*/ 26 w 24"/>
                  <a:gd name="T89" fmla="*/ 0 h 17"/>
                  <a:gd name="T90" fmla="*/ 26 w 24"/>
                  <a:gd name="T91" fmla="*/ 0 h 1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4"/>
                  <a:gd name="T139" fmla="*/ 0 h 17"/>
                  <a:gd name="T140" fmla="*/ 24 w 24"/>
                  <a:gd name="T141" fmla="*/ 17 h 17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4" h="17">
                    <a:moveTo>
                      <a:pt x="9" y="0"/>
                    </a:moveTo>
                    <a:lnTo>
                      <a:pt x="15" y="0"/>
                    </a:lnTo>
                    <a:lnTo>
                      <a:pt x="17" y="0"/>
                    </a:lnTo>
                    <a:lnTo>
                      <a:pt x="19" y="2"/>
                    </a:lnTo>
                    <a:lnTo>
                      <a:pt x="21" y="2"/>
                    </a:lnTo>
                    <a:lnTo>
                      <a:pt x="23" y="4"/>
                    </a:lnTo>
                    <a:lnTo>
                      <a:pt x="23" y="6"/>
                    </a:lnTo>
                    <a:lnTo>
                      <a:pt x="23" y="8"/>
                    </a:lnTo>
                    <a:lnTo>
                      <a:pt x="23" y="10"/>
                    </a:lnTo>
                    <a:lnTo>
                      <a:pt x="23" y="12"/>
                    </a:lnTo>
                    <a:lnTo>
                      <a:pt x="21" y="14"/>
                    </a:lnTo>
                    <a:lnTo>
                      <a:pt x="19" y="14"/>
                    </a:lnTo>
                    <a:lnTo>
                      <a:pt x="19" y="16"/>
                    </a:lnTo>
                    <a:lnTo>
                      <a:pt x="17" y="16"/>
                    </a:lnTo>
                    <a:lnTo>
                      <a:pt x="15" y="16"/>
                    </a:lnTo>
                    <a:lnTo>
                      <a:pt x="9" y="16"/>
                    </a:lnTo>
                    <a:lnTo>
                      <a:pt x="8" y="16"/>
                    </a:lnTo>
                    <a:lnTo>
                      <a:pt x="6" y="16"/>
                    </a:lnTo>
                    <a:lnTo>
                      <a:pt x="4" y="14"/>
                    </a:lnTo>
                    <a:lnTo>
                      <a:pt x="2" y="14"/>
                    </a:lnTo>
                    <a:lnTo>
                      <a:pt x="2" y="12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9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8" name="Freeform 81"/>
              <p:cNvSpPr>
                <a:spLocks/>
              </p:cNvSpPr>
              <p:nvPr/>
            </p:nvSpPr>
            <p:spPr bwMode="auto">
              <a:xfrm>
                <a:off x="3835" y="3614"/>
                <a:ext cx="586" cy="30"/>
              </a:xfrm>
              <a:custGeom>
                <a:avLst/>
                <a:gdLst>
                  <a:gd name="T0" fmla="*/ 1218 w 406"/>
                  <a:gd name="T1" fmla="*/ 44 h 17"/>
                  <a:gd name="T2" fmla="*/ 1218 w 406"/>
                  <a:gd name="T3" fmla="*/ 0 h 17"/>
                  <a:gd name="T4" fmla="*/ 0 w 406"/>
                  <a:gd name="T5" fmla="*/ 0 h 17"/>
                  <a:gd name="T6" fmla="*/ 0 w 406"/>
                  <a:gd name="T7" fmla="*/ 86 h 17"/>
                  <a:gd name="T8" fmla="*/ 1218 w 406"/>
                  <a:gd name="T9" fmla="*/ 86 h 17"/>
                  <a:gd name="T10" fmla="*/ 1218 w 406"/>
                  <a:gd name="T11" fmla="*/ 44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6"/>
                  <a:gd name="T19" fmla="*/ 0 h 17"/>
                  <a:gd name="T20" fmla="*/ 406 w 406"/>
                  <a:gd name="T21" fmla="*/ 17 h 1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6" h="17">
                    <a:moveTo>
                      <a:pt x="405" y="8"/>
                    </a:moveTo>
                    <a:lnTo>
                      <a:pt x="405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405" y="16"/>
                    </a:lnTo>
                    <a:lnTo>
                      <a:pt x="405" y="8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9" name="Line 82"/>
              <p:cNvSpPr>
                <a:spLocks noChangeShapeType="1"/>
              </p:cNvSpPr>
              <p:nvPr/>
            </p:nvSpPr>
            <p:spPr bwMode="auto">
              <a:xfrm flipV="1">
                <a:off x="4089" y="3383"/>
                <a:ext cx="0" cy="4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Narrowband Model</a:t>
            </a:r>
          </a:p>
        </p:txBody>
      </p:sp>
      <p:sp>
        <p:nvSpPr>
          <p:cNvPr id="3076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42900" y="1752600"/>
            <a:ext cx="8191500" cy="47053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Assume delay spread max</a:t>
            </a:r>
            <a:r>
              <a:rPr lang="en-US" sz="2800" baseline="-25000" smtClean="0"/>
              <a:t>m,n</a:t>
            </a:r>
            <a:r>
              <a:rPr lang="en-US" sz="2800" smtClean="0"/>
              <a:t>|</a:t>
            </a:r>
            <a:r>
              <a:rPr lang="en-US" sz="2800" smtClean="0">
                <a:latin typeface="Symbol" pitchFamily="18" charset="2"/>
              </a:rPr>
              <a:t>t</a:t>
            </a:r>
            <a:r>
              <a:rPr lang="en-US" sz="2800" i="1" baseline="-25000" smtClean="0"/>
              <a:t>n</a:t>
            </a:r>
            <a:r>
              <a:rPr lang="en-US" sz="2800" i="1" smtClean="0"/>
              <a:t>(t)-</a:t>
            </a:r>
            <a:r>
              <a:rPr lang="en-US" sz="2800" i="1" smtClean="0">
                <a:latin typeface="Symbol" pitchFamily="18" charset="2"/>
              </a:rPr>
              <a:t>t</a:t>
            </a:r>
            <a:r>
              <a:rPr lang="en-US" sz="2800" i="1" baseline="-25000" smtClean="0"/>
              <a:t>m</a:t>
            </a:r>
            <a:r>
              <a:rPr lang="en-US" sz="2800" i="1" smtClean="0"/>
              <a:t>(t)|&lt;&lt;1/B</a:t>
            </a:r>
            <a:endParaRPr lang="en-US" sz="2800" i="1" baseline="-25000" smtClean="0"/>
          </a:p>
          <a:p>
            <a:pPr>
              <a:lnSpc>
                <a:spcPct val="110000"/>
              </a:lnSpc>
            </a:pPr>
            <a:r>
              <a:rPr lang="en-US" sz="2800" smtClean="0"/>
              <a:t>Then </a:t>
            </a:r>
            <a:r>
              <a:rPr lang="en-US" sz="2800" i="1" smtClean="0"/>
              <a:t>u(t)</a:t>
            </a:r>
            <a:r>
              <a:rPr lang="en-US" sz="2800" i="1" smtClean="0">
                <a:sym typeface="Symbol" pitchFamily="18" charset="2"/>
              </a:rPr>
              <a:t></a:t>
            </a:r>
            <a:r>
              <a:rPr lang="en-US" sz="2800" i="1" smtClean="0"/>
              <a:t>u(t-</a:t>
            </a:r>
            <a:r>
              <a:rPr lang="en-US" sz="2800" i="1" smtClean="0">
                <a:latin typeface="Symbol" pitchFamily="18" charset="2"/>
              </a:rPr>
              <a:t>t</a:t>
            </a:r>
            <a:r>
              <a:rPr lang="en-US" sz="2800" i="1" smtClean="0"/>
              <a:t>).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Received signal given by</a:t>
            </a:r>
          </a:p>
          <a:p>
            <a:pPr>
              <a:lnSpc>
                <a:spcPct val="110000"/>
              </a:lnSpc>
            </a:pPr>
            <a:endParaRPr lang="en-US" sz="2800" smtClean="0"/>
          </a:p>
          <a:p>
            <a:pPr>
              <a:lnSpc>
                <a:spcPct val="16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No signal distortion (spreading in time)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Multipath affects complex scale factor in brackets.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Characterize scale factor by setting </a:t>
            </a:r>
            <a:r>
              <a:rPr lang="en-US" sz="2800" i="1" smtClean="0"/>
              <a:t>u(t)=e</a:t>
            </a:r>
            <a:r>
              <a:rPr lang="en-US" sz="2800" i="1" baseline="30000" smtClean="0"/>
              <a:t>j</a:t>
            </a:r>
            <a:r>
              <a:rPr lang="en-US" sz="2800" i="1" baseline="30000" smtClean="0">
                <a:latin typeface="Symbol" pitchFamily="18" charset="2"/>
              </a:rPr>
              <a:t>f</a:t>
            </a:r>
            <a:r>
              <a:rPr lang="en-US" sz="2800" i="1" baseline="16000" smtClean="0"/>
              <a:t>0</a:t>
            </a:r>
          </a:p>
        </p:txBody>
      </p:sp>
      <p:graphicFrame>
        <p:nvGraphicFramePr>
          <p:cNvPr id="3074" name="Object 2052"/>
          <p:cNvGraphicFramePr>
            <a:graphicFrameLocks noChangeAspect="1"/>
          </p:cNvGraphicFramePr>
          <p:nvPr/>
        </p:nvGraphicFramePr>
        <p:xfrm>
          <a:off x="1684338" y="3422650"/>
          <a:ext cx="588645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2286000" imgH="507960" progId="Equation.3">
                  <p:embed/>
                </p:oleObj>
              </mc:Choice>
              <mc:Fallback>
                <p:oleObj name="Equation" r:id="rId3" imgW="2286000" imgH="507960" progId="Equation.3">
                  <p:embed/>
                  <p:pic>
                    <p:nvPicPr>
                      <p:cNvPr id="0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4338" y="3422650"/>
                        <a:ext cx="5886450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In-Phase and Quadrature</a:t>
            </a:r>
            <a:br>
              <a:rPr lang="en-US" smtClean="0"/>
            </a:br>
            <a:r>
              <a:rPr lang="en-US" smtClean="0"/>
              <a:t>under CLT Approximation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687513"/>
            <a:ext cx="8420100" cy="4922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In phase and quadrature signal components: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15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For </a:t>
            </a:r>
            <a:r>
              <a:rPr lang="en-US" sz="2800" i="1" smtClean="0"/>
              <a:t>N(t)</a:t>
            </a:r>
            <a:r>
              <a:rPr lang="en-US" sz="2800" smtClean="0"/>
              <a:t> large, r</a:t>
            </a:r>
            <a:r>
              <a:rPr lang="en-US" sz="2800" baseline="-25000" smtClean="0"/>
              <a:t>I</a:t>
            </a:r>
            <a:r>
              <a:rPr lang="en-US" sz="2800" smtClean="0"/>
              <a:t>(t) and r</a:t>
            </a:r>
            <a:r>
              <a:rPr lang="en-US" sz="2800" baseline="-25000" smtClean="0"/>
              <a:t>Q</a:t>
            </a:r>
            <a:r>
              <a:rPr lang="en-US" sz="2800" smtClean="0"/>
              <a:t>(t) jointly Gaussian by CLT (sum of large # of random vars).</a:t>
            </a:r>
          </a:p>
          <a:p>
            <a:pPr>
              <a:lnSpc>
                <a:spcPct val="1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Received signal characterized by its mean, autocorrelation, and cross correlation.</a:t>
            </a:r>
          </a:p>
          <a:p>
            <a:pPr>
              <a:lnSpc>
                <a:spcPct val="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If </a:t>
            </a:r>
            <a:r>
              <a:rPr lang="en-US" sz="2800" i="1" smtClean="0">
                <a:latin typeface="Symbol" pitchFamily="18" charset="2"/>
              </a:rPr>
              <a:t>j</a:t>
            </a:r>
            <a:r>
              <a:rPr lang="en-US" sz="2800" i="1" baseline="-25000" smtClean="0"/>
              <a:t>n</a:t>
            </a:r>
            <a:r>
              <a:rPr lang="en-US" sz="2800" i="1" smtClean="0"/>
              <a:t>(t)</a:t>
            </a:r>
            <a:r>
              <a:rPr lang="en-US" sz="2800" smtClean="0"/>
              <a:t> uniform, the in-phase/quad components are mean zero, indep., and stationary.</a:t>
            </a:r>
          </a:p>
          <a:p>
            <a:pPr>
              <a:lnSpc>
                <a:spcPct val="0"/>
              </a:lnSpc>
            </a:pPr>
            <a:endParaRPr lang="en-US" sz="2800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185863" y="2093913"/>
          <a:ext cx="4329112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2006280" imgH="444240" progId="Equation.3">
                  <p:embed/>
                </p:oleObj>
              </mc:Choice>
              <mc:Fallback>
                <p:oleObj name="Equation" r:id="rId3" imgW="20062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2093913"/>
                        <a:ext cx="4329112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3730625" y="2874963"/>
          <a:ext cx="4246563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5" imgW="1968480" imgH="444240" progId="Equation.3">
                  <p:embed/>
                </p:oleObj>
              </mc:Choice>
              <mc:Fallback>
                <p:oleObj name="Equation" r:id="rId5" imgW="196848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25" y="2874963"/>
                        <a:ext cx="4246563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 and Cross Correlation</a:t>
            </a:r>
          </a:p>
        </p:txBody>
      </p:sp>
      <p:sp>
        <p:nvSpPr>
          <p:cNvPr id="51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701925"/>
            <a:ext cx="8324850" cy="41783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Recall that </a:t>
            </a:r>
            <a:r>
              <a:rPr lang="en-US" smtClean="0">
                <a:latin typeface="Symbol" pitchFamily="18" charset="2"/>
              </a:rPr>
              <a:t>q</a:t>
            </a:r>
            <a:r>
              <a:rPr lang="en-US" baseline="-25000" smtClean="0"/>
              <a:t>n</a:t>
            </a:r>
            <a:r>
              <a:rPr lang="en-US" smtClean="0"/>
              <a:t> is the multipath arrival angle</a:t>
            </a:r>
          </a:p>
          <a:p>
            <a:pPr>
              <a:lnSpc>
                <a:spcPct val="80000"/>
              </a:lnSpc>
            </a:pPr>
            <a:r>
              <a:rPr lang="en-US" smtClean="0"/>
              <a:t>Autocorrelation of inphase/quad signal is</a:t>
            </a:r>
          </a:p>
          <a:p>
            <a:pPr lvl="2">
              <a:lnSpc>
                <a:spcPct val="100000"/>
              </a:lnSpc>
            </a:pPr>
            <a:endParaRPr lang="en-US" sz="2000" smtClean="0"/>
          </a:p>
          <a:p>
            <a:pPr>
              <a:lnSpc>
                <a:spcPct val="0"/>
              </a:lnSpc>
            </a:pPr>
            <a:endParaRPr lang="en-US" sz="2800" smtClean="0"/>
          </a:p>
          <a:p>
            <a:pPr>
              <a:lnSpc>
                <a:spcPct val="140000"/>
              </a:lnSpc>
            </a:pPr>
            <a:r>
              <a:rPr lang="en-US" smtClean="0"/>
              <a:t>Cross Correlation of inphase/quad signal is </a:t>
            </a:r>
          </a:p>
          <a:p>
            <a:pPr lvl="1">
              <a:lnSpc>
                <a:spcPct val="50000"/>
              </a:lnSpc>
            </a:pPr>
            <a:endParaRPr lang="en-US" smtClean="0"/>
          </a:p>
          <a:p>
            <a:pPr lvl="1">
              <a:lnSpc>
                <a:spcPct val="0"/>
              </a:lnSpc>
            </a:pPr>
            <a:endParaRPr lang="en-US" smtClean="0"/>
          </a:p>
          <a:p>
            <a:pPr>
              <a:lnSpc>
                <a:spcPct val="140000"/>
              </a:lnSpc>
            </a:pPr>
            <a:r>
              <a:rPr lang="en-US" smtClean="0"/>
              <a:t>Autocorrelation of received signal is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92188" y="3759200"/>
          <a:ext cx="7294562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3" imgW="3251160" imgH="266400" progId="Equation.3">
                  <p:embed/>
                </p:oleObj>
              </mc:Choice>
              <mc:Fallback>
                <p:oleObj name="Equation" r:id="rId3" imgW="3251160" imgH="26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759200"/>
                        <a:ext cx="7294562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1303338" y="4838700"/>
          <a:ext cx="5951537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5" imgW="2374560" imgH="253800" progId="Equation.3">
                  <p:embed/>
                </p:oleObj>
              </mc:Choice>
              <mc:Fallback>
                <p:oleObj name="Equation" r:id="rId5" imgW="237456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4838700"/>
                        <a:ext cx="5951537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6"/>
          <p:cNvGraphicFramePr>
            <a:graphicFrameLocks noChangeAspect="1"/>
          </p:cNvGraphicFramePr>
          <p:nvPr/>
        </p:nvGraphicFramePr>
        <p:xfrm>
          <a:off x="947738" y="6091238"/>
          <a:ext cx="7177087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7" imgW="2781000" imgH="253800" progId="Equation.3">
                  <p:embed/>
                </p:oleObj>
              </mc:Choice>
              <mc:Fallback>
                <p:oleObj name="Equation" r:id="rId7" imgW="278100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8" y="6091238"/>
                        <a:ext cx="7177087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7"/>
          <p:cNvGraphicFramePr>
            <a:graphicFrameLocks noChangeAspect="1"/>
          </p:cNvGraphicFramePr>
          <p:nvPr/>
        </p:nvGraphicFramePr>
        <p:xfrm>
          <a:off x="231775" y="1687513"/>
          <a:ext cx="368617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9" imgW="2006280" imgH="444240" progId="Equation.3">
                  <p:embed/>
                </p:oleObj>
              </mc:Choice>
              <mc:Fallback>
                <p:oleObj name="Equation" r:id="rId9" imgW="200628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687513"/>
                        <a:ext cx="3686175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8"/>
          <p:cNvGraphicFramePr>
            <a:graphicFrameLocks noChangeAspect="1"/>
          </p:cNvGraphicFramePr>
          <p:nvPr/>
        </p:nvGraphicFramePr>
        <p:xfrm>
          <a:off x="3994150" y="1728788"/>
          <a:ext cx="3402013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11" imgW="1968480" imgH="444240" progId="Equation.3">
                  <p:embed/>
                </p:oleObj>
              </mc:Choice>
              <mc:Fallback>
                <p:oleObj name="Equation" r:id="rId11" imgW="1968480" imgH="4442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150" y="1728788"/>
                        <a:ext cx="3402013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Rectangle 8"/>
          <p:cNvSpPr>
            <a:spLocks noChangeArrowheads="1"/>
          </p:cNvSpPr>
          <p:nvPr/>
        </p:nvSpPr>
        <p:spPr bwMode="auto">
          <a:xfrm>
            <a:off x="0" y="1698625"/>
            <a:ext cx="9144000" cy="827088"/>
          </a:xfrm>
          <a:prstGeom prst="rect">
            <a:avLst/>
          </a:prstGeom>
          <a:noFill/>
          <a:ln w="28575" algn="ctr">
            <a:solidFill>
              <a:schemeClr val="accent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TextBox 9"/>
          <p:cNvSpPr txBox="1">
            <a:spLocks noChangeArrowheads="1"/>
          </p:cNvSpPr>
          <p:nvPr/>
        </p:nvSpPr>
        <p:spPr bwMode="auto">
          <a:xfrm>
            <a:off x="7278688" y="1871663"/>
            <a:ext cx="1825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000066"/>
                </a:solidFill>
                <a:latin typeface="Symbol" pitchFamily="18" charset="2"/>
              </a:rPr>
              <a:t>,  </a:t>
            </a:r>
            <a:r>
              <a:rPr lang="en-US" i="1">
                <a:solidFill>
                  <a:srgbClr val="009900"/>
                </a:solidFill>
                <a:latin typeface="Symbol" pitchFamily="18" charset="2"/>
              </a:rPr>
              <a:t>f</a:t>
            </a:r>
            <a:r>
              <a:rPr lang="en-US" i="1" baseline="-25000">
                <a:solidFill>
                  <a:srgbClr val="009900"/>
                </a:solidFill>
              </a:rPr>
              <a:t>n</a:t>
            </a:r>
            <a:r>
              <a:rPr lang="en-US">
                <a:solidFill>
                  <a:srgbClr val="009900"/>
                </a:solidFill>
              </a:rPr>
              <a:t>~U[0,2</a:t>
            </a:r>
            <a:r>
              <a:rPr lang="en-US">
                <a:solidFill>
                  <a:srgbClr val="009900"/>
                </a:solidFill>
                <a:latin typeface="Symbol" pitchFamily="18" charset="2"/>
              </a:rPr>
              <a:t>p</a:t>
            </a:r>
            <a:r>
              <a:rPr lang="en-US">
                <a:solidFill>
                  <a:srgbClr val="009900"/>
                </a:solidFill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Uniform AOAs</a:t>
            </a:r>
          </a:p>
        </p:txBody>
      </p:sp>
      <p:sp>
        <p:nvSpPr>
          <p:cNvPr id="614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1950" y="1763713"/>
            <a:ext cx="8496300" cy="4114800"/>
          </a:xfrm>
        </p:spPr>
        <p:txBody>
          <a:bodyPr/>
          <a:lstStyle/>
          <a:p>
            <a:pPr>
              <a:lnSpc>
                <a:spcPct val="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Under uniform scattering, in phase and quad comps have no cross correlation and autocorrelation is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The PSD of received signal is </a:t>
            </a:r>
          </a:p>
        </p:txBody>
      </p:sp>
      <p:graphicFrame>
        <p:nvGraphicFramePr>
          <p:cNvPr id="6146" name="Object 1028"/>
          <p:cNvGraphicFramePr>
            <a:graphicFrameLocks noChangeAspect="1"/>
          </p:cNvGraphicFramePr>
          <p:nvPr/>
        </p:nvGraphicFramePr>
        <p:xfrm>
          <a:off x="1863725" y="2755900"/>
          <a:ext cx="5091113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3" imgW="1790640" imgH="253800" progId="Equation.3">
                  <p:embed/>
                </p:oleObj>
              </mc:Choice>
              <mc:Fallback>
                <p:oleObj name="Equation" r:id="rId3" imgW="1790640" imgH="25380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725" y="2755900"/>
                        <a:ext cx="5091113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1029"/>
          <p:cNvSpPr txBox="1">
            <a:spLocks noChangeArrowheads="1"/>
          </p:cNvSpPr>
          <p:nvPr/>
        </p:nvSpPr>
        <p:spPr bwMode="auto">
          <a:xfrm>
            <a:off x="908050" y="3452813"/>
            <a:ext cx="6686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i="1">
                <a:solidFill>
                  <a:srgbClr val="CC0000"/>
                </a:solidFill>
              </a:rPr>
              <a:t>Decorrelates over roughly half a wavelength</a:t>
            </a:r>
          </a:p>
        </p:txBody>
      </p:sp>
      <p:graphicFrame>
        <p:nvGraphicFramePr>
          <p:cNvPr id="6147" name="Object 1030"/>
          <p:cNvGraphicFramePr>
            <a:graphicFrameLocks noChangeAspect="1"/>
          </p:cNvGraphicFramePr>
          <p:nvPr/>
        </p:nvGraphicFramePr>
        <p:xfrm>
          <a:off x="665163" y="4665663"/>
          <a:ext cx="5851525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5" imgW="2311200" imgH="507960" progId="Equation.3">
                  <p:embed/>
                </p:oleObj>
              </mc:Choice>
              <mc:Fallback>
                <p:oleObj name="Equation" r:id="rId5" imgW="2311200" imgH="507960" progId="Equation.3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4665663"/>
                        <a:ext cx="5851525" cy="1287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Line 1032"/>
          <p:cNvSpPr>
            <a:spLocks noChangeShapeType="1"/>
          </p:cNvSpPr>
          <p:nvPr/>
        </p:nvSpPr>
        <p:spPr bwMode="auto">
          <a:xfrm>
            <a:off x="7467600" y="5067300"/>
            <a:ext cx="0" cy="1028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Line 1033"/>
          <p:cNvSpPr>
            <a:spLocks noChangeShapeType="1"/>
          </p:cNvSpPr>
          <p:nvPr/>
        </p:nvSpPr>
        <p:spPr bwMode="auto">
          <a:xfrm flipV="1">
            <a:off x="6648450" y="6096000"/>
            <a:ext cx="1600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Arc 1034"/>
          <p:cNvSpPr>
            <a:spLocks/>
          </p:cNvSpPr>
          <p:nvPr/>
        </p:nvSpPr>
        <p:spPr bwMode="auto">
          <a:xfrm flipV="1">
            <a:off x="7486650" y="5276850"/>
            <a:ext cx="666750" cy="8001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33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Arc 1035"/>
          <p:cNvSpPr>
            <a:spLocks/>
          </p:cNvSpPr>
          <p:nvPr/>
        </p:nvSpPr>
        <p:spPr bwMode="auto">
          <a:xfrm flipH="1" flipV="1">
            <a:off x="6800850" y="5276850"/>
            <a:ext cx="666750" cy="8001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0033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Text Box 1036"/>
          <p:cNvSpPr txBox="1">
            <a:spLocks noChangeArrowheads="1"/>
          </p:cNvSpPr>
          <p:nvPr/>
        </p:nvSpPr>
        <p:spPr bwMode="auto">
          <a:xfrm>
            <a:off x="7851775" y="6084888"/>
            <a:ext cx="688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f</a:t>
            </a:r>
            <a:r>
              <a:rPr lang="en-US" sz="2000" b="1" baseline="-25000">
                <a:solidFill>
                  <a:srgbClr val="000000"/>
                </a:solidFill>
              </a:rPr>
              <a:t>c</a:t>
            </a:r>
            <a:r>
              <a:rPr lang="en-US" sz="2000" b="1">
                <a:solidFill>
                  <a:srgbClr val="000000"/>
                </a:solidFill>
              </a:rPr>
              <a:t>+f</a:t>
            </a:r>
            <a:r>
              <a:rPr lang="en-US" sz="2000" b="1" baseline="-2500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6156" name="Text Box 1037"/>
          <p:cNvSpPr txBox="1">
            <a:spLocks noChangeArrowheads="1"/>
          </p:cNvSpPr>
          <p:nvPr/>
        </p:nvSpPr>
        <p:spPr bwMode="auto">
          <a:xfrm>
            <a:off x="965200" y="6024563"/>
            <a:ext cx="52959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800" b="1" i="1">
                <a:solidFill>
                  <a:srgbClr val="CC0000"/>
                </a:solidFill>
              </a:rPr>
              <a:t>Used to generate simulation values</a:t>
            </a:r>
          </a:p>
        </p:txBody>
      </p:sp>
      <p:sp>
        <p:nvSpPr>
          <p:cNvPr id="6157" name="Line 1038"/>
          <p:cNvSpPr>
            <a:spLocks noChangeShapeType="1"/>
          </p:cNvSpPr>
          <p:nvPr/>
        </p:nvSpPr>
        <p:spPr bwMode="auto">
          <a:xfrm>
            <a:off x="8153400" y="5143500"/>
            <a:ext cx="0" cy="106680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Text Box 1039"/>
          <p:cNvSpPr txBox="1">
            <a:spLocks noChangeArrowheads="1"/>
          </p:cNvSpPr>
          <p:nvPr/>
        </p:nvSpPr>
        <p:spPr bwMode="auto">
          <a:xfrm>
            <a:off x="7299325" y="6027738"/>
            <a:ext cx="3413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f</a:t>
            </a:r>
            <a:r>
              <a:rPr lang="en-US" sz="2000" b="1" baseline="-250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6159" name="Text Box 1040"/>
          <p:cNvSpPr txBox="1">
            <a:spLocks noChangeArrowheads="1"/>
          </p:cNvSpPr>
          <p:nvPr/>
        </p:nvSpPr>
        <p:spPr bwMode="auto">
          <a:xfrm>
            <a:off x="7423150" y="4670425"/>
            <a:ext cx="850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 i="1">
                <a:solidFill>
                  <a:srgbClr val="0033CC"/>
                </a:solidFill>
              </a:rPr>
              <a:t>S</a:t>
            </a:r>
            <a:r>
              <a:rPr lang="en-US" sz="2000" b="1" i="1" baseline="-25000">
                <a:solidFill>
                  <a:srgbClr val="0033CC"/>
                </a:solidFill>
              </a:rPr>
              <a:t>r</a:t>
            </a:r>
            <a:r>
              <a:rPr lang="en-US" sz="2000" b="1" i="1">
                <a:solidFill>
                  <a:srgbClr val="0033CC"/>
                </a:solidFill>
              </a:rPr>
              <a:t>(f)</a:t>
            </a:r>
            <a:endParaRPr lang="en-US" sz="2000" b="1" i="1" baseline="-25000">
              <a:solidFill>
                <a:srgbClr val="0033CC"/>
              </a:solidFill>
            </a:endParaRPr>
          </a:p>
        </p:txBody>
      </p:sp>
      <p:sp>
        <p:nvSpPr>
          <p:cNvPr id="6160" name="Text Box 1041"/>
          <p:cNvSpPr txBox="1">
            <a:spLocks noChangeArrowheads="1"/>
          </p:cNvSpPr>
          <p:nvPr/>
        </p:nvSpPr>
        <p:spPr bwMode="auto">
          <a:xfrm>
            <a:off x="6465888" y="6137275"/>
            <a:ext cx="628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f</a:t>
            </a:r>
            <a:r>
              <a:rPr lang="en-US" sz="2000" b="1" baseline="-25000">
                <a:solidFill>
                  <a:srgbClr val="000000"/>
                </a:solidFill>
              </a:rPr>
              <a:t>c</a:t>
            </a:r>
            <a:r>
              <a:rPr lang="en-US" sz="2000" b="1">
                <a:solidFill>
                  <a:srgbClr val="000000"/>
                </a:solidFill>
              </a:rPr>
              <a:t>-f</a:t>
            </a:r>
            <a:r>
              <a:rPr lang="en-US" sz="2000" b="1" baseline="-2500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6161" name="Line 1042"/>
          <p:cNvSpPr>
            <a:spLocks noChangeShapeType="1"/>
          </p:cNvSpPr>
          <p:nvPr/>
        </p:nvSpPr>
        <p:spPr bwMode="auto">
          <a:xfrm>
            <a:off x="6805613" y="5148263"/>
            <a:ext cx="0" cy="106680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Signal Envelope Distribution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191500" cy="4114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smtClean="0"/>
              <a:t>CLT approx. leads to Rayleigh distribution (power is exponential)</a:t>
            </a:r>
          </a:p>
          <a:p>
            <a:pPr>
              <a:lnSpc>
                <a:spcPct val="2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r>
              <a:rPr lang="en-US" sz="2800" smtClean="0"/>
              <a:t>When LOS component present, Ricean distribution is used</a:t>
            </a:r>
          </a:p>
          <a:p>
            <a:pPr>
              <a:lnSpc>
                <a:spcPct val="30000"/>
              </a:lnSpc>
            </a:pPr>
            <a:endParaRPr lang="en-US" sz="2800" smtClean="0"/>
          </a:p>
          <a:p>
            <a:pPr>
              <a:lnSpc>
                <a:spcPct val="100000"/>
              </a:lnSpc>
            </a:pPr>
            <a:r>
              <a:rPr lang="en-US" sz="2800" smtClean="0"/>
              <a:t>Measurements support Nakagami distribution in some environments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Similar to Ricean, but models “worse than Rayleigh”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Lends itself better to closed form BER expressions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1185863"/>
            <a:ext cx="8496300" cy="5353050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Narrowband model has in-phase and quad. comps that are zero-mean stationary Gaussian processes</a:t>
            </a:r>
          </a:p>
          <a:p>
            <a:pPr lvl="1"/>
            <a:r>
              <a:rPr lang="en-US" sz="2400" smtClean="0"/>
              <a:t>Auto and cross correlation depends on AOAs of multipath</a:t>
            </a:r>
          </a:p>
          <a:p>
            <a:pPr>
              <a:lnSpc>
                <a:spcPct val="8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Uniform scattering makes autocorrelation of inphase and quad comps of RX signal follow Bessel function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Signal components decorrelate over half wavelength</a:t>
            </a:r>
          </a:p>
          <a:p>
            <a:pPr lvl="1">
              <a:lnSpc>
                <a:spcPct val="100000"/>
              </a:lnSpc>
            </a:pPr>
            <a:r>
              <a:rPr lang="en-US" sz="2000" smtClean="0"/>
              <a:t>The PSD has a bowel shape centered at carrier frequency</a:t>
            </a:r>
          </a:p>
          <a:p>
            <a:pPr lvl="1">
              <a:lnSpc>
                <a:spcPct val="100000"/>
              </a:lnSpc>
            </a:pPr>
            <a:endParaRPr lang="en-US" sz="2000" smtClean="0"/>
          </a:p>
          <a:p>
            <a:pPr lvl="3">
              <a:lnSpc>
                <a:spcPct val="50000"/>
              </a:lnSpc>
            </a:pPr>
            <a:endParaRPr lang="en-US" sz="1000" smtClean="0"/>
          </a:p>
          <a:p>
            <a:pPr>
              <a:lnSpc>
                <a:spcPct val="90000"/>
              </a:lnSpc>
            </a:pPr>
            <a:r>
              <a:rPr lang="en-US" sz="2800" smtClean="0"/>
              <a:t>Fading distribution depends on environment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Rayleigh, Ricean, and Nakagami all common</a:t>
            </a:r>
          </a:p>
          <a:p>
            <a:pPr lvl="1">
              <a:lnSpc>
                <a:spcPct val="30000"/>
              </a:lnSpc>
              <a:buFont typeface="Wingdings" pitchFamily="2" charset="2"/>
              <a:buNone/>
            </a:pPr>
            <a:r>
              <a:rPr lang="en-US" sz="2400" smtClean="0"/>
              <a:t>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44171</TotalTime>
  <Words>345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BlueRed</vt:lpstr>
      <vt:lpstr>Equation</vt:lpstr>
      <vt:lpstr>EE359 – Lecture 5 Outline</vt:lpstr>
      <vt:lpstr>Review of Last Lecture</vt:lpstr>
      <vt:lpstr>Narrowband Model</vt:lpstr>
      <vt:lpstr>In-Phase and Quadrature under CLT Approximation</vt:lpstr>
      <vt:lpstr>Auto and Cross Correlation</vt:lpstr>
      <vt:lpstr>Uniform AOAs</vt:lpstr>
      <vt:lpstr>Signal Envelope Distribution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67</cp:revision>
  <cp:lastPrinted>2000-03-17T02:49:38Z</cp:lastPrinted>
  <dcterms:created xsi:type="dcterms:W3CDTF">1999-01-27T20:08:30Z</dcterms:created>
  <dcterms:modified xsi:type="dcterms:W3CDTF">2013-06-15T15:29:41Z</dcterms:modified>
</cp:coreProperties>
</file>