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278" r:id="rId2"/>
    <p:sldId id="318" r:id="rId3"/>
    <p:sldId id="326" r:id="rId4"/>
    <p:sldId id="313" r:id="rId5"/>
    <p:sldId id="315" r:id="rId6"/>
    <p:sldId id="314" r:id="rId7"/>
    <p:sldId id="322" r:id="rId8"/>
    <p:sldId id="323" r:id="rId9"/>
    <p:sldId id="324" r:id="rId10"/>
    <p:sldId id="292" r:id="rId11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0000"/>
    <a:srgbClr val="009900"/>
    <a:srgbClr val="CC0099"/>
    <a:srgbClr val="990099"/>
    <a:srgbClr val="000066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 snapToGrid="0">
      <p:cViewPr varScale="1">
        <p:scale>
          <a:sx n="72" d="100"/>
          <a:sy n="72" d="100"/>
        </p:scale>
        <p:origin x="-83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2" tIns="46511" rIns="93022" bIns="46511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2" tIns="46511" rIns="93022" bIns="46511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2" tIns="46511" rIns="93022" bIns="46511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2" tIns="46511" rIns="93022" bIns="46511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2291B559-5E4E-444D-9BFD-A2B97C73D9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5184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9CB09DC0-EBE3-40CF-9D8D-A627E05F6F6F}" type="datetimeFigureOut">
              <a:rPr lang="en-US"/>
              <a:pPr>
                <a:defRPr/>
              </a:pPr>
              <a:t>6/15/2013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185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23E7C9C3-2BFF-4C00-8F10-25C8E0108E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331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Lecture notes not consistent with text, should be –psi_dB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5ECBCAA-1489-4F0E-8500-67FE4BE5AE59}" type="slidenum">
              <a:rPr lang="en-US" sz="1200"/>
              <a:pPr/>
              <a:t>2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32823-D7F3-40CA-B36E-AEDA803F4F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275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051590-0C16-43A0-9422-D0446E724F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249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6050" y="228600"/>
            <a:ext cx="19621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57340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D0C9D-F340-4FE9-A6EB-45BECA031D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003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947094-52DF-4E89-B4FA-381B35C7AE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761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528DD-EC72-4304-B8A5-985D3FBBED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031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A6B98-2122-40D9-97DC-93A85DB20A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983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F7755-13FB-455A-A6DC-A87A517DFD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021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9442D2-8615-45FB-848F-AC5E0A59CC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52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5EA0A-D50E-43AE-82F5-BAC996964E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123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CD9D8-2910-4438-A314-55600459AC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010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F9B9D8-B62B-43A2-B62A-CB473C3B2B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135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564DC9E-EBB3-4BAD-A177-A99DDB2CF7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1428750"/>
            <a:ext cx="9132888" cy="74613"/>
          </a:xfrm>
          <a:prstGeom prst="rect">
            <a:avLst/>
          </a:prstGeom>
          <a:gradFill rotWithShape="0">
            <a:gsLst>
              <a:gs pos="0">
                <a:srgbClr val="0000CC">
                  <a:gamma/>
                  <a:shade val="40000"/>
                  <a:invGamma/>
                </a:srgbClr>
              </a:gs>
              <a:gs pos="50000">
                <a:srgbClr val="0000CC"/>
              </a:gs>
              <a:gs pos="100000">
                <a:srgbClr val="0000CC">
                  <a:gamma/>
                  <a:shade val="4000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6350" y="1549400"/>
            <a:ext cx="9120188" cy="25400"/>
          </a:xfrm>
          <a:prstGeom prst="rect">
            <a:avLst/>
          </a:prstGeom>
          <a:gradFill rotWithShape="0">
            <a:gsLst>
              <a:gs pos="0">
                <a:srgbClr val="CC0000"/>
              </a:gs>
              <a:gs pos="100000">
                <a:srgbClr val="CC0000">
                  <a:gamma/>
                  <a:shade val="80000"/>
                  <a:invGamma/>
                </a:srgbClr>
              </a:gs>
            </a:gsLst>
            <a:lin ang="0" scaled="1"/>
          </a:gradFill>
          <a:ln w="127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"/>
            <a:ext cx="7848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Techni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Template</a:t>
            </a: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7848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Test</a:t>
            </a:r>
          </a:p>
          <a:p>
            <a:pPr lvl="1"/>
            <a:r>
              <a:rPr lang="en-US" smtClean="0"/>
              <a:t>Test</a:t>
            </a:r>
          </a:p>
          <a:p>
            <a:pPr lvl="1"/>
            <a:r>
              <a:rPr lang="en-US" smtClean="0"/>
              <a:t>Test</a:t>
            </a:r>
          </a:p>
          <a:p>
            <a:pPr lvl="2"/>
            <a:r>
              <a:rPr lang="en-US" smtClean="0"/>
              <a:t>Test</a:t>
            </a:r>
          </a:p>
          <a:p>
            <a:pPr lvl="0"/>
            <a:endParaRPr lang="en-US" smtClean="0"/>
          </a:p>
          <a:p>
            <a:pPr lvl="0"/>
            <a:endParaRPr lang="en-US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0000CC"/>
        </a:buClr>
        <a:buSzPct val="75000"/>
        <a:buFont typeface="Wingdings" pitchFamily="2" charset="2"/>
        <a:buChar char="l"/>
        <a:defRPr sz="3200" b="1">
          <a:solidFill>
            <a:srgbClr val="0000C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CC0000"/>
        </a:buClr>
        <a:buSzPct val="80000"/>
        <a:buFont typeface="Wingdings" pitchFamily="2" charset="2"/>
        <a:buChar char="l"/>
        <a:defRPr sz="2800" b="1">
          <a:solidFill>
            <a:srgbClr val="0000CC"/>
          </a:solidFill>
          <a:latin typeface="+mn-lt"/>
        </a:defRPr>
      </a:lvl2pPr>
      <a:lvl3pPr marL="114300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000CC"/>
        </a:buClr>
        <a:buSzPct val="65000"/>
        <a:buFont typeface="ZapfDingbats" pitchFamily="82" charset="2"/>
        <a:buChar char="l"/>
        <a:defRPr sz="2400" b="1">
          <a:solidFill>
            <a:srgbClr val="0000F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65000"/>
        <a:buFont typeface="Wingdings" pitchFamily="2" charset="2"/>
        <a:buChar char="l"/>
        <a:defRPr b="1">
          <a:solidFill>
            <a:srgbClr val="0000CC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pitchFamily="34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pitchFamily="34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pitchFamily="34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EE359 – Lecture 4 Outline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496300" cy="49339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Review </a:t>
            </a:r>
            <a:r>
              <a:rPr lang="en-US" sz="2800" dirty="0" smtClean="0"/>
              <a:t>of Last Lecture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Model Parameters from Empirical Measurements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Random Multipath Model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Time Varying Channel Impulse Response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Narrowband Fading Model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In-Phase and Quad Signal Components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Auto and </a:t>
            </a:r>
            <a:r>
              <a:rPr lang="en-US" sz="2800" dirty="0" smtClean="0"/>
              <a:t>Cross Correlation </a:t>
            </a:r>
            <a:r>
              <a:rPr lang="en-US" sz="2800" dirty="0" smtClean="0"/>
              <a:t>of </a:t>
            </a:r>
            <a:r>
              <a:rPr lang="en-US" sz="2800" dirty="0" smtClean="0"/>
              <a:t>Received </a:t>
            </a:r>
            <a:r>
              <a:rPr lang="en-US" sz="2800" dirty="0"/>
              <a:t>S</a:t>
            </a:r>
            <a:r>
              <a:rPr lang="en-US" sz="2800" dirty="0" smtClean="0"/>
              <a:t>ignal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Main Points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676400"/>
            <a:ext cx="8496300" cy="4895850"/>
          </a:xfrm>
        </p:spPr>
        <p:txBody>
          <a:bodyPr/>
          <a:lstStyle/>
          <a:p>
            <a:pPr lvl="1">
              <a:lnSpc>
                <a:spcPct val="40000"/>
              </a:lnSpc>
              <a:buFont typeface="Wingdings" pitchFamily="2" charset="2"/>
              <a:buNone/>
            </a:pP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Path loss and shadowing parameters are obtained from empirical measurements</a:t>
            </a:r>
          </a:p>
          <a:p>
            <a:pPr lvl="1"/>
            <a:endParaRPr lang="en-US" sz="2400" dirty="0" smtClean="0"/>
          </a:p>
          <a:p>
            <a:pPr lvl="3">
              <a:lnSpc>
                <a:spcPct val="50000"/>
              </a:lnSpc>
            </a:pPr>
            <a:endParaRPr lang="en-US" sz="14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Statistical multipath model leads to a time-varying channel impulse response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2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Narrowband model has in-phase and quad. comps that are zero-mean stationary Gaussian processes</a:t>
            </a:r>
          </a:p>
          <a:p>
            <a:pPr lvl="1"/>
            <a:r>
              <a:rPr lang="en-US" sz="2400" dirty="0" smtClean="0"/>
              <a:t>Auto and cross correlation depends on AOAs of multipath</a:t>
            </a:r>
          </a:p>
          <a:p>
            <a:pPr lvl="1">
              <a:lnSpc>
                <a:spcPct val="30000"/>
              </a:lnSpc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Review of Last Lecture</a:t>
            </a:r>
          </a:p>
        </p:txBody>
      </p:sp>
      <p:sp>
        <p:nvSpPr>
          <p:cNvPr id="102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42900" y="1466850"/>
            <a:ext cx="8439150" cy="4895850"/>
          </a:xfrm>
        </p:spPr>
        <p:txBody>
          <a:bodyPr/>
          <a:lstStyle/>
          <a:p>
            <a:pPr lvl="1">
              <a:lnSpc>
                <a:spcPct val="0"/>
              </a:lnSpc>
            </a:pPr>
            <a:endParaRPr lang="en-US" dirty="0" smtClean="0"/>
          </a:p>
          <a:p>
            <a:r>
              <a:rPr lang="en-US" dirty="0" smtClean="0"/>
              <a:t>Shadowing</a:t>
            </a:r>
          </a:p>
          <a:p>
            <a:pPr lvl="1"/>
            <a:r>
              <a:rPr lang="en-US" sz="2400" dirty="0" smtClean="0"/>
              <a:t>Log-normal random variable based on </a:t>
            </a:r>
            <a:r>
              <a:rPr lang="en-US" sz="2400" dirty="0" smtClean="0">
                <a:solidFill>
                  <a:srgbClr val="FF0000"/>
                </a:solidFill>
              </a:rPr>
              <a:t>CLT</a:t>
            </a:r>
            <a:r>
              <a:rPr lang="en-US" sz="2400" dirty="0" smtClean="0"/>
              <a:t> applied to many attenuating objects</a:t>
            </a:r>
          </a:p>
          <a:p>
            <a:pPr>
              <a:lnSpc>
                <a:spcPct val="1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Combined Path Loss and Shadowing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0"/>
              </a:lnSpc>
            </a:pPr>
            <a:endParaRPr lang="en-US" dirty="0" smtClean="0"/>
          </a:p>
          <a:p>
            <a:pPr>
              <a:lnSpc>
                <a:spcPct val="50000"/>
              </a:lnSpc>
            </a:pPr>
            <a:endParaRPr lang="en-US" dirty="0" smtClean="0"/>
          </a:p>
          <a:p>
            <a:pPr>
              <a:lnSpc>
                <a:spcPct val="130000"/>
              </a:lnSpc>
            </a:pPr>
            <a:r>
              <a:rPr lang="en-US" dirty="0" smtClean="0"/>
              <a:t>Cell Coverage Area</a:t>
            </a:r>
          </a:p>
          <a:p>
            <a:pPr lvl="1"/>
            <a:r>
              <a:rPr lang="en-US" sz="2400" dirty="0" smtClean="0"/>
              <a:t>% of locations in a cell meeting a min. SNR criterion</a:t>
            </a:r>
          </a:p>
          <a:p>
            <a:pPr lvl="1"/>
            <a:endParaRPr lang="en-US" dirty="0" smtClean="0"/>
          </a:p>
          <a:p>
            <a:pPr>
              <a:lnSpc>
                <a:spcPct val="30000"/>
              </a:lnSpc>
            </a:pPr>
            <a:endParaRPr lang="en-US" dirty="0" smtClean="0"/>
          </a:p>
        </p:txBody>
      </p:sp>
      <p:graphicFrame>
        <p:nvGraphicFramePr>
          <p:cNvPr id="1026" name="Object 1"/>
          <p:cNvGraphicFramePr>
            <a:graphicFrameLocks noChangeAspect="1"/>
          </p:cNvGraphicFramePr>
          <p:nvPr/>
        </p:nvGraphicFramePr>
        <p:xfrm>
          <a:off x="330200" y="3422650"/>
          <a:ext cx="8089900" cy="96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4" imgW="3695400" imgH="482400" progId="Equation.3">
                  <p:embed/>
                </p:oleObj>
              </mc:Choice>
              <mc:Fallback>
                <p:oleObj name="Equation" r:id="rId4" imgW="3695400" imgH="4824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00" y="3422650"/>
                        <a:ext cx="8089900" cy="969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5963131"/>
              </p:ext>
            </p:extLst>
          </p:nvPr>
        </p:nvGraphicFramePr>
        <p:xfrm>
          <a:off x="497681" y="5599766"/>
          <a:ext cx="8275638" cy="10867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6" imgW="3771720" imgH="495000" progId="Equation.3">
                  <p:embed/>
                </p:oleObj>
              </mc:Choice>
              <mc:Fallback>
                <p:oleObj name="Equation" r:id="rId6" imgW="3771720" imgH="495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681" y="5599766"/>
                        <a:ext cx="8275638" cy="10867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74638" y="4283075"/>
            <a:ext cx="8721725" cy="460375"/>
          </a:xfrm>
          <a:prstGeom prst="rect">
            <a:avLst/>
          </a:prstGeom>
          <a:noFill/>
          <a:ln>
            <a:solidFill>
              <a:srgbClr val="CC0000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i="1" dirty="0">
                <a:solidFill>
                  <a:srgbClr val="CC0000"/>
                </a:solidFill>
                <a:latin typeface="Symbol" pitchFamily="18" charset="2"/>
              </a:rPr>
              <a:t>m</a:t>
            </a:r>
            <a:r>
              <a:rPr lang="en-US" i="1" baseline="-25000" dirty="0">
                <a:solidFill>
                  <a:srgbClr val="CC0000"/>
                </a:solidFill>
                <a:latin typeface="Symbol" pitchFamily="18" charset="2"/>
              </a:rPr>
              <a:t>y</a:t>
            </a:r>
            <a:r>
              <a:rPr lang="en-US" i="1" dirty="0">
                <a:solidFill>
                  <a:srgbClr val="CC0000"/>
                </a:solidFill>
              </a:rPr>
              <a:t>=0 when average shadowing incorporated into K and </a:t>
            </a:r>
            <a:r>
              <a:rPr lang="en-US" i="1" dirty="0">
                <a:solidFill>
                  <a:srgbClr val="CC0000"/>
                </a:solidFill>
                <a:latin typeface="Symbol" pitchFamily="18" charset="2"/>
              </a:rPr>
              <a:t>g, </a:t>
            </a:r>
            <a:r>
              <a:rPr lang="en-US" i="1" dirty="0">
                <a:solidFill>
                  <a:srgbClr val="CC0000"/>
                </a:solidFill>
                <a:cs typeface="Times New Roman" pitchFamily="18" charset="0"/>
              </a:rPr>
              <a:t>else</a:t>
            </a:r>
            <a:r>
              <a:rPr lang="en-US" i="1" dirty="0">
                <a:solidFill>
                  <a:srgbClr val="CC0000"/>
                </a:solidFill>
                <a:latin typeface="+mj-lt"/>
              </a:rPr>
              <a:t> </a:t>
            </a:r>
            <a:r>
              <a:rPr lang="en-US" i="1" dirty="0">
                <a:solidFill>
                  <a:srgbClr val="CC0000"/>
                </a:solidFill>
                <a:latin typeface="Symbol" pitchFamily="18" charset="2"/>
              </a:rPr>
              <a:t>m</a:t>
            </a:r>
            <a:r>
              <a:rPr lang="en-US" i="1" baseline="-25000" dirty="0">
                <a:solidFill>
                  <a:srgbClr val="CC0000"/>
                </a:solidFill>
                <a:latin typeface="Symbol" pitchFamily="18" charset="2"/>
              </a:rPr>
              <a:t>y</a:t>
            </a:r>
            <a:r>
              <a:rPr lang="en-US" i="1" dirty="0">
                <a:solidFill>
                  <a:srgbClr val="CC0000"/>
                </a:solidFill>
              </a:rPr>
              <a:t>&lt;0</a:t>
            </a:r>
            <a:endParaRPr lang="en-US" i="1" dirty="0">
              <a:solidFill>
                <a:srgbClr val="CC000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mtClean="0"/>
              <a:t>Model Parameters from</a:t>
            </a:r>
            <a:br>
              <a:rPr lang="en-US" smtClean="0"/>
            </a:br>
            <a:r>
              <a:rPr lang="en-US" smtClean="0"/>
              <a:t>Empirical Measurements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2228850"/>
            <a:ext cx="8096250" cy="46291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mtClean="0"/>
              <a:t>Fit model to data</a:t>
            </a:r>
          </a:p>
          <a:p>
            <a:pPr>
              <a:lnSpc>
                <a:spcPct val="130000"/>
              </a:lnSpc>
            </a:pPr>
            <a:r>
              <a:rPr lang="en-US" smtClean="0"/>
              <a:t>Path loss (K,</a:t>
            </a:r>
            <a:r>
              <a:rPr lang="en-US" smtClean="0">
                <a:latin typeface="Symbol" pitchFamily="18" charset="2"/>
              </a:rPr>
              <a:t>g</a:t>
            </a:r>
            <a:r>
              <a:rPr lang="en-US" smtClean="0"/>
              <a:t>), d</a:t>
            </a:r>
            <a:r>
              <a:rPr lang="en-US" baseline="-25000" smtClean="0"/>
              <a:t>0</a:t>
            </a:r>
            <a:r>
              <a:rPr lang="en-US" smtClean="0"/>
              <a:t> known:</a:t>
            </a:r>
          </a:p>
          <a:p>
            <a:pPr lvl="1">
              <a:lnSpc>
                <a:spcPct val="60000"/>
              </a:lnSpc>
            </a:pPr>
            <a:r>
              <a:rPr lang="en-US" smtClean="0"/>
              <a:t>“Best fit” line through dB data</a:t>
            </a:r>
          </a:p>
          <a:p>
            <a:pPr lvl="1"/>
            <a:r>
              <a:rPr lang="en-US" smtClean="0"/>
              <a:t>K obtained from measurements at d</a:t>
            </a:r>
            <a:r>
              <a:rPr lang="en-US" baseline="-25000" smtClean="0"/>
              <a:t>0</a:t>
            </a:r>
            <a:r>
              <a:rPr lang="en-US" smtClean="0"/>
              <a:t>.</a:t>
            </a:r>
          </a:p>
          <a:p>
            <a:pPr lvl="1"/>
            <a:r>
              <a:rPr lang="en-US" smtClean="0"/>
              <a:t>Exponent is MMSE estimate based on data</a:t>
            </a:r>
          </a:p>
          <a:p>
            <a:pPr lvl="1"/>
            <a:r>
              <a:rPr lang="en-US" smtClean="0"/>
              <a:t>Captures mean due to shadowing</a:t>
            </a:r>
          </a:p>
          <a:p>
            <a:pPr lvl="1">
              <a:lnSpc>
                <a:spcPct val="60000"/>
              </a:lnSpc>
            </a:pPr>
            <a:endParaRPr lang="en-US" smtClean="0"/>
          </a:p>
          <a:p>
            <a:pPr>
              <a:lnSpc>
                <a:spcPct val="40000"/>
              </a:lnSpc>
            </a:pPr>
            <a:r>
              <a:rPr lang="en-US" smtClean="0"/>
              <a:t>Shadowing variance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Variance of data relative to path loss model </a:t>
            </a:r>
            <a:r>
              <a:rPr lang="en-US" smtClean="0">
                <a:solidFill>
                  <a:srgbClr val="CC0000"/>
                </a:solidFill>
              </a:rPr>
              <a:t>(straight line)</a:t>
            </a:r>
            <a:r>
              <a:rPr lang="en-US" smtClean="0"/>
              <a:t> with MMSE estimate for </a:t>
            </a:r>
            <a:r>
              <a:rPr lang="en-US" smtClean="0">
                <a:latin typeface="Symbol" pitchFamily="18" charset="2"/>
              </a:rPr>
              <a:t>g</a:t>
            </a: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5695950" y="1885950"/>
            <a:ext cx="0" cy="10477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5676900" y="2933700"/>
            <a:ext cx="188595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Oval 6"/>
          <p:cNvSpPr>
            <a:spLocks noChangeArrowheads="1"/>
          </p:cNvSpPr>
          <p:nvPr/>
        </p:nvSpPr>
        <p:spPr bwMode="auto">
          <a:xfrm>
            <a:off x="6324600" y="2305050"/>
            <a:ext cx="88900" cy="88900"/>
          </a:xfrm>
          <a:prstGeom prst="ellipse">
            <a:avLst/>
          </a:prstGeom>
          <a:solidFill>
            <a:srgbClr val="0033CC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199" name="Oval 7"/>
          <p:cNvSpPr>
            <a:spLocks noChangeArrowheads="1"/>
          </p:cNvSpPr>
          <p:nvPr/>
        </p:nvSpPr>
        <p:spPr bwMode="auto">
          <a:xfrm>
            <a:off x="6096000" y="2324100"/>
            <a:ext cx="88900" cy="88900"/>
          </a:xfrm>
          <a:prstGeom prst="ellipse">
            <a:avLst/>
          </a:prstGeom>
          <a:solidFill>
            <a:srgbClr val="0033CC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200" name="Oval 8"/>
          <p:cNvSpPr>
            <a:spLocks noChangeArrowheads="1"/>
          </p:cNvSpPr>
          <p:nvPr/>
        </p:nvSpPr>
        <p:spPr bwMode="auto">
          <a:xfrm>
            <a:off x="6096000" y="2038350"/>
            <a:ext cx="88900" cy="88900"/>
          </a:xfrm>
          <a:prstGeom prst="ellipse">
            <a:avLst/>
          </a:prstGeom>
          <a:solidFill>
            <a:srgbClr val="0033CC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201" name="Oval 9"/>
          <p:cNvSpPr>
            <a:spLocks noChangeArrowheads="1"/>
          </p:cNvSpPr>
          <p:nvPr/>
        </p:nvSpPr>
        <p:spPr bwMode="auto">
          <a:xfrm>
            <a:off x="5867400" y="2171700"/>
            <a:ext cx="88900" cy="88900"/>
          </a:xfrm>
          <a:prstGeom prst="ellipse">
            <a:avLst/>
          </a:prstGeom>
          <a:solidFill>
            <a:srgbClr val="0033CC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202" name="Oval 10"/>
          <p:cNvSpPr>
            <a:spLocks noChangeArrowheads="1"/>
          </p:cNvSpPr>
          <p:nvPr/>
        </p:nvSpPr>
        <p:spPr bwMode="auto">
          <a:xfrm>
            <a:off x="6781800" y="2705100"/>
            <a:ext cx="88900" cy="88900"/>
          </a:xfrm>
          <a:prstGeom prst="ellipse">
            <a:avLst/>
          </a:prstGeom>
          <a:solidFill>
            <a:srgbClr val="0033CC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203" name="Oval 11"/>
          <p:cNvSpPr>
            <a:spLocks noChangeArrowheads="1"/>
          </p:cNvSpPr>
          <p:nvPr/>
        </p:nvSpPr>
        <p:spPr bwMode="auto">
          <a:xfrm>
            <a:off x="6635750" y="2784475"/>
            <a:ext cx="88900" cy="88900"/>
          </a:xfrm>
          <a:prstGeom prst="ellipse">
            <a:avLst/>
          </a:prstGeom>
          <a:solidFill>
            <a:srgbClr val="0033CC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204" name="Oval 12"/>
          <p:cNvSpPr>
            <a:spLocks noChangeArrowheads="1"/>
          </p:cNvSpPr>
          <p:nvPr/>
        </p:nvSpPr>
        <p:spPr bwMode="auto">
          <a:xfrm>
            <a:off x="6572250" y="2514600"/>
            <a:ext cx="88900" cy="88900"/>
          </a:xfrm>
          <a:prstGeom prst="ellipse">
            <a:avLst/>
          </a:prstGeom>
          <a:solidFill>
            <a:srgbClr val="0033CC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205" name="Oval 13"/>
          <p:cNvSpPr>
            <a:spLocks noChangeArrowheads="1"/>
          </p:cNvSpPr>
          <p:nvPr/>
        </p:nvSpPr>
        <p:spPr bwMode="auto">
          <a:xfrm>
            <a:off x="6381750" y="2590800"/>
            <a:ext cx="88900" cy="88900"/>
          </a:xfrm>
          <a:prstGeom prst="ellipse">
            <a:avLst/>
          </a:prstGeom>
          <a:solidFill>
            <a:srgbClr val="0033CC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4727575" y="2185988"/>
            <a:ext cx="8921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000000"/>
                </a:solidFill>
              </a:rPr>
              <a:t>P</a:t>
            </a:r>
            <a:r>
              <a:rPr lang="en-US" sz="2000" b="1" baseline="-25000">
                <a:solidFill>
                  <a:srgbClr val="000000"/>
                </a:solidFill>
              </a:rPr>
              <a:t>r</a:t>
            </a:r>
            <a:r>
              <a:rPr lang="en-US" sz="2000" b="1">
                <a:solidFill>
                  <a:srgbClr val="000000"/>
                </a:solidFill>
              </a:rPr>
              <a:t>(dB)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7566025" y="2705100"/>
            <a:ext cx="8175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000000"/>
                </a:solidFill>
              </a:rPr>
              <a:t>log(d)</a:t>
            </a:r>
          </a:p>
        </p:txBody>
      </p:sp>
      <p:sp>
        <p:nvSpPr>
          <p:cNvPr id="90128" name="Line 16"/>
          <p:cNvSpPr>
            <a:spLocks noChangeShapeType="1"/>
          </p:cNvSpPr>
          <p:nvPr/>
        </p:nvSpPr>
        <p:spPr bwMode="auto">
          <a:xfrm>
            <a:off x="5695950" y="1885950"/>
            <a:ext cx="1219200" cy="10668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5711825" y="2382838"/>
            <a:ext cx="974725" cy="407987"/>
            <a:chOff x="3598" y="1501"/>
            <a:chExt cx="614" cy="257"/>
          </a:xfrm>
        </p:grpSpPr>
        <p:sp>
          <p:nvSpPr>
            <p:cNvPr id="8221" name="Line 18"/>
            <p:cNvSpPr>
              <a:spLocks noChangeShapeType="1"/>
            </p:cNvSpPr>
            <p:nvPr/>
          </p:nvSpPr>
          <p:spPr bwMode="auto">
            <a:xfrm>
              <a:off x="3940" y="1501"/>
              <a:ext cx="0" cy="248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2" name="Line 19"/>
            <p:cNvSpPr>
              <a:spLocks noChangeShapeType="1"/>
            </p:cNvSpPr>
            <p:nvPr/>
          </p:nvSpPr>
          <p:spPr bwMode="auto">
            <a:xfrm>
              <a:off x="3940" y="1740"/>
              <a:ext cx="272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3" name="Text Box 20"/>
            <p:cNvSpPr txBox="1">
              <a:spLocks noChangeArrowheads="1"/>
            </p:cNvSpPr>
            <p:nvPr/>
          </p:nvSpPr>
          <p:spPr bwMode="auto">
            <a:xfrm>
              <a:off x="3598" y="1508"/>
              <a:ext cx="34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 b="1">
                  <a:solidFill>
                    <a:srgbClr val="000000"/>
                  </a:solidFill>
                </a:rPr>
                <a:t>10</a:t>
              </a:r>
              <a:r>
                <a:rPr lang="en-US" sz="2000" b="1">
                  <a:solidFill>
                    <a:srgbClr val="000000"/>
                  </a:solidFill>
                  <a:latin typeface="Symbol" pitchFamily="18" charset="2"/>
                </a:rPr>
                <a:t>g</a:t>
              </a:r>
            </a:p>
          </p:txBody>
        </p:sp>
      </p:grpSp>
      <p:sp>
        <p:nvSpPr>
          <p:cNvPr id="8210" name="Oval 21"/>
          <p:cNvSpPr>
            <a:spLocks noChangeArrowheads="1"/>
          </p:cNvSpPr>
          <p:nvPr/>
        </p:nvSpPr>
        <p:spPr bwMode="auto">
          <a:xfrm>
            <a:off x="5854700" y="1917700"/>
            <a:ext cx="88900" cy="88900"/>
          </a:xfrm>
          <a:prstGeom prst="ellipse">
            <a:avLst/>
          </a:prstGeom>
          <a:solidFill>
            <a:srgbClr val="0033CC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211" name="Oval 22"/>
          <p:cNvSpPr>
            <a:spLocks noChangeArrowheads="1"/>
          </p:cNvSpPr>
          <p:nvPr/>
        </p:nvSpPr>
        <p:spPr bwMode="auto">
          <a:xfrm>
            <a:off x="6648450" y="2609850"/>
            <a:ext cx="88900" cy="88900"/>
          </a:xfrm>
          <a:prstGeom prst="ellipse">
            <a:avLst/>
          </a:prstGeom>
          <a:solidFill>
            <a:srgbClr val="0033CC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en-US"/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4803775" y="1671638"/>
            <a:ext cx="1395413" cy="1620837"/>
            <a:chOff x="3026" y="1053"/>
            <a:chExt cx="879" cy="1021"/>
          </a:xfrm>
        </p:grpSpPr>
        <p:sp>
          <p:nvSpPr>
            <p:cNvPr id="8218" name="Text Box 24"/>
            <p:cNvSpPr txBox="1">
              <a:spLocks noChangeArrowheads="1"/>
            </p:cNvSpPr>
            <p:nvPr/>
          </p:nvSpPr>
          <p:spPr bwMode="auto">
            <a:xfrm>
              <a:off x="3026" y="1053"/>
              <a:ext cx="58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 b="1">
                  <a:solidFill>
                    <a:srgbClr val="000000"/>
                  </a:solidFill>
                </a:rPr>
                <a:t>K (dB)</a:t>
              </a:r>
            </a:p>
          </p:txBody>
        </p:sp>
        <p:sp>
          <p:nvSpPr>
            <p:cNvPr id="8219" name="Text Box 25"/>
            <p:cNvSpPr txBox="1">
              <a:spLocks noChangeArrowheads="1"/>
            </p:cNvSpPr>
            <p:nvPr/>
          </p:nvSpPr>
          <p:spPr bwMode="auto">
            <a:xfrm>
              <a:off x="3338" y="1824"/>
              <a:ext cx="56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 b="1">
                  <a:solidFill>
                    <a:srgbClr val="000000"/>
                  </a:solidFill>
                </a:rPr>
                <a:t>log(d</a:t>
              </a:r>
              <a:r>
                <a:rPr lang="en-US" sz="2000" b="1" baseline="-25000">
                  <a:solidFill>
                    <a:srgbClr val="000000"/>
                  </a:solidFill>
                </a:rPr>
                <a:t>0</a:t>
              </a:r>
              <a:r>
                <a:rPr lang="en-US" sz="2000" b="1">
                  <a:solidFill>
                    <a:srgbClr val="000000"/>
                  </a:solidFill>
                </a:rPr>
                <a:t>)</a:t>
              </a:r>
            </a:p>
          </p:txBody>
        </p:sp>
        <p:sp>
          <p:nvSpPr>
            <p:cNvPr id="8220" name="Oval 26"/>
            <p:cNvSpPr>
              <a:spLocks noChangeArrowheads="1"/>
            </p:cNvSpPr>
            <p:nvPr/>
          </p:nvSpPr>
          <p:spPr bwMode="auto">
            <a:xfrm>
              <a:off x="3564" y="1152"/>
              <a:ext cx="80" cy="80"/>
            </a:xfrm>
            <a:prstGeom prst="ellipse">
              <a:avLst/>
            </a:prstGeom>
            <a:solidFill>
              <a:srgbClr val="003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5772150" y="1828800"/>
            <a:ext cx="930275" cy="466725"/>
            <a:chOff x="3636" y="1152"/>
            <a:chExt cx="586" cy="294"/>
          </a:xfrm>
        </p:grpSpPr>
        <p:grpSp>
          <p:nvGrpSpPr>
            <p:cNvPr id="8214" name="Group 28"/>
            <p:cNvGrpSpPr>
              <a:grpSpLocks/>
            </p:cNvGrpSpPr>
            <p:nvPr/>
          </p:nvGrpSpPr>
          <p:grpSpPr bwMode="auto">
            <a:xfrm>
              <a:off x="3636" y="1196"/>
              <a:ext cx="574" cy="250"/>
              <a:chOff x="3636" y="1196"/>
              <a:chExt cx="574" cy="250"/>
            </a:xfrm>
          </p:grpSpPr>
          <p:sp>
            <p:nvSpPr>
              <p:cNvPr id="8216" name="Line 29"/>
              <p:cNvSpPr>
                <a:spLocks noChangeShapeType="1"/>
              </p:cNvSpPr>
              <p:nvPr/>
            </p:nvSpPr>
            <p:spPr bwMode="auto">
              <a:xfrm>
                <a:off x="3636" y="1344"/>
                <a:ext cx="312" cy="0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7" name="Text Box 30"/>
              <p:cNvSpPr txBox="1">
                <a:spLocks noChangeArrowheads="1"/>
              </p:cNvSpPr>
              <p:nvPr/>
            </p:nvSpPr>
            <p:spPr bwMode="auto">
              <a:xfrm>
                <a:off x="3926" y="1196"/>
                <a:ext cx="28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sz="2000" b="1">
                    <a:solidFill>
                      <a:srgbClr val="009900"/>
                    </a:solidFill>
                    <a:latin typeface="Symbol" pitchFamily="18" charset="2"/>
                  </a:rPr>
                  <a:t>s</a:t>
                </a:r>
                <a:r>
                  <a:rPr lang="en-US" sz="2000" b="1" baseline="-25000">
                    <a:solidFill>
                      <a:srgbClr val="009900"/>
                    </a:solidFill>
                    <a:latin typeface="Symbol" pitchFamily="18" charset="2"/>
                  </a:rPr>
                  <a:t>y</a:t>
                </a:r>
              </a:p>
            </p:txBody>
          </p:sp>
        </p:grpSp>
        <p:sp>
          <p:nvSpPr>
            <p:cNvPr id="8215" name="Text Box 31"/>
            <p:cNvSpPr txBox="1">
              <a:spLocks noChangeArrowheads="1"/>
            </p:cNvSpPr>
            <p:nvPr/>
          </p:nvSpPr>
          <p:spPr bwMode="auto">
            <a:xfrm>
              <a:off x="4034" y="1152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solidFill>
                    <a:srgbClr val="009900"/>
                  </a:solidFill>
                </a:rPr>
                <a:t>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Statistical Multipath Model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619500"/>
            <a:ext cx="8172450" cy="211455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800" smtClean="0"/>
              <a:t>Random # of multipath components, each with</a:t>
            </a:r>
          </a:p>
          <a:p>
            <a:pPr lvl="1">
              <a:lnSpc>
                <a:spcPct val="70000"/>
              </a:lnSpc>
            </a:pPr>
            <a:r>
              <a:rPr lang="en-US" sz="2400" smtClean="0">
                <a:solidFill>
                  <a:srgbClr val="0033CC"/>
                </a:solidFill>
              </a:rPr>
              <a:t>Random amplitude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Random phase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Random Doppler shift</a:t>
            </a:r>
          </a:p>
          <a:p>
            <a:pPr lvl="1">
              <a:lnSpc>
                <a:spcPct val="70000"/>
              </a:lnSpc>
            </a:pPr>
            <a:r>
              <a:rPr lang="en-US" sz="2400" smtClean="0"/>
              <a:t>Random delay</a:t>
            </a:r>
          </a:p>
          <a:p>
            <a:pPr>
              <a:lnSpc>
                <a:spcPct val="110000"/>
              </a:lnSpc>
            </a:pPr>
            <a:r>
              <a:rPr lang="en-US" sz="2800" smtClean="0"/>
              <a:t>Random components change with time</a:t>
            </a:r>
          </a:p>
          <a:p>
            <a:pPr>
              <a:lnSpc>
                <a:spcPct val="110000"/>
              </a:lnSpc>
            </a:pPr>
            <a:r>
              <a:rPr lang="en-US" sz="2800" smtClean="0"/>
              <a:t>Leads to time-varying channel impulse response</a:t>
            </a:r>
          </a:p>
        </p:txBody>
      </p:sp>
      <p:sp>
        <p:nvSpPr>
          <p:cNvPr id="9220" name="Rectangle 4" descr="Granite"/>
          <p:cNvSpPr>
            <a:spLocks noChangeArrowheads="1"/>
          </p:cNvSpPr>
          <p:nvPr/>
        </p:nvSpPr>
        <p:spPr bwMode="auto">
          <a:xfrm>
            <a:off x="3375025" y="1912938"/>
            <a:ext cx="390525" cy="598487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221" name="Group 5"/>
          <p:cNvGrpSpPr>
            <a:grpSpLocks/>
          </p:cNvGrpSpPr>
          <p:nvPr/>
        </p:nvGrpSpPr>
        <p:grpSpPr bwMode="auto">
          <a:xfrm>
            <a:off x="1935163" y="2636838"/>
            <a:ext cx="312737" cy="614362"/>
            <a:chOff x="805" y="3660"/>
            <a:chExt cx="144" cy="297"/>
          </a:xfrm>
        </p:grpSpPr>
        <p:sp>
          <p:nvSpPr>
            <p:cNvPr id="9296" name="Line 6"/>
            <p:cNvSpPr>
              <a:spLocks noChangeShapeType="1"/>
            </p:cNvSpPr>
            <p:nvPr/>
          </p:nvSpPr>
          <p:spPr bwMode="auto">
            <a:xfrm>
              <a:off x="876" y="3765"/>
              <a:ext cx="0" cy="19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97" name="AutoShape 7"/>
            <p:cNvSpPr>
              <a:spLocks noChangeArrowheads="1"/>
            </p:cNvSpPr>
            <p:nvPr/>
          </p:nvSpPr>
          <p:spPr bwMode="auto">
            <a:xfrm>
              <a:off x="805" y="3660"/>
              <a:ext cx="144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22" name="Line 8"/>
          <p:cNvSpPr>
            <a:spLocks noChangeShapeType="1"/>
          </p:cNvSpPr>
          <p:nvPr/>
        </p:nvSpPr>
        <p:spPr bwMode="auto">
          <a:xfrm>
            <a:off x="2414588" y="2760663"/>
            <a:ext cx="2130425" cy="0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3" name="Line 9"/>
          <p:cNvSpPr>
            <a:spLocks noChangeShapeType="1"/>
          </p:cNvSpPr>
          <p:nvPr/>
        </p:nvSpPr>
        <p:spPr bwMode="auto">
          <a:xfrm flipV="1">
            <a:off x="2492375" y="2162175"/>
            <a:ext cx="1065213" cy="547688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Line 10"/>
          <p:cNvSpPr>
            <a:spLocks noChangeShapeType="1"/>
          </p:cNvSpPr>
          <p:nvPr/>
        </p:nvSpPr>
        <p:spPr bwMode="auto">
          <a:xfrm>
            <a:off x="3505200" y="2187575"/>
            <a:ext cx="962025" cy="447675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Line 11"/>
          <p:cNvSpPr>
            <a:spLocks noChangeShapeType="1"/>
          </p:cNvSpPr>
          <p:nvPr/>
        </p:nvSpPr>
        <p:spPr bwMode="auto">
          <a:xfrm>
            <a:off x="2492375" y="2760663"/>
            <a:ext cx="1169988" cy="622300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Line 12"/>
          <p:cNvSpPr>
            <a:spLocks noChangeShapeType="1"/>
          </p:cNvSpPr>
          <p:nvPr/>
        </p:nvSpPr>
        <p:spPr bwMode="auto">
          <a:xfrm flipV="1">
            <a:off x="3662363" y="2884488"/>
            <a:ext cx="857250" cy="498475"/>
          </a:xfrm>
          <a:prstGeom prst="line">
            <a:avLst/>
          </a:prstGeom>
          <a:noFill/>
          <a:ln w="12700">
            <a:solidFill>
              <a:srgbClr val="CC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7" name="Rectangle 13" descr="10%"/>
          <p:cNvSpPr>
            <a:spLocks noChangeArrowheads="1"/>
          </p:cNvSpPr>
          <p:nvPr/>
        </p:nvSpPr>
        <p:spPr bwMode="auto">
          <a:xfrm>
            <a:off x="3194050" y="3382963"/>
            <a:ext cx="987425" cy="115887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Rectangle 14" descr="Denim"/>
          <p:cNvSpPr>
            <a:spLocks noChangeArrowheads="1"/>
          </p:cNvSpPr>
          <p:nvPr/>
        </p:nvSpPr>
        <p:spPr bwMode="auto">
          <a:xfrm>
            <a:off x="4156075" y="1714500"/>
            <a:ext cx="388938" cy="5969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Line 15"/>
          <p:cNvSpPr>
            <a:spLocks noChangeShapeType="1"/>
          </p:cNvSpPr>
          <p:nvPr/>
        </p:nvSpPr>
        <p:spPr bwMode="auto">
          <a:xfrm flipV="1">
            <a:off x="2517775" y="2012950"/>
            <a:ext cx="1819275" cy="647700"/>
          </a:xfrm>
          <a:prstGeom prst="line">
            <a:avLst/>
          </a:prstGeom>
          <a:noFill/>
          <a:ln w="12700">
            <a:solidFill>
              <a:srgbClr val="0033CC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0" name="Line 16"/>
          <p:cNvSpPr>
            <a:spLocks noChangeShapeType="1"/>
          </p:cNvSpPr>
          <p:nvPr/>
        </p:nvSpPr>
        <p:spPr bwMode="auto">
          <a:xfrm>
            <a:off x="4414838" y="2012950"/>
            <a:ext cx="728662" cy="449263"/>
          </a:xfrm>
          <a:prstGeom prst="line">
            <a:avLst/>
          </a:prstGeom>
          <a:noFill/>
          <a:ln w="12700">
            <a:solidFill>
              <a:srgbClr val="0033CC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1" name="Line 17"/>
          <p:cNvSpPr>
            <a:spLocks noChangeShapeType="1"/>
          </p:cNvSpPr>
          <p:nvPr/>
        </p:nvSpPr>
        <p:spPr bwMode="auto">
          <a:xfrm>
            <a:off x="4408488" y="2032000"/>
            <a:ext cx="314325" cy="657225"/>
          </a:xfrm>
          <a:prstGeom prst="line">
            <a:avLst/>
          </a:prstGeom>
          <a:noFill/>
          <a:ln w="12700">
            <a:solidFill>
              <a:srgbClr val="0033CC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2" name="Line 18"/>
          <p:cNvSpPr>
            <a:spLocks noChangeShapeType="1"/>
          </p:cNvSpPr>
          <p:nvPr/>
        </p:nvSpPr>
        <p:spPr bwMode="auto">
          <a:xfrm>
            <a:off x="4414838" y="1989138"/>
            <a:ext cx="598487" cy="173037"/>
          </a:xfrm>
          <a:prstGeom prst="line">
            <a:avLst/>
          </a:prstGeom>
          <a:noFill/>
          <a:ln w="12700">
            <a:solidFill>
              <a:srgbClr val="0033CC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3" name="Rectangle 19"/>
          <p:cNvSpPr>
            <a:spLocks noChangeArrowheads="1"/>
          </p:cNvSpPr>
          <p:nvPr/>
        </p:nvSpPr>
        <p:spPr bwMode="auto">
          <a:xfrm>
            <a:off x="2484438" y="2154238"/>
            <a:ext cx="244475" cy="2698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Line 20"/>
          <p:cNvSpPr>
            <a:spLocks noChangeShapeType="1"/>
          </p:cNvSpPr>
          <p:nvPr/>
        </p:nvSpPr>
        <p:spPr bwMode="auto">
          <a:xfrm flipV="1">
            <a:off x="2292350" y="2154238"/>
            <a:ext cx="419100" cy="608012"/>
          </a:xfrm>
          <a:prstGeom prst="line">
            <a:avLst/>
          </a:prstGeom>
          <a:noFill/>
          <a:ln w="12700">
            <a:solidFill>
              <a:srgbClr val="0099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5" name="Line 21"/>
          <p:cNvSpPr>
            <a:spLocks noChangeShapeType="1"/>
          </p:cNvSpPr>
          <p:nvPr/>
        </p:nvSpPr>
        <p:spPr bwMode="auto">
          <a:xfrm>
            <a:off x="2728913" y="2154238"/>
            <a:ext cx="1819275" cy="438150"/>
          </a:xfrm>
          <a:prstGeom prst="line">
            <a:avLst/>
          </a:prstGeom>
          <a:noFill/>
          <a:ln w="12700">
            <a:solidFill>
              <a:srgbClr val="0099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236" name="Group 22"/>
          <p:cNvGrpSpPr>
            <a:grpSpLocks/>
          </p:cNvGrpSpPr>
          <p:nvPr/>
        </p:nvGrpSpPr>
        <p:grpSpPr bwMode="auto">
          <a:xfrm>
            <a:off x="4410075" y="2754313"/>
            <a:ext cx="787400" cy="347662"/>
            <a:chOff x="3835" y="3383"/>
            <a:chExt cx="586" cy="261"/>
          </a:xfrm>
        </p:grpSpPr>
        <p:sp>
          <p:nvSpPr>
            <p:cNvPr id="9237" name="Freeform 23"/>
            <p:cNvSpPr>
              <a:spLocks/>
            </p:cNvSpPr>
            <p:nvPr/>
          </p:nvSpPr>
          <p:spPr bwMode="auto">
            <a:xfrm>
              <a:off x="3858" y="3430"/>
              <a:ext cx="510" cy="146"/>
            </a:xfrm>
            <a:custGeom>
              <a:avLst/>
              <a:gdLst>
                <a:gd name="T0" fmla="*/ 0 w 353"/>
                <a:gd name="T1" fmla="*/ 343 h 83"/>
                <a:gd name="T2" fmla="*/ 0 w 353"/>
                <a:gd name="T3" fmla="*/ 783 h 83"/>
                <a:gd name="T4" fmla="*/ 1534 w 353"/>
                <a:gd name="T5" fmla="*/ 783 h 83"/>
                <a:gd name="T6" fmla="*/ 1469 w 353"/>
                <a:gd name="T7" fmla="*/ 452 h 83"/>
                <a:gd name="T8" fmla="*/ 1066 w 353"/>
                <a:gd name="T9" fmla="*/ 343 h 83"/>
                <a:gd name="T10" fmla="*/ 874 w 353"/>
                <a:gd name="T11" fmla="*/ 0 h 83"/>
                <a:gd name="T12" fmla="*/ 400 w 353"/>
                <a:gd name="T13" fmla="*/ 0 h 83"/>
                <a:gd name="T14" fmla="*/ 273 w 353"/>
                <a:gd name="T15" fmla="*/ 343 h 83"/>
                <a:gd name="T16" fmla="*/ 0 w 353"/>
                <a:gd name="T17" fmla="*/ 343 h 8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53"/>
                <a:gd name="T28" fmla="*/ 0 h 83"/>
                <a:gd name="T29" fmla="*/ 353 w 353"/>
                <a:gd name="T30" fmla="*/ 83 h 8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53" h="83">
                  <a:moveTo>
                    <a:pt x="0" y="36"/>
                  </a:moveTo>
                  <a:lnTo>
                    <a:pt x="0" y="82"/>
                  </a:lnTo>
                  <a:lnTo>
                    <a:pt x="352" y="82"/>
                  </a:lnTo>
                  <a:lnTo>
                    <a:pt x="337" y="47"/>
                  </a:lnTo>
                  <a:lnTo>
                    <a:pt x="245" y="36"/>
                  </a:lnTo>
                  <a:lnTo>
                    <a:pt x="201" y="0"/>
                  </a:lnTo>
                  <a:lnTo>
                    <a:pt x="92" y="0"/>
                  </a:lnTo>
                  <a:lnTo>
                    <a:pt x="63" y="36"/>
                  </a:lnTo>
                  <a:lnTo>
                    <a:pt x="0" y="36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8" name="Freeform 24"/>
            <p:cNvSpPr>
              <a:spLocks/>
            </p:cNvSpPr>
            <p:nvPr/>
          </p:nvSpPr>
          <p:spPr bwMode="auto">
            <a:xfrm>
              <a:off x="3858" y="3430"/>
              <a:ext cx="510" cy="146"/>
            </a:xfrm>
            <a:custGeom>
              <a:avLst/>
              <a:gdLst>
                <a:gd name="T0" fmla="*/ 0 w 353"/>
                <a:gd name="T1" fmla="*/ 343 h 83"/>
                <a:gd name="T2" fmla="*/ 0 w 353"/>
                <a:gd name="T3" fmla="*/ 783 h 83"/>
                <a:gd name="T4" fmla="*/ 1534 w 353"/>
                <a:gd name="T5" fmla="*/ 783 h 83"/>
                <a:gd name="T6" fmla="*/ 1469 w 353"/>
                <a:gd name="T7" fmla="*/ 452 h 83"/>
                <a:gd name="T8" fmla="*/ 1066 w 353"/>
                <a:gd name="T9" fmla="*/ 343 h 83"/>
                <a:gd name="T10" fmla="*/ 874 w 353"/>
                <a:gd name="T11" fmla="*/ 0 h 83"/>
                <a:gd name="T12" fmla="*/ 400 w 353"/>
                <a:gd name="T13" fmla="*/ 0 h 83"/>
                <a:gd name="T14" fmla="*/ 273 w 353"/>
                <a:gd name="T15" fmla="*/ 343 h 83"/>
                <a:gd name="T16" fmla="*/ 0 w 353"/>
                <a:gd name="T17" fmla="*/ 343 h 83"/>
                <a:gd name="T18" fmla="*/ 0 w 353"/>
                <a:gd name="T19" fmla="*/ 343 h 8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53"/>
                <a:gd name="T31" fmla="*/ 0 h 83"/>
                <a:gd name="T32" fmla="*/ 353 w 353"/>
                <a:gd name="T33" fmla="*/ 83 h 8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53" h="83">
                  <a:moveTo>
                    <a:pt x="0" y="36"/>
                  </a:moveTo>
                  <a:lnTo>
                    <a:pt x="0" y="82"/>
                  </a:lnTo>
                  <a:lnTo>
                    <a:pt x="352" y="82"/>
                  </a:lnTo>
                  <a:lnTo>
                    <a:pt x="337" y="47"/>
                  </a:lnTo>
                  <a:lnTo>
                    <a:pt x="245" y="36"/>
                  </a:lnTo>
                  <a:lnTo>
                    <a:pt x="201" y="0"/>
                  </a:lnTo>
                  <a:lnTo>
                    <a:pt x="92" y="0"/>
                  </a:lnTo>
                  <a:lnTo>
                    <a:pt x="63" y="36"/>
                  </a:lnTo>
                  <a:lnTo>
                    <a:pt x="0" y="3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9" name="Freeform 25"/>
            <p:cNvSpPr>
              <a:spLocks/>
            </p:cNvSpPr>
            <p:nvPr/>
          </p:nvSpPr>
          <p:spPr bwMode="auto">
            <a:xfrm>
              <a:off x="4245" y="3516"/>
              <a:ext cx="43" cy="60"/>
            </a:xfrm>
            <a:custGeom>
              <a:avLst/>
              <a:gdLst>
                <a:gd name="T0" fmla="*/ 123 w 30"/>
                <a:gd name="T1" fmla="*/ 318 h 34"/>
                <a:gd name="T2" fmla="*/ 0 w 30"/>
                <a:gd name="T3" fmla="*/ 318 h 34"/>
                <a:gd name="T4" fmla="*/ 0 w 30"/>
                <a:gd name="T5" fmla="*/ 265 h 34"/>
                <a:gd name="T6" fmla="*/ 9 w 30"/>
                <a:gd name="T7" fmla="*/ 203 h 34"/>
                <a:gd name="T8" fmla="*/ 27 w 30"/>
                <a:gd name="T9" fmla="*/ 152 h 34"/>
                <a:gd name="T10" fmla="*/ 29 w 30"/>
                <a:gd name="T11" fmla="*/ 99 h 34"/>
                <a:gd name="T12" fmla="*/ 56 w 30"/>
                <a:gd name="T13" fmla="*/ 60 h 34"/>
                <a:gd name="T14" fmla="*/ 70 w 30"/>
                <a:gd name="T15" fmla="*/ 37 h 34"/>
                <a:gd name="T16" fmla="*/ 96 w 30"/>
                <a:gd name="T17" fmla="*/ 21 h 34"/>
                <a:gd name="T18" fmla="*/ 123 w 30"/>
                <a:gd name="T19" fmla="*/ 0 h 34"/>
                <a:gd name="T20" fmla="*/ 123 w 30"/>
                <a:gd name="T21" fmla="*/ 0 h 34"/>
                <a:gd name="T22" fmla="*/ 123 w 30"/>
                <a:gd name="T23" fmla="*/ 21 h 34"/>
                <a:gd name="T24" fmla="*/ 123 w 30"/>
                <a:gd name="T25" fmla="*/ 21 h 34"/>
                <a:gd name="T26" fmla="*/ 123 w 30"/>
                <a:gd name="T27" fmla="*/ 37 h 34"/>
                <a:gd name="T28" fmla="*/ 123 w 30"/>
                <a:gd name="T29" fmla="*/ 78 h 34"/>
                <a:gd name="T30" fmla="*/ 123 w 30"/>
                <a:gd name="T31" fmla="*/ 152 h 34"/>
                <a:gd name="T32" fmla="*/ 123 w 30"/>
                <a:gd name="T33" fmla="*/ 224 h 34"/>
                <a:gd name="T34" fmla="*/ 123 w 30"/>
                <a:gd name="T35" fmla="*/ 318 h 3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0"/>
                <a:gd name="T55" fmla="*/ 0 h 34"/>
                <a:gd name="T56" fmla="*/ 30 w 30"/>
                <a:gd name="T57" fmla="*/ 34 h 3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0" h="34">
                  <a:moveTo>
                    <a:pt x="29" y="33"/>
                  </a:moveTo>
                  <a:lnTo>
                    <a:pt x="0" y="33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6" y="16"/>
                  </a:lnTo>
                  <a:lnTo>
                    <a:pt x="7" y="10"/>
                  </a:lnTo>
                  <a:lnTo>
                    <a:pt x="13" y="6"/>
                  </a:lnTo>
                  <a:lnTo>
                    <a:pt x="17" y="4"/>
                  </a:lnTo>
                  <a:lnTo>
                    <a:pt x="23" y="2"/>
                  </a:lnTo>
                  <a:lnTo>
                    <a:pt x="29" y="0"/>
                  </a:lnTo>
                  <a:lnTo>
                    <a:pt x="29" y="2"/>
                  </a:lnTo>
                  <a:lnTo>
                    <a:pt x="29" y="4"/>
                  </a:lnTo>
                  <a:lnTo>
                    <a:pt x="29" y="8"/>
                  </a:lnTo>
                  <a:lnTo>
                    <a:pt x="29" y="16"/>
                  </a:lnTo>
                  <a:lnTo>
                    <a:pt x="29" y="23"/>
                  </a:lnTo>
                  <a:lnTo>
                    <a:pt x="29" y="33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0" name="Freeform 26"/>
            <p:cNvSpPr>
              <a:spLocks/>
            </p:cNvSpPr>
            <p:nvPr/>
          </p:nvSpPr>
          <p:spPr bwMode="auto">
            <a:xfrm>
              <a:off x="4245" y="3516"/>
              <a:ext cx="43" cy="60"/>
            </a:xfrm>
            <a:custGeom>
              <a:avLst/>
              <a:gdLst>
                <a:gd name="T0" fmla="*/ 0 w 30"/>
                <a:gd name="T1" fmla="*/ 318 h 34"/>
                <a:gd name="T2" fmla="*/ 0 w 30"/>
                <a:gd name="T3" fmla="*/ 265 h 34"/>
                <a:gd name="T4" fmla="*/ 9 w 30"/>
                <a:gd name="T5" fmla="*/ 203 h 34"/>
                <a:gd name="T6" fmla="*/ 27 w 30"/>
                <a:gd name="T7" fmla="*/ 152 h 34"/>
                <a:gd name="T8" fmla="*/ 29 w 30"/>
                <a:gd name="T9" fmla="*/ 99 h 34"/>
                <a:gd name="T10" fmla="*/ 56 w 30"/>
                <a:gd name="T11" fmla="*/ 60 h 34"/>
                <a:gd name="T12" fmla="*/ 70 w 30"/>
                <a:gd name="T13" fmla="*/ 37 h 34"/>
                <a:gd name="T14" fmla="*/ 96 w 30"/>
                <a:gd name="T15" fmla="*/ 21 h 34"/>
                <a:gd name="T16" fmla="*/ 123 w 30"/>
                <a:gd name="T17" fmla="*/ 0 h 3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0"/>
                <a:gd name="T28" fmla="*/ 0 h 34"/>
                <a:gd name="T29" fmla="*/ 30 w 30"/>
                <a:gd name="T30" fmla="*/ 34 h 3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0" h="34">
                  <a:moveTo>
                    <a:pt x="0" y="33"/>
                  </a:moveTo>
                  <a:lnTo>
                    <a:pt x="0" y="27"/>
                  </a:lnTo>
                  <a:lnTo>
                    <a:pt x="2" y="21"/>
                  </a:lnTo>
                  <a:lnTo>
                    <a:pt x="6" y="16"/>
                  </a:lnTo>
                  <a:lnTo>
                    <a:pt x="7" y="10"/>
                  </a:lnTo>
                  <a:lnTo>
                    <a:pt x="13" y="6"/>
                  </a:lnTo>
                  <a:lnTo>
                    <a:pt x="17" y="4"/>
                  </a:lnTo>
                  <a:lnTo>
                    <a:pt x="23" y="2"/>
                  </a:lnTo>
                  <a:lnTo>
                    <a:pt x="29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1" name="Freeform 27"/>
            <p:cNvSpPr>
              <a:spLocks/>
            </p:cNvSpPr>
            <p:nvPr/>
          </p:nvSpPr>
          <p:spPr bwMode="auto">
            <a:xfrm>
              <a:off x="4287" y="3516"/>
              <a:ext cx="45" cy="60"/>
            </a:xfrm>
            <a:custGeom>
              <a:avLst/>
              <a:gdLst>
                <a:gd name="T0" fmla="*/ 0 w 31"/>
                <a:gd name="T1" fmla="*/ 318 h 34"/>
                <a:gd name="T2" fmla="*/ 0 w 31"/>
                <a:gd name="T3" fmla="*/ 0 h 34"/>
                <a:gd name="T4" fmla="*/ 22 w 31"/>
                <a:gd name="T5" fmla="*/ 21 h 34"/>
                <a:gd name="T6" fmla="*/ 48 w 31"/>
                <a:gd name="T7" fmla="*/ 37 h 34"/>
                <a:gd name="T8" fmla="*/ 75 w 31"/>
                <a:gd name="T9" fmla="*/ 60 h 34"/>
                <a:gd name="T10" fmla="*/ 93 w 31"/>
                <a:gd name="T11" fmla="*/ 99 h 34"/>
                <a:gd name="T12" fmla="*/ 107 w 31"/>
                <a:gd name="T13" fmla="*/ 152 h 34"/>
                <a:gd name="T14" fmla="*/ 116 w 31"/>
                <a:gd name="T15" fmla="*/ 203 h 34"/>
                <a:gd name="T16" fmla="*/ 126 w 31"/>
                <a:gd name="T17" fmla="*/ 265 h 34"/>
                <a:gd name="T18" fmla="*/ 135 w 31"/>
                <a:gd name="T19" fmla="*/ 318 h 34"/>
                <a:gd name="T20" fmla="*/ 135 w 31"/>
                <a:gd name="T21" fmla="*/ 318 h 34"/>
                <a:gd name="T22" fmla="*/ 126 w 31"/>
                <a:gd name="T23" fmla="*/ 318 h 34"/>
                <a:gd name="T24" fmla="*/ 126 w 31"/>
                <a:gd name="T25" fmla="*/ 318 h 34"/>
                <a:gd name="T26" fmla="*/ 116 w 31"/>
                <a:gd name="T27" fmla="*/ 318 h 34"/>
                <a:gd name="T28" fmla="*/ 102 w 31"/>
                <a:gd name="T29" fmla="*/ 318 h 34"/>
                <a:gd name="T30" fmla="*/ 75 w 31"/>
                <a:gd name="T31" fmla="*/ 318 h 34"/>
                <a:gd name="T32" fmla="*/ 41 w 31"/>
                <a:gd name="T33" fmla="*/ 318 h 34"/>
                <a:gd name="T34" fmla="*/ 0 w 31"/>
                <a:gd name="T35" fmla="*/ 318 h 3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1"/>
                <a:gd name="T55" fmla="*/ 0 h 34"/>
                <a:gd name="T56" fmla="*/ 31 w 31"/>
                <a:gd name="T57" fmla="*/ 34 h 3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1" h="34">
                  <a:moveTo>
                    <a:pt x="0" y="33"/>
                  </a:moveTo>
                  <a:lnTo>
                    <a:pt x="0" y="0"/>
                  </a:lnTo>
                  <a:lnTo>
                    <a:pt x="5" y="2"/>
                  </a:lnTo>
                  <a:lnTo>
                    <a:pt x="11" y="4"/>
                  </a:lnTo>
                  <a:lnTo>
                    <a:pt x="17" y="6"/>
                  </a:lnTo>
                  <a:lnTo>
                    <a:pt x="21" y="10"/>
                  </a:lnTo>
                  <a:lnTo>
                    <a:pt x="24" y="16"/>
                  </a:lnTo>
                  <a:lnTo>
                    <a:pt x="26" y="21"/>
                  </a:lnTo>
                  <a:lnTo>
                    <a:pt x="28" y="27"/>
                  </a:lnTo>
                  <a:lnTo>
                    <a:pt x="30" y="33"/>
                  </a:lnTo>
                  <a:lnTo>
                    <a:pt x="28" y="33"/>
                  </a:lnTo>
                  <a:lnTo>
                    <a:pt x="26" y="33"/>
                  </a:lnTo>
                  <a:lnTo>
                    <a:pt x="23" y="33"/>
                  </a:lnTo>
                  <a:lnTo>
                    <a:pt x="17" y="33"/>
                  </a:lnTo>
                  <a:lnTo>
                    <a:pt x="9" y="33"/>
                  </a:lnTo>
                  <a:lnTo>
                    <a:pt x="0" y="33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2" name="Freeform 28"/>
            <p:cNvSpPr>
              <a:spLocks/>
            </p:cNvSpPr>
            <p:nvPr/>
          </p:nvSpPr>
          <p:spPr bwMode="auto">
            <a:xfrm>
              <a:off x="4287" y="3516"/>
              <a:ext cx="45" cy="60"/>
            </a:xfrm>
            <a:custGeom>
              <a:avLst/>
              <a:gdLst>
                <a:gd name="T0" fmla="*/ 0 w 31"/>
                <a:gd name="T1" fmla="*/ 0 h 34"/>
                <a:gd name="T2" fmla="*/ 22 w 31"/>
                <a:gd name="T3" fmla="*/ 21 h 34"/>
                <a:gd name="T4" fmla="*/ 48 w 31"/>
                <a:gd name="T5" fmla="*/ 37 h 34"/>
                <a:gd name="T6" fmla="*/ 75 w 31"/>
                <a:gd name="T7" fmla="*/ 60 h 34"/>
                <a:gd name="T8" fmla="*/ 93 w 31"/>
                <a:gd name="T9" fmla="*/ 99 h 34"/>
                <a:gd name="T10" fmla="*/ 107 w 31"/>
                <a:gd name="T11" fmla="*/ 152 h 34"/>
                <a:gd name="T12" fmla="*/ 116 w 31"/>
                <a:gd name="T13" fmla="*/ 203 h 34"/>
                <a:gd name="T14" fmla="*/ 126 w 31"/>
                <a:gd name="T15" fmla="*/ 265 h 34"/>
                <a:gd name="T16" fmla="*/ 135 w 31"/>
                <a:gd name="T17" fmla="*/ 318 h 3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1"/>
                <a:gd name="T28" fmla="*/ 0 h 34"/>
                <a:gd name="T29" fmla="*/ 31 w 31"/>
                <a:gd name="T30" fmla="*/ 34 h 3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1" h="34">
                  <a:moveTo>
                    <a:pt x="0" y="0"/>
                  </a:moveTo>
                  <a:lnTo>
                    <a:pt x="5" y="2"/>
                  </a:lnTo>
                  <a:lnTo>
                    <a:pt x="11" y="4"/>
                  </a:lnTo>
                  <a:lnTo>
                    <a:pt x="17" y="6"/>
                  </a:lnTo>
                  <a:lnTo>
                    <a:pt x="21" y="10"/>
                  </a:lnTo>
                  <a:lnTo>
                    <a:pt x="24" y="16"/>
                  </a:lnTo>
                  <a:lnTo>
                    <a:pt x="26" y="21"/>
                  </a:lnTo>
                  <a:lnTo>
                    <a:pt x="28" y="27"/>
                  </a:lnTo>
                  <a:lnTo>
                    <a:pt x="30" y="3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3" name="Freeform 29"/>
            <p:cNvSpPr>
              <a:spLocks/>
            </p:cNvSpPr>
            <p:nvPr/>
          </p:nvSpPr>
          <p:spPr bwMode="auto">
            <a:xfrm>
              <a:off x="4251" y="3523"/>
              <a:ext cx="75" cy="93"/>
            </a:xfrm>
            <a:custGeom>
              <a:avLst/>
              <a:gdLst>
                <a:gd name="T0" fmla="*/ 108 w 52"/>
                <a:gd name="T1" fmla="*/ 0 h 53"/>
                <a:gd name="T2" fmla="*/ 128 w 52"/>
                <a:gd name="T3" fmla="*/ 0 h 53"/>
                <a:gd name="T4" fmla="*/ 156 w 52"/>
                <a:gd name="T5" fmla="*/ 21 h 53"/>
                <a:gd name="T6" fmla="*/ 175 w 52"/>
                <a:gd name="T7" fmla="*/ 37 h 53"/>
                <a:gd name="T8" fmla="*/ 189 w 52"/>
                <a:gd name="T9" fmla="*/ 77 h 53"/>
                <a:gd name="T10" fmla="*/ 208 w 52"/>
                <a:gd name="T11" fmla="*/ 114 h 53"/>
                <a:gd name="T12" fmla="*/ 212 w 52"/>
                <a:gd name="T13" fmla="*/ 151 h 53"/>
                <a:gd name="T14" fmla="*/ 222 w 52"/>
                <a:gd name="T15" fmla="*/ 200 h 53"/>
                <a:gd name="T16" fmla="*/ 222 w 52"/>
                <a:gd name="T17" fmla="*/ 253 h 53"/>
                <a:gd name="T18" fmla="*/ 222 w 52"/>
                <a:gd name="T19" fmla="*/ 293 h 53"/>
                <a:gd name="T20" fmla="*/ 212 w 52"/>
                <a:gd name="T21" fmla="*/ 351 h 53"/>
                <a:gd name="T22" fmla="*/ 208 w 52"/>
                <a:gd name="T23" fmla="*/ 379 h 53"/>
                <a:gd name="T24" fmla="*/ 189 w 52"/>
                <a:gd name="T25" fmla="*/ 416 h 53"/>
                <a:gd name="T26" fmla="*/ 175 w 52"/>
                <a:gd name="T27" fmla="*/ 453 h 53"/>
                <a:gd name="T28" fmla="*/ 156 w 52"/>
                <a:gd name="T29" fmla="*/ 474 h 53"/>
                <a:gd name="T30" fmla="*/ 128 w 52"/>
                <a:gd name="T31" fmla="*/ 493 h 53"/>
                <a:gd name="T32" fmla="*/ 108 w 52"/>
                <a:gd name="T33" fmla="*/ 493 h 53"/>
                <a:gd name="T34" fmla="*/ 89 w 52"/>
                <a:gd name="T35" fmla="*/ 493 h 53"/>
                <a:gd name="T36" fmla="*/ 66 w 52"/>
                <a:gd name="T37" fmla="*/ 474 h 53"/>
                <a:gd name="T38" fmla="*/ 48 w 52"/>
                <a:gd name="T39" fmla="*/ 453 h 53"/>
                <a:gd name="T40" fmla="*/ 29 w 52"/>
                <a:gd name="T41" fmla="*/ 416 h 53"/>
                <a:gd name="T42" fmla="*/ 13 w 52"/>
                <a:gd name="T43" fmla="*/ 379 h 53"/>
                <a:gd name="T44" fmla="*/ 9 w 52"/>
                <a:gd name="T45" fmla="*/ 351 h 53"/>
                <a:gd name="T46" fmla="*/ 0 w 52"/>
                <a:gd name="T47" fmla="*/ 293 h 53"/>
                <a:gd name="T48" fmla="*/ 0 w 52"/>
                <a:gd name="T49" fmla="*/ 253 h 53"/>
                <a:gd name="T50" fmla="*/ 0 w 52"/>
                <a:gd name="T51" fmla="*/ 200 h 53"/>
                <a:gd name="T52" fmla="*/ 9 w 52"/>
                <a:gd name="T53" fmla="*/ 151 h 53"/>
                <a:gd name="T54" fmla="*/ 13 w 52"/>
                <a:gd name="T55" fmla="*/ 114 h 53"/>
                <a:gd name="T56" fmla="*/ 29 w 52"/>
                <a:gd name="T57" fmla="*/ 77 h 53"/>
                <a:gd name="T58" fmla="*/ 48 w 52"/>
                <a:gd name="T59" fmla="*/ 37 h 53"/>
                <a:gd name="T60" fmla="*/ 66 w 52"/>
                <a:gd name="T61" fmla="*/ 21 h 53"/>
                <a:gd name="T62" fmla="*/ 89 w 52"/>
                <a:gd name="T63" fmla="*/ 0 h 53"/>
                <a:gd name="T64" fmla="*/ 108 w 52"/>
                <a:gd name="T65" fmla="*/ 0 h 5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2"/>
                <a:gd name="T100" fmla="*/ 0 h 53"/>
                <a:gd name="T101" fmla="*/ 52 w 52"/>
                <a:gd name="T102" fmla="*/ 53 h 5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2" h="53">
                  <a:moveTo>
                    <a:pt x="25" y="0"/>
                  </a:moveTo>
                  <a:lnTo>
                    <a:pt x="30" y="0"/>
                  </a:lnTo>
                  <a:lnTo>
                    <a:pt x="36" y="2"/>
                  </a:lnTo>
                  <a:lnTo>
                    <a:pt x="40" y="4"/>
                  </a:lnTo>
                  <a:lnTo>
                    <a:pt x="44" y="8"/>
                  </a:lnTo>
                  <a:lnTo>
                    <a:pt x="48" y="12"/>
                  </a:lnTo>
                  <a:lnTo>
                    <a:pt x="49" y="16"/>
                  </a:lnTo>
                  <a:lnTo>
                    <a:pt x="51" y="21"/>
                  </a:lnTo>
                  <a:lnTo>
                    <a:pt x="51" y="27"/>
                  </a:lnTo>
                  <a:lnTo>
                    <a:pt x="51" y="31"/>
                  </a:lnTo>
                  <a:lnTo>
                    <a:pt x="49" y="37"/>
                  </a:lnTo>
                  <a:lnTo>
                    <a:pt x="48" y="40"/>
                  </a:lnTo>
                  <a:lnTo>
                    <a:pt x="44" y="44"/>
                  </a:lnTo>
                  <a:lnTo>
                    <a:pt x="40" y="48"/>
                  </a:lnTo>
                  <a:lnTo>
                    <a:pt x="36" y="50"/>
                  </a:lnTo>
                  <a:lnTo>
                    <a:pt x="30" y="52"/>
                  </a:lnTo>
                  <a:lnTo>
                    <a:pt x="25" y="52"/>
                  </a:lnTo>
                  <a:lnTo>
                    <a:pt x="21" y="52"/>
                  </a:lnTo>
                  <a:lnTo>
                    <a:pt x="15" y="50"/>
                  </a:lnTo>
                  <a:lnTo>
                    <a:pt x="11" y="48"/>
                  </a:lnTo>
                  <a:lnTo>
                    <a:pt x="7" y="44"/>
                  </a:lnTo>
                  <a:lnTo>
                    <a:pt x="3" y="40"/>
                  </a:lnTo>
                  <a:lnTo>
                    <a:pt x="2" y="37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2" y="16"/>
                  </a:lnTo>
                  <a:lnTo>
                    <a:pt x="3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5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4" name="Freeform 30"/>
            <p:cNvSpPr>
              <a:spLocks/>
            </p:cNvSpPr>
            <p:nvPr/>
          </p:nvSpPr>
          <p:spPr bwMode="auto">
            <a:xfrm>
              <a:off x="4251" y="3523"/>
              <a:ext cx="75" cy="93"/>
            </a:xfrm>
            <a:custGeom>
              <a:avLst/>
              <a:gdLst>
                <a:gd name="T0" fmla="*/ 108 w 52"/>
                <a:gd name="T1" fmla="*/ 0 h 53"/>
                <a:gd name="T2" fmla="*/ 128 w 52"/>
                <a:gd name="T3" fmla="*/ 0 h 53"/>
                <a:gd name="T4" fmla="*/ 156 w 52"/>
                <a:gd name="T5" fmla="*/ 21 h 53"/>
                <a:gd name="T6" fmla="*/ 175 w 52"/>
                <a:gd name="T7" fmla="*/ 37 h 53"/>
                <a:gd name="T8" fmla="*/ 189 w 52"/>
                <a:gd name="T9" fmla="*/ 77 h 53"/>
                <a:gd name="T10" fmla="*/ 208 w 52"/>
                <a:gd name="T11" fmla="*/ 114 h 53"/>
                <a:gd name="T12" fmla="*/ 212 w 52"/>
                <a:gd name="T13" fmla="*/ 151 h 53"/>
                <a:gd name="T14" fmla="*/ 222 w 52"/>
                <a:gd name="T15" fmla="*/ 200 h 53"/>
                <a:gd name="T16" fmla="*/ 222 w 52"/>
                <a:gd name="T17" fmla="*/ 253 h 53"/>
                <a:gd name="T18" fmla="*/ 222 w 52"/>
                <a:gd name="T19" fmla="*/ 293 h 53"/>
                <a:gd name="T20" fmla="*/ 212 w 52"/>
                <a:gd name="T21" fmla="*/ 351 h 53"/>
                <a:gd name="T22" fmla="*/ 208 w 52"/>
                <a:gd name="T23" fmla="*/ 379 h 53"/>
                <a:gd name="T24" fmla="*/ 189 w 52"/>
                <a:gd name="T25" fmla="*/ 416 h 53"/>
                <a:gd name="T26" fmla="*/ 175 w 52"/>
                <a:gd name="T27" fmla="*/ 453 h 53"/>
                <a:gd name="T28" fmla="*/ 156 w 52"/>
                <a:gd name="T29" fmla="*/ 474 h 53"/>
                <a:gd name="T30" fmla="*/ 128 w 52"/>
                <a:gd name="T31" fmla="*/ 493 h 53"/>
                <a:gd name="T32" fmla="*/ 108 w 52"/>
                <a:gd name="T33" fmla="*/ 493 h 53"/>
                <a:gd name="T34" fmla="*/ 89 w 52"/>
                <a:gd name="T35" fmla="*/ 493 h 53"/>
                <a:gd name="T36" fmla="*/ 66 w 52"/>
                <a:gd name="T37" fmla="*/ 474 h 53"/>
                <a:gd name="T38" fmla="*/ 48 w 52"/>
                <a:gd name="T39" fmla="*/ 453 h 53"/>
                <a:gd name="T40" fmla="*/ 29 w 52"/>
                <a:gd name="T41" fmla="*/ 416 h 53"/>
                <a:gd name="T42" fmla="*/ 13 w 52"/>
                <a:gd name="T43" fmla="*/ 379 h 53"/>
                <a:gd name="T44" fmla="*/ 9 w 52"/>
                <a:gd name="T45" fmla="*/ 351 h 53"/>
                <a:gd name="T46" fmla="*/ 0 w 52"/>
                <a:gd name="T47" fmla="*/ 293 h 53"/>
                <a:gd name="T48" fmla="*/ 0 w 52"/>
                <a:gd name="T49" fmla="*/ 253 h 53"/>
                <a:gd name="T50" fmla="*/ 0 w 52"/>
                <a:gd name="T51" fmla="*/ 200 h 53"/>
                <a:gd name="T52" fmla="*/ 9 w 52"/>
                <a:gd name="T53" fmla="*/ 151 h 53"/>
                <a:gd name="T54" fmla="*/ 13 w 52"/>
                <a:gd name="T55" fmla="*/ 114 h 53"/>
                <a:gd name="T56" fmla="*/ 29 w 52"/>
                <a:gd name="T57" fmla="*/ 77 h 53"/>
                <a:gd name="T58" fmla="*/ 48 w 52"/>
                <a:gd name="T59" fmla="*/ 37 h 53"/>
                <a:gd name="T60" fmla="*/ 66 w 52"/>
                <a:gd name="T61" fmla="*/ 21 h 53"/>
                <a:gd name="T62" fmla="*/ 89 w 52"/>
                <a:gd name="T63" fmla="*/ 0 h 53"/>
                <a:gd name="T64" fmla="*/ 108 w 52"/>
                <a:gd name="T65" fmla="*/ 0 h 53"/>
                <a:gd name="T66" fmla="*/ 108 w 52"/>
                <a:gd name="T67" fmla="*/ 0 h 53"/>
                <a:gd name="T68" fmla="*/ 108 w 52"/>
                <a:gd name="T69" fmla="*/ 0 h 5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52"/>
                <a:gd name="T106" fmla="*/ 0 h 53"/>
                <a:gd name="T107" fmla="*/ 52 w 52"/>
                <a:gd name="T108" fmla="*/ 53 h 5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52" h="53">
                  <a:moveTo>
                    <a:pt x="25" y="0"/>
                  </a:moveTo>
                  <a:lnTo>
                    <a:pt x="30" y="0"/>
                  </a:lnTo>
                  <a:lnTo>
                    <a:pt x="36" y="2"/>
                  </a:lnTo>
                  <a:lnTo>
                    <a:pt x="40" y="4"/>
                  </a:lnTo>
                  <a:lnTo>
                    <a:pt x="44" y="8"/>
                  </a:lnTo>
                  <a:lnTo>
                    <a:pt x="48" y="12"/>
                  </a:lnTo>
                  <a:lnTo>
                    <a:pt x="49" y="16"/>
                  </a:lnTo>
                  <a:lnTo>
                    <a:pt x="51" y="21"/>
                  </a:lnTo>
                  <a:lnTo>
                    <a:pt x="51" y="27"/>
                  </a:lnTo>
                  <a:lnTo>
                    <a:pt x="51" y="31"/>
                  </a:lnTo>
                  <a:lnTo>
                    <a:pt x="49" y="37"/>
                  </a:lnTo>
                  <a:lnTo>
                    <a:pt x="48" y="40"/>
                  </a:lnTo>
                  <a:lnTo>
                    <a:pt x="44" y="44"/>
                  </a:lnTo>
                  <a:lnTo>
                    <a:pt x="40" y="48"/>
                  </a:lnTo>
                  <a:lnTo>
                    <a:pt x="36" y="50"/>
                  </a:lnTo>
                  <a:lnTo>
                    <a:pt x="30" y="52"/>
                  </a:lnTo>
                  <a:lnTo>
                    <a:pt x="25" y="52"/>
                  </a:lnTo>
                  <a:lnTo>
                    <a:pt x="21" y="52"/>
                  </a:lnTo>
                  <a:lnTo>
                    <a:pt x="15" y="50"/>
                  </a:lnTo>
                  <a:lnTo>
                    <a:pt x="11" y="48"/>
                  </a:lnTo>
                  <a:lnTo>
                    <a:pt x="7" y="44"/>
                  </a:lnTo>
                  <a:lnTo>
                    <a:pt x="3" y="40"/>
                  </a:lnTo>
                  <a:lnTo>
                    <a:pt x="2" y="37"/>
                  </a:lnTo>
                  <a:lnTo>
                    <a:pt x="0" y="31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2" y="16"/>
                  </a:lnTo>
                  <a:lnTo>
                    <a:pt x="3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25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5" name="Freeform 31"/>
            <p:cNvSpPr>
              <a:spLocks/>
            </p:cNvSpPr>
            <p:nvPr/>
          </p:nvSpPr>
          <p:spPr bwMode="auto">
            <a:xfrm>
              <a:off x="4267" y="3544"/>
              <a:ext cx="43" cy="51"/>
            </a:xfrm>
            <a:custGeom>
              <a:avLst/>
              <a:gdLst>
                <a:gd name="T0" fmla="*/ 60 w 30"/>
                <a:gd name="T1" fmla="*/ 0 h 29"/>
                <a:gd name="T2" fmla="*/ 70 w 30"/>
                <a:gd name="T3" fmla="*/ 0 h 29"/>
                <a:gd name="T4" fmla="*/ 80 w 30"/>
                <a:gd name="T5" fmla="*/ 0 h 29"/>
                <a:gd name="T6" fmla="*/ 89 w 30"/>
                <a:gd name="T7" fmla="*/ 21 h 29"/>
                <a:gd name="T8" fmla="*/ 108 w 30"/>
                <a:gd name="T9" fmla="*/ 37 h 29"/>
                <a:gd name="T10" fmla="*/ 108 w 30"/>
                <a:gd name="T11" fmla="*/ 49 h 29"/>
                <a:gd name="T12" fmla="*/ 115 w 30"/>
                <a:gd name="T13" fmla="*/ 65 h 29"/>
                <a:gd name="T14" fmla="*/ 123 w 30"/>
                <a:gd name="T15" fmla="*/ 102 h 29"/>
                <a:gd name="T16" fmla="*/ 123 w 30"/>
                <a:gd name="T17" fmla="*/ 123 h 29"/>
                <a:gd name="T18" fmla="*/ 123 w 30"/>
                <a:gd name="T19" fmla="*/ 164 h 29"/>
                <a:gd name="T20" fmla="*/ 115 w 30"/>
                <a:gd name="T21" fmla="*/ 179 h 29"/>
                <a:gd name="T22" fmla="*/ 108 w 30"/>
                <a:gd name="T23" fmla="*/ 216 h 29"/>
                <a:gd name="T24" fmla="*/ 108 w 30"/>
                <a:gd name="T25" fmla="*/ 237 h 29"/>
                <a:gd name="T26" fmla="*/ 89 w 30"/>
                <a:gd name="T27" fmla="*/ 257 h 29"/>
                <a:gd name="T28" fmla="*/ 80 w 30"/>
                <a:gd name="T29" fmla="*/ 257 h 29"/>
                <a:gd name="T30" fmla="*/ 70 w 30"/>
                <a:gd name="T31" fmla="*/ 266 h 29"/>
                <a:gd name="T32" fmla="*/ 60 w 30"/>
                <a:gd name="T33" fmla="*/ 266 h 29"/>
                <a:gd name="T34" fmla="*/ 49 w 30"/>
                <a:gd name="T35" fmla="*/ 266 h 29"/>
                <a:gd name="T36" fmla="*/ 33 w 30"/>
                <a:gd name="T37" fmla="*/ 257 h 29"/>
                <a:gd name="T38" fmla="*/ 27 w 30"/>
                <a:gd name="T39" fmla="*/ 257 h 29"/>
                <a:gd name="T40" fmla="*/ 19 w 30"/>
                <a:gd name="T41" fmla="*/ 237 h 29"/>
                <a:gd name="T42" fmla="*/ 9 w 30"/>
                <a:gd name="T43" fmla="*/ 216 h 29"/>
                <a:gd name="T44" fmla="*/ 9 w 30"/>
                <a:gd name="T45" fmla="*/ 179 h 29"/>
                <a:gd name="T46" fmla="*/ 0 w 30"/>
                <a:gd name="T47" fmla="*/ 164 h 29"/>
                <a:gd name="T48" fmla="*/ 0 w 30"/>
                <a:gd name="T49" fmla="*/ 123 h 29"/>
                <a:gd name="T50" fmla="*/ 0 w 30"/>
                <a:gd name="T51" fmla="*/ 102 h 29"/>
                <a:gd name="T52" fmla="*/ 9 w 30"/>
                <a:gd name="T53" fmla="*/ 65 h 29"/>
                <a:gd name="T54" fmla="*/ 9 w 30"/>
                <a:gd name="T55" fmla="*/ 49 h 29"/>
                <a:gd name="T56" fmla="*/ 19 w 30"/>
                <a:gd name="T57" fmla="*/ 37 h 29"/>
                <a:gd name="T58" fmla="*/ 27 w 30"/>
                <a:gd name="T59" fmla="*/ 21 h 29"/>
                <a:gd name="T60" fmla="*/ 33 w 30"/>
                <a:gd name="T61" fmla="*/ 0 h 29"/>
                <a:gd name="T62" fmla="*/ 49 w 30"/>
                <a:gd name="T63" fmla="*/ 0 h 29"/>
                <a:gd name="T64" fmla="*/ 60 w 30"/>
                <a:gd name="T65" fmla="*/ 0 h 2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0"/>
                <a:gd name="T100" fmla="*/ 0 h 29"/>
                <a:gd name="T101" fmla="*/ 30 w 30"/>
                <a:gd name="T102" fmla="*/ 29 h 2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0" h="29">
                  <a:moveTo>
                    <a:pt x="14" y="0"/>
                  </a:moveTo>
                  <a:lnTo>
                    <a:pt x="17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5" y="4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9" y="17"/>
                  </a:lnTo>
                  <a:lnTo>
                    <a:pt x="27" y="19"/>
                  </a:lnTo>
                  <a:lnTo>
                    <a:pt x="25" y="23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9" y="27"/>
                  </a:lnTo>
                  <a:lnTo>
                    <a:pt x="17" y="28"/>
                  </a:lnTo>
                  <a:lnTo>
                    <a:pt x="14" y="28"/>
                  </a:lnTo>
                  <a:lnTo>
                    <a:pt x="12" y="28"/>
                  </a:lnTo>
                  <a:lnTo>
                    <a:pt x="8" y="27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7"/>
                  </a:lnTo>
                  <a:lnTo>
                    <a:pt x="2" y="5"/>
                  </a:lnTo>
                  <a:lnTo>
                    <a:pt x="4" y="4"/>
                  </a:lnTo>
                  <a:lnTo>
                    <a:pt x="6" y="2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6" name="Freeform 32"/>
            <p:cNvSpPr>
              <a:spLocks/>
            </p:cNvSpPr>
            <p:nvPr/>
          </p:nvSpPr>
          <p:spPr bwMode="auto">
            <a:xfrm>
              <a:off x="4267" y="3544"/>
              <a:ext cx="43" cy="51"/>
            </a:xfrm>
            <a:custGeom>
              <a:avLst/>
              <a:gdLst>
                <a:gd name="T0" fmla="*/ 60 w 30"/>
                <a:gd name="T1" fmla="*/ 0 h 29"/>
                <a:gd name="T2" fmla="*/ 70 w 30"/>
                <a:gd name="T3" fmla="*/ 0 h 29"/>
                <a:gd name="T4" fmla="*/ 80 w 30"/>
                <a:gd name="T5" fmla="*/ 0 h 29"/>
                <a:gd name="T6" fmla="*/ 89 w 30"/>
                <a:gd name="T7" fmla="*/ 21 h 29"/>
                <a:gd name="T8" fmla="*/ 108 w 30"/>
                <a:gd name="T9" fmla="*/ 37 h 29"/>
                <a:gd name="T10" fmla="*/ 108 w 30"/>
                <a:gd name="T11" fmla="*/ 49 h 29"/>
                <a:gd name="T12" fmla="*/ 115 w 30"/>
                <a:gd name="T13" fmla="*/ 65 h 29"/>
                <a:gd name="T14" fmla="*/ 123 w 30"/>
                <a:gd name="T15" fmla="*/ 102 h 29"/>
                <a:gd name="T16" fmla="*/ 123 w 30"/>
                <a:gd name="T17" fmla="*/ 123 h 29"/>
                <a:gd name="T18" fmla="*/ 123 w 30"/>
                <a:gd name="T19" fmla="*/ 164 h 29"/>
                <a:gd name="T20" fmla="*/ 115 w 30"/>
                <a:gd name="T21" fmla="*/ 179 h 29"/>
                <a:gd name="T22" fmla="*/ 108 w 30"/>
                <a:gd name="T23" fmla="*/ 216 h 29"/>
                <a:gd name="T24" fmla="*/ 108 w 30"/>
                <a:gd name="T25" fmla="*/ 237 h 29"/>
                <a:gd name="T26" fmla="*/ 89 w 30"/>
                <a:gd name="T27" fmla="*/ 257 h 29"/>
                <a:gd name="T28" fmla="*/ 80 w 30"/>
                <a:gd name="T29" fmla="*/ 257 h 29"/>
                <a:gd name="T30" fmla="*/ 70 w 30"/>
                <a:gd name="T31" fmla="*/ 266 h 29"/>
                <a:gd name="T32" fmla="*/ 60 w 30"/>
                <a:gd name="T33" fmla="*/ 266 h 29"/>
                <a:gd name="T34" fmla="*/ 49 w 30"/>
                <a:gd name="T35" fmla="*/ 266 h 29"/>
                <a:gd name="T36" fmla="*/ 33 w 30"/>
                <a:gd name="T37" fmla="*/ 257 h 29"/>
                <a:gd name="T38" fmla="*/ 27 w 30"/>
                <a:gd name="T39" fmla="*/ 257 h 29"/>
                <a:gd name="T40" fmla="*/ 19 w 30"/>
                <a:gd name="T41" fmla="*/ 237 h 29"/>
                <a:gd name="T42" fmla="*/ 9 w 30"/>
                <a:gd name="T43" fmla="*/ 216 h 29"/>
                <a:gd name="T44" fmla="*/ 9 w 30"/>
                <a:gd name="T45" fmla="*/ 179 h 29"/>
                <a:gd name="T46" fmla="*/ 0 w 30"/>
                <a:gd name="T47" fmla="*/ 164 h 29"/>
                <a:gd name="T48" fmla="*/ 0 w 30"/>
                <a:gd name="T49" fmla="*/ 123 h 29"/>
                <a:gd name="T50" fmla="*/ 0 w 30"/>
                <a:gd name="T51" fmla="*/ 102 h 29"/>
                <a:gd name="T52" fmla="*/ 9 w 30"/>
                <a:gd name="T53" fmla="*/ 65 h 29"/>
                <a:gd name="T54" fmla="*/ 9 w 30"/>
                <a:gd name="T55" fmla="*/ 49 h 29"/>
                <a:gd name="T56" fmla="*/ 19 w 30"/>
                <a:gd name="T57" fmla="*/ 37 h 29"/>
                <a:gd name="T58" fmla="*/ 27 w 30"/>
                <a:gd name="T59" fmla="*/ 21 h 29"/>
                <a:gd name="T60" fmla="*/ 33 w 30"/>
                <a:gd name="T61" fmla="*/ 0 h 29"/>
                <a:gd name="T62" fmla="*/ 49 w 30"/>
                <a:gd name="T63" fmla="*/ 0 h 29"/>
                <a:gd name="T64" fmla="*/ 60 w 30"/>
                <a:gd name="T65" fmla="*/ 0 h 29"/>
                <a:gd name="T66" fmla="*/ 60 w 30"/>
                <a:gd name="T67" fmla="*/ 0 h 29"/>
                <a:gd name="T68" fmla="*/ 60 w 30"/>
                <a:gd name="T69" fmla="*/ 0 h 2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0"/>
                <a:gd name="T106" fmla="*/ 0 h 29"/>
                <a:gd name="T107" fmla="*/ 30 w 30"/>
                <a:gd name="T108" fmla="*/ 29 h 2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0" h="29">
                  <a:moveTo>
                    <a:pt x="14" y="0"/>
                  </a:moveTo>
                  <a:lnTo>
                    <a:pt x="17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5" y="4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9" y="17"/>
                  </a:lnTo>
                  <a:lnTo>
                    <a:pt x="27" y="19"/>
                  </a:lnTo>
                  <a:lnTo>
                    <a:pt x="25" y="23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9" y="27"/>
                  </a:lnTo>
                  <a:lnTo>
                    <a:pt x="17" y="28"/>
                  </a:lnTo>
                  <a:lnTo>
                    <a:pt x="14" y="28"/>
                  </a:lnTo>
                  <a:lnTo>
                    <a:pt x="12" y="28"/>
                  </a:lnTo>
                  <a:lnTo>
                    <a:pt x="8" y="27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7"/>
                  </a:lnTo>
                  <a:lnTo>
                    <a:pt x="2" y="5"/>
                  </a:lnTo>
                  <a:lnTo>
                    <a:pt x="4" y="4"/>
                  </a:lnTo>
                  <a:lnTo>
                    <a:pt x="6" y="2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7" name="Freeform 33"/>
            <p:cNvSpPr>
              <a:spLocks/>
            </p:cNvSpPr>
            <p:nvPr/>
          </p:nvSpPr>
          <p:spPr bwMode="auto">
            <a:xfrm>
              <a:off x="4272" y="3551"/>
              <a:ext cx="32" cy="39"/>
            </a:xfrm>
            <a:custGeom>
              <a:avLst/>
              <a:gdLst>
                <a:gd name="T0" fmla="*/ 47 w 22"/>
                <a:gd name="T1" fmla="*/ 0 h 22"/>
                <a:gd name="T2" fmla="*/ 48 w 22"/>
                <a:gd name="T3" fmla="*/ 0 h 22"/>
                <a:gd name="T4" fmla="*/ 68 w 22"/>
                <a:gd name="T5" fmla="*/ 0 h 22"/>
                <a:gd name="T6" fmla="*/ 76 w 22"/>
                <a:gd name="T7" fmla="*/ 12 h 22"/>
                <a:gd name="T8" fmla="*/ 76 w 22"/>
                <a:gd name="T9" fmla="*/ 12 h 22"/>
                <a:gd name="T10" fmla="*/ 87 w 22"/>
                <a:gd name="T11" fmla="*/ 28 h 22"/>
                <a:gd name="T12" fmla="*/ 95 w 22"/>
                <a:gd name="T13" fmla="*/ 50 h 22"/>
                <a:gd name="T14" fmla="*/ 95 w 22"/>
                <a:gd name="T15" fmla="*/ 66 h 22"/>
                <a:gd name="T16" fmla="*/ 95 w 22"/>
                <a:gd name="T17" fmla="*/ 110 h 22"/>
                <a:gd name="T18" fmla="*/ 95 w 22"/>
                <a:gd name="T19" fmla="*/ 129 h 22"/>
                <a:gd name="T20" fmla="*/ 95 w 22"/>
                <a:gd name="T21" fmla="*/ 151 h 22"/>
                <a:gd name="T22" fmla="*/ 87 w 22"/>
                <a:gd name="T23" fmla="*/ 167 h 22"/>
                <a:gd name="T24" fmla="*/ 76 w 22"/>
                <a:gd name="T25" fmla="*/ 188 h 22"/>
                <a:gd name="T26" fmla="*/ 76 w 22"/>
                <a:gd name="T27" fmla="*/ 188 h 22"/>
                <a:gd name="T28" fmla="*/ 68 w 22"/>
                <a:gd name="T29" fmla="*/ 207 h 22"/>
                <a:gd name="T30" fmla="*/ 48 w 22"/>
                <a:gd name="T31" fmla="*/ 207 h 22"/>
                <a:gd name="T32" fmla="*/ 47 w 22"/>
                <a:gd name="T33" fmla="*/ 207 h 22"/>
                <a:gd name="T34" fmla="*/ 36 w 22"/>
                <a:gd name="T35" fmla="*/ 207 h 22"/>
                <a:gd name="T36" fmla="*/ 28 w 22"/>
                <a:gd name="T37" fmla="*/ 207 h 22"/>
                <a:gd name="T38" fmla="*/ 19 w 22"/>
                <a:gd name="T39" fmla="*/ 188 h 22"/>
                <a:gd name="T40" fmla="*/ 9 w 22"/>
                <a:gd name="T41" fmla="*/ 188 h 22"/>
                <a:gd name="T42" fmla="*/ 0 w 22"/>
                <a:gd name="T43" fmla="*/ 167 h 22"/>
                <a:gd name="T44" fmla="*/ 0 w 22"/>
                <a:gd name="T45" fmla="*/ 151 h 22"/>
                <a:gd name="T46" fmla="*/ 0 w 22"/>
                <a:gd name="T47" fmla="*/ 129 h 22"/>
                <a:gd name="T48" fmla="*/ 0 w 22"/>
                <a:gd name="T49" fmla="*/ 110 h 22"/>
                <a:gd name="T50" fmla="*/ 0 w 22"/>
                <a:gd name="T51" fmla="*/ 66 h 22"/>
                <a:gd name="T52" fmla="*/ 0 w 22"/>
                <a:gd name="T53" fmla="*/ 50 h 22"/>
                <a:gd name="T54" fmla="*/ 0 w 22"/>
                <a:gd name="T55" fmla="*/ 28 h 22"/>
                <a:gd name="T56" fmla="*/ 9 w 22"/>
                <a:gd name="T57" fmla="*/ 12 h 22"/>
                <a:gd name="T58" fmla="*/ 19 w 22"/>
                <a:gd name="T59" fmla="*/ 12 h 22"/>
                <a:gd name="T60" fmla="*/ 28 w 22"/>
                <a:gd name="T61" fmla="*/ 0 h 22"/>
                <a:gd name="T62" fmla="*/ 36 w 22"/>
                <a:gd name="T63" fmla="*/ 0 h 22"/>
                <a:gd name="T64" fmla="*/ 47 w 22"/>
                <a:gd name="T65" fmla="*/ 0 h 2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2"/>
                <a:gd name="T100" fmla="*/ 0 h 22"/>
                <a:gd name="T101" fmla="*/ 22 w 22"/>
                <a:gd name="T102" fmla="*/ 22 h 2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2" h="22">
                  <a:moveTo>
                    <a:pt x="10" y="0"/>
                  </a:moveTo>
                  <a:lnTo>
                    <a:pt x="11" y="0"/>
                  </a:lnTo>
                  <a:lnTo>
                    <a:pt x="15" y="0"/>
                  </a:lnTo>
                  <a:lnTo>
                    <a:pt x="17" y="1"/>
                  </a:lnTo>
                  <a:lnTo>
                    <a:pt x="19" y="3"/>
                  </a:lnTo>
                  <a:lnTo>
                    <a:pt x="21" y="5"/>
                  </a:lnTo>
                  <a:lnTo>
                    <a:pt x="21" y="7"/>
                  </a:lnTo>
                  <a:lnTo>
                    <a:pt x="21" y="11"/>
                  </a:lnTo>
                  <a:lnTo>
                    <a:pt x="21" y="13"/>
                  </a:lnTo>
                  <a:lnTo>
                    <a:pt x="21" y="15"/>
                  </a:lnTo>
                  <a:lnTo>
                    <a:pt x="19" y="17"/>
                  </a:lnTo>
                  <a:lnTo>
                    <a:pt x="17" y="19"/>
                  </a:lnTo>
                  <a:lnTo>
                    <a:pt x="15" y="21"/>
                  </a:lnTo>
                  <a:lnTo>
                    <a:pt x="11" y="21"/>
                  </a:lnTo>
                  <a:lnTo>
                    <a:pt x="10" y="21"/>
                  </a:lnTo>
                  <a:lnTo>
                    <a:pt x="8" y="21"/>
                  </a:lnTo>
                  <a:lnTo>
                    <a:pt x="6" y="21"/>
                  </a:lnTo>
                  <a:lnTo>
                    <a:pt x="4" y="19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0" y="7"/>
                  </a:lnTo>
                  <a:lnTo>
                    <a:pt x="0" y="5"/>
                  </a:lnTo>
                  <a:lnTo>
                    <a:pt x="0" y="3"/>
                  </a:lnTo>
                  <a:lnTo>
                    <a:pt x="2" y="1"/>
                  </a:lnTo>
                  <a:lnTo>
                    <a:pt x="4" y="1"/>
                  </a:lnTo>
                  <a:lnTo>
                    <a:pt x="6" y="0"/>
                  </a:lnTo>
                  <a:lnTo>
                    <a:pt x="8" y="0"/>
                  </a:lnTo>
                  <a:lnTo>
                    <a:pt x="10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8" name="Freeform 34"/>
            <p:cNvSpPr>
              <a:spLocks/>
            </p:cNvSpPr>
            <p:nvPr/>
          </p:nvSpPr>
          <p:spPr bwMode="auto">
            <a:xfrm>
              <a:off x="4272" y="3551"/>
              <a:ext cx="32" cy="39"/>
            </a:xfrm>
            <a:custGeom>
              <a:avLst/>
              <a:gdLst>
                <a:gd name="T0" fmla="*/ 47 w 22"/>
                <a:gd name="T1" fmla="*/ 0 h 22"/>
                <a:gd name="T2" fmla="*/ 48 w 22"/>
                <a:gd name="T3" fmla="*/ 0 h 22"/>
                <a:gd name="T4" fmla="*/ 68 w 22"/>
                <a:gd name="T5" fmla="*/ 0 h 22"/>
                <a:gd name="T6" fmla="*/ 76 w 22"/>
                <a:gd name="T7" fmla="*/ 12 h 22"/>
                <a:gd name="T8" fmla="*/ 76 w 22"/>
                <a:gd name="T9" fmla="*/ 12 h 22"/>
                <a:gd name="T10" fmla="*/ 87 w 22"/>
                <a:gd name="T11" fmla="*/ 28 h 22"/>
                <a:gd name="T12" fmla="*/ 95 w 22"/>
                <a:gd name="T13" fmla="*/ 50 h 22"/>
                <a:gd name="T14" fmla="*/ 95 w 22"/>
                <a:gd name="T15" fmla="*/ 66 h 22"/>
                <a:gd name="T16" fmla="*/ 95 w 22"/>
                <a:gd name="T17" fmla="*/ 110 h 22"/>
                <a:gd name="T18" fmla="*/ 95 w 22"/>
                <a:gd name="T19" fmla="*/ 129 h 22"/>
                <a:gd name="T20" fmla="*/ 95 w 22"/>
                <a:gd name="T21" fmla="*/ 151 h 22"/>
                <a:gd name="T22" fmla="*/ 87 w 22"/>
                <a:gd name="T23" fmla="*/ 167 h 22"/>
                <a:gd name="T24" fmla="*/ 76 w 22"/>
                <a:gd name="T25" fmla="*/ 188 h 22"/>
                <a:gd name="T26" fmla="*/ 76 w 22"/>
                <a:gd name="T27" fmla="*/ 188 h 22"/>
                <a:gd name="T28" fmla="*/ 68 w 22"/>
                <a:gd name="T29" fmla="*/ 207 h 22"/>
                <a:gd name="T30" fmla="*/ 48 w 22"/>
                <a:gd name="T31" fmla="*/ 207 h 22"/>
                <a:gd name="T32" fmla="*/ 47 w 22"/>
                <a:gd name="T33" fmla="*/ 207 h 22"/>
                <a:gd name="T34" fmla="*/ 36 w 22"/>
                <a:gd name="T35" fmla="*/ 207 h 22"/>
                <a:gd name="T36" fmla="*/ 28 w 22"/>
                <a:gd name="T37" fmla="*/ 207 h 22"/>
                <a:gd name="T38" fmla="*/ 19 w 22"/>
                <a:gd name="T39" fmla="*/ 188 h 22"/>
                <a:gd name="T40" fmla="*/ 9 w 22"/>
                <a:gd name="T41" fmla="*/ 188 h 22"/>
                <a:gd name="T42" fmla="*/ 0 w 22"/>
                <a:gd name="T43" fmla="*/ 167 h 22"/>
                <a:gd name="T44" fmla="*/ 0 w 22"/>
                <a:gd name="T45" fmla="*/ 151 h 22"/>
                <a:gd name="T46" fmla="*/ 0 w 22"/>
                <a:gd name="T47" fmla="*/ 129 h 22"/>
                <a:gd name="T48" fmla="*/ 0 w 22"/>
                <a:gd name="T49" fmla="*/ 110 h 22"/>
                <a:gd name="T50" fmla="*/ 0 w 22"/>
                <a:gd name="T51" fmla="*/ 66 h 22"/>
                <a:gd name="T52" fmla="*/ 0 w 22"/>
                <a:gd name="T53" fmla="*/ 50 h 22"/>
                <a:gd name="T54" fmla="*/ 0 w 22"/>
                <a:gd name="T55" fmla="*/ 28 h 22"/>
                <a:gd name="T56" fmla="*/ 9 w 22"/>
                <a:gd name="T57" fmla="*/ 12 h 22"/>
                <a:gd name="T58" fmla="*/ 19 w 22"/>
                <a:gd name="T59" fmla="*/ 12 h 22"/>
                <a:gd name="T60" fmla="*/ 28 w 22"/>
                <a:gd name="T61" fmla="*/ 0 h 22"/>
                <a:gd name="T62" fmla="*/ 36 w 22"/>
                <a:gd name="T63" fmla="*/ 0 h 22"/>
                <a:gd name="T64" fmla="*/ 47 w 22"/>
                <a:gd name="T65" fmla="*/ 0 h 22"/>
                <a:gd name="T66" fmla="*/ 47 w 22"/>
                <a:gd name="T67" fmla="*/ 0 h 22"/>
                <a:gd name="T68" fmla="*/ 47 w 22"/>
                <a:gd name="T69" fmla="*/ 0 h 2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2"/>
                <a:gd name="T106" fmla="*/ 0 h 22"/>
                <a:gd name="T107" fmla="*/ 22 w 22"/>
                <a:gd name="T108" fmla="*/ 22 h 2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2" h="22">
                  <a:moveTo>
                    <a:pt x="10" y="0"/>
                  </a:moveTo>
                  <a:lnTo>
                    <a:pt x="11" y="0"/>
                  </a:lnTo>
                  <a:lnTo>
                    <a:pt x="15" y="0"/>
                  </a:lnTo>
                  <a:lnTo>
                    <a:pt x="17" y="1"/>
                  </a:lnTo>
                  <a:lnTo>
                    <a:pt x="19" y="3"/>
                  </a:lnTo>
                  <a:lnTo>
                    <a:pt x="21" y="5"/>
                  </a:lnTo>
                  <a:lnTo>
                    <a:pt x="21" y="7"/>
                  </a:lnTo>
                  <a:lnTo>
                    <a:pt x="21" y="11"/>
                  </a:lnTo>
                  <a:lnTo>
                    <a:pt x="21" y="13"/>
                  </a:lnTo>
                  <a:lnTo>
                    <a:pt x="21" y="15"/>
                  </a:lnTo>
                  <a:lnTo>
                    <a:pt x="19" y="17"/>
                  </a:lnTo>
                  <a:lnTo>
                    <a:pt x="17" y="19"/>
                  </a:lnTo>
                  <a:lnTo>
                    <a:pt x="15" y="21"/>
                  </a:lnTo>
                  <a:lnTo>
                    <a:pt x="11" y="21"/>
                  </a:lnTo>
                  <a:lnTo>
                    <a:pt x="10" y="21"/>
                  </a:lnTo>
                  <a:lnTo>
                    <a:pt x="8" y="21"/>
                  </a:lnTo>
                  <a:lnTo>
                    <a:pt x="6" y="21"/>
                  </a:lnTo>
                  <a:lnTo>
                    <a:pt x="4" y="19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0" y="7"/>
                  </a:lnTo>
                  <a:lnTo>
                    <a:pt x="0" y="5"/>
                  </a:lnTo>
                  <a:lnTo>
                    <a:pt x="0" y="3"/>
                  </a:lnTo>
                  <a:lnTo>
                    <a:pt x="2" y="1"/>
                  </a:lnTo>
                  <a:lnTo>
                    <a:pt x="4" y="1"/>
                  </a:lnTo>
                  <a:lnTo>
                    <a:pt x="6" y="0"/>
                  </a:lnTo>
                  <a:lnTo>
                    <a:pt x="8" y="0"/>
                  </a:lnTo>
                  <a:lnTo>
                    <a:pt x="1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9" name="Freeform 35"/>
            <p:cNvSpPr>
              <a:spLocks/>
            </p:cNvSpPr>
            <p:nvPr/>
          </p:nvSpPr>
          <p:spPr bwMode="auto">
            <a:xfrm>
              <a:off x="3977" y="3493"/>
              <a:ext cx="92" cy="65"/>
            </a:xfrm>
            <a:custGeom>
              <a:avLst/>
              <a:gdLst>
                <a:gd name="T0" fmla="*/ 0 w 64"/>
                <a:gd name="T1" fmla="*/ 142 h 37"/>
                <a:gd name="T2" fmla="*/ 0 w 64"/>
                <a:gd name="T3" fmla="*/ 0 h 37"/>
                <a:gd name="T4" fmla="*/ 270 w 64"/>
                <a:gd name="T5" fmla="*/ 0 h 37"/>
                <a:gd name="T6" fmla="*/ 270 w 64"/>
                <a:gd name="T7" fmla="*/ 343 h 37"/>
                <a:gd name="T8" fmla="*/ 89 w 64"/>
                <a:gd name="T9" fmla="*/ 343 h 37"/>
                <a:gd name="T10" fmla="*/ 0 w 64"/>
                <a:gd name="T11" fmla="*/ 142 h 3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7"/>
                <a:gd name="T20" fmla="*/ 64 w 64"/>
                <a:gd name="T21" fmla="*/ 37 h 3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7">
                  <a:moveTo>
                    <a:pt x="0" y="15"/>
                  </a:moveTo>
                  <a:lnTo>
                    <a:pt x="0" y="0"/>
                  </a:lnTo>
                  <a:lnTo>
                    <a:pt x="63" y="0"/>
                  </a:lnTo>
                  <a:lnTo>
                    <a:pt x="63" y="36"/>
                  </a:lnTo>
                  <a:lnTo>
                    <a:pt x="21" y="36"/>
                  </a:lnTo>
                  <a:lnTo>
                    <a:pt x="0" y="15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0" name="Freeform 36"/>
            <p:cNvSpPr>
              <a:spLocks/>
            </p:cNvSpPr>
            <p:nvPr/>
          </p:nvSpPr>
          <p:spPr bwMode="auto">
            <a:xfrm>
              <a:off x="3977" y="3493"/>
              <a:ext cx="92" cy="65"/>
            </a:xfrm>
            <a:custGeom>
              <a:avLst/>
              <a:gdLst>
                <a:gd name="T0" fmla="*/ 0 w 64"/>
                <a:gd name="T1" fmla="*/ 142 h 37"/>
                <a:gd name="T2" fmla="*/ 0 w 64"/>
                <a:gd name="T3" fmla="*/ 0 h 37"/>
                <a:gd name="T4" fmla="*/ 270 w 64"/>
                <a:gd name="T5" fmla="*/ 0 h 37"/>
                <a:gd name="T6" fmla="*/ 270 w 64"/>
                <a:gd name="T7" fmla="*/ 343 h 37"/>
                <a:gd name="T8" fmla="*/ 89 w 64"/>
                <a:gd name="T9" fmla="*/ 343 h 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"/>
                <a:gd name="T16" fmla="*/ 0 h 37"/>
                <a:gd name="T17" fmla="*/ 64 w 64"/>
                <a:gd name="T18" fmla="*/ 37 h 3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" h="37">
                  <a:moveTo>
                    <a:pt x="0" y="15"/>
                  </a:moveTo>
                  <a:lnTo>
                    <a:pt x="0" y="0"/>
                  </a:lnTo>
                  <a:lnTo>
                    <a:pt x="63" y="0"/>
                  </a:lnTo>
                  <a:lnTo>
                    <a:pt x="63" y="36"/>
                  </a:lnTo>
                  <a:lnTo>
                    <a:pt x="21" y="3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1" name="Freeform 37"/>
            <p:cNvSpPr>
              <a:spLocks/>
            </p:cNvSpPr>
            <p:nvPr/>
          </p:nvSpPr>
          <p:spPr bwMode="auto">
            <a:xfrm>
              <a:off x="3977" y="3520"/>
              <a:ext cx="31" cy="42"/>
            </a:xfrm>
            <a:custGeom>
              <a:avLst/>
              <a:gdLst>
                <a:gd name="T0" fmla="*/ 0 w 22"/>
                <a:gd name="T1" fmla="*/ 215 h 24"/>
                <a:gd name="T2" fmla="*/ 0 w 22"/>
                <a:gd name="T3" fmla="*/ 0 h 24"/>
                <a:gd name="T4" fmla="*/ 16 w 22"/>
                <a:gd name="T5" fmla="*/ 0 h 24"/>
                <a:gd name="T6" fmla="*/ 32 w 22"/>
                <a:gd name="T7" fmla="*/ 21 h 24"/>
                <a:gd name="T8" fmla="*/ 45 w 22"/>
                <a:gd name="T9" fmla="*/ 37 h 24"/>
                <a:gd name="T10" fmla="*/ 59 w 22"/>
                <a:gd name="T11" fmla="*/ 58 h 24"/>
                <a:gd name="T12" fmla="*/ 68 w 22"/>
                <a:gd name="T13" fmla="*/ 98 h 24"/>
                <a:gd name="T14" fmla="*/ 76 w 22"/>
                <a:gd name="T15" fmla="*/ 130 h 24"/>
                <a:gd name="T16" fmla="*/ 83 w 22"/>
                <a:gd name="T17" fmla="*/ 171 h 24"/>
                <a:gd name="T18" fmla="*/ 83 w 22"/>
                <a:gd name="T19" fmla="*/ 215 h 24"/>
                <a:gd name="T20" fmla="*/ 83 w 22"/>
                <a:gd name="T21" fmla="*/ 215 h 24"/>
                <a:gd name="T22" fmla="*/ 83 w 22"/>
                <a:gd name="T23" fmla="*/ 215 h 24"/>
                <a:gd name="T24" fmla="*/ 76 w 22"/>
                <a:gd name="T25" fmla="*/ 215 h 24"/>
                <a:gd name="T26" fmla="*/ 76 w 22"/>
                <a:gd name="T27" fmla="*/ 215 h 24"/>
                <a:gd name="T28" fmla="*/ 59 w 22"/>
                <a:gd name="T29" fmla="*/ 215 h 24"/>
                <a:gd name="T30" fmla="*/ 45 w 22"/>
                <a:gd name="T31" fmla="*/ 215 h 24"/>
                <a:gd name="T32" fmla="*/ 32 w 22"/>
                <a:gd name="T33" fmla="*/ 215 h 24"/>
                <a:gd name="T34" fmla="*/ 0 w 22"/>
                <a:gd name="T35" fmla="*/ 215 h 2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2"/>
                <a:gd name="T55" fmla="*/ 0 h 24"/>
                <a:gd name="T56" fmla="*/ 22 w 22"/>
                <a:gd name="T57" fmla="*/ 24 h 2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2" h="24">
                  <a:moveTo>
                    <a:pt x="0" y="23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8" y="2"/>
                  </a:lnTo>
                  <a:lnTo>
                    <a:pt x="11" y="4"/>
                  </a:lnTo>
                  <a:lnTo>
                    <a:pt x="15" y="6"/>
                  </a:lnTo>
                  <a:lnTo>
                    <a:pt x="17" y="10"/>
                  </a:lnTo>
                  <a:lnTo>
                    <a:pt x="19" y="14"/>
                  </a:lnTo>
                  <a:lnTo>
                    <a:pt x="21" y="18"/>
                  </a:lnTo>
                  <a:lnTo>
                    <a:pt x="21" y="23"/>
                  </a:lnTo>
                  <a:lnTo>
                    <a:pt x="19" y="23"/>
                  </a:lnTo>
                  <a:lnTo>
                    <a:pt x="15" y="23"/>
                  </a:lnTo>
                  <a:lnTo>
                    <a:pt x="11" y="23"/>
                  </a:lnTo>
                  <a:lnTo>
                    <a:pt x="8" y="23"/>
                  </a:lnTo>
                  <a:lnTo>
                    <a:pt x="0" y="23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2" name="Freeform 38"/>
            <p:cNvSpPr>
              <a:spLocks/>
            </p:cNvSpPr>
            <p:nvPr/>
          </p:nvSpPr>
          <p:spPr bwMode="auto">
            <a:xfrm>
              <a:off x="3977" y="3520"/>
              <a:ext cx="31" cy="42"/>
            </a:xfrm>
            <a:custGeom>
              <a:avLst/>
              <a:gdLst>
                <a:gd name="T0" fmla="*/ 0 w 22"/>
                <a:gd name="T1" fmla="*/ 0 h 24"/>
                <a:gd name="T2" fmla="*/ 16 w 22"/>
                <a:gd name="T3" fmla="*/ 0 h 24"/>
                <a:gd name="T4" fmla="*/ 32 w 22"/>
                <a:gd name="T5" fmla="*/ 21 h 24"/>
                <a:gd name="T6" fmla="*/ 45 w 22"/>
                <a:gd name="T7" fmla="*/ 37 h 24"/>
                <a:gd name="T8" fmla="*/ 59 w 22"/>
                <a:gd name="T9" fmla="*/ 58 h 24"/>
                <a:gd name="T10" fmla="*/ 68 w 22"/>
                <a:gd name="T11" fmla="*/ 98 h 24"/>
                <a:gd name="T12" fmla="*/ 76 w 22"/>
                <a:gd name="T13" fmla="*/ 130 h 24"/>
                <a:gd name="T14" fmla="*/ 83 w 22"/>
                <a:gd name="T15" fmla="*/ 171 h 24"/>
                <a:gd name="T16" fmla="*/ 83 w 22"/>
                <a:gd name="T17" fmla="*/ 215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2"/>
                <a:gd name="T28" fmla="*/ 0 h 24"/>
                <a:gd name="T29" fmla="*/ 22 w 22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2" h="24">
                  <a:moveTo>
                    <a:pt x="0" y="0"/>
                  </a:moveTo>
                  <a:lnTo>
                    <a:pt x="4" y="0"/>
                  </a:lnTo>
                  <a:lnTo>
                    <a:pt x="8" y="2"/>
                  </a:lnTo>
                  <a:lnTo>
                    <a:pt x="11" y="4"/>
                  </a:lnTo>
                  <a:lnTo>
                    <a:pt x="15" y="6"/>
                  </a:lnTo>
                  <a:lnTo>
                    <a:pt x="17" y="10"/>
                  </a:lnTo>
                  <a:lnTo>
                    <a:pt x="19" y="14"/>
                  </a:lnTo>
                  <a:lnTo>
                    <a:pt x="21" y="18"/>
                  </a:lnTo>
                  <a:lnTo>
                    <a:pt x="21" y="2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3" name="Freeform 39"/>
            <p:cNvSpPr>
              <a:spLocks/>
            </p:cNvSpPr>
            <p:nvPr/>
          </p:nvSpPr>
          <p:spPr bwMode="auto">
            <a:xfrm>
              <a:off x="3919" y="3516"/>
              <a:ext cx="42" cy="60"/>
            </a:xfrm>
            <a:custGeom>
              <a:avLst/>
              <a:gdLst>
                <a:gd name="T0" fmla="*/ 123 w 29"/>
                <a:gd name="T1" fmla="*/ 318 h 34"/>
                <a:gd name="T2" fmla="*/ 0 w 29"/>
                <a:gd name="T3" fmla="*/ 318 h 34"/>
                <a:gd name="T4" fmla="*/ 0 w 29"/>
                <a:gd name="T5" fmla="*/ 265 h 34"/>
                <a:gd name="T6" fmla="*/ 9 w 29"/>
                <a:gd name="T7" fmla="*/ 203 h 34"/>
                <a:gd name="T8" fmla="*/ 19 w 29"/>
                <a:gd name="T9" fmla="*/ 152 h 34"/>
                <a:gd name="T10" fmla="*/ 29 w 29"/>
                <a:gd name="T11" fmla="*/ 99 h 34"/>
                <a:gd name="T12" fmla="*/ 59 w 29"/>
                <a:gd name="T13" fmla="*/ 60 h 34"/>
                <a:gd name="T14" fmla="*/ 75 w 29"/>
                <a:gd name="T15" fmla="*/ 37 h 34"/>
                <a:gd name="T16" fmla="*/ 101 w 29"/>
                <a:gd name="T17" fmla="*/ 21 h 34"/>
                <a:gd name="T18" fmla="*/ 123 w 29"/>
                <a:gd name="T19" fmla="*/ 0 h 34"/>
                <a:gd name="T20" fmla="*/ 123 w 29"/>
                <a:gd name="T21" fmla="*/ 0 h 34"/>
                <a:gd name="T22" fmla="*/ 123 w 29"/>
                <a:gd name="T23" fmla="*/ 21 h 34"/>
                <a:gd name="T24" fmla="*/ 123 w 29"/>
                <a:gd name="T25" fmla="*/ 21 h 34"/>
                <a:gd name="T26" fmla="*/ 123 w 29"/>
                <a:gd name="T27" fmla="*/ 37 h 34"/>
                <a:gd name="T28" fmla="*/ 123 w 29"/>
                <a:gd name="T29" fmla="*/ 78 h 34"/>
                <a:gd name="T30" fmla="*/ 123 w 29"/>
                <a:gd name="T31" fmla="*/ 152 h 34"/>
                <a:gd name="T32" fmla="*/ 123 w 29"/>
                <a:gd name="T33" fmla="*/ 224 h 34"/>
                <a:gd name="T34" fmla="*/ 123 w 29"/>
                <a:gd name="T35" fmla="*/ 318 h 3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9"/>
                <a:gd name="T55" fmla="*/ 0 h 34"/>
                <a:gd name="T56" fmla="*/ 29 w 29"/>
                <a:gd name="T57" fmla="*/ 34 h 3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9" h="34">
                  <a:moveTo>
                    <a:pt x="28" y="33"/>
                  </a:moveTo>
                  <a:lnTo>
                    <a:pt x="0" y="33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7" y="10"/>
                  </a:lnTo>
                  <a:lnTo>
                    <a:pt x="13" y="6"/>
                  </a:lnTo>
                  <a:lnTo>
                    <a:pt x="17" y="4"/>
                  </a:lnTo>
                  <a:lnTo>
                    <a:pt x="23" y="2"/>
                  </a:lnTo>
                  <a:lnTo>
                    <a:pt x="28" y="0"/>
                  </a:lnTo>
                  <a:lnTo>
                    <a:pt x="28" y="2"/>
                  </a:lnTo>
                  <a:lnTo>
                    <a:pt x="28" y="4"/>
                  </a:lnTo>
                  <a:lnTo>
                    <a:pt x="28" y="8"/>
                  </a:lnTo>
                  <a:lnTo>
                    <a:pt x="28" y="16"/>
                  </a:lnTo>
                  <a:lnTo>
                    <a:pt x="28" y="23"/>
                  </a:lnTo>
                  <a:lnTo>
                    <a:pt x="28" y="33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4" name="Freeform 40"/>
            <p:cNvSpPr>
              <a:spLocks/>
            </p:cNvSpPr>
            <p:nvPr/>
          </p:nvSpPr>
          <p:spPr bwMode="auto">
            <a:xfrm>
              <a:off x="3919" y="3516"/>
              <a:ext cx="42" cy="60"/>
            </a:xfrm>
            <a:custGeom>
              <a:avLst/>
              <a:gdLst>
                <a:gd name="T0" fmla="*/ 0 w 29"/>
                <a:gd name="T1" fmla="*/ 318 h 34"/>
                <a:gd name="T2" fmla="*/ 0 w 29"/>
                <a:gd name="T3" fmla="*/ 265 h 34"/>
                <a:gd name="T4" fmla="*/ 9 w 29"/>
                <a:gd name="T5" fmla="*/ 203 h 34"/>
                <a:gd name="T6" fmla="*/ 19 w 29"/>
                <a:gd name="T7" fmla="*/ 152 h 34"/>
                <a:gd name="T8" fmla="*/ 29 w 29"/>
                <a:gd name="T9" fmla="*/ 99 h 34"/>
                <a:gd name="T10" fmla="*/ 59 w 29"/>
                <a:gd name="T11" fmla="*/ 60 h 34"/>
                <a:gd name="T12" fmla="*/ 75 w 29"/>
                <a:gd name="T13" fmla="*/ 37 h 34"/>
                <a:gd name="T14" fmla="*/ 101 w 29"/>
                <a:gd name="T15" fmla="*/ 21 h 34"/>
                <a:gd name="T16" fmla="*/ 123 w 29"/>
                <a:gd name="T17" fmla="*/ 0 h 3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9"/>
                <a:gd name="T28" fmla="*/ 0 h 34"/>
                <a:gd name="T29" fmla="*/ 29 w 29"/>
                <a:gd name="T30" fmla="*/ 34 h 3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9" h="34">
                  <a:moveTo>
                    <a:pt x="0" y="33"/>
                  </a:moveTo>
                  <a:lnTo>
                    <a:pt x="0" y="27"/>
                  </a:lnTo>
                  <a:lnTo>
                    <a:pt x="2" y="21"/>
                  </a:lnTo>
                  <a:lnTo>
                    <a:pt x="4" y="16"/>
                  </a:lnTo>
                  <a:lnTo>
                    <a:pt x="7" y="10"/>
                  </a:lnTo>
                  <a:lnTo>
                    <a:pt x="13" y="6"/>
                  </a:lnTo>
                  <a:lnTo>
                    <a:pt x="17" y="4"/>
                  </a:lnTo>
                  <a:lnTo>
                    <a:pt x="23" y="2"/>
                  </a:lnTo>
                  <a:lnTo>
                    <a:pt x="28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5" name="Freeform 41"/>
            <p:cNvSpPr>
              <a:spLocks/>
            </p:cNvSpPr>
            <p:nvPr/>
          </p:nvSpPr>
          <p:spPr bwMode="auto">
            <a:xfrm>
              <a:off x="3959" y="3516"/>
              <a:ext cx="43" cy="60"/>
            </a:xfrm>
            <a:custGeom>
              <a:avLst/>
              <a:gdLst>
                <a:gd name="T0" fmla="*/ 0 w 30"/>
                <a:gd name="T1" fmla="*/ 318 h 34"/>
                <a:gd name="T2" fmla="*/ 0 w 30"/>
                <a:gd name="T3" fmla="*/ 0 h 34"/>
                <a:gd name="T4" fmla="*/ 27 w 30"/>
                <a:gd name="T5" fmla="*/ 21 h 34"/>
                <a:gd name="T6" fmla="*/ 49 w 30"/>
                <a:gd name="T7" fmla="*/ 37 h 34"/>
                <a:gd name="T8" fmla="*/ 76 w 30"/>
                <a:gd name="T9" fmla="*/ 60 h 34"/>
                <a:gd name="T10" fmla="*/ 95 w 30"/>
                <a:gd name="T11" fmla="*/ 99 h 34"/>
                <a:gd name="T12" fmla="*/ 108 w 30"/>
                <a:gd name="T13" fmla="*/ 152 h 34"/>
                <a:gd name="T14" fmla="*/ 115 w 30"/>
                <a:gd name="T15" fmla="*/ 203 h 34"/>
                <a:gd name="T16" fmla="*/ 123 w 30"/>
                <a:gd name="T17" fmla="*/ 265 h 34"/>
                <a:gd name="T18" fmla="*/ 123 w 30"/>
                <a:gd name="T19" fmla="*/ 318 h 34"/>
                <a:gd name="T20" fmla="*/ 123 w 30"/>
                <a:gd name="T21" fmla="*/ 318 h 34"/>
                <a:gd name="T22" fmla="*/ 123 w 30"/>
                <a:gd name="T23" fmla="*/ 318 h 34"/>
                <a:gd name="T24" fmla="*/ 123 w 30"/>
                <a:gd name="T25" fmla="*/ 318 h 34"/>
                <a:gd name="T26" fmla="*/ 115 w 30"/>
                <a:gd name="T27" fmla="*/ 318 h 34"/>
                <a:gd name="T28" fmla="*/ 96 w 30"/>
                <a:gd name="T29" fmla="*/ 318 h 34"/>
                <a:gd name="T30" fmla="*/ 76 w 30"/>
                <a:gd name="T31" fmla="*/ 318 h 34"/>
                <a:gd name="T32" fmla="*/ 42 w 30"/>
                <a:gd name="T33" fmla="*/ 318 h 34"/>
                <a:gd name="T34" fmla="*/ 0 w 30"/>
                <a:gd name="T35" fmla="*/ 318 h 3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0"/>
                <a:gd name="T55" fmla="*/ 0 h 34"/>
                <a:gd name="T56" fmla="*/ 30 w 30"/>
                <a:gd name="T57" fmla="*/ 34 h 3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0" h="34">
                  <a:moveTo>
                    <a:pt x="0" y="33"/>
                  </a:moveTo>
                  <a:lnTo>
                    <a:pt x="0" y="0"/>
                  </a:lnTo>
                  <a:lnTo>
                    <a:pt x="6" y="2"/>
                  </a:lnTo>
                  <a:lnTo>
                    <a:pt x="12" y="4"/>
                  </a:lnTo>
                  <a:lnTo>
                    <a:pt x="18" y="6"/>
                  </a:lnTo>
                  <a:lnTo>
                    <a:pt x="22" y="10"/>
                  </a:lnTo>
                  <a:lnTo>
                    <a:pt x="25" y="16"/>
                  </a:lnTo>
                  <a:lnTo>
                    <a:pt x="27" y="21"/>
                  </a:lnTo>
                  <a:lnTo>
                    <a:pt x="29" y="27"/>
                  </a:lnTo>
                  <a:lnTo>
                    <a:pt x="29" y="33"/>
                  </a:lnTo>
                  <a:lnTo>
                    <a:pt x="27" y="33"/>
                  </a:lnTo>
                  <a:lnTo>
                    <a:pt x="23" y="33"/>
                  </a:lnTo>
                  <a:lnTo>
                    <a:pt x="18" y="33"/>
                  </a:lnTo>
                  <a:lnTo>
                    <a:pt x="10" y="33"/>
                  </a:lnTo>
                  <a:lnTo>
                    <a:pt x="0" y="33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6" name="Freeform 42"/>
            <p:cNvSpPr>
              <a:spLocks/>
            </p:cNvSpPr>
            <p:nvPr/>
          </p:nvSpPr>
          <p:spPr bwMode="auto">
            <a:xfrm>
              <a:off x="3959" y="3516"/>
              <a:ext cx="43" cy="60"/>
            </a:xfrm>
            <a:custGeom>
              <a:avLst/>
              <a:gdLst>
                <a:gd name="T0" fmla="*/ 0 w 30"/>
                <a:gd name="T1" fmla="*/ 0 h 34"/>
                <a:gd name="T2" fmla="*/ 27 w 30"/>
                <a:gd name="T3" fmla="*/ 21 h 34"/>
                <a:gd name="T4" fmla="*/ 49 w 30"/>
                <a:gd name="T5" fmla="*/ 37 h 34"/>
                <a:gd name="T6" fmla="*/ 76 w 30"/>
                <a:gd name="T7" fmla="*/ 60 h 34"/>
                <a:gd name="T8" fmla="*/ 95 w 30"/>
                <a:gd name="T9" fmla="*/ 99 h 34"/>
                <a:gd name="T10" fmla="*/ 108 w 30"/>
                <a:gd name="T11" fmla="*/ 152 h 34"/>
                <a:gd name="T12" fmla="*/ 115 w 30"/>
                <a:gd name="T13" fmla="*/ 203 h 34"/>
                <a:gd name="T14" fmla="*/ 123 w 30"/>
                <a:gd name="T15" fmla="*/ 265 h 34"/>
                <a:gd name="T16" fmla="*/ 123 w 30"/>
                <a:gd name="T17" fmla="*/ 318 h 3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0"/>
                <a:gd name="T28" fmla="*/ 0 h 34"/>
                <a:gd name="T29" fmla="*/ 30 w 30"/>
                <a:gd name="T30" fmla="*/ 34 h 3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0" h="34">
                  <a:moveTo>
                    <a:pt x="0" y="0"/>
                  </a:moveTo>
                  <a:lnTo>
                    <a:pt x="6" y="2"/>
                  </a:lnTo>
                  <a:lnTo>
                    <a:pt x="12" y="4"/>
                  </a:lnTo>
                  <a:lnTo>
                    <a:pt x="18" y="6"/>
                  </a:lnTo>
                  <a:lnTo>
                    <a:pt x="22" y="10"/>
                  </a:lnTo>
                  <a:lnTo>
                    <a:pt x="25" y="16"/>
                  </a:lnTo>
                  <a:lnTo>
                    <a:pt x="27" y="21"/>
                  </a:lnTo>
                  <a:lnTo>
                    <a:pt x="29" y="27"/>
                  </a:lnTo>
                  <a:lnTo>
                    <a:pt x="29" y="3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7" name="Freeform 43"/>
            <p:cNvSpPr>
              <a:spLocks/>
            </p:cNvSpPr>
            <p:nvPr/>
          </p:nvSpPr>
          <p:spPr bwMode="auto">
            <a:xfrm>
              <a:off x="3922" y="3523"/>
              <a:ext cx="78" cy="93"/>
            </a:xfrm>
            <a:custGeom>
              <a:avLst/>
              <a:gdLst>
                <a:gd name="T0" fmla="*/ 114 w 54"/>
                <a:gd name="T1" fmla="*/ 0 h 53"/>
                <a:gd name="T2" fmla="*/ 137 w 54"/>
                <a:gd name="T3" fmla="*/ 0 h 53"/>
                <a:gd name="T4" fmla="*/ 156 w 54"/>
                <a:gd name="T5" fmla="*/ 21 h 53"/>
                <a:gd name="T6" fmla="*/ 183 w 54"/>
                <a:gd name="T7" fmla="*/ 37 h 53"/>
                <a:gd name="T8" fmla="*/ 198 w 54"/>
                <a:gd name="T9" fmla="*/ 77 h 53"/>
                <a:gd name="T10" fmla="*/ 215 w 54"/>
                <a:gd name="T11" fmla="*/ 114 h 53"/>
                <a:gd name="T12" fmla="*/ 224 w 54"/>
                <a:gd name="T13" fmla="*/ 151 h 53"/>
                <a:gd name="T14" fmla="*/ 231 w 54"/>
                <a:gd name="T15" fmla="*/ 200 h 53"/>
                <a:gd name="T16" fmla="*/ 231 w 54"/>
                <a:gd name="T17" fmla="*/ 253 h 53"/>
                <a:gd name="T18" fmla="*/ 231 w 54"/>
                <a:gd name="T19" fmla="*/ 293 h 53"/>
                <a:gd name="T20" fmla="*/ 224 w 54"/>
                <a:gd name="T21" fmla="*/ 351 h 53"/>
                <a:gd name="T22" fmla="*/ 215 w 54"/>
                <a:gd name="T23" fmla="*/ 379 h 53"/>
                <a:gd name="T24" fmla="*/ 198 w 54"/>
                <a:gd name="T25" fmla="*/ 416 h 53"/>
                <a:gd name="T26" fmla="*/ 183 w 54"/>
                <a:gd name="T27" fmla="*/ 453 h 53"/>
                <a:gd name="T28" fmla="*/ 156 w 54"/>
                <a:gd name="T29" fmla="*/ 474 h 53"/>
                <a:gd name="T30" fmla="*/ 137 w 54"/>
                <a:gd name="T31" fmla="*/ 493 h 53"/>
                <a:gd name="T32" fmla="*/ 114 w 54"/>
                <a:gd name="T33" fmla="*/ 493 h 53"/>
                <a:gd name="T34" fmla="*/ 90 w 54"/>
                <a:gd name="T35" fmla="*/ 493 h 53"/>
                <a:gd name="T36" fmla="*/ 75 w 54"/>
                <a:gd name="T37" fmla="*/ 474 h 53"/>
                <a:gd name="T38" fmla="*/ 48 w 54"/>
                <a:gd name="T39" fmla="*/ 453 h 53"/>
                <a:gd name="T40" fmla="*/ 29 w 54"/>
                <a:gd name="T41" fmla="*/ 416 h 53"/>
                <a:gd name="T42" fmla="*/ 20 w 54"/>
                <a:gd name="T43" fmla="*/ 379 h 53"/>
                <a:gd name="T44" fmla="*/ 13 w 54"/>
                <a:gd name="T45" fmla="*/ 351 h 53"/>
                <a:gd name="T46" fmla="*/ 9 w 54"/>
                <a:gd name="T47" fmla="*/ 293 h 53"/>
                <a:gd name="T48" fmla="*/ 0 w 54"/>
                <a:gd name="T49" fmla="*/ 253 h 53"/>
                <a:gd name="T50" fmla="*/ 9 w 54"/>
                <a:gd name="T51" fmla="*/ 200 h 53"/>
                <a:gd name="T52" fmla="*/ 13 w 54"/>
                <a:gd name="T53" fmla="*/ 151 h 53"/>
                <a:gd name="T54" fmla="*/ 20 w 54"/>
                <a:gd name="T55" fmla="*/ 114 h 53"/>
                <a:gd name="T56" fmla="*/ 29 w 54"/>
                <a:gd name="T57" fmla="*/ 77 h 53"/>
                <a:gd name="T58" fmla="*/ 48 w 54"/>
                <a:gd name="T59" fmla="*/ 37 h 53"/>
                <a:gd name="T60" fmla="*/ 75 w 54"/>
                <a:gd name="T61" fmla="*/ 21 h 53"/>
                <a:gd name="T62" fmla="*/ 90 w 54"/>
                <a:gd name="T63" fmla="*/ 0 h 53"/>
                <a:gd name="T64" fmla="*/ 114 w 54"/>
                <a:gd name="T65" fmla="*/ 0 h 5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4"/>
                <a:gd name="T100" fmla="*/ 0 h 53"/>
                <a:gd name="T101" fmla="*/ 54 w 54"/>
                <a:gd name="T102" fmla="*/ 53 h 5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4" h="53">
                  <a:moveTo>
                    <a:pt x="26" y="0"/>
                  </a:moveTo>
                  <a:lnTo>
                    <a:pt x="32" y="0"/>
                  </a:lnTo>
                  <a:lnTo>
                    <a:pt x="36" y="2"/>
                  </a:lnTo>
                  <a:lnTo>
                    <a:pt x="42" y="4"/>
                  </a:lnTo>
                  <a:lnTo>
                    <a:pt x="46" y="8"/>
                  </a:lnTo>
                  <a:lnTo>
                    <a:pt x="49" y="12"/>
                  </a:lnTo>
                  <a:lnTo>
                    <a:pt x="51" y="16"/>
                  </a:lnTo>
                  <a:lnTo>
                    <a:pt x="53" y="21"/>
                  </a:lnTo>
                  <a:lnTo>
                    <a:pt x="53" y="27"/>
                  </a:lnTo>
                  <a:lnTo>
                    <a:pt x="53" y="31"/>
                  </a:lnTo>
                  <a:lnTo>
                    <a:pt x="51" y="37"/>
                  </a:lnTo>
                  <a:lnTo>
                    <a:pt x="49" y="40"/>
                  </a:lnTo>
                  <a:lnTo>
                    <a:pt x="46" y="44"/>
                  </a:lnTo>
                  <a:lnTo>
                    <a:pt x="42" y="48"/>
                  </a:lnTo>
                  <a:lnTo>
                    <a:pt x="36" y="50"/>
                  </a:lnTo>
                  <a:lnTo>
                    <a:pt x="32" y="52"/>
                  </a:lnTo>
                  <a:lnTo>
                    <a:pt x="26" y="52"/>
                  </a:lnTo>
                  <a:lnTo>
                    <a:pt x="21" y="52"/>
                  </a:lnTo>
                  <a:lnTo>
                    <a:pt x="17" y="50"/>
                  </a:lnTo>
                  <a:lnTo>
                    <a:pt x="11" y="48"/>
                  </a:lnTo>
                  <a:lnTo>
                    <a:pt x="7" y="44"/>
                  </a:lnTo>
                  <a:lnTo>
                    <a:pt x="5" y="40"/>
                  </a:lnTo>
                  <a:lnTo>
                    <a:pt x="3" y="37"/>
                  </a:lnTo>
                  <a:lnTo>
                    <a:pt x="2" y="31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3" y="16"/>
                  </a:lnTo>
                  <a:lnTo>
                    <a:pt x="5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7" y="2"/>
                  </a:lnTo>
                  <a:lnTo>
                    <a:pt x="21" y="0"/>
                  </a:lnTo>
                  <a:lnTo>
                    <a:pt x="26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8" name="Freeform 44"/>
            <p:cNvSpPr>
              <a:spLocks/>
            </p:cNvSpPr>
            <p:nvPr/>
          </p:nvSpPr>
          <p:spPr bwMode="auto">
            <a:xfrm>
              <a:off x="3922" y="3523"/>
              <a:ext cx="78" cy="93"/>
            </a:xfrm>
            <a:custGeom>
              <a:avLst/>
              <a:gdLst>
                <a:gd name="T0" fmla="*/ 114 w 54"/>
                <a:gd name="T1" fmla="*/ 0 h 53"/>
                <a:gd name="T2" fmla="*/ 137 w 54"/>
                <a:gd name="T3" fmla="*/ 0 h 53"/>
                <a:gd name="T4" fmla="*/ 156 w 54"/>
                <a:gd name="T5" fmla="*/ 21 h 53"/>
                <a:gd name="T6" fmla="*/ 183 w 54"/>
                <a:gd name="T7" fmla="*/ 37 h 53"/>
                <a:gd name="T8" fmla="*/ 198 w 54"/>
                <a:gd name="T9" fmla="*/ 77 h 53"/>
                <a:gd name="T10" fmla="*/ 215 w 54"/>
                <a:gd name="T11" fmla="*/ 114 h 53"/>
                <a:gd name="T12" fmla="*/ 224 w 54"/>
                <a:gd name="T13" fmla="*/ 151 h 53"/>
                <a:gd name="T14" fmla="*/ 231 w 54"/>
                <a:gd name="T15" fmla="*/ 200 h 53"/>
                <a:gd name="T16" fmla="*/ 231 w 54"/>
                <a:gd name="T17" fmla="*/ 253 h 53"/>
                <a:gd name="T18" fmla="*/ 231 w 54"/>
                <a:gd name="T19" fmla="*/ 293 h 53"/>
                <a:gd name="T20" fmla="*/ 224 w 54"/>
                <a:gd name="T21" fmla="*/ 351 h 53"/>
                <a:gd name="T22" fmla="*/ 215 w 54"/>
                <a:gd name="T23" fmla="*/ 379 h 53"/>
                <a:gd name="T24" fmla="*/ 198 w 54"/>
                <a:gd name="T25" fmla="*/ 416 h 53"/>
                <a:gd name="T26" fmla="*/ 183 w 54"/>
                <a:gd name="T27" fmla="*/ 453 h 53"/>
                <a:gd name="T28" fmla="*/ 156 w 54"/>
                <a:gd name="T29" fmla="*/ 474 h 53"/>
                <a:gd name="T30" fmla="*/ 137 w 54"/>
                <a:gd name="T31" fmla="*/ 493 h 53"/>
                <a:gd name="T32" fmla="*/ 114 w 54"/>
                <a:gd name="T33" fmla="*/ 493 h 53"/>
                <a:gd name="T34" fmla="*/ 90 w 54"/>
                <a:gd name="T35" fmla="*/ 493 h 53"/>
                <a:gd name="T36" fmla="*/ 75 w 54"/>
                <a:gd name="T37" fmla="*/ 474 h 53"/>
                <a:gd name="T38" fmla="*/ 48 w 54"/>
                <a:gd name="T39" fmla="*/ 453 h 53"/>
                <a:gd name="T40" fmla="*/ 29 w 54"/>
                <a:gd name="T41" fmla="*/ 416 h 53"/>
                <a:gd name="T42" fmla="*/ 20 w 54"/>
                <a:gd name="T43" fmla="*/ 379 h 53"/>
                <a:gd name="T44" fmla="*/ 13 w 54"/>
                <a:gd name="T45" fmla="*/ 351 h 53"/>
                <a:gd name="T46" fmla="*/ 9 w 54"/>
                <a:gd name="T47" fmla="*/ 293 h 53"/>
                <a:gd name="T48" fmla="*/ 0 w 54"/>
                <a:gd name="T49" fmla="*/ 253 h 53"/>
                <a:gd name="T50" fmla="*/ 9 w 54"/>
                <a:gd name="T51" fmla="*/ 200 h 53"/>
                <a:gd name="T52" fmla="*/ 13 w 54"/>
                <a:gd name="T53" fmla="*/ 151 h 53"/>
                <a:gd name="T54" fmla="*/ 20 w 54"/>
                <a:gd name="T55" fmla="*/ 114 h 53"/>
                <a:gd name="T56" fmla="*/ 29 w 54"/>
                <a:gd name="T57" fmla="*/ 77 h 53"/>
                <a:gd name="T58" fmla="*/ 48 w 54"/>
                <a:gd name="T59" fmla="*/ 37 h 53"/>
                <a:gd name="T60" fmla="*/ 75 w 54"/>
                <a:gd name="T61" fmla="*/ 21 h 53"/>
                <a:gd name="T62" fmla="*/ 90 w 54"/>
                <a:gd name="T63" fmla="*/ 0 h 53"/>
                <a:gd name="T64" fmla="*/ 114 w 54"/>
                <a:gd name="T65" fmla="*/ 0 h 53"/>
                <a:gd name="T66" fmla="*/ 114 w 54"/>
                <a:gd name="T67" fmla="*/ 0 h 53"/>
                <a:gd name="T68" fmla="*/ 114 w 54"/>
                <a:gd name="T69" fmla="*/ 0 h 5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54"/>
                <a:gd name="T106" fmla="*/ 0 h 53"/>
                <a:gd name="T107" fmla="*/ 54 w 54"/>
                <a:gd name="T108" fmla="*/ 53 h 5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54" h="53">
                  <a:moveTo>
                    <a:pt x="26" y="0"/>
                  </a:moveTo>
                  <a:lnTo>
                    <a:pt x="32" y="0"/>
                  </a:lnTo>
                  <a:lnTo>
                    <a:pt x="36" y="2"/>
                  </a:lnTo>
                  <a:lnTo>
                    <a:pt x="42" y="4"/>
                  </a:lnTo>
                  <a:lnTo>
                    <a:pt x="46" y="8"/>
                  </a:lnTo>
                  <a:lnTo>
                    <a:pt x="49" y="12"/>
                  </a:lnTo>
                  <a:lnTo>
                    <a:pt x="51" y="16"/>
                  </a:lnTo>
                  <a:lnTo>
                    <a:pt x="53" y="21"/>
                  </a:lnTo>
                  <a:lnTo>
                    <a:pt x="53" y="27"/>
                  </a:lnTo>
                  <a:lnTo>
                    <a:pt x="53" y="31"/>
                  </a:lnTo>
                  <a:lnTo>
                    <a:pt x="51" y="37"/>
                  </a:lnTo>
                  <a:lnTo>
                    <a:pt x="49" y="40"/>
                  </a:lnTo>
                  <a:lnTo>
                    <a:pt x="46" y="44"/>
                  </a:lnTo>
                  <a:lnTo>
                    <a:pt x="42" y="48"/>
                  </a:lnTo>
                  <a:lnTo>
                    <a:pt x="36" y="50"/>
                  </a:lnTo>
                  <a:lnTo>
                    <a:pt x="32" y="52"/>
                  </a:lnTo>
                  <a:lnTo>
                    <a:pt x="26" y="52"/>
                  </a:lnTo>
                  <a:lnTo>
                    <a:pt x="21" y="52"/>
                  </a:lnTo>
                  <a:lnTo>
                    <a:pt x="17" y="50"/>
                  </a:lnTo>
                  <a:lnTo>
                    <a:pt x="11" y="48"/>
                  </a:lnTo>
                  <a:lnTo>
                    <a:pt x="7" y="44"/>
                  </a:lnTo>
                  <a:lnTo>
                    <a:pt x="5" y="40"/>
                  </a:lnTo>
                  <a:lnTo>
                    <a:pt x="3" y="37"/>
                  </a:lnTo>
                  <a:lnTo>
                    <a:pt x="2" y="31"/>
                  </a:lnTo>
                  <a:lnTo>
                    <a:pt x="0" y="27"/>
                  </a:lnTo>
                  <a:lnTo>
                    <a:pt x="2" y="21"/>
                  </a:lnTo>
                  <a:lnTo>
                    <a:pt x="3" y="16"/>
                  </a:lnTo>
                  <a:lnTo>
                    <a:pt x="5" y="12"/>
                  </a:lnTo>
                  <a:lnTo>
                    <a:pt x="7" y="8"/>
                  </a:lnTo>
                  <a:lnTo>
                    <a:pt x="11" y="4"/>
                  </a:lnTo>
                  <a:lnTo>
                    <a:pt x="17" y="2"/>
                  </a:lnTo>
                  <a:lnTo>
                    <a:pt x="21" y="0"/>
                  </a:lnTo>
                  <a:lnTo>
                    <a:pt x="26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9" name="Freeform 45"/>
            <p:cNvSpPr>
              <a:spLocks/>
            </p:cNvSpPr>
            <p:nvPr/>
          </p:nvSpPr>
          <p:spPr bwMode="auto">
            <a:xfrm>
              <a:off x="3940" y="3544"/>
              <a:ext cx="44" cy="51"/>
            </a:xfrm>
            <a:custGeom>
              <a:avLst/>
              <a:gdLst>
                <a:gd name="T0" fmla="*/ 60 w 30"/>
                <a:gd name="T1" fmla="*/ 0 h 29"/>
                <a:gd name="T2" fmla="*/ 79 w 30"/>
                <a:gd name="T3" fmla="*/ 0 h 29"/>
                <a:gd name="T4" fmla="*/ 88 w 30"/>
                <a:gd name="T5" fmla="*/ 0 h 29"/>
                <a:gd name="T6" fmla="*/ 97 w 30"/>
                <a:gd name="T7" fmla="*/ 21 h 29"/>
                <a:gd name="T8" fmla="*/ 107 w 30"/>
                <a:gd name="T9" fmla="*/ 37 h 29"/>
                <a:gd name="T10" fmla="*/ 116 w 30"/>
                <a:gd name="T11" fmla="*/ 49 h 29"/>
                <a:gd name="T12" fmla="*/ 128 w 30"/>
                <a:gd name="T13" fmla="*/ 65 h 29"/>
                <a:gd name="T14" fmla="*/ 128 w 30"/>
                <a:gd name="T15" fmla="*/ 102 h 29"/>
                <a:gd name="T16" fmla="*/ 135 w 30"/>
                <a:gd name="T17" fmla="*/ 123 h 29"/>
                <a:gd name="T18" fmla="*/ 128 w 30"/>
                <a:gd name="T19" fmla="*/ 164 h 29"/>
                <a:gd name="T20" fmla="*/ 128 w 30"/>
                <a:gd name="T21" fmla="*/ 179 h 29"/>
                <a:gd name="T22" fmla="*/ 116 w 30"/>
                <a:gd name="T23" fmla="*/ 216 h 29"/>
                <a:gd name="T24" fmla="*/ 107 w 30"/>
                <a:gd name="T25" fmla="*/ 237 h 29"/>
                <a:gd name="T26" fmla="*/ 97 w 30"/>
                <a:gd name="T27" fmla="*/ 257 h 29"/>
                <a:gd name="T28" fmla="*/ 88 w 30"/>
                <a:gd name="T29" fmla="*/ 257 h 29"/>
                <a:gd name="T30" fmla="*/ 79 w 30"/>
                <a:gd name="T31" fmla="*/ 266 h 29"/>
                <a:gd name="T32" fmla="*/ 60 w 30"/>
                <a:gd name="T33" fmla="*/ 266 h 29"/>
                <a:gd name="T34" fmla="*/ 56 w 30"/>
                <a:gd name="T35" fmla="*/ 266 h 29"/>
                <a:gd name="T36" fmla="*/ 38 w 30"/>
                <a:gd name="T37" fmla="*/ 257 h 29"/>
                <a:gd name="T38" fmla="*/ 28 w 30"/>
                <a:gd name="T39" fmla="*/ 257 h 29"/>
                <a:gd name="T40" fmla="*/ 19 w 30"/>
                <a:gd name="T41" fmla="*/ 237 h 29"/>
                <a:gd name="T42" fmla="*/ 9 w 30"/>
                <a:gd name="T43" fmla="*/ 216 h 29"/>
                <a:gd name="T44" fmla="*/ 0 w 30"/>
                <a:gd name="T45" fmla="*/ 179 h 29"/>
                <a:gd name="T46" fmla="*/ 0 w 30"/>
                <a:gd name="T47" fmla="*/ 164 h 29"/>
                <a:gd name="T48" fmla="*/ 0 w 30"/>
                <a:gd name="T49" fmla="*/ 123 h 29"/>
                <a:gd name="T50" fmla="*/ 0 w 30"/>
                <a:gd name="T51" fmla="*/ 102 h 29"/>
                <a:gd name="T52" fmla="*/ 0 w 30"/>
                <a:gd name="T53" fmla="*/ 65 h 29"/>
                <a:gd name="T54" fmla="*/ 9 w 30"/>
                <a:gd name="T55" fmla="*/ 49 h 29"/>
                <a:gd name="T56" fmla="*/ 19 w 30"/>
                <a:gd name="T57" fmla="*/ 37 h 29"/>
                <a:gd name="T58" fmla="*/ 28 w 30"/>
                <a:gd name="T59" fmla="*/ 21 h 29"/>
                <a:gd name="T60" fmla="*/ 38 w 30"/>
                <a:gd name="T61" fmla="*/ 0 h 29"/>
                <a:gd name="T62" fmla="*/ 56 w 30"/>
                <a:gd name="T63" fmla="*/ 0 h 29"/>
                <a:gd name="T64" fmla="*/ 60 w 30"/>
                <a:gd name="T65" fmla="*/ 0 h 2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0"/>
                <a:gd name="T100" fmla="*/ 0 h 29"/>
                <a:gd name="T101" fmla="*/ 30 w 30"/>
                <a:gd name="T102" fmla="*/ 29 h 2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0" h="29">
                  <a:moveTo>
                    <a:pt x="13" y="0"/>
                  </a:moveTo>
                  <a:lnTo>
                    <a:pt x="17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3" y="4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7" y="11"/>
                  </a:lnTo>
                  <a:lnTo>
                    <a:pt x="29" y="13"/>
                  </a:lnTo>
                  <a:lnTo>
                    <a:pt x="27" y="17"/>
                  </a:lnTo>
                  <a:lnTo>
                    <a:pt x="27" y="19"/>
                  </a:lnTo>
                  <a:lnTo>
                    <a:pt x="25" y="23"/>
                  </a:lnTo>
                  <a:lnTo>
                    <a:pt x="23" y="25"/>
                  </a:lnTo>
                  <a:lnTo>
                    <a:pt x="21" y="27"/>
                  </a:lnTo>
                  <a:lnTo>
                    <a:pt x="19" y="27"/>
                  </a:lnTo>
                  <a:lnTo>
                    <a:pt x="17" y="28"/>
                  </a:lnTo>
                  <a:lnTo>
                    <a:pt x="13" y="28"/>
                  </a:lnTo>
                  <a:lnTo>
                    <a:pt x="12" y="28"/>
                  </a:lnTo>
                  <a:lnTo>
                    <a:pt x="8" y="27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0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0" y="7"/>
                  </a:lnTo>
                  <a:lnTo>
                    <a:pt x="2" y="5"/>
                  </a:lnTo>
                  <a:lnTo>
                    <a:pt x="4" y="4"/>
                  </a:lnTo>
                  <a:lnTo>
                    <a:pt x="6" y="2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3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0" name="Freeform 46"/>
            <p:cNvSpPr>
              <a:spLocks/>
            </p:cNvSpPr>
            <p:nvPr/>
          </p:nvSpPr>
          <p:spPr bwMode="auto">
            <a:xfrm>
              <a:off x="3940" y="3544"/>
              <a:ext cx="44" cy="51"/>
            </a:xfrm>
            <a:custGeom>
              <a:avLst/>
              <a:gdLst>
                <a:gd name="T0" fmla="*/ 60 w 30"/>
                <a:gd name="T1" fmla="*/ 0 h 29"/>
                <a:gd name="T2" fmla="*/ 79 w 30"/>
                <a:gd name="T3" fmla="*/ 0 h 29"/>
                <a:gd name="T4" fmla="*/ 88 w 30"/>
                <a:gd name="T5" fmla="*/ 0 h 29"/>
                <a:gd name="T6" fmla="*/ 97 w 30"/>
                <a:gd name="T7" fmla="*/ 21 h 29"/>
                <a:gd name="T8" fmla="*/ 107 w 30"/>
                <a:gd name="T9" fmla="*/ 37 h 29"/>
                <a:gd name="T10" fmla="*/ 116 w 30"/>
                <a:gd name="T11" fmla="*/ 49 h 29"/>
                <a:gd name="T12" fmla="*/ 128 w 30"/>
                <a:gd name="T13" fmla="*/ 65 h 29"/>
                <a:gd name="T14" fmla="*/ 128 w 30"/>
                <a:gd name="T15" fmla="*/ 102 h 29"/>
                <a:gd name="T16" fmla="*/ 135 w 30"/>
                <a:gd name="T17" fmla="*/ 123 h 29"/>
                <a:gd name="T18" fmla="*/ 128 w 30"/>
                <a:gd name="T19" fmla="*/ 164 h 29"/>
                <a:gd name="T20" fmla="*/ 128 w 30"/>
                <a:gd name="T21" fmla="*/ 179 h 29"/>
                <a:gd name="T22" fmla="*/ 116 w 30"/>
                <a:gd name="T23" fmla="*/ 216 h 29"/>
                <a:gd name="T24" fmla="*/ 107 w 30"/>
                <a:gd name="T25" fmla="*/ 237 h 29"/>
                <a:gd name="T26" fmla="*/ 97 w 30"/>
                <a:gd name="T27" fmla="*/ 257 h 29"/>
                <a:gd name="T28" fmla="*/ 88 w 30"/>
                <a:gd name="T29" fmla="*/ 257 h 29"/>
                <a:gd name="T30" fmla="*/ 79 w 30"/>
                <a:gd name="T31" fmla="*/ 266 h 29"/>
                <a:gd name="T32" fmla="*/ 60 w 30"/>
                <a:gd name="T33" fmla="*/ 266 h 29"/>
                <a:gd name="T34" fmla="*/ 56 w 30"/>
                <a:gd name="T35" fmla="*/ 266 h 29"/>
                <a:gd name="T36" fmla="*/ 38 w 30"/>
                <a:gd name="T37" fmla="*/ 257 h 29"/>
                <a:gd name="T38" fmla="*/ 28 w 30"/>
                <a:gd name="T39" fmla="*/ 257 h 29"/>
                <a:gd name="T40" fmla="*/ 19 w 30"/>
                <a:gd name="T41" fmla="*/ 237 h 29"/>
                <a:gd name="T42" fmla="*/ 9 w 30"/>
                <a:gd name="T43" fmla="*/ 216 h 29"/>
                <a:gd name="T44" fmla="*/ 0 w 30"/>
                <a:gd name="T45" fmla="*/ 179 h 29"/>
                <a:gd name="T46" fmla="*/ 0 w 30"/>
                <a:gd name="T47" fmla="*/ 164 h 29"/>
                <a:gd name="T48" fmla="*/ 0 w 30"/>
                <a:gd name="T49" fmla="*/ 123 h 29"/>
                <a:gd name="T50" fmla="*/ 0 w 30"/>
                <a:gd name="T51" fmla="*/ 102 h 29"/>
                <a:gd name="T52" fmla="*/ 0 w 30"/>
                <a:gd name="T53" fmla="*/ 65 h 29"/>
                <a:gd name="T54" fmla="*/ 9 w 30"/>
                <a:gd name="T55" fmla="*/ 49 h 29"/>
                <a:gd name="T56" fmla="*/ 19 w 30"/>
                <a:gd name="T57" fmla="*/ 37 h 29"/>
                <a:gd name="T58" fmla="*/ 28 w 30"/>
                <a:gd name="T59" fmla="*/ 21 h 29"/>
                <a:gd name="T60" fmla="*/ 38 w 30"/>
                <a:gd name="T61" fmla="*/ 0 h 29"/>
                <a:gd name="T62" fmla="*/ 56 w 30"/>
                <a:gd name="T63" fmla="*/ 0 h 29"/>
                <a:gd name="T64" fmla="*/ 60 w 30"/>
                <a:gd name="T65" fmla="*/ 0 h 29"/>
                <a:gd name="T66" fmla="*/ 60 w 30"/>
                <a:gd name="T67" fmla="*/ 0 h 29"/>
                <a:gd name="T68" fmla="*/ 60 w 30"/>
                <a:gd name="T69" fmla="*/ 0 h 2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0"/>
                <a:gd name="T106" fmla="*/ 0 h 29"/>
                <a:gd name="T107" fmla="*/ 30 w 30"/>
                <a:gd name="T108" fmla="*/ 29 h 2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0" h="29">
                  <a:moveTo>
                    <a:pt x="13" y="0"/>
                  </a:moveTo>
                  <a:lnTo>
                    <a:pt x="17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3" y="4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7" y="11"/>
                  </a:lnTo>
                  <a:lnTo>
                    <a:pt x="29" y="13"/>
                  </a:lnTo>
                  <a:lnTo>
                    <a:pt x="27" y="17"/>
                  </a:lnTo>
                  <a:lnTo>
                    <a:pt x="27" y="19"/>
                  </a:lnTo>
                  <a:lnTo>
                    <a:pt x="25" y="23"/>
                  </a:lnTo>
                  <a:lnTo>
                    <a:pt x="23" y="25"/>
                  </a:lnTo>
                  <a:lnTo>
                    <a:pt x="21" y="27"/>
                  </a:lnTo>
                  <a:lnTo>
                    <a:pt x="19" y="27"/>
                  </a:lnTo>
                  <a:lnTo>
                    <a:pt x="17" y="28"/>
                  </a:lnTo>
                  <a:lnTo>
                    <a:pt x="13" y="28"/>
                  </a:lnTo>
                  <a:lnTo>
                    <a:pt x="12" y="28"/>
                  </a:lnTo>
                  <a:lnTo>
                    <a:pt x="8" y="27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0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0" y="7"/>
                  </a:lnTo>
                  <a:lnTo>
                    <a:pt x="2" y="5"/>
                  </a:lnTo>
                  <a:lnTo>
                    <a:pt x="4" y="4"/>
                  </a:lnTo>
                  <a:lnTo>
                    <a:pt x="6" y="2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3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1" name="Freeform 47"/>
            <p:cNvSpPr>
              <a:spLocks/>
            </p:cNvSpPr>
            <p:nvPr/>
          </p:nvSpPr>
          <p:spPr bwMode="auto">
            <a:xfrm>
              <a:off x="3943" y="3551"/>
              <a:ext cx="35" cy="39"/>
            </a:xfrm>
            <a:custGeom>
              <a:avLst/>
              <a:gdLst>
                <a:gd name="T0" fmla="*/ 50 w 24"/>
                <a:gd name="T1" fmla="*/ 0 h 22"/>
                <a:gd name="T2" fmla="*/ 60 w 24"/>
                <a:gd name="T3" fmla="*/ 0 h 22"/>
                <a:gd name="T4" fmla="*/ 69 w 24"/>
                <a:gd name="T5" fmla="*/ 0 h 22"/>
                <a:gd name="T6" fmla="*/ 77 w 24"/>
                <a:gd name="T7" fmla="*/ 12 h 22"/>
                <a:gd name="T8" fmla="*/ 87 w 24"/>
                <a:gd name="T9" fmla="*/ 12 h 22"/>
                <a:gd name="T10" fmla="*/ 96 w 24"/>
                <a:gd name="T11" fmla="*/ 28 h 22"/>
                <a:gd name="T12" fmla="*/ 96 w 24"/>
                <a:gd name="T13" fmla="*/ 50 h 22"/>
                <a:gd name="T14" fmla="*/ 106 w 24"/>
                <a:gd name="T15" fmla="*/ 66 h 22"/>
                <a:gd name="T16" fmla="*/ 106 w 24"/>
                <a:gd name="T17" fmla="*/ 110 h 22"/>
                <a:gd name="T18" fmla="*/ 106 w 24"/>
                <a:gd name="T19" fmla="*/ 129 h 22"/>
                <a:gd name="T20" fmla="*/ 96 w 24"/>
                <a:gd name="T21" fmla="*/ 151 h 22"/>
                <a:gd name="T22" fmla="*/ 96 w 24"/>
                <a:gd name="T23" fmla="*/ 167 h 22"/>
                <a:gd name="T24" fmla="*/ 87 w 24"/>
                <a:gd name="T25" fmla="*/ 188 h 22"/>
                <a:gd name="T26" fmla="*/ 77 w 24"/>
                <a:gd name="T27" fmla="*/ 188 h 22"/>
                <a:gd name="T28" fmla="*/ 69 w 24"/>
                <a:gd name="T29" fmla="*/ 207 h 22"/>
                <a:gd name="T30" fmla="*/ 60 w 24"/>
                <a:gd name="T31" fmla="*/ 207 h 22"/>
                <a:gd name="T32" fmla="*/ 50 w 24"/>
                <a:gd name="T33" fmla="*/ 207 h 22"/>
                <a:gd name="T34" fmla="*/ 47 w 24"/>
                <a:gd name="T35" fmla="*/ 207 h 22"/>
                <a:gd name="T36" fmla="*/ 38 w 24"/>
                <a:gd name="T37" fmla="*/ 207 h 22"/>
                <a:gd name="T38" fmla="*/ 28 w 24"/>
                <a:gd name="T39" fmla="*/ 188 h 22"/>
                <a:gd name="T40" fmla="*/ 19 w 24"/>
                <a:gd name="T41" fmla="*/ 188 h 22"/>
                <a:gd name="T42" fmla="*/ 9 w 24"/>
                <a:gd name="T43" fmla="*/ 167 h 22"/>
                <a:gd name="T44" fmla="*/ 9 w 24"/>
                <a:gd name="T45" fmla="*/ 151 h 22"/>
                <a:gd name="T46" fmla="*/ 0 w 24"/>
                <a:gd name="T47" fmla="*/ 129 h 22"/>
                <a:gd name="T48" fmla="*/ 0 w 24"/>
                <a:gd name="T49" fmla="*/ 110 h 22"/>
                <a:gd name="T50" fmla="*/ 0 w 24"/>
                <a:gd name="T51" fmla="*/ 66 h 22"/>
                <a:gd name="T52" fmla="*/ 9 w 24"/>
                <a:gd name="T53" fmla="*/ 50 h 22"/>
                <a:gd name="T54" fmla="*/ 9 w 24"/>
                <a:gd name="T55" fmla="*/ 28 h 22"/>
                <a:gd name="T56" fmla="*/ 19 w 24"/>
                <a:gd name="T57" fmla="*/ 12 h 22"/>
                <a:gd name="T58" fmla="*/ 28 w 24"/>
                <a:gd name="T59" fmla="*/ 12 h 22"/>
                <a:gd name="T60" fmla="*/ 38 w 24"/>
                <a:gd name="T61" fmla="*/ 0 h 22"/>
                <a:gd name="T62" fmla="*/ 47 w 24"/>
                <a:gd name="T63" fmla="*/ 0 h 22"/>
                <a:gd name="T64" fmla="*/ 50 w 24"/>
                <a:gd name="T65" fmla="*/ 0 h 2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4"/>
                <a:gd name="T100" fmla="*/ 0 h 22"/>
                <a:gd name="T101" fmla="*/ 24 w 24"/>
                <a:gd name="T102" fmla="*/ 22 h 2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4" h="22">
                  <a:moveTo>
                    <a:pt x="11" y="0"/>
                  </a:moveTo>
                  <a:lnTo>
                    <a:pt x="13" y="0"/>
                  </a:lnTo>
                  <a:lnTo>
                    <a:pt x="15" y="0"/>
                  </a:lnTo>
                  <a:lnTo>
                    <a:pt x="17" y="1"/>
                  </a:lnTo>
                  <a:lnTo>
                    <a:pt x="19" y="1"/>
                  </a:lnTo>
                  <a:lnTo>
                    <a:pt x="21" y="3"/>
                  </a:lnTo>
                  <a:lnTo>
                    <a:pt x="21" y="5"/>
                  </a:lnTo>
                  <a:lnTo>
                    <a:pt x="23" y="7"/>
                  </a:lnTo>
                  <a:lnTo>
                    <a:pt x="23" y="11"/>
                  </a:lnTo>
                  <a:lnTo>
                    <a:pt x="23" y="13"/>
                  </a:lnTo>
                  <a:lnTo>
                    <a:pt x="21" y="15"/>
                  </a:lnTo>
                  <a:lnTo>
                    <a:pt x="21" y="17"/>
                  </a:lnTo>
                  <a:lnTo>
                    <a:pt x="19" y="19"/>
                  </a:lnTo>
                  <a:lnTo>
                    <a:pt x="17" y="19"/>
                  </a:lnTo>
                  <a:lnTo>
                    <a:pt x="15" y="21"/>
                  </a:lnTo>
                  <a:lnTo>
                    <a:pt x="13" y="21"/>
                  </a:lnTo>
                  <a:lnTo>
                    <a:pt x="11" y="21"/>
                  </a:lnTo>
                  <a:lnTo>
                    <a:pt x="10" y="21"/>
                  </a:lnTo>
                  <a:lnTo>
                    <a:pt x="8" y="21"/>
                  </a:lnTo>
                  <a:lnTo>
                    <a:pt x="6" y="19"/>
                  </a:lnTo>
                  <a:lnTo>
                    <a:pt x="4" y="19"/>
                  </a:lnTo>
                  <a:lnTo>
                    <a:pt x="2" y="17"/>
                  </a:lnTo>
                  <a:lnTo>
                    <a:pt x="2" y="15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0" y="7"/>
                  </a:lnTo>
                  <a:lnTo>
                    <a:pt x="2" y="5"/>
                  </a:lnTo>
                  <a:lnTo>
                    <a:pt x="2" y="3"/>
                  </a:lnTo>
                  <a:lnTo>
                    <a:pt x="4" y="1"/>
                  </a:lnTo>
                  <a:lnTo>
                    <a:pt x="6" y="1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1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2" name="Freeform 48"/>
            <p:cNvSpPr>
              <a:spLocks/>
            </p:cNvSpPr>
            <p:nvPr/>
          </p:nvSpPr>
          <p:spPr bwMode="auto">
            <a:xfrm>
              <a:off x="3943" y="3551"/>
              <a:ext cx="35" cy="39"/>
            </a:xfrm>
            <a:custGeom>
              <a:avLst/>
              <a:gdLst>
                <a:gd name="T0" fmla="*/ 50 w 24"/>
                <a:gd name="T1" fmla="*/ 0 h 22"/>
                <a:gd name="T2" fmla="*/ 60 w 24"/>
                <a:gd name="T3" fmla="*/ 0 h 22"/>
                <a:gd name="T4" fmla="*/ 69 w 24"/>
                <a:gd name="T5" fmla="*/ 0 h 22"/>
                <a:gd name="T6" fmla="*/ 77 w 24"/>
                <a:gd name="T7" fmla="*/ 12 h 22"/>
                <a:gd name="T8" fmla="*/ 87 w 24"/>
                <a:gd name="T9" fmla="*/ 12 h 22"/>
                <a:gd name="T10" fmla="*/ 96 w 24"/>
                <a:gd name="T11" fmla="*/ 28 h 22"/>
                <a:gd name="T12" fmla="*/ 96 w 24"/>
                <a:gd name="T13" fmla="*/ 50 h 22"/>
                <a:gd name="T14" fmla="*/ 106 w 24"/>
                <a:gd name="T15" fmla="*/ 66 h 22"/>
                <a:gd name="T16" fmla="*/ 106 w 24"/>
                <a:gd name="T17" fmla="*/ 110 h 22"/>
                <a:gd name="T18" fmla="*/ 106 w 24"/>
                <a:gd name="T19" fmla="*/ 129 h 22"/>
                <a:gd name="T20" fmla="*/ 96 w 24"/>
                <a:gd name="T21" fmla="*/ 151 h 22"/>
                <a:gd name="T22" fmla="*/ 96 w 24"/>
                <a:gd name="T23" fmla="*/ 167 h 22"/>
                <a:gd name="T24" fmla="*/ 87 w 24"/>
                <a:gd name="T25" fmla="*/ 188 h 22"/>
                <a:gd name="T26" fmla="*/ 77 w 24"/>
                <a:gd name="T27" fmla="*/ 188 h 22"/>
                <a:gd name="T28" fmla="*/ 69 w 24"/>
                <a:gd name="T29" fmla="*/ 207 h 22"/>
                <a:gd name="T30" fmla="*/ 60 w 24"/>
                <a:gd name="T31" fmla="*/ 207 h 22"/>
                <a:gd name="T32" fmla="*/ 50 w 24"/>
                <a:gd name="T33" fmla="*/ 207 h 22"/>
                <a:gd name="T34" fmla="*/ 47 w 24"/>
                <a:gd name="T35" fmla="*/ 207 h 22"/>
                <a:gd name="T36" fmla="*/ 38 w 24"/>
                <a:gd name="T37" fmla="*/ 207 h 22"/>
                <a:gd name="T38" fmla="*/ 28 w 24"/>
                <a:gd name="T39" fmla="*/ 188 h 22"/>
                <a:gd name="T40" fmla="*/ 19 w 24"/>
                <a:gd name="T41" fmla="*/ 188 h 22"/>
                <a:gd name="T42" fmla="*/ 9 w 24"/>
                <a:gd name="T43" fmla="*/ 167 h 22"/>
                <a:gd name="T44" fmla="*/ 9 w 24"/>
                <a:gd name="T45" fmla="*/ 151 h 22"/>
                <a:gd name="T46" fmla="*/ 0 w 24"/>
                <a:gd name="T47" fmla="*/ 129 h 22"/>
                <a:gd name="T48" fmla="*/ 0 w 24"/>
                <a:gd name="T49" fmla="*/ 110 h 22"/>
                <a:gd name="T50" fmla="*/ 0 w 24"/>
                <a:gd name="T51" fmla="*/ 66 h 22"/>
                <a:gd name="T52" fmla="*/ 9 w 24"/>
                <a:gd name="T53" fmla="*/ 50 h 22"/>
                <a:gd name="T54" fmla="*/ 9 w 24"/>
                <a:gd name="T55" fmla="*/ 28 h 22"/>
                <a:gd name="T56" fmla="*/ 19 w 24"/>
                <a:gd name="T57" fmla="*/ 12 h 22"/>
                <a:gd name="T58" fmla="*/ 28 w 24"/>
                <a:gd name="T59" fmla="*/ 12 h 22"/>
                <a:gd name="T60" fmla="*/ 38 w 24"/>
                <a:gd name="T61" fmla="*/ 0 h 22"/>
                <a:gd name="T62" fmla="*/ 47 w 24"/>
                <a:gd name="T63" fmla="*/ 0 h 22"/>
                <a:gd name="T64" fmla="*/ 50 w 24"/>
                <a:gd name="T65" fmla="*/ 0 h 22"/>
                <a:gd name="T66" fmla="*/ 50 w 24"/>
                <a:gd name="T67" fmla="*/ 0 h 22"/>
                <a:gd name="T68" fmla="*/ 50 w 24"/>
                <a:gd name="T69" fmla="*/ 0 h 2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4"/>
                <a:gd name="T106" fmla="*/ 0 h 22"/>
                <a:gd name="T107" fmla="*/ 24 w 24"/>
                <a:gd name="T108" fmla="*/ 22 h 2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4" h="22">
                  <a:moveTo>
                    <a:pt x="11" y="0"/>
                  </a:moveTo>
                  <a:lnTo>
                    <a:pt x="13" y="0"/>
                  </a:lnTo>
                  <a:lnTo>
                    <a:pt x="15" y="0"/>
                  </a:lnTo>
                  <a:lnTo>
                    <a:pt x="17" y="1"/>
                  </a:lnTo>
                  <a:lnTo>
                    <a:pt x="19" y="1"/>
                  </a:lnTo>
                  <a:lnTo>
                    <a:pt x="21" y="3"/>
                  </a:lnTo>
                  <a:lnTo>
                    <a:pt x="21" y="5"/>
                  </a:lnTo>
                  <a:lnTo>
                    <a:pt x="23" y="7"/>
                  </a:lnTo>
                  <a:lnTo>
                    <a:pt x="23" y="11"/>
                  </a:lnTo>
                  <a:lnTo>
                    <a:pt x="23" y="13"/>
                  </a:lnTo>
                  <a:lnTo>
                    <a:pt x="21" y="15"/>
                  </a:lnTo>
                  <a:lnTo>
                    <a:pt x="21" y="17"/>
                  </a:lnTo>
                  <a:lnTo>
                    <a:pt x="19" y="19"/>
                  </a:lnTo>
                  <a:lnTo>
                    <a:pt x="17" y="19"/>
                  </a:lnTo>
                  <a:lnTo>
                    <a:pt x="15" y="21"/>
                  </a:lnTo>
                  <a:lnTo>
                    <a:pt x="13" y="21"/>
                  </a:lnTo>
                  <a:lnTo>
                    <a:pt x="11" y="21"/>
                  </a:lnTo>
                  <a:lnTo>
                    <a:pt x="10" y="21"/>
                  </a:lnTo>
                  <a:lnTo>
                    <a:pt x="8" y="21"/>
                  </a:lnTo>
                  <a:lnTo>
                    <a:pt x="6" y="19"/>
                  </a:lnTo>
                  <a:lnTo>
                    <a:pt x="4" y="19"/>
                  </a:lnTo>
                  <a:lnTo>
                    <a:pt x="2" y="17"/>
                  </a:lnTo>
                  <a:lnTo>
                    <a:pt x="2" y="15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0" y="7"/>
                  </a:lnTo>
                  <a:lnTo>
                    <a:pt x="2" y="5"/>
                  </a:lnTo>
                  <a:lnTo>
                    <a:pt x="2" y="3"/>
                  </a:lnTo>
                  <a:lnTo>
                    <a:pt x="4" y="1"/>
                  </a:lnTo>
                  <a:lnTo>
                    <a:pt x="6" y="1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1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3" name="Freeform 49"/>
            <p:cNvSpPr>
              <a:spLocks/>
            </p:cNvSpPr>
            <p:nvPr/>
          </p:nvSpPr>
          <p:spPr bwMode="auto">
            <a:xfrm>
              <a:off x="3858" y="3493"/>
              <a:ext cx="25" cy="83"/>
            </a:xfrm>
            <a:custGeom>
              <a:avLst/>
              <a:gdLst>
                <a:gd name="T0" fmla="*/ 0 w 17"/>
                <a:gd name="T1" fmla="*/ 0 h 47"/>
                <a:gd name="T2" fmla="*/ 75 w 17"/>
                <a:gd name="T3" fmla="*/ 0 h 47"/>
                <a:gd name="T4" fmla="*/ 75 w 17"/>
                <a:gd name="T5" fmla="*/ 447 h 47"/>
                <a:gd name="T6" fmla="*/ 0 w 17"/>
                <a:gd name="T7" fmla="*/ 447 h 47"/>
                <a:gd name="T8" fmla="*/ 0 w 17"/>
                <a:gd name="T9" fmla="*/ 0 h 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7"/>
                <a:gd name="T17" fmla="*/ 17 w 17"/>
                <a:gd name="T18" fmla="*/ 47 h 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7">
                  <a:moveTo>
                    <a:pt x="0" y="0"/>
                  </a:moveTo>
                  <a:lnTo>
                    <a:pt x="16" y="0"/>
                  </a:lnTo>
                  <a:lnTo>
                    <a:pt x="16" y="46"/>
                  </a:lnTo>
                  <a:lnTo>
                    <a:pt x="0" y="46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4" name="Freeform 50"/>
            <p:cNvSpPr>
              <a:spLocks/>
            </p:cNvSpPr>
            <p:nvPr/>
          </p:nvSpPr>
          <p:spPr bwMode="auto">
            <a:xfrm>
              <a:off x="3858" y="3493"/>
              <a:ext cx="25" cy="83"/>
            </a:xfrm>
            <a:custGeom>
              <a:avLst/>
              <a:gdLst>
                <a:gd name="T0" fmla="*/ 0 w 17"/>
                <a:gd name="T1" fmla="*/ 0 h 47"/>
                <a:gd name="T2" fmla="*/ 75 w 17"/>
                <a:gd name="T3" fmla="*/ 0 h 47"/>
                <a:gd name="T4" fmla="*/ 75 w 17"/>
                <a:gd name="T5" fmla="*/ 447 h 47"/>
                <a:gd name="T6" fmla="*/ 0 w 17"/>
                <a:gd name="T7" fmla="*/ 447 h 47"/>
                <a:gd name="T8" fmla="*/ 0 w 17"/>
                <a:gd name="T9" fmla="*/ 0 h 47"/>
                <a:gd name="T10" fmla="*/ 0 w 17"/>
                <a:gd name="T11" fmla="*/ 0 h 4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"/>
                <a:gd name="T19" fmla="*/ 0 h 47"/>
                <a:gd name="T20" fmla="*/ 17 w 17"/>
                <a:gd name="T21" fmla="*/ 47 h 4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" h="47">
                  <a:moveTo>
                    <a:pt x="0" y="0"/>
                  </a:moveTo>
                  <a:lnTo>
                    <a:pt x="16" y="0"/>
                  </a:lnTo>
                  <a:lnTo>
                    <a:pt x="16" y="46"/>
                  </a:lnTo>
                  <a:lnTo>
                    <a:pt x="0" y="4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5" name="Line 51"/>
            <p:cNvSpPr>
              <a:spLocks noChangeShapeType="1"/>
            </p:cNvSpPr>
            <p:nvPr/>
          </p:nvSpPr>
          <p:spPr bwMode="auto">
            <a:xfrm>
              <a:off x="3949" y="3493"/>
              <a:ext cx="2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6" name="Freeform 52"/>
            <p:cNvSpPr>
              <a:spLocks/>
            </p:cNvSpPr>
            <p:nvPr/>
          </p:nvSpPr>
          <p:spPr bwMode="auto">
            <a:xfrm>
              <a:off x="3949" y="3430"/>
              <a:ext cx="206" cy="65"/>
            </a:xfrm>
            <a:custGeom>
              <a:avLst/>
              <a:gdLst>
                <a:gd name="T0" fmla="*/ 127 w 143"/>
                <a:gd name="T1" fmla="*/ 0 h 37"/>
                <a:gd name="T2" fmla="*/ 0 w 143"/>
                <a:gd name="T3" fmla="*/ 343 h 37"/>
                <a:gd name="T4" fmla="*/ 81 w 143"/>
                <a:gd name="T5" fmla="*/ 343 h 37"/>
                <a:gd name="T6" fmla="*/ 164 w 143"/>
                <a:gd name="T7" fmla="*/ 49 h 37"/>
                <a:gd name="T8" fmla="*/ 612 w 143"/>
                <a:gd name="T9" fmla="*/ 49 h 37"/>
                <a:gd name="T10" fmla="*/ 595 w 143"/>
                <a:gd name="T11" fmla="*/ 0 h 37"/>
                <a:gd name="T12" fmla="*/ 127 w 143"/>
                <a:gd name="T13" fmla="*/ 0 h 3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43"/>
                <a:gd name="T22" fmla="*/ 0 h 37"/>
                <a:gd name="T23" fmla="*/ 143 w 143"/>
                <a:gd name="T24" fmla="*/ 37 h 3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43" h="37">
                  <a:moveTo>
                    <a:pt x="29" y="0"/>
                  </a:moveTo>
                  <a:lnTo>
                    <a:pt x="0" y="36"/>
                  </a:lnTo>
                  <a:lnTo>
                    <a:pt x="19" y="36"/>
                  </a:lnTo>
                  <a:lnTo>
                    <a:pt x="38" y="5"/>
                  </a:lnTo>
                  <a:lnTo>
                    <a:pt x="142" y="5"/>
                  </a:lnTo>
                  <a:lnTo>
                    <a:pt x="138" y="0"/>
                  </a:lnTo>
                  <a:lnTo>
                    <a:pt x="29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7" name="Freeform 53"/>
            <p:cNvSpPr>
              <a:spLocks/>
            </p:cNvSpPr>
            <p:nvPr/>
          </p:nvSpPr>
          <p:spPr bwMode="auto">
            <a:xfrm>
              <a:off x="3949" y="3430"/>
              <a:ext cx="206" cy="65"/>
            </a:xfrm>
            <a:custGeom>
              <a:avLst/>
              <a:gdLst>
                <a:gd name="T0" fmla="*/ 127 w 143"/>
                <a:gd name="T1" fmla="*/ 0 h 37"/>
                <a:gd name="T2" fmla="*/ 0 w 143"/>
                <a:gd name="T3" fmla="*/ 343 h 37"/>
                <a:gd name="T4" fmla="*/ 81 w 143"/>
                <a:gd name="T5" fmla="*/ 343 h 37"/>
                <a:gd name="T6" fmla="*/ 164 w 143"/>
                <a:gd name="T7" fmla="*/ 49 h 37"/>
                <a:gd name="T8" fmla="*/ 612 w 143"/>
                <a:gd name="T9" fmla="*/ 49 h 37"/>
                <a:gd name="T10" fmla="*/ 595 w 143"/>
                <a:gd name="T11" fmla="*/ 0 h 37"/>
                <a:gd name="T12" fmla="*/ 127 w 143"/>
                <a:gd name="T13" fmla="*/ 0 h 37"/>
                <a:gd name="T14" fmla="*/ 127 w 143"/>
                <a:gd name="T15" fmla="*/ 0 h 3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43"/>
                <a:gd name="T25" fmla="*/ 0 h 37"/>
                <a:gd name="T26" fmla="*/ 143 w 143"/>
                <a:gd name="T27" fmla="*/ 37 h 3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43" h="37">
                  <a:moveTo>
                    <a:pt x="29" y="0"/>
                  </a:moveTo>
                  <a:lnTo>
                    <a:pt x="0" y="36"/>
                  </a:lnTo>
                  <a:lnTo>
                    <a:pt x="19" y="36"/>
                  </a:lnTo>
                  <a:lnTo>
                    <a:pt x="38" y="5"/>
                  </a:lnTo>
                  <a:lnTo>
                    <a:pt x="142" y="5"/>
                  </a:lnTo>
                  <a:lnTo>
                    <a:pt x="138" y="0"/>
                  </a:lnTo>
                  <a:lnTo>
                    <a:pt x="29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8" name="Freeform 54"/>
            <p:cNvSpPr>
              <a:spLocks/>
            </p:cNvSpPr>
            <p:nvPr/>
          </p:nvSpPr>
          <p:spPr bwMode="auto">
            <a:xfrm>
              <a:off x="4082" y="3439"/>
              <a:ext cx="120" cy="56"/>
            </a:xfrm>
            <a:custGeom>
              <a:avLst/>
              <a:gdLst>
                <a:gd name="T0" fmla="*/ 194 w 83"/>
                <a:gd name="T1" fmla="*/ 0 h 32"/>
                <a:gd name="T2" fmla="*/ 0 w 83"/>
                <a:gd name="T3" fmla="*/ 0 h 32"/>
                <a:gd name="T4" fmla="*/ 0 w 83"/>
                <a:gd name="T5" fmla="*/ 287 h 32"/>
                <a:gd name="T6" fmla="*/ 360 w 83"/>
                <a:gd name="T7" fmla="*/ 287 h 32"/>
                <a:gd name="T8" fmla="*/ 194 w 83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"/>
                <a:gd name="T16" fmla="*/ 0 h 32"/>
                <a:gd name="T17" fmla="*/ 83 w 83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" h="32">
                  <a:moveTo>
                    <a:pt x="44" y="0"/>
                  </a:moveTo>
                  <a:lnTo>
                    <a:pt x="0" y="0"/>
                  </a:lnTo>
                  <a:lnTo>
                    <a:pt x="0" y="31"/>
                  </a:lnTo>
                  <a:lnTo>
                    <a:pt x="82" y="31"/>
                  </a:lnTo>
                  <a:lnTo>
                    <a:pt x="44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9" name="Freeform 55"/>
            <p:cNvSpPr>
              <a:spLocks/>
            </p:cNvSpPr>
            <p:nvPr/>
          </p:nvSpPr>
          <p:spPr bwMode="auto">
            <a:xfrm>
              <a:off x="4082" y="3439"/>
              <a:ext cx="120" cy="56"/>
            </a:xfrm>
            <a:custGeom>
              <a:avLst/>
              <a:gdLst>
                <a:gd name="T0" fmla="*/ 194 w 83"/>
                <a:gd name="T1" fmla="*/ 0 h 32"/>
                <a:gd name="T2" fmla="*/ 0 w 83"/>
                <a:gd name="T3" fmla="*/ 0 h 32"/>
                <a:gd name="T4" fmla="*/ 0 w 83"/>
                <a:gd name="T5" fmla="*/ 287 h 32"/>
                <a:gd name="T6" fmla="*/ 360 w 83"/>
                <a:gd name="T7" fmla="*/ 287 h 32"/>
                <a:gd name="T8" fmla="*/ 194 w 83"/>
                <a:gd name="T9" fmla="*/ 0 h 32"/>
                <a:gd name="T10" fmla="*/ 194 w 83"/>
                <a:gd name="T11" fmla="*/ 0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3"/>
                <a:gd name="T19" fmla="*/ 0 h 32"/>
                <a:gd name="T20" fmla="*/ 83 w 83"/>
                <a:gd name="T21" fmla="*/ 32 h 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3" h="32">
                  <a:moveTo>
                    <a:pt x="44" y="0"/>
                  </a:moveTo>
                  <a:lnTo>
                    <a:pt x="0" y="0"/>
                  </a:lnTo>
                  <a:lnTo>
                    <a:pt x="0" y="31"/>
                  </a:lnTo>
                  <a:lnTo>
                    <a:pt x="82" y="31"/>
                  </a:lnTo>
                  <a:lnTo>
                    <a:pt x="44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0" name="Freeform 56"/>
            <p:cNvSpPr>
              <a:spLocks/>
            </p:cNvSpPr>
            <p:nvPr/>
          </p:nvSpPr>
          <p:spPr bwMode="auto">
            <a:xfrm>
              <a:off x="3977" y="3439"/>
              <a:ext cx="92" cy="56"/>
            </a:xfrm>
            <a:custGeom>
              <a:avLst/>
              <a:gdLst>
                <a:gd name="T0" fmla="*/ 270 w 64"/>
                <a:gd name="T1" fmla="*/ 287 h 32"/>
                <a:gd name="T2" fmla="*/ 270 w 64"/>
                <a:gd name="T3" fmla="*/ 0 h 32"/>
                <a:gd name="T4" fmla="*/ 80 w 64"/>
                <a:gd name="T5" fmla="*/ 0 h 32"/>
                <a:gd name="T6" fmla="*/ 0 w 64"/>
                <a:gd name="T7" fmla="*/ 287 h 32"/>
                <a:gd name="T8" fmla="*/ 270 w 64"/>
                <a:gd name="T9" fmla="*/ 287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4"/>
                <a:gd name="T16" fmla="*/ 0 h 32"/>
                <a:gd name="T17" fmla="*/ 64 w 64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4" h="32">
                  <a:moveTo>
                    <a:pt x="63" y="31"/>
                  </a:moveTo>
                  <a:lnTo>
                    <a:pt x="63" y="0"/>
                  </a:lnTo>
                  <a:lnTo>
                    <a:pt x="19" y="0"/>
                  </a:lnTo>
                  <a:lnTo>
                    <a:pt x="0" y="31"/>
                  </a:lnTo>
                  <a:lnTo>
                    <a:pt x="63" y="31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1" name="Freeform 57"/>
            <p:cNvSpPr>
              <a:spLocks/>
            </p:cNvSpPr>
            <p:nvPr/>
          </p:nvSpPr>
          <p:spPr bwMode="auto">
            <a:xfrm>
              <a:off x="3977" y="3439"/>
              <a:ext cx="92" cy="56"/>
            </a:xfrm>
            <a:custGeom>
              <a:avLst/>
              <a:gdLst>
                <a:gd name="T0" fmla="*/ 270 w 64"/>
                <a:gd name="T1" fmla="*/ 287 h 32"/>
                <a:gd name="T2" fmla="*/ 270 w 64"/>
                <a:gd name="T3" fmla="*/ 0 h 32"/>
                <a:gd name="T4" fmla="*/ 80 w 64"/>
                <a:gd name="T5" fmla="*/ 0 h 32"/>
                <a:gd name="T6" fmla="*/ 0 w 64"/>
                <a:gd name="T7" fmla="*/ 287 h 32"/>
                <a:gd name="T8" fmla="*/ 270 w 64"/>
                <a:gd name="T9" fmla="*/ 287 h 32"/>
                <a:gd name="T10" fmla="*/ 270 w 64"/>
                <a:gd name="T11" fmla="*/ 287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32"/>
                <a:gd name="T20" fmla="*/ 64 w 64"/>
                <a:gd name="T21" fmla="*/ 32 h 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32">
                  <a:moveTo>
                    <a:pt x="63" y="31"/>
                  </a:moveTo>
                  <a:lnTo>
                    <a:pt x="63" y="0"/>
                  </a:lnTo>
                  <a:lnTo>
                    <a:pt x="19" y="0"/>
                  </a:lnTo>
                  <a:lnTo>
                    <a:pt x="0" y="31"/>
                  </a:lnTo>
                  <a:lnTo>
                    <a:pt x="63" y="3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2" name="Freeform 58"/>
            <p:cNvSpPr>
              <a:spLocks/>
            </p:cNvSpPr>
            <p:nvPr/>
          </p:nvSpPr>
          <p:spPr bwMode="auto">
            <a:xfrm>
              <a:off x="3858" y="3493"/>
              <a:ext cx="25" cy="30"/>
            </a:xfrm>
            <a:custGeom>
              <a:avLst/>
              <a:gdLst>
                <a:gd name="T0" fmla="*/ 0 w 17"/>
                <a:gd name="T1" fmla="*/ 0 h 17"/>
                <a:gd name="T2" fmla="*/ 75 w 17"/>
                <a:gd name="T3" fmla="*/ 0 h 17"/>
                <a:gd name="T4" fmla="*/ 75 w 17"/>
                <a:gd name="T5" fmla="*/ 152 h 17"/>
                <a:gd name="T6" fmla="*/ 0 w 17"/>
                <a:gd name="T7" fmla="*/ 152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  <a:lnTo>
                    <a:pt x="0" y="0"/>
                  </a:lnTo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3" name="Freeform 59"/>
            <p:cNvSpPr>
              <a:spLocks/>
            </p:cNvSpPr>
            <p:nvPr/>
          </p:nvSpPr>
          <p:spPr bwMode="auto">
            <a:xfrm>
              <a:off x="3858" y="3493"/>
              <a:ext cx="25" cy="30"/>
            </a:xfrm>
            <a:custGeom>
              <a:avLst/>
              <a:gdLst>
                <a:gd name="T0" fmla="*/ 0 w 17"/>
                <a:gd name="T1" fmla="*/ 0 h 17"/>
                <a:gd name="T2" fmla="*/ 75 w 17"/>
                <a:gd name="T3" fmla="*/ 0 h 17"/>
                <a:gd name="T4" fmla="*/ 75 w 17"/>
                <a:gd name="T5" fmla="*/ 152 h 17"/>
                <a:gd name="T6" fmla="*/ 0 w 17"/>
                <a:gd name="T7" fmla="*/ 152 h 17"/>
                <a:gd name="T8" fmla="*/ 0 w 17"/>
                <a:gd name="T9" fmla="*/ 0 h 17"/>
                <a:gd name="T10" fmla="*/ 0 w 17"/>
                <a:gd name="T11" fmla="*/ 0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"/>
                <a:gd name="T19" fmla="*/ 0 h 17"/>
                <a:gd name="T20" fmla="*/ 17 w 17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" h="17">
                  <a:moveTo>
                    <a:pt x="0" y="0"/>
                  </a:move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4" name="Freeform 60"/>
            <p:cNvSpPr>
              <a:spLocks/>
            </p:cNvSpPr>
            <p:nvPr/>
          </p:nvSpPr>
          <p:spPr bwMode="auto">
            <a:xfrm>
              <a:off x="4148" y="3472"/>
              <a:ext cx="25" cy="41"/>
            </a:xfrm>
            <a:custGeom>
              <a:avLst/>
              <a:gdLst>
                <a:gd name="T0" fmla="*/ 60 w 17"/>
                <a:gd name="T1" fmla="*/ 0 h 23"/>
                <a:gd name="T2" fmla="*/ 0 w 17"/>
                <a:gd name="T3" fmla="*/ 203 h 23"/>
                <a:gd name="T4" fmla="*/ 19 w 17"/>
                <a:gd name="T5" fmla="*/ 223 h 23"/>
                <a:gd name="T6" fmla="*/ 75 w 17"/>
                <a:gd name="T7" fmla="*/ 21 h 23"/>
                <a:gd name="T8" fmla="*/ 60 w 17"/>
                <a:gd name="T9" fmla="*/ 0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23"/>
                <a:gd name="T17" fmla="*/ 17 w 17"/>
                <a:gd name="T18" fmla="*/ 23 h 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23">
                  <a:moveTo>
                    <a:pt x="13" y="0"/>
                  </a:moveTo>
                  <a:lnTo>
                    <a:pt x="0" y="20"/>
                  </a:lnTo>
                  <a:lnTo>
                    <a:pt x="4" y="22"/>
                  </a:lnTo>
                  <a:lnTo>
                    <a:pt x="16" y="2"/>
                  </a:lnTo>
                  <a:lnTo>
                    <a:pt x="13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5" name="Freeform 61"/>
            <p:cNvSpPr>
              <a:spLocks/>
            </p:cNvSpPr>
            <p:nvPr/>
          </p:nvSpPr>
          <p:spPr bwMode="auto">
            <a:xfrm>
              <a:off x="4148" y="3472"/>
              <a:ext cx="25" cy="41"/>
            </a:xfrm>
            <a:custGeom>
              <a:avLst/>
              <a:gdLst>
                <a:gd name="T0" fmla="*/ 60 w 17"/>
                <a:gd name="T1" fmla="*/ 0 h 23"/>
                <a:gd name="T2" fmla="*/ 0 w 17"/>
                <a:gd name="T3" fmla="*/ 203 h 23"/>
                <a:gd name="T4" fmla="*/ 19 w 17"/>
                <a:gd name="T5" fmla="*/ 223 h 23"/>
                <a:gd name="T6" fmla="*/ 75 w 17"/>
                <a:gd name="T7" fmla="*/ 21 h 23"/>
                <a:gd name="T8" fmla="*/ 60 w 17"/>
                <a:gd name="T9" fmla="*/ 0 h 23"/>
                <a:gd name="T10" fmla="*/ 60 w 17"/>
                <a:gd name="T11" fmla="*/ 0 h 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"/>
                <a:gd name="T19" fmla="*/ 0 h 23"/>
                <a:gd name="T20" fmla="*/ 17 w 17"/>
                <a:gd name="T21" fmla="*/ 23 h 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" h="23">
                  <a:moveTo>
                    <a:pt x="13" y="0"/>
                  </a:moveTo>
                  <a:lnTo>
                    <a:pt x="0" y="20"/>
                  </a:lnTo>
                  <a:lnTo>
                    <a:pt x="4" y="22"/>
                  </a:lnTo>
                  <a:lnTo>
                    <a:pt x="16" y="2"/>
                  </a:lnTo>
                  <a:lnTo>
                    <a:pt x="13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6" name="Freeform 62"/>
            <p:cNvSpPr>
              <a:spLocks/>
            </p:cNvSpPr>
            <p:nvPr/>
          </p:nvSpPr>
          <p:spPr bwMode="auto">
            <a:xfrm>
              <a:off x="4082" y="3464"/>
              <a:ext cx="40" cy="94"/>
            </a:xfrm>
            <a:custGeom>
              <a:avLst/>
              <a:gdLst>
                <a:gd name="T0" fmla="*/ 29 w 28"/>
                <a:gd name="T1" fmla="*/ 470 h 54"/>
                <a:gd name="T2" fmla="*/ 0 w 28"/>
                <a:gd name="T3" fmla="*/ 16 h 54"/>
                <a:gd name="T4" fmla="*/ 47 w 28"/>
                <a:gd name="T5" fmla="*/ 0 h 54"/>
                <a:gd name="T6" fmla="*/ 114 w 28"/>
                <a:gd name="T7" fmla="*/ 486 h 54"/>
                <a:gd name="T8" fmla="*/ 29 w 28"/>
                <a:gd name="T9" fmla="*/ 470 h 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"/>
                <a:gd name="T16" fmla="*/ 0 h 54"/>
                <a:gd name="T17" fmla="*/ 28 w 28"/>
                <a:gd name="T18" fmla="*/ 54 h 5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" h="54">
                  <a:moveTo>
                    <a:pt x="7" y="51"/>
                  </a:moveTo>
                  <a:lnTo>
                    <a:pt x="0" y="2"/>
                  </a:lnTo>
                  <a:lnTo>
                    <a:pt x="11" y="0"/>
                  </a:lnTo>
                  <a:lnTo>
                    <a:pt x="27" y="53"/>
                  </a:lnTo>
                  <a:lnTo>
                    <a:pt x="7" y="51"/>
                  </a:lnTo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7" name="Freeform 63"/>
            <p:cNvSpPr>
              <a:spLocks/>
            </p:cNvSpPr>
            <p:nvPr/>
          </p:nvSpPr>
          <p:spPr bwMode="auto">
            <a:xfrm>
              <a:off x="4082" y="3464"/>
              <a:ext cx="40" cy="94"/>
            </a:xfrm>
            <a:custGeom>
              <a:avLst/>
              <a:gdLst>
                <a:gd name="T0" fmla="*/ 29 w 28"/>
                <a:gd name="T1" fmla="*/ 470 h 54"/>
                <a:gd name="T2" fmla="*/ 0 w 28"/>
                <a:gd name="T3" fmla="*/ 16 h 54"/>
                <a:gd name="T4" fmla="*/ 47 w 28"/>
                <a:gd name="T5" fmla="*/ 0 h 54"/>
                <a:gd name="T6" fmla="*/ 114 w 28"/>
                <a:gd name="T7" fmla="*/ 486 h 5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"/>
                <a:gd name="T13" fmla="*/ 0 h 54"/>
                <a:gd name="T14" fmla="*/ 28 w 28"/>
                <a:gd name="T15" fmla="*/ 54 h 5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" h="54">
                  <a:moveTo>
                    <a:pt x="7" y="51"/>
                  </a:moveTo>
                  <a:lnTo>
                    <a:pt x="0" y="2"/>
                  </a:lnTo>
                  <a:lnTo>
                    <a:pt x="11" y="0"/>
                  </a:lnTo>
                  <a:lnTo>
                    <a:pt x="27" y="53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8" name="Freeform 64"/>
            <p:cNvSpPr>
              <a:spLocks/>
            </p:cNvSpPr>
            <p:nvPr/>
          </p:nvSpPr>
          <p:spPr bwMode="auto">
            <a:xfrm>
              <a:off x="4082" y="3493"/>
              <a:ext cx="120" cy="65"/>
            </a:xfrm>
            <a:custGeom>
              <a:avLst/>
              <a:gdLst>
                <a:gd name="T0" fmla="*/ 0 w 83"/>
                <a:gd name="T1" fmla="*/ 0 h 37"/>
                <a:gd name="T2" fmla="*/ 360 w 83"/>
                <a:gd name="T3" fmla="*/ 0 h 37"/>
                <a:gd name="T4" fmla="*/ 360 w 83"/>
                <a:gd name="T5" fmla="*/ 343 h 37"/>
                <a:gd name="T6" fmla="*/ 0 w 83"/>
                <a:gd name="T7" fmla="*/ 343 h 37"/>
                <a:gd name="T8" fmla="*/ 0 w 83"/>
                <a:gd name="T9" fmla="*/ 0 h 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"/>
                <a:gd name="T16" fmla="*/ 0 h 37"/>
                <a:gd name="T17" fmla="*/ 83 w 83"/>
                <a:gd name="T18" fmla="*/ 37 h 3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" h="37">
                  <a:moveTo>
                    <a:pt x="0" y="0"/>
                  </a:moveTo>
                  <a:lnTo>
                    <a:pt x="82" y="0"/>
                  </a:lnTo>
                  <a:lnTo>
                    <a:pt x="82" y="36"/>
                  </a:lnTo>
                  <a:lnTo>
                    <a:pt x="0" y="36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9" name="Freeform 65"/>
            <p:cNvSpPr>
              <a:spLocks/>
            </p:cNvSpPr>
            <p:nvPr/>
          </p:nvSpPr>
          <p:spPr bwMode="auto">
            <a:xfrm>
              <a:off x="4082" y="3493"/>
              <a:ext cx="120" cy="65"/>
            </a:xfrm>
            <a:custGeom>
              <a:avLst/>
              <a:gdLst>
                <a:gd name="T0" fmla="*/ 0 w 83"/>
                <a:gd name="T1" fmla="*/ 0 h 37"/>
                <a:gd name="T2" fmla="*/ 360 w 83"/>
                <a:gd name="T3" fmla="*/ 0 h 37"/>
                <a:gd name="T4" fmla="*/ 360 w 83"/>
                <a:gd name="T5" fmla="*/ 343 h 37"/>
                <a:gd name="T6" fmla="*/ 0 w 83"/>
                <a:gd name="T7" fmla="*/ 343 h 37"/>
                <a:gd name="T8" fmla="*/ 0 w 83"/>
                <a:gd name="T9" fmla="*/ 0 h 37"/>
                <a:gd name="T10" fmla="*/ 0 w 83"/>
                <a:gd name="T11" fmla="*/ 0 h 3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3"/>
                <a:gd name="T19" fmla="*/ 0 h 37"/>
                <a:gd name="T20" fmla="*/ 83 w 83"/>
                <a:gd name="T21" fmla="*/ 37 h 3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3" h="37">
                  <a:moveTo>
                    <a:pt x="0" y="0"/>
                  </a:moveTo>
                  <a:lnTo>
                    <a:pt x="82" y="0"/>
                  </a:lnTo>
                  <a:lnTo>
                    <a:pt x="82" y="36"/>
                  </a:lnTo>
                  <a:lnTo>
                    <a:pt x="0" y="3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0" name="Freeform 66"/>
            <p:cNvSpPr>
              <a:spLocks/>
            </p:cNvSpPr>
            <p:nvPr/>
          </p:nvSpPr>
          <p:spPr bwMode="auto">
            <a:xfrm>
              <a:off x="3982" y="3500"/>
              <a:ext cx="25" cy="30"/>
            </a:xfrm>
            <a:custGeom>
              <a:avLst/>
              <a:gdLst>
                <a:gd name="T0" fmla="*/ 0 w 17"/>
                <a:gd name="T1" fmla="*/ 0 h 17"/>
                <a:gd name="T2" fmla="*/ 75 w 17"/>
                <a:gd name="T3" fmla="*/ 0 h 17"/>
                <a:gd name="T4" fmla="*/ 75 w 17"/>
                <a:gd name="T5" fmla="*/ 152 h 17"/>
                <a:gd name="T6" fmla="*/ 0 w 17"/>
                <a:gd name="T7" fmla="*/ 152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1" name="Freeform 67"/>
            <p:cNvSpPr>
              <a:spLocks/>
            </p:cNvSpPr>
            <p:nvPr/>
          </p:nvSpPr>
          <p:spPr bwMode="auto">
            <a:xfrm>
              <a:off x="3982" y="3500"/>
              <a:ext cx="25" cy="30"/>
            </a:xfrm>
            <a:custGeom>
              <a:avLst/>
              <a:gdLst>
                <a:gd name="T0" fmla="*/ 0 w 17"/>
                <a:gd name="T1" fmla="*/ 0 h 17"/>
                <a:gd name="T2" fmla="*/ 75 w 17"/>
                <a:gd name="T3" fmla="*/ 0 h 17"/>
                <a:gd name="T4" fmla="*/ 75 w 17"/>
                <a:gd name="T5" fmla="*/ 152 h 17"/>
                <a:gd name="T6" fmla="*/ 0 w 17"/>
                <a:gd name="T7" fmla="*/ 152 h 17"/>
                <a:gd name="T8" fmla="*/ 0 w 17"/>
                <a:gd name="T9" fmla="*/ 0 h 17"/>
                <a:gd name="T10" fmla="*/ 0 w 17"/>
                <a:gd name="T11" fmla="*/ 0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"/>
                <a:gd name="T19" fmla="*/ 0 h 17"/>
                <a:gd name="T20" fmla="*/ 17 w 17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" h="17">
                  <a:moveTo>
                    <a:pt x="0" y="0"/>
                  </a:move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2" name="Freeform 68"/>
            <p:cNvSpPr>
              <a:spLocks/>
            </p:cNvSpPr>
            <p:nvPr/>
          </p:nvSpPr>
          <p:spPr bwMode="auto">
            <a:xfrm>
              <a:off x="3982" y="3500"/>
              <a:ext cx="25" cy="30"/>
            </a:xfrm>
            <a:custGeom>
              <a:avLst/>
              <a:gdLst>
                <a:gd name="T0" fmla="*/ 0 w 17"/>
                <a:gd name="T1" fmla="*/ 0 h 17"/>
                <a:gd name="T2" fmla="*/ 75 w 17"/>
                <a:gd name="T3" fmla="*/ 0 h 17"/>
                <a:gd name="T4" fmla="*/ 75 w 17"/>
                <a:gd name="T5" fmla="*/ 152 h 17"/>
                <a:gd name="T6" fmla="*/ 0 w 17"/>
                <a:gd name="T7" fmla="*/ 152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3" name="Freeform 69"/>
            <p:cNvSpPr>
              <a:spLocks/>
            </p:cNvSpPr>
            <p:nvPr/>
          </p:nvSpPr>
          <p:spPr bwMode="auto">
            <a:xfrm>
              <a:off x="3982" y="3500"/>
              <a:ext cx="25" cy="30"/>
            </a:xfrm>
            <a:custGeom>
              <a:avLst/>
              <a:gdLst>
                <a:gd name="T0" fmla="*/ 0 w 17"/>
                <a:gd name="T1" fmla="*/ 0 h 17"/>
                <a:gd name="T2" fmla="*/ 75 w 17"/>
                <a:gd name="T3" fmla="*/ 0 h 17"/>
                <a:gd name="T4" fmla="*/ 75 w 17"/>
                <a:gd name="T5" fmla="*/ 152 h 17"/>
                <a:gd name="T6" fmla="*/ 0 w 17"/>
                <a:gd name="T7" fmla="*/ 152 h 17"/>
                <a:gd name="T8" fmla="*/ 0 w 17"/>
                <a:gd name="T9" fmla="*/ 0 h 17"/>
                <a:gd name="T10" fmla="*/ 0 w 17"/>
                <a:gd name="T11" fmla="*/ 0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"/>
                <a:gd name="T19" fmla="*/ 0 h 17"/>
                <a:gd name="T20" fmla="*/ 17 w 17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" h="17">
                  <a:moveTo>
                    <a:pt x="0" y="0"/>
                  </a:move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4" name="Freeform 70"/>
            <p:cNvSpPr>
              <a:spLocks/>
            </p:cNvSpPr>
            <p:nvPr/>
          </p:nvSpPr>
          <p:spPr bwMode="auto">
            <a:xfrm>
              <a:off x="4088" y="3500"/>
              <a:ext cx="24" cy="30"/>
            </a:xfrm>
            <a:custGeom>
              <a:avLst/>
              <a:gdLst>
                <a:gd name="T0" fmla="*/ 0 w 17"/>
                <a:gd name="T1" fmla="*/ 0 h 17"/>
                <a:gd name="T2" fmla="*/ 64 w 17"/>
                <a:gd name="T3" fmla="*/ 0 h 17"/>
                <a:gd name="T4" fmla="*/ 64 w 17"/>
                <a:gd name="T5" fmla="*/ 152 h 17"/>
                <a:gd name="T6" fmla="*/ 0 w 17"/>
                <a:gd name="T7" fmla="*/ 152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5" name="Freeform 71"/>
            <p:cNvSpPr>
              <a:spLocks/>
            </p:cNvSpPr>
            <p:nvPr/>
          </p:nvSpPr>
          <p:spPr bwMode="auto">
            <a:xfrm>
              <a:off x="4088" y="3500"/>
              <a:ext cx="24" cy="30"/>
            </a:xfrm>
            <a:custGeom>
              <a:avLst/>
              <a:gdLst>
                <a:gd name="T0" fmla="*/ 0 w 17"/>
                <a:gd name="T1" fmla="*/ 0 h 17"/>
                <a:gd name="T2" fmla="*/ 64 w 17"/>
                <a:gd name="T3" fmla="*/ 0 h 17"/>
                <a:gd name="T4" fmla="*/ 64 w 17"/>
                <a:gd name="T5" fmla="*/ 152 h 17"/>
                <a:gd name="T6" fmla="*/ 0 w 17"/>
                <a:gd name="T7" fmla="*/ 152 h 17"/>
                <a:gd name="T8" fmla="*/ 0 w 17"/>
                <a:gd name="T9" fmla="*/ 0 h 17"/>
                <a:gd name="T10" fmla="*/ 0 w 17"/>
                <a:gd name="T11" fmla="*/ 0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"/>
                <a:gd name="T19" fmla="*/ 0 h 17"/>
                <a:gd name="T20" fmla="*/ 17 w 17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" h="17">
                  <a:moveTo>
                    <a:pt x="0" y="0"/>
                  </a:move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6" name="Freeform 72"/>
            <p:cNvSpPr>
              <a:spLocks/>
            </p:cNvSpPr>
            <p:nvPr/>
          </p:nvSpPr>
          <p:spPr bwMode="auto">
            <a:xfrm>
              <a:off x="4088" y="3500"/>
              <a:ext cx="24" cy="30"/>
            </a:xfrm>
            <a:custGeom>
              <a:avLst/>
              <a:gdLst>
                <a:gd name="T0" fmla="*/ 0 w 17"/>
                <a:gd name="T1" fmla="*/ 0 h 17"/>
                <a:gd name="T2" fmla="*/ 64 w 17"/>
                <a:gd name="T3" fmla="*/ 0 h 17"/>
                <a:gd name="T4" fmla="*/ 64 w 17"/>
                <a:gd name="T5" fmla="*/ 152 h 17"/>
                <a:gd name="T6" fmla="*/ 0 w 17"/>
                <a:gd name="T7" fmla="*/ 152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7" name="Freeform 73"/>
            <p:cNvSpPr>
              <a:spLocks/>
            </p:cNvSpPr>
            <p:nvPr/>
          </p:nvSpPr>
          <p:spPr bwMode="auto">
            <a:xfrm>
              <a:off x="4088" y="3500"/>
              <a:ext cx="24" cy="30"/>
            </a:xfrm>
            <a:custGeom>
              <a:avLst/>
              <a:gdLst>
                <a:gd name="T0" fmla="*/ 0 w 17"/>
                <a:gd name="T1" fmla="*/ 0 h 17"/>
                <a:gd name="T2" fmla="*/ 64 w 17"/>
                <a:gd name="T3" fmla="*/ 0 h 17"/>
                <a:gd name="T4" fmla="*/ 64 w 17"/>
                <a:gd name="T5" fmla="*/ 152 h 17"/>
                <a:gd name="T6" fmla="*/ 0 w 17"/>
                <a:gd name="T7" fmla="*/ 152 h 17"/>
                <a:gd name="T8" fmla="*/ 0 w 17"/>
                <a:gd name="T9" fmla="*/ 0 h 17"/>
                <a:gd name="T10" fmla="*/ 0 w 17"/>
                <a:gd name="T11" fmla="*/ 0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"/>
                <a:gd name="T19" fmla="*/ 0 h 17"/>
                <a:gd name="T20" fmla="*/ 17 w 17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" h="17">
                  <a:moveTo>
                    <a:pt x="0" y="0"/>
                  </a:moveTo>
                  <a:lnTo>
                    <a:pt x="16" y="0"/>
                  </a:lnTo>
                  <a:lnTo>
                    <a:pt x="16" y="16"/>
                  </a:lnTo>
                  <a:lnTo>
                    <a:pt x="0" y="1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8" name="Freeform 74"/>
            <p:cNvSpPr>
              <a:spLocks/>
            </p:cNvSpPr>
            <p:nvPr/>
          </p:nvSpPr>
          <p:spPr bwMode="auto">
            <a:xfrm>
              <a:off x="4336" y="3513"/>
              <a:ext cx="32" cy="63"/>
            </a:xfrm>
            <a:custGeom>
              <a:avLst/>
              <a:gdLst>
                <a:gd name="T0" fmla="*/ 28 w 22"/>
                <a:gd name="T1" fmla="*/ 0 h 36"/>
                <a:gd name="T2" fmla="*/ 0 w 22"/>
                <a:gd name="T3" fmla="*/ 37 h 36"/>
                <a:gd name="T4" fmla="*/ 60 w 22"/>
                <a:gd name="T5" fmla="*/ 327 h 36"/>
                <a:gd name="T6" fmla="*/ 95 w 22"/>
                <a:gd name="T7" fmla="*/ 327 h 36"/>
                <a:gd name="T8" fmla="*/ 28 w 22"/>
                <a:gd name="T9" fmla="*/ 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36"/>
                <a:gd name="T17" fmla="*/ 22 w 22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36">
                  <a:moveTo>
                    <a:pt x="6" y="0"/>
                  </a:moveTo>
                  <a:lnTo>
                    <a:pt x="0" y="4"/>
                  </a:lnTo>
                  <a:lnTo>
                    <a:pt x="13" y="35"/>
                  </a:lnTo>
                  <a:lnTo>
                    <a:pt x="21" y="35"/>
                  </a:lnTo>
                  <a:lnTo>
                    <a:pt x="6" y="0"/>
                  </a:lnTo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9" name="Freeform 75"/>
            <p:cNvSpPr>
              <a:spLocks/>
            </p:cNvSpPr>
            <p:nvPr/>
          </p:nvSpPr>
          <p:spPr bwMode="auto">
            <a:xfrm>
              <a:off x="4336" y="3513"/>
              <a:ext cx="32" cy="63"/>
            </a:xfrm>
            <a:custGeom>
              <a:avLst/>
              <a:gdLst>
                <a:gd name="T0" fmla="*/ 28 w 22"/>
                <a:gd name="T1" fmla="*/ 0 h 36"/>
                <a:gd name="T2" fmla="*/ 0 w 22"/>
                <a:gd name="T3" fmla="*/ 37 h 36"/>
                <a:gd name="T4" fmla="*/ 60 w 22"/>
                <a:gd name="T5" fmla="*/ 327 h 36"/>
                <a:gd name="T6" fmla="*/ 95 w 22"/>
                <a:gd name="T7" fmla="*/ 327 h 36"/>
                <a:gd name="T8" fmla="*/ 28 w 22"/>
                <a:gd name="T9" fmla="*/ 0 h 36"/>
                <a:gd name="T10" fmla="*/ 28 w 22"/>
                <a:gd name="T11" fmla="*/ 0 h 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"/>
                <a:gd name="T19" fmla="*/ 0 h 36"/>
                <a:gd name="T20" fmla="*/ 22 w 22"/>
                <a:gd name="T21" fmla="*/ 36 h 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" h="36">
                  <a:moveTo>
                    <a:pt x="6" y="0"/>
                  </a:moveTo>
                  <a:lnTo>
                    <a:pt x="0" y="4"/>
                  </a:lnTo>
                  <a:lnTo>
                    <a:pt x="13" y="35"/>
                  </a:lnTo>
                  <a:lnTo>
                    <a:pt x="21" y="35"/>
                  </a:lnTo>
                  <a:lnTo>
                    <a:pt x="6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90" name="Freeform 76"/>
            <p:cNvSpPr>
              <a:spLocks/>
            </p:cNvSpPr>
            <p:nvPr/>
          </p:nvSpPr>
          <p:spPr bwMode="auto">
            <a:xfrm>
              <a:off x="3850" y="3556"/>
              <a:ext cx="34" cy="30"/>
            </a:xfrm>
            <a:custGeom>
              <a:avLst/>
              <a:gdLst>
                <a:gd name="T0" fmla="*/ 28 w 24"/>
                <a:gd name="T1" fmla="*/ 0 h 17"/>
                <a:gd name="T2" fmla="*/ 52 w 24"/>
                <a:gd name="T3" fmla="*/ 0 h 17"/>
                <a:gd name="T4" fmla="*/ 60 w 24"/>
                <a:gd name="T5" fmla="*/ 0 h 17"/>
                <a:gd name="T6" fmla="*/ 68 w 24"/>
                <a:gd name="T7" fmla="*/ 21 h 17"/>
                <a:gd name="T8" fmla="*/ 76 w 24"/>
                <a:gd name="T9" fmla="*/ 21 h 17"/>
                <a:gd name="T10" fmla="*/ 85 w 24"/>
                <a:gd name="T11" fmla="*/ 21 h 17"/>
                <a:gd name="T12" fmla="*/ 85 w 24"/>
                <a:gd name="T13" fmla="*/ 37 h 17"/>
                <a:gd name="T14" fmla="*/ 95 w 24"/>
                <a:gd name="T15" fmla="*/ 60 h 17"/>
                <a:gd name="T16" fmla="*/ 95 w 24"/>
                <a:gd name="T17" fmla="*/ 60 h 17"/>
                <a:gd name="T18" fmla="*/ 95 w 24"/>
                <a:gd name="T19" fmla="*/ 78 h 17"/>
                <a:gd name="T20" fmla="*/ 95 w 24"/>
                <a:gd name="T21" fmla="*/ 99 h 17"/>
                <a:gd name="T22" fmla="*/ 95 w 24"/>
                <a:gd name="T23" fmla="*/ 115 h 17"/>
                <a:gd name="T24" fmla="*/ 85 w 24"/>
                <a:gd name="T25" fmla="*/ 115 h 17"/>
                <a:gd name="T26" fmla="*/ 85 w 24"/>
                <a:gd name="T27" fmla="*/ 138 h 17"/>
                <a:gd name="T28" fmla="*/ 76 w 24"/>
                <a:gd name="T29" fmla="*/ 138 h 17"/>
                <a:gd name="T30" fmla="*/ 68 w 24"/>
                <a:gd name="T31" fmla="*/ 152 h 17"/>
                <a:gd name="T32" fmla="*/ 60 w 24"/>
                <a:gd name="T33" fmla="*/ 152 h 17"/>
                <a:gd name="T34" fmla="*/ 52 w 24"/>
                <a:gd name="T35" fmla="*/ 152 h 17"/>
                <a:gd name="T36" fmla="*/ 28 w 24"/>
                <a:gd name="T37" fmla="*/ 152 h 17"/>
                <a:gd name="T38" fmla="*/ 26 w 24"/>
                <a:gd name="T39" fmla="*/ 152 h 17"/>
                <a:gd name="T40" fmla="*/ 18 w 24"/>
                <a:gd name="T41" fmla="*/ 152 h 17"/>
                <a:gd name="T42" fmla="*/ 18 w 24"/>
                <a:gd name="T43" fmla="*/ 138 h 17"/>
                <a:gd name="T44" fmla="*/ 9 w 24"/>
                <a:gd name="T45" fmla="*/ 138 h 17"/>
                <a:gd name="T46" fmla="*/ 0 w 24"/>
                <a:gd name="T47" fmla="*/ 115 h 17"/>
                <a:gd name="T48" fmla="*/ 0 w 24"/>
                <a:gd name="T49" fmla="*/ 115 h 17"/>
                <a:gd name="T50" fmla="*/ 0 w 24"/>
                <a:gd name="T51" fmla="*/ 99 h 17"/>
                <a:gd name="T52" fmla="*/ 0 w 24"/>
                <a:gd name="T53" fmla="*/ 78 h 17"/>
                <a:gd name="T54" fmla="*/ 0 w 24"/>
                <a:gd name="T55" fmla="*/ 60 h 17"/>
                <a:gd name="T56" fmla="*/ 0 w 24"/>
                <a:gd name="T57" fmla="*/ 60 h 17"/>
                <a:gd name="T58" fmla="*/ 0 w 24"/>
                <a:gd name="T59" fmla="*/ 37 h 17"/>
                <a:gd name="T60" fmla="*/ 9 w 24"/>
                <a:gd name="T61" fmla="*/ 21 h 17"/>
                <a:gd name="T62" fmla="*/ 18 w 24"/>
                <a:gd name="T63" fmla="*/ 21 h 17"/>
                <a:gd name="T64" fmla="*/ 18 w 24"/>
                <a:gd name="T65" fmla="*/ 21 h 17"/>
                <a:gd name="T66" fmla="*/ 26 w 24"/>
                <a:gd name="T67" fmla="*/ 0 h 17"/>
                <a:gd name="T68" fmla="*/ 28 w 24"/>
                <a:gd name="T69" fmla="*/ 0 h 1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4"/>
                <a:gd name="T106" fmla="*/ 0 h 17"/>
                <a:gd name="T107" fmla="*/ 24 w 24"/>
                <a:gd name="T108" fmla="*/ 17 h 17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4" h="17">
                  <a:moveTo>
                    <a:pt x="7" y="0"/>
                  </a:moveTo>
                  <a:lnTo>
                    <a:pt x="13" y="0"/>
                  </a:lnTo>
                  <a:lnTo>
                    <a:pt x="15" y="0"/>
                  </a:lnTo>
                  <a:lnTo>
                    <a:pt x="17" y="2"/>
                  </a:lnTo>
                  <a:lnTo>
                    <a:pt x="19" y="2"/>
                  </a:lnTo>
                  <a:lnTo>
                    <a:pt x="21" y="2"/>
                  </a:lnTo>
                  <a:lnTo>
                    <a:pt x="21" y="4"/>
                  </a:lnTo>
                  <a:lnTo>
                    <a:pt x="23" y="6"/>
                  </a:lnTo>
                  <a:lnTo>
                    <a:pt x="23" y="8"/>
                  </a:lnTo>
                  <a:lnTo>
                    <a:pt x="23" y="10"/>
                  </a:lnTo>
                  <a:lnTo>
                    <a:pt x="23" y="12"/>
                  </a:lnTo>
                  <a:lnTo>
                    <a:pt x="21" y="12"/>
                  </a:lnTo>
                  <a:lnTo>
                    <a:pt x="21" y="14"/>
                  </a:lnTo>
                  <a:lnTo>
                    <a:pt x="19" y="14"/>
                  </a:lnTo>
                  <a:lnTo>
                    <a:pt x="17" y="16"/>
                  </a:lnTo>
                  <a:lnTo>
                    <a:pt x="15" y="16"/>
                  </a:lnTo>
                  <a:lnTo>
                    <a:pt x="13" y="16"/>
                  </a:lnTo>
                  <a:lnTo>
                    <a:pt x="7" y="16"/>
                  </a:lnTo>
                  <a:lnTo>
                    <a:pt x="6" y="16"/>
                  </a:lnTo>
                  <a:lnTo>
                    <a:pt x="4" y="16"/>
                  </a:lnTo>
                  <a:lnTo>
                    <a:pt x="4" y="14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4"/>
                  </a:lnTo>
                  <a:lnTo>
                    <a:pt x="2" y="2"/>
                  </a:lnTo>
                  <a:lnTo>
                    <a:pt x="4" y="2"/>
                  </a:lnTo>
                  <a:lnTo>
                    <a:pt x="6" y="0"/>
                  </a:lnTo>
                  <a:lnTo>
                    <a:pt x="7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91" name="Freeform 77"/>
            <p:cNvSpPr>
              <a:spLocks/>
            </p:cNvSpPr>
            <p:nvPr/>
          </p:nvSpPr>
          <p:spPr bwMode="auto">
            <a:xfrm>
              <a:off x="3850" y="3556"/>
              <a:ext cx="34" cy="30"/>
            </a:xfrm>
            <a:custGeom>
              <a:avLst/>
              <a:gdLst>
                <a:gd name="T0" fmla="*/ 28 w 24"/>
                <a:gd name="T1" fmla="*/ 0 h 17"/>
                <a:gd name="T2" fmla="*/ 52 w 24"/>
                <a:gd name="T3" fmla="*/ 0 h 17"/>
                <a:gd name="T4" fmla="*/ 52 w 24"/>
                <a:gd name="T5" fmla="*/ 0 h 17"/>
                <a:gd name="T6" fmla="*/ 60 w 24"/>
                <a:gd name="T7" fmla="*/ 0 h 17"/>
                <a:gd name="T8" fmla="*/ 68 w 24"/>
                <a:gd name="T9" fmla="*/ 21 h 17"/>
                <a:gd name="T10" fmla="*/ 76 w 24"/>
                <a:gd name="T11" fmla="*/ 21 h 17"/>
                <a:gd name="T12" fmla="*/ 85 w 24"/>
                <a:gd name="T13" fmla="*/ 21 h 17"/>
                <a:gd name="T14" fmla="*/ 85 w 24"/>
                <a:gd name="T15" fmla="*/ 37 h 17"/>
                <a:gd name="T16" fmla="*/ 95 w 24"/>
                <a:gd name="T17" fmla="*/ 60 h 17"/>
                <a:gd name="T18" fmla="*/ 95 w 24"/>
                <a:gd name="T19" fmla="*/ 60 h 17"/>
                <a:gd name="T20" fmla="*/ 95 w 24"/>
                <a:gd name="T21" fmla="*/ 78 h 17"/>
                <a:gd name="T22" fmla="*/ 95 w 24"/>
                <a:gd name="T23" fmla="*/ 78 h 17"/>
                <a:gd name="T24" fmla="*/ 95 w 24"/>
                <a:gd name="T25" fmla="*/ 78 h 17"/>
                <a:gd name="T26" fmla="*/ 95 w 24"/>
                <a:gd name="T27" fmla="*/ 78 h 17"/>
                <a:gd name="T28" fmla="*/ 95 w 24"/>
                <a:gd name="T29" fmla="*/ 99 h 17"/>
                <a:gd name="T30" fmla="*/ 95 w 24"/>
                <a:gd name="T31" fmla="*/ 115 h 17"/>
                <a:gd name="T32" fmla="*/ 85 w 24"/>
                <a:gd name="T33" fmla="*/ 115 h 17"/>
                <a:gd name="T34" fmla="*/ 85 w 24"/>
                <a:gd name="T35" fmla="*/ 138 h 17"/>
                <a:gd name="T36" fmla="*/ 76 w 24"/>
                <a:gd name="T37" fmla="*/ 138 h 17"/>
                <a:gd name="T38" fmla="*/ 68 w 24"/>
                <a:gd name="T39" fmla="*/ 152 h 17"/>
                <a:gd name="T40" fmla="*/ 60 w 24"/>
                <a:gd name="T41" fmla="*/ 152 h 17"/>
                <a:gd name="T42" fmla="*/ 52 w 24"/>
                <a:gd name="T43" fmla="*/ 152 h 17"/>
                <a:gd name="T44" fmla="*/ 52 w 24"/>
                <a:gd name="T45" fmla="*/ 152 h 17"/>
                <a:gd name="T46" fmla="*/ 28 w 24"/>
                <a:gd name="T47" fmla="*/ 152 h 17"/>
                <a:gd name="T48" fmla="*/ 28 w 24"/>
                <a:gd name="T49" fmla="*/ 152 h 17"/>
                <a:gd name="T50" fmla="*/ 26 w 24"/>
                <a:gd name="T51" fmla="*/ 152 h 17"/>
                <a:gd name="T52" fmla="*/ 18 w 24"/>
                <a:gd name="T53" fmla="*/ 152 h 17"/>
                <a:gd name="T54" fmla="*/ 18 w 24"/>
                <a:gd name="T55" fmla="*/ 138 h 17"/>
                <a:gd name="T56" fmla="*/ 9 w 24"/>
                <a:gd name="T57" fmla="*/ 138 h 17"/>
                <a:gd name="T58" fmla="*/ 0 w 24"/>
                <a:gd name="T59" fmla="*/ 115 h 17"/>
                <a:gd name="T60" fmla="*/ 0 w 24"/>
                <a:gd name="T61" fmla="*/ 115 h 17"/>
                <a:gd name="T62" fmla="*/ 0 w 24"/>
                <a:gd name="T63" fmla="*/ 99 h 17"/>
                <a:gd name="T64" fmla="*/ 0 w 24"/>
                <a:gd name="T65" fmla="*/ 78 h 17"/>
                <a:gd name="T66" fmla="*/ 0 w 24"/>
                <a:gd name="T67" fmla="*/ 78 h 17"/>
                <a:gd name="T68" fmla="*/ 0 w 24"/>
                <a:gd name="T69" fmla="*/ 78 h 17"/>
                <a:gd name="T70" fmla="*/ 0 w 24"/>
                <a:gd name="T71" fmla="*/ 78 h 17"/>
                <a:gd name="T72" fmla="*/ 0 w 24"/>
                <a:gd name="T73" fmla="*/ 60 h 17"/>
                <a:gd name="T74" fmla="*/ 0 w 24"/>
                <a:gd name="T75" fmla="*/ 60 h 17"/>
                <a:gd name="T76" fmla="*/ 0 w 24"/>
                <a:gd name="T77" fmla="*/ 37 h 17"/>
                <a:gd name="T78" fmla="*/ 9 w 24"/>
                <a:gd name="T79" fmla="*/ 21 h 17"/>
                <a:gd name="T80" fmla="*/ 18 w 24"/>
                <a:gd name="T81" fmla="*/ 21 h 17"/>
                <a:gd name="T82" fmla="*/ 18 w 24"/>
                <a:gd name="T83" fmla="*/ 21 h 17"/>
                <a:gd name="T84" fmla="*/ 26 w 24"/>
                <a:gd name="T85" fmla="*/ 0 h 17"/>
                <a:gd name="T86" fmla="*/ 28 w 24"/>
                <a:gd name="T87" fmla="*/ 0 h 17"/>
                <a:gd name="T88" fmla="*/ 28 w 24"/>
                <a:gd name="T89" fmla="*/ 0 h 17"/>
                <a:gd name="T90" fmla="*/ 28 w 24"/>
                <a:gd name="T91" fmla="*/ 0 h 17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24"/>
                <a:gd name="T139" fmla="*/ 0 h 17"/>
                <a:gd name="T140" fmla="*/ 24 w 24"/>
                <a:gd name="T141" fmla="*/ 17 h 17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24" h="17">
                  <a:moveTo>
                    <a:pt x="7" y="0"/>
                  </a:moveTo>
                  <a:lnTo>
                    <a:pt x="13" y="0"/>
                  </a:lnTo>
                  <a:lnTo>
                    <a:pt x="15" y="0"/>
                  </a:lnTo>
                  <a:lnTo>
                    <a:pt x="17" y="2"/>
                  </a:lnTo>
                  <a:lnTo>
                    <a:pt x="19" y="2"/>
                  </a:lnTo>
                  <a:lnTo>
                    <a:pt x="21" y="2"/>
                  </a:lnTo>
                  <a:lnTo>
                    <a:pt x="21" y="4"/>
                  </a:lnTo>
                  <a:lnTo>
                    <a:pt x="23" y="6"/>
                  </a:lnTo>
                  <a:lnTo>
                    <a:pt x="23" y="8"/>
                  </a:lnTo>
                  <a:lnTo>
                    <a:pt x="23" y="10"/>
                  </a:lnTo>
                  <a:lnTo>
                    <a:pt x="23" y="12"/>
                  </a:lnTo>
                  <a:lnTo>
                    <a:pt x="21" y="12"/>
                  </a:lnTo>
                  <a:lnTo>
                    <a:pt x="21" y="14"/>
                  </a:lnTo>
                  <a:lnTo>
                    <a:pt x="19" y="14"/>
                  </a:lnTo>
                  <a:lnTo>
                    <a:pt x="17" y="16"/>
                  </a:lnTo>
                  <a:lnTo>
                    <a:pt x="15" y="16"/>
                  </a:lnTo>
                  <a:lnTo>
                    <a:pt x="13" y="16"/>
                  </a:lnTo>
                  <a:lnTo>
                    <a:pt x="7" y="16"/>
                  </a:lnTo>
                  <a:lnTo>
                    <a:pt x="6" y="16"/>
                  </a:lnTo>
                  <a:lnTo>
                    <a:pt x="4" y="16"/>
                  </a:lnTo>
                  <a:lnTo>
                    <a:pt x="4" y="14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4"/>
                  </a:lnTo>
                  <a:lnTo>
                    <a:pt x="2" y="2"/>
                  </a:lnTo>
                  <a:lnTo>
                    <a:pt x="4" y="2"/>
                  </a:lnTo>
                  <a:lnTo>
                    <a:pt x="6" y="0"/>
                  </a:lnTo>
                  <a:lnTo>
                    <a:pt x="7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92" name="Freeform 78"/>
            <p:cNvSpPr>
              <a:spLocks/>
            </p:cNvSpPr>
            <p:nvPr/>
          </p:nvSpPr>
          <p:spPr bwMode="auto">
            <a:xfrm>
              <a:off x="4342" y="3556"/>
              <a:ext cx="34" cy="30"/>
            </a:xfrm>
            <a:custGeom>
              <a:avLst/>
              <a:gdLst>
                <a:gd name="T0" fmla="*/ 37 w 24"/>
                <a:gd name="T1" fmla="*/ 0 h 17"/>
                <a:gd name="T2" fmla="*/ 60 w 24"/>
                <a:gd name="T3" fmla="*/ 0 h 17"/>
                <a:gd name="T4" fmla="*/ 68 w 24"/>
                <a:gd name="T5" fmla="*/ 0 h 17"/>
                <a:gd name="T6" fmla="*/ 76 w 24"/>
                <a:gd name="T7" fmla="*/ 21 h 17"/>
                <a:gd name="T8" fmla="*/ 76 w 24"/>
                <a:gd name="T9" fmla="*/ 21 h 17"/>
                <a:gd name="T10" fmla="*/ 85 w 24"/>
                <a:gd name="T11" fmla="*/ 21 h 17"/>
                <a:gd name="T12" fmla="*/ 95 w 24"/>
                <a:gd name="T13" fmla="*/ 37 h 17"/>
                <a:gd name="T14" fmla="*/ 95 w 24"/>
                <a:gd name="T15" fmla="*/ 60 h 17"/>
                <a:gd name="T16" fmla="*/ 95 w 24"/>
                <a:gd name="T17" fmla="*/ 60 h 17"/>
                <a:gd name="T18" fmla="*/ 95 w 24"/>
                <a:gd name="T19" fmla="*/ 78 h 17"/>
                <a:gd name="T20" fmla="*/ 95 w 24"/>
                <a:gd name="T21" fmla="*/ 99 h 17"/>
                <a:gd name="T22" fmla="*/ 95 w 24"/>
                <a:gd name="T23" fmla="*/ 115 h 17"/>
                <a:gd name="T24" fmla="*/ 95 w 24"/>
                <a:gd name="T25" fmla="*/ 115 h 17"/>
                <a:gd name="T26" fmla="*/ 85 w 24"/>
                <a:gd name="T27" fmla="*/ 138 h 17"/>
                <a:gd name="T28" fmla="*/ 76 w 24"/>
                <a:gd name="T29" fmla="*/ 138 h 17"/>
                <a:gd name="T30" fmla="*/ 76 w 24"/>
                <a:gd name="T31" fmla="*/ 152 h 17"/>
                <a:gd name="T32" fmla="*/ 68 w 24"/>
                <a:gd name="T33" fmla="*/ 152 h 17"/>
                <a:gd name="T34" fmla="*/ 60 w 24"/>
                <a:gd name="T35" fmla="*/ 152 h 17"/>
                <a:gd name="T36" fmla="*/ 37 w 24"/>
                <a:gd name="T37" fmla="*/ 152 h 17"/>
                <a:gd name="T38" fmla="*/ 33 w 24"/>
                <a:gd name="T39" fmla="*/ 152 h 17"/>
                <a:gd name="T40" fmla="*/ 26 w 24"/>
                <a:gd name="T41" fmla="*/ 152 h 17"/>
                <a:gd name="T42" fmla="*/ 18 w 24"/>
                <a:gd name="T43" fmla="*/ 138 h 17"/>
                <a:gd name="T44" fmla="*/ 9 w 24"/>
                <a:gd name="T45" fmla="*/ 138 h 17"/>
                <a:gd name="T46" fmla="*/ 9 w 24"/>
                <a:gd name="T47" fmla="*/ 115 h 17"/>
                <a:gd name="T48" fmla="*/ 0 w 24"/>
                <a:gd name="T49" fmla="*/ 115 h 17"/>
                <a:gd name="T50" fmla="*/ 0 w 24"/>
                <a:gd name="T51" fmla="*/ 99 h 17"/>
                <a:gd name="T52" fmla="*/ 0 w 24"/>
                <a:gd name="T53" fmla="*/ 78 h 17"/>
                <a:gd name="T54" fmla="*/ 0 w 24"/>
                <a:gd name="T55" fmla="*/ 60 h 17"/>
                <a:gd name="T56" fmla="*/ 0 w 24"/>
                <a:gd name="T57" fmla="*/ 60 h 17"/>
                <a:gd name="T58" fmla="*/ 9 w 24"/>
                <a:gd name="T59" fmla="*/ 37 h 17"/>
                <a:gd name="T60" fmla="*/ 9 w 24"/>
                <a:gd name="T61" fmla="*/ 21 h 17"/>
                <a:gd name="T62" fmla="*/ 18 w 24"/>
                <a:gd name="T63" fmla="*/ 21 h 17"/>
                <a:gd name="T64" fmla="*/ 26 w 24"/>
                <a:gd name="T65" fmla="*/ 21 h 17"/>
                <a:gd name="T66" fmla="*/ 33 w 24"/>
                <a:gd name="T67" fmla="*/ 0 h 17"/>
                <a:gd name="T68" fmla="*/ 37 w 24"/>
                <a:gd name="T69" fmla="*/ 0 h 1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4"/>
                <a:gd name="T106" fmla="*/ 0 h 17"/>
                <a:gd name="T107" fmla="*/ 24 w 24"/>
                <a:gd name="T108" fmla="*/ 17 h 17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4" h="17">
                  <a:moveTo>
                    <a:pt x="9" y="0"/>
                  </a:moveTo>
                  <a:lnTo>
                    <a:pt x="15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1" y="2"/>
                  </a:lnTo>
                  <a:lnTo>
                    <a:pt x="23" y="4"/>
                  </a:lnTo>
                  <a:lnTo>
                    <a:pt x="23" y="6"/>
                  </a:lnTo>
                  <a:lnTo>
                    <a:pt x="23" y="8"/>
                  </a:lnTo>
                  <a:lnTo>
                    <a:pt x="23" y="10"/>
                  </a:lnTo>
                  <a:lnTo>
                    <a:pt x="23" y="12"/>
                  </a:lnTo>
                  <a:lnTo>
                    <a:pt x="21" y="14"/>
                  </a:lnTo>
                  <a:lnTo>
                    <a:pt x="19" y="14"/>
                  </a:lnTo>
                  <a:lnTo>
                    <a:pt x="19" y="16"/>
                  </a:lnTo>
                  <a:lnTo>
                    <a:pt x="17" y="16"/>
                  </a:lnTo>
                  <a:lnTo>
                    <a:pt x="15" y="16"/>
                  </a:lnTo>
                  <a:lnTo>
                    <a:pt x="9" y="16"/>
                  </a:lnTo>
                  <a:lnTo>
                    <a:pt x="8" y="16"/>
                  </a:lnTo>
                  <a:lnTo>
                    <a:pt x="6" y="16"/>
                  </a:lnTo>
                  <a:lnTo>
                    <a:pt x="4" y="14"/>
                  </a:lnTo>
                  <a:lnTo>
                    <a:pt x="2" y="14"/>
                  </a:lnTo>
                  <a:lnTo>
                    <a:pt x="2" y="12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4"/>
                  </a:lnTo>
                  <a:lnTo>
                    <a:pt x="2" y="2"/>
                  </a:lnTo>
                  <a:lnTo>
                    <a:pt x="4" y="2"/>
                  </a:lnTo>
                  <a:lnTo>
                    <a:pt x="6" y="2"/>
                  </a:lnTo>
                  <a:lnTo>
                    <a:pt x="8" y="0"/>
                  </a:lnTo>
                  <a:lnTo>
                    <a:pt x="9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93" name="Freeform 79"/>
            <p:cNvSpPr>
              <a:spLocks/>
            </p:cNvSpPr>
            <p:nvPr/>
          </p:nvSpPr>
          <p:spPr bwMode="auto">
            <a:xfrm>
              <a:off x="4342" y="3556"/>
              <a:ext cx="34" cy="30"/>
            </a:xfrm>
            <a:custGeom>
              <a:avLst/>
              <a:gdLst>
                <a:gd name="T0" fmla="*/ 37 w 24"/>
                <a:gd name="T1" fmla="*/ 0 h 17"/>
                <a:gd name="T2" fmla="*/ 60 w 24"/>
                <a:gd name="T3" fmla="*/ 0 h 17"/>
                <a:gd name="T4" fmla="*/ 60 w 24"/>
                <a:gd name="T5" fmla="*/ 0 h 17"/>
                <a:gd name="T6" fmla="*/ 68 w 24"/>
                <a:gd name="T7" fmla="*/ 0 h 17"/>
                <a:gd name="T8" fmla="*/ 76 w 24"/>
                <a:gd name="T9" fmla="*/ 21 h 17"/>
                <a:gd name="T10" fmla="*/ 76 w 24"/>
                <a:gd name="T11" fmla="*/ 21 h 17"/>
                <a:gd name="T12" fmla="*/ 85 w 24"/>
                <a:gd name="T13" fmla="*/ 21 h 17"/>
                <a:gd name="T14" fmla="*/ 95 w 24"/>
                <a:gd name="T15" fmla="*/ 37 h 17"/>
                <a:gd name="T16" fmla="*/ 95 w 24"/>
                <a:gd name="T17" fmla="*/ 60 h 17"/>
                <a:gd name="T18" fmla="*/ 95 w 24"/>
                <a:gd name="T19" fmla="*/ 60 h 17"/>
                <a:gd name="T20" fmla="*/ 95 w 24"/>
                <a:gd name="T21" fmla="*/ 78 h 17"/>
                <a:gd name="T22" fmla="*/ 95 w 24"/>
                <a:gd name="T23" fmla="*/ 78 h 17"/>
                <a:gd name="T24" fmla="*/ 95 w 24"/>
                <a:gd name="T25" fmla="*/ 78 h 17"/>
                <a:gd name="T26" fmla="*/ 95 w 24"/>
                <a:gd name="T27" fmla="*/ 78 h 17"/>
                <a:gd name="T28" fmla="*/ 95 w 24"/>
                <a:gd name="T29" fmla="*/ 99 h 17"/>
                <a:gd name="T30" fmla="*/ 95 w 24"/>
                <a:gd name="T31" fmla="*/ 115 h 17"/>
                <a:gd name="T32" fmla="*/ 95 w 24"/>
                <a:gd name="T33" fmla="*/ 115 h 17"/>
                <a:gd name="T34" fmla="*/ 85 w 24"/>
                <a:gd name="T35" fmla="*/ 138 h 17"/>
                <a:gd name="T36" fmla="*/ 76 w 24"/>
                <a:gd name="T37" fmla="*/ 138 h 17"/>
                <a:gd name="T38" fmla="*/ 76 w 24"/>
                <a:gd name="T39" fmla="*/ 152 h 17"/>
                <a:gd name="T40" fmla="*/ 68 w 24"/>
                <a:gd name="T41" fmla="*/ 152 h 17"/>
                <a:gd name="T42" fmla="*/ 60 w 24"/>
                <a:gd name="T43" fmla="*/ 152 h 17"/>
                <a:gd name="T44" fmla="*/ 60 w 24"/>
                <a:gd name="T45" fmla="*/ 152 h 17"/>
                <a:gd name="T46" fmla="*/ 37 w 24"/>
                <a:gd name="T47" fmla="*/ 152 h 17"/>
                <a:gd name="T48" fmla="*/ 37 w 24"/>
                <a:gd name="T49" fmla="*/ 152 h 17"/>
                <a:gd name="T50" fmla="*/ 33 w 24"/>
                <a:gd name="T51" fmla="*/ 152 h 17"/>
                <a:gd name="T52" fmla="*/ 26 w 24"/>
                <a:gd name="T53" fmla="*/ 152 h 17"/>
                <a:gd name="T54" fmla="*/ 18 w 24"/>
                <a:gd name="T55" fmla="*/ 138 h 17"/>
                <a:gd name="T56" fmla="*/ 9 w 24"/>
                <a:gd name="T57" fmla="*/ 138 h 17"/>
                <a:gd name="T58" fmla="*/ 9 w 24"/>
                <a:gd name="T59" fmla="*/ 115 h 17"/>
                <a:gd name="T60" fmla="*/ 0 w 24"/>
                <a:gd name="T61" fmla="*/ 115 h 17"/>
                <a:gd name="T62" fmla="*/ 0 w 24"/>
                <a:gd name="T63" fmla="*/ 99 h 17"/>
                <a:gd name="T64" fmla="*/ 0 w 24"/>
                <a:gd name="T65" fmla="*/ 78 h 17"/>
                <a:gd name="T66" fmla="*/ 0 w 24"/>
                <a:gd name="T67" fmla="*/ 78 h 17"/>
                <a:gd name="T68" fmla="*/ 0 w 24"/>
                <a:gd name="T69" fmla="*/ 78 h 17"/>
                <a:gd name="T70" fmla="*/ 0 w 24"/>
                <a:gd name="T71" fmla="*/ 78 h 17"/>
                <a:gd name="T72" fmla="*/ 0 w 24"/>
                <a:gd name="T73" fmla="*/ 60 h 17"/>
                <a:gd name="T74" fmla="*/ 0 w 24"/>
                <a:gd name="T75" fmla="*/ 60 h 17"/>
                <a:gd name="T76" fmla="*/ 9 w 24"/>
                <a:gd name="T77" fmla="*/ 37 h 17"/>
                <a:gd name="T78" fmla="*/ 9 w 24"/>
                <a:gd name="T79" fmla="*/ 21 h 17"/>
                <a:gd name="T80" fmla="*/ 18 w 24"/>
                <a:gd name="T81" fmla="*/ 21 h 17"/>
                <a:gd name="T82" fmla="*/ 26 w 24"/>
                <a:gd name="T83" fmla="*/ 21 h 17"/>
                <a:gd name="T84" fmla="*/ 33 w 24"/>
                <a:gd name="T85" fmla="*/ 0 h 17"/>
                <a:gd name="T86" fmla="*/ 37 w 24"/>
                <a:gd name="T87" fmla="*/ 0 h 17"/>
                <a:gd name="T88" fmla="*/ 37 w 24"/>
                <a:gd name="T89" fmla="*/ 0 h 17"/>
                <a:gd name="T90" fmla="*/ 37 w 24"/>
                <a:gd name="T91" fmla="*/ 0 h 17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24"/>
                <a:gd name="T139" fmla="*/ 0 h 17"/>
                <a:gd name="T140" fmla="*/ 24 w 24"/>
                <a:gd name="T141" fmla="*/ 17 h 17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24" h="17">
                  <a:moveTo>
                    <a:pt x="9" y="0"/>
                  </a:moveTo>
                  <a:lnTo>
                    <a:pt x="15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1" y="2"/>
                  </a:lnTo>
                  <a:lnTo>
                    <a:pt x="23" y="4"/>
                  </a:lnTo>
                  <a:lnTo>
                    <a:pt x="23" y="6"/>
                  </a:lnTo>
                  <a:lnTo>
                    <a:pt x="23" y="8"/>
                  </a:lnTo>
                  <a:lnTo>
                    <a:pt x="23" y="10"/>
                  </a:lnTo>
                  <a:lnTo>
                    <a:pt x="23" y="12"/>
                  </a:lnTo>
                  <a:lnTo>
                    <a:pt x="21" y="14"/>
                  </a:lnTo>
                  <a:lnTo>
                    <a:pt x="19" y="14"/>
                  </a:lnTo>
                  <a:lnTo>
                    <a:pt x="19" y="16"/>
                  </a:lnTo>
                  <a:lnTo>
                    <a:pt x="17" y="16"/>
                  </a:lnTo>
                  <a:lnTo>
                    <a:pt x="15" y="16"/>
                  </a:lnTo>
                  <a:lnTo>
                    <a:pt x="9" y="16"/>
                  </a:lnTo>
                  <a:lnTo>
                    <a:pt x="8" y="16"/>
                  </a:lnTo>
                  <a:lnTo>
                    <a:pt x="6" y="16"/>
                  </a:lnTo>
                  <a:lnTo>
                    <a:pt x="4" y="14"/>
                  </a:lnTo>
                  <a:lnTo>
                    <a:pt x="2" y="14"/>
                  </a:lnTo>
                  <a:lnTo>
                    <a:pt x="2" y="12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4"/>
                  </a:lnTo>
                  <a:lnTo>
                    <a:pt x="2" y="2"/>
                  </a:lnTo>
                  <a:lnTo>
                    <a:pt x="4" y="2"/>
                  </a:lnTo>
                  <a:lnTo>
                    <a:pt x="6" y="2"/>
                  </a:lnTo>
                  <a:lnTo>
                    <a:pt x="8" y="0"/>
                  </a:lnTo>
                  <a:lnTo>
                    <a:pt x="9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94" name="Freeform 80"/>
            <p:cNvSpPr>
              <a:spLocks/>
            </p:cNvSpPr>
            <p:nvPr/>
          </p:nvSpPr>
          <p:spPr bwMode="auto">
            <a:xfrm>
              <a:off x="3835" y="3614"/>
              <a:ext cx="586" cy="30"/>
            </a:xfrm>
            <a:custGeom>
              <a:avLst/>
              <a:gdLst>
                <a:gd name="T0" fmla="*/ 1758 w 406"/>
                <a:gd name="T1" fmla="*/ 78 h 17"/>
                <a:gd name="T2" fmla="*/ 1758 w 406"/>
                <a:gd name="T3" fmla="*/ 0 h 17"/>
                <a:gd name="T4" fmla="*/ 0 w 406"/>
                <a:gd name="T5" fmla="*/ 0 h 17"/>
                <a:gd name="T6" fmla="*/ 0 w 406"/>
                <a:gd name="T7" fmla="*/ 152 h 17"/>
                <a:gd name="T8" fmla="*/ 1758 w 406"/>
                <a:gd name="T9" fmla="*/ 152 h 17"/>
                <a:gd name="T10" fmla="*/ 1758 w 406"/>
                <a:gd name="T11" fmla="*/ 78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06"/>
                <a:gd name="T19" fmla="*/ 0 h 17"/>
                <a:gd name="T20" fmla="*/ 406 w 406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06" h="17">
                  <a:moveTo>
                    <a:pt x="405" y="8"/>
                  </a:moveTo>
                  <a:lnTo>
                    <a:pt x="405" y="0"/>
                  </a:lnTo>
                  <a:lnTo>
                    <a:pt x="0" y="0"/>
                  </a:lnTo>
                  <a:lnTo>
                    <a:pt x="0" y="16"/>
                  </a:lnTo>
                  <a:lnTo>
                    <a:pt x="405" y="16"/>
                  </a:lnTo>
                  <a:lnTo>
                    <a:pt x="405" y="8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95" name="Line 81"/>
            <p:cNvSpPr>
              <a:spLocks noChangeShapeType="1"/>
            </p:cNvSpPr>
            <p:nvPr/>
          </p:nvSpPr>
          <p:spPr bwMode="auto">
            <a:xfrm flipV="1">
              <a:off x="4089" y="3383"/>
              <a:ext cx="0" cy="4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" y="247650"/>
            <a:ext cx="8877300" cy="1143000"/>
          </a:xfrm>
        </p:spPr>
        <p:txBody>
          <a:bodyPr/>
          <a:lstStyle/>
          <a:p>
            <a:r>
              <a:rPr lang="en-US" sz="4400" smtClean="0"/>
              <a:t>Time Varying Impulse Response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848600" cy="4457700"/>
          </a:xfrm>
        </p:spPr>
        <p:txBody>
          <a:bodyPr/>
          <a:lstStyle/>
          <a:p>
            <a:r>
              <a:rPr lang="en-US" smtClean="0"/>
              <a:t>Response of channel at t to impulse at t-</a:t>
            </a:r>
            <a:r>
              <a:rPr lang="en-US" smtClean="0">
                <a:latin typeface="Symbol" pitchFamily="18" charset="2"/>
              </a:rPr>
              <a:t>t</a:t>
            </a:r>
            <a:r>
              <a:rPr lang="en-US" smtClean="0"/>
              <a:t>:</a:t>
            </a:r>
          </a:p>
          <a:p>
            <a:endParaRPr lang="en-US" smtClean="0"/>
          </a:p>
          <a:p>
            <a:endParaRPr lang="en-US" smtClean="0"/>
          </a:p>
          <a:p>
            <a:pPr lvl="1"/>
            <a:r>
              <a:rPr lang="en-US" smtClean="0"/>
              <a:t>t is time when impulse response is observed</a:t>
            </a:r>
          </a:p>
          <a:p>
            <a:pPr lvl="1"/>
            <a:r>
              <a:rPr lang="en-US" smtClean="0"/>
              <a:t>t-</a:t>
            </a:r>
            <a:r>
              <a:rPr lang="en-US" smtClean="0">
                <a:latin typeface="Symbol" pitchFamily="18" charset="2"/>
              </a:rPr>
              <a:t>t</a:t>
            </a:r>
            <a:r>
              <a:rPr lang="en-US" smtClean="0"/>
              <a:t> is time when impulse put into the channel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latin typeface="Symbol" pitchFamily="18" charset="2"/>
              </a:rPr>
              <a:t>t </a:t>
            </a:r>
            <a:r>
              <a:rPr lang="en-US" smtClean="0"/>
              <a:t>is how long ago impulse was put into the channel for the current observation </a:t>
            </a:r>
          </a:p>
          <a:p>
            <a:pPr lvl="2">
              <a:lnSpc>
                <a:spcPct val="90000"/>
              </a:lnSpc>
            </a:pPr>
            <a:r>
              <a:rPr lang="en-US" smtClean="0"/>
              <a:t>path delay for MP component currently observed</a:t>
            </a:r>
          </a:p>
        </p:txBody>
      </p:sp>
      <p:graphicFrame>
        <p:nvGraphicFramePr>
          <p:cNvPr id="2050" name="Object 1024"/>
          <p:cNvGraphicFramePr>
            <a:graphicFrameLocks noChangeAspect="1"/>
          </p:cNvGraphicFramePr>
          <p:nvPr/>
        </p:nvGraphicFramePr>
        <p:xfrm>
          <a:off x="1314450" y="2717800"/>
          <a:ext cx="6196013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3" imgW="2171520" imgH="431640" progId="Equation.3">
                  <p:embed/>
                </p:oleObj>
              </mc:Choice>
              <mc:Fallback>
                <p:oleObj name="Equation" r:id="rId3" imgW="2171520" imgH="431640" progId="Equation.3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4450" y="2717800"/>
                        <a:ext cx="6196013" cy="1231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458200" cy="1143000"/>
          </a:xfrm>
        </p:spPr>
        <p:txBody>
          <a:bodyPr/>
          <a:lstStyle/>
          <a:p>
            <a:r>
              <a:rPr lang="en-US" smtClean="0"/>
              <a:t>Received Signal Characteristics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81534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mtClean="0"/>
              <a:t>Received signal consists of many multipath components</a:t>
            </a:r>
          </a:p>
          <a:p>
            <a:r>
              <a:rPr lang="en-US" smtClean="0"/>
              <a:t>Amplitudes change slowly</a:t>
            </a:r>
          </a:p>
          <a:p>
            <a:r>
              <a:rPr lang="en-US" smtClean="0"/>
              <a:t>Phases change rapidly</a:t>
            </a:r>
          </a:p>
          <a:p>
            <a:pPr lvl="1"/>
            <a:r>
              <a:rPr lang="en-US" smtClean="0"/>
              <a:t>Constructive and destructive addition of signal components</a:t>
            </a:r>
          </a:p>
          <a:p>
            <a:pPr lvl="1"/>
            <a:r>
              <a:rPr lang="en-US" smtClean="0"/>
              <a:t>Amplitude fading of received signal (both wideband and narrowband signals)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Narrowband Model</a:t>
            </a:r>
          </a:p>
        </p:txBody>
      </p:sp>
      <p:sp>
        <p:nvSpPr>
          <p:cNvPr id="3076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342900" y="1752600"/>
            <a:ext cx="8191500" cy="470535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800" smtClean="0"/>
              <a:t>Assume delay spread max</a:t>
            </a:r>
            <a:r>
              <a:rPr lang="en-US" sz="2800" baseline="-25000" smtClean="0"/>
              <a:t>m,n</a:t>
            </a:r>
            <a:r>
              <a:rPr lang="en-US" sz="2800" smtClean="0"/>
              <a:t>|</a:t>
            </a:r>
            <a:r>
              <a:rPr lang="en-US" sz="2800" smtClean="0">
                <a:latin typeface="Symbol" pitchFamily="18" charset="2"/>
              </a:rPr>
              <a:t>t</a:t>
            </a:r>
            <a:r>
              <a:rPr lang="en-US" sz="2800" i="1" baseline="-25000" smtClean="0"/>
              <a:t>n</a:t>
            </a:r>
            <a:r>
              <a:rPr lang="en-US" sz="2800" i="1" smtClean="0"/>
              <a:t>(t)-</a:t>
            </a:r>
            <a:r>
              <a:rPr lang="en-US" sz="2800" i="1" smtClean="0">
                <a:latin typeface="Symbol" pitchFamily="18" charset="2"/>
              </a:rPr>
              <a:t>t</a:t>
            </a:r>
            <a:r>
              <a:rPr lang="en-US" sz="2800" i="1" baseline="-25000" smtClean="0"/>
              <a:t>m</a:t>
            </a:r>
            <a:r>
              <a:rPr lang="en-US" sz="2800" i="1" smtClean="0"/>
              <a:t>(t)|&lt;&lt;1/B</a:t>
            </a:r>
            <a:endParaRPr lang="en-US" sz="2800" i="1" baseline="-25000" smtClean="0"/>
          </a:p>
          <a:p>
            <a:pPr>
              <a:lnSpc>
                <a:spcPct val="110000"/>
              </a:lnSpc>
            </a:pPr>
            <a:r>
              <a:rPr lang="en-US" sz="2800" smtClean="0"/>
              <a:t>Then </a:t>
            </a:r>
            <a:r>
              <a:rPr lang="en-US" sz="2800" i="1" smtClean="0"/>
              <a:t>u(t)</a:t>
            </a:r>
            <a:r>
              <a:rPr lang="en-US" sz="2800" i="1" smtClean="0">
                <a:sym typeface="Symbol" pitchFamily="18" charset="2"/>
              </a:rPr>
              <a:t></a:t>
            </a:r>
            <a:r>
              <a:rPr lang="en-US" sz="2800" i="1" smtClean="0"/>
              <a:t>u(t-</a:t>
            </a:r>
            <a:r>
              <a:rPr lang="en-US" sz="2800" i="1" smtClean="0">
                <a:latin typeface="Symbol" pitchFamily="18" charset="2"/>
              </a:rPr>
              <a:t>t</a:t>
            </a:r>
            <a:r>
              <a:rPr lang="en-US" sz="2800" i="1" smtClean="0"/>
              <a:t>).</a:t>
            </a:r>
          </a:p>
          <a:p>
            <a:pPr>
              <a:lnSpc>
                <a:spcPct val="110000"/>
              </a:lnSpc>
            </a:pPr>
            <a:r>
              <a:rPr lang="en-US" sz="2800" smtClean="0"/>
              <a:t>Received signal given by</a:t>
            </a:r>
          </a:p>
          <a:p>
            <a:pPr>
              <a:lnSpc>
                <a:spcPct val="110000"/>
              </a:lnSpc>
            </a:pPr>
            <a:endParaRPr lang="en-US" sz="2800" smtClean="0"/>
          </a:p>
          <a:p>
            <a:pPr>
              <a:lnSpc>
                <a:spcPct val="16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No signal distortion (spreading in time)</a:t>
            </a:r>
          </a:p>
          <a:p>
            <a:pPr>
              <a:lnSpc>
                <a:spcPct val="110000"/>
              </a:lnSpc>
            </a:pPr>
            <a:r>
              <a:rPr lang="en-US" sz="2800" smtClean="0"/>
              <a:t>Multipath affects complex scale factor in brackets.</a:t>
            </a:r>
          </a:p>
          <a:p>
            <a:pPr>
              <a:lnSpc>
                <a:spcPct val="110000"/>
              </a:lnSpc>
            </a:pPr>
            <a:r>
              <a:rPr lang="en-US" sz="2800" smtClean="0"/>
              <a:t>Characterize scale factor by setting </a:t>
            </a:r>
            <a:r>
              <a:rPr lang="en-US" sz="2800" i="1" smtClean="0"/>
              <a:t>u(t)=e</a:t>
            </a:r>
            <a:r>
              <a:rPr lang="en-US" sz="2800" i="1" baseline="30000" smtClean="0"/>
              <a:t>j</a:t>
            </a:r>
            <a:r>
              <a:rPr lang="en-US" sz="2800" i="1" baseline="30000" smtClean="0">
                <a:latin typeface="Symbol" pitchFamily="18" charset="2"/>
              </a:rPr>
              <a:t>f</a:t>
            </a:r>
            <a:r>
              <a:rPr lang="en-US" sz="2800" i="1" baseline="16000" smtClean="0"/>
              <a:t>0</a:t>
            </a:r>
          </a:p>
        </p:txBody>
      </p:sp>
      <p:graphicFrame>
        <p:nvGraphicFramePr>
          <p:cNvPr id="3074" name="Object 2052"/>
          <p:cNvGraphicFramePr>
            <a:graphicFrameLocks noChangeAspect="1"/>
          </p:cNvGraphicFramePr>
          <p:nvPr/>
        </p:nvGraphicFramePr>
        <p:xfrm>
          <a:off x="1684338" y="3422650"/>
          <a:ext cx="5886450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3" imgW="2286000" imgH="507960" progId="Equation.3">
                  <p:embed/>
                </p:oleObj>
              </mc:Choice>
              <mc:Fallback>
                <p:oleObj name="Equation" r:id="rId3" imgW="2286000" imgH="507960" progId="Equation.3">
                  <p:embed/>
                  <p:pic>
                    <p:nvPicPr>
                      <p:cNvPr id="0" name="Object 20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4338" y="3422650"/>
                        <a:ext cx="5886450" cy="130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mtClean="0"/>
              <a:t>In-Phase and Quadrature</a:t>
            </a:r>
            <a:br>
              <a:rPr lang="en-US" smtClean="0"/>
            </a:br>
            <a:r>
              <a:rPr lang="en-US" smtClean="0"/>
              <a:t>under CLT Approximation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0050" y="1687513"/>
            <a:ext cx="8420100" cy="49228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In phase and quadrature signal components:</a:t>
            </a:r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>
              <a:lnSpc>
                <a:spcPct val="15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For </a:t>
            </a:r>
            <a:r>
              <a:rPr lang="en-US" sz="2800" i="1" smtClean="0"/>
              <a:t>N(t)</a:t>
            </a:r>
            <a:r>
              <a:rPr lang="en-US" sz="2800" smtClean="0"/>
              <a:t> large, r</a:t>
            </a:r>
            <a:r>
              <a:rPr lang="en-US" sz="2800" baseline="-25000" smtClean="0"/>
              <a:t>I</a:t>
            </a:r>
            <a:r>
              <a:rPr lang="en-US" sz="2800" smtClean="0"/>
              <a:t>(t) and r</a:t>
            </a:r>
            <a:r>
              <a:rPr lang="en-US" sz="2800" baseline="-25000" smtClean="0"/>
              <a:t>Q</a:t>
            </a:r>
            <a:r>
              <a:rPr lang="en-US" sz="2800" smtClean="0"/>
              <a:t>(t) jointly Gaussian by CLT (sum of large # of random vars).</a:t>
            </a:r>
          </a:p>
          <a:p>
            <a:pPr>
              <a:lnSpc>
                <a:spcPct val="1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Received signal characterized by its mean, autocorrelation, and cross correlation.</a:t>
            </a:r>
          </a:p>
          <a:p>
            <a:pPr>
              <a:lnSpc>
                <a:spcPct val="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If </a:t>
            </a:r>
            <a:r>
              <a:rPr lang="en-US" sz="2800" i="1" smtClean="0">
                <a:latin typeface="Symbol" pitchFamily="18" charset="2"/>
              </a:rPr>
              <a:t>j</a:t>
            </a:r>
            <a:r>
              <a:rPr lang="en-US" sz="2800" i="1" baseline="-25000" smtClean="0"/>
              <a:t>n</a:t>
            </a:r>
            <a:r>
              <a:rPr lang="en-US" sz="2800" i="1" smtClean="0"/>
              <a:t>(t)</a:t>
            </a:r>
            <a:r>
              <a:rPr lang="en-US" sz="2800" smtClean="0"/>
              <a:t> uniform, the in-phase/quad components are mean zero, indep., and stationary.</a:t>
            </a:r>
          </a:p>
          <a:p>
            <a:pPr>
              <a:lnSpc>
                <a:spcPct val="0"/>
              </a:lnSpc>
            </a:pPr>
            <a:endParaRPr lang="en-US" sz="2800" smtClean="0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1185863" y="2093913"/>
          <a:ext cx="4329112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3" imgW="2006280" imgH="444240" progId="Equation.3">
                  <p:embed/>
                </p:oleObj>
              </mc:Choice>
              <mc:Fallback>
                <p:oleObj name="Equation" r:id="rId3" imgW="200628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5863" y="2093913"/>
                        <a:ext cx="4329112" cy="95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5"/>
          <p:cNvGraphicFramePr>
            <a:graphicFrameLocks noChangeAspect="1"/>
          </p:cNvGraphicFramePr>
          <p:nvPr/>
        </p:nvGraphicFramePr>
        <p:xfrm>
          <a:off x="3730625" y="2874963"/>
          <a:ext cx="4246563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Equation" r:id="rId5" imgW="1968480" imgH="444240" progId="Equation.3">
                  <p:embed/>
                </p:oleObj>
              </mc:Choice>
              <mc:Fallback>
                <p:oleObj name="Equation" r:id="rId5" imgW="1968480" imgH="444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0625" y="2874963"/>
                        <a:ext cx="4246563" cy="95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Auto and Cross Correlation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14500"/>
            <a:ext cx="8324850" cy="47244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mtClean="0"/>
              <a:t>Assume </a:t>
            </a:r>
            <a:r>
              <a:rPr lang="en-US" smtClean="0">
                <a:latin typeface="Symbol" pitchFamily="18" charset="2"/>
              </a:rPr>
              <a:t>f</a:t>
            </a:r>
            <a:r>
              <a:rPr lang="en-US" baseline="-25000" smtClean="0"/>
              <a:t>n</a:t>
            </a:r>
            <a:r>
              <a:rPr lang="en-US" smtClean="0"/>
              <a:t>~U[0,2</a:t>
            </a:r>
            <a:r>
              <a:rPr lang="en-US" smtClean="0">
                <a:latin typeface="Symbol" pitchFamily="18" charset="2"/>
              </a:rPr>
              <a:t>p</a:t>
            </a:r>
            <a:r>
              <a:rPr lang="en-US" smtClean="0"/>
              <a:t>]</a:t>
            </a:r>
          </a:p>
          <a:p>
            <a:pPr>
              <a:lnSpc>
                <a:spcPct val="100000"/>
              </a:lnSpc>
            </a:pPr>
            <a:r>
              <a:rPr lang="en-US" smtClean="0"/>
              <a:t>Recall that </a:t>
            </a:r>
            <a:r>
              <a:rPr lang="en-US" smtClean="0">
                <a:latin typeface="Symbol" pitchFamily="18" charset="2"/>
              </a:rPr>
              <a:t>q</a:t>
            </a:r>
            <a:r>
              <a:rPr lang="en-US" baseline="-25000" smtClean="0"/>
              <a:t>n</a:t>
            </a:r>
            <a:r>
              <a:rPr lang="en-US" smtClean="0"/>
              <a:t> is the multipath arrival angle</a:t>
            </a:r>
          </a:p>
          <a:p>
            <a:pPr>
              <a:lnSpc>
                <a:spcPct val="100000"/>
              </a:lnSpc>
            </a:pPr>
            <a:r>
              <a:rPr lang="en-US" smtClean="0"/>
              <a:t>Autocorrelation of inphase/quad signal is</a:t>
            </a:r>
          </a:p>
          <a:p>
            <a:pPr lvl="1">
              <a:lnSpc>
                <a:spcPct val="100000"/>
              </a:lnSpc>
            </a:pPr>
            <a:endParaRPr lang="en-US" sz="2400" smtClean="0"/>
          </a:p>
          <a:p>
            <a:pPr>
              <a:lnSpc>
                <a:spcPct val="0"/>
              </a:lnSpc>
            </a:pPr>
            <a:endParaRPr lang="en-US" sz="2800" smtClean="0"/>
          </a:p>
          <a:p>
            <a:pPr>
              <a:lnSpc>
                <a:spcPct val="140000"/>
              </a:lnSpc>
            </a:pPr>
            <a:r>
              <a:rPr lang="en-US" smtClean="0"/>
              <a:t>Cross Correlation of inphase/quad signal is </a:t>
            </a:r>
          </a:p>
          <a:p>
            <a:pPr>
              <a:lnSpc>
                <a:spcPct val="50000"/>
              </a:lnSpc>
            </a:pPr>
            <a:endParaRPr lang="en-US" smtClean="0"/>
          </a:p>
          <a:p>
            <a:pPr>
              <a:lnSpc>
                <a:spcPct val="0"/>
              </a:lnSpc>
            </a:pPr>
            <a:endParaRPr lang="en-US" smtClean="0"/>
          </a:p>
          <a:p>
            <a:pPr>
              <a:lnSpc>
                <a:spcPct val="140000"/>
              </a:lnSpc>
            </a:pPr>
            <a:r>
              <a:rPr lang="en-US" smtClean="0"/>
              <a:t>Autocorrelation of received signal is</a:t>
            </a: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904875" y="3584575"/>
          <a:ext cx="7294563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Equation" r:id="rId3" imgW="3251160" imgH="266400" progId="Equation.3">
                  <p:embed/>
                </p:oleObj>
              </mc:Choice>
              <mc:Fallback>
                <p:oleObj name="Equation" r:id="rId3" imgW="3251160" imgH="266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4875" y="3584575"/>
                        <a:ext cx="7294563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5"/>
          <p:cNvGraphicFramePr>
            <a:graphicFrameLocks noChangeAspect="1"/>
          </p:cNvGraphicFramePr>
          <p:nvPr/>
        </p:nvGraphicFramePr>
        <p:xfrm>
          <a:off x="1274763" y="4779963"/>
          <a:ext cx="5951537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Equation" r:id="rId5" imgW="2374560" imgH="253800" progId="Equation.3">
                  <p:embed/>
                </p:oleObj>
              </mc:Choice>
              <mc:Fallback>
                <p:oleObj name="Equation" r:id="rId5" imgW="2374560" imgH="253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4763" y="4779963"/>
                        <a:ext cx="5951537" cy="636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6"/>
          <p:cNvGraphicFramePr>
            <a:graphicFrameLocks noChangeAspect="1"/>
          </p:cNvGraphicFramePr>
          <p:nvPr/>
        </p:nvGraphicFramePr>
        <p:xfrm>
          <a:off x="889000" y="5916613"/>
          <a:ext cx="7177088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Equation" r:id="rId7" imgW="2781000" imgH="253800" progId="Equation.3">
                  <p:embed/>
                </p:oleObj>
              </mc:Choice>
              <mc:Fallback>
                <p:oleObj name="Equation" r:id="rId7" imgW="2781000" imgH="253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9000" y="5916613"/>
                        <a:ext cx="7177088" cy="655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BlueRed">
  <a:themeElements>
    <a:clrScheme name="">
      <a:dk1>
        <a:srgbClr val="474747"/>
      </a:dk1>
      <a:lt1>
        <a:srgbClr val="FFFFFF"/>
      </a:lt1>
      <a:dk2>
        <a:srgbClr val="772655"/>
      </a:dk2>
      <a:lt2>
        <a:srgbClr val="00DFCA"/>
      </a:lt2>
      <a:accent1>
        <a:srgbClr val="DC0081"/>
      </a:accent1>
      <a:accent2>
        <a:srgbClr val="FAFD00"/>
      </a:accent2>
      <a:accent3>
        <a:srgbClr val="BDACB4"/>
      </a:accent3>
      <a:accent4>
        <a:srgbClr val="DADADA"/>
      </a:accent4>
      <a:accent5>
        <a:srgbClr val="EBAAC1"/>
      </a:accent5>
      <a:accent6>
        <a:srgbClr val="E3E500"/>
      </a:accent6>
      <a:hlink>
        <a:srgbClr val="FE9B03"/>
      </a:hlink>
      <a:folHlink>
        <a:srgbClr val="D989B8"/>
      </a:folHlink>
    </a:clrScheme>
    <a:fontScheme name="BlueRed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ueRed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Red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C:\MSOffice\Templates\BlueRed.pot</Template>
  <TotalTime>50062</TotalTime>
  <Words>473</Words>
  <Application>Microsoft Office PowerPoint</Application>
  <PresentationFormat>On-screen Show (4:3)</PresentationFormat>
  <Paragraphs>100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BlueRed</vt:lpstr>
      <vt:lpstr>Equation</vt:lpstr>
      <vt:lpstr>EE359 – Lecture 4 Outline</vt:lpstr>
      <vt:lpstr>Review of Last Lecture</vt:lpstr>
      <vt:lpstr>Model Parameters from Empirical Measurements</vt:lpstr>
      <vt:lpstr>Statistical Multipath Model</vt:lpstr>
      <vt:lpstr>Time Varying Impulse Response</vt:lpstr>
      <vt:lpstr>Received Signal Characteristics</vt:lpstr>
      <vt:lpstr>Narrowband Model</vt:lpstr>
      <vt:lpstr>In-Phase and Quadrature under CLT Approximation</vt:lpstr>
      <vt:lpstr>Auto and Cross Correlation</vt:lpstr>
      <vt:lpstr>Main Points</vt:lpstr>
    </vt:vector>
  </TitlesOfParts>
  <Company>Cal 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Communications Research Overview</dc:title>
  <dc:creator>Andrea Goldsmith</dc:creator>
  <cp:lastModifiedBy>Jeffrey N. Denenberg</cp:lastModifiedBy>
  <cp:revision>499</cp:revision>
  <cp:lastPrinted>2000-03-17T02:49:38Z</cp:lastPrinted>
  <dcterms:created xsi:type="dcterms:W3CDTF">1999-01-27T20:08:30Z</dcterms:created>
  <dcterms:modified xsi:type="dcterms:W3CDTF">2013-06-15T15:27:20Z</dcterms:modified>
</cp:coreProperties>
</file>