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317" r:id="rId2"/>
    <p:sldId id="406" r:id="rId3"/>
    <p:sldId id="400" r:id="rId4"/>
    <p:sldId id="389" r:id="rId5"/>
    <p:sldId id="391" r:id="rId6"/>
    <p:sldId id="390" r:id="rId7"/>
    <p:sldId id="397" r:id="rId8"/>
    <p:sldId id="403" r:id="rId9"/>
    <p:sldId id="407" r:id="rId10"/>
    <p:sldId id="292" r:id="rId11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9900"/>
    <a:srgbClr val="CC0099"/>
    <a:srgbClr val="990099"/>
    <a:srgbClr val="000000"/>
    <a:srgbClr val="CC0000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 varScale="1">
        <p:scale>
          <a:sx n="72" d="100"/>
          <a:sy n="72" d="100"/>
        </p:scale>
        <p:origin x="-8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2" rIns="93022" bIns="4651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2" rIns="93022" bIns="4651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2" rIns="93022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2" rIns="93022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72BB72D3-E4D8-4BAE-8B3B-71FE9ACBF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47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2" rIns="93022" bIns="4651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2" rIns="93022" bIns="4651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2" rIns="93022" bIns="4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2" rIns="93022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2" rIns="93022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B42D03A1-4C07-4088-92E7-207FFCEB4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69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874CB-76C6-4483-AB42-6C8EBC5C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5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4146D-DEAC-4BCA-94B9-A8D470E9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5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A15E4-255C-4409-9AB6-ECBE0A22E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1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267E5-9BAF-4AE7-932D-379276971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9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89B68-59B5-4704-8BE5-923AED6FF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8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41D66-BB9E-49C3-9F93-2877272A9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3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528EE-2352-4760-8DD3-0F70CCA1E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7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95D77-9231-4994-AD70-29596C2BD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5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B377C-16B8-4873-89BD-016710387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7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BD302-2217-4590-B40A-54967D394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9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83C48-CE74-47F1-BF85-463EA9BC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1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B0A28B8-946F-4561-815F-6A6C65481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EE359 – Lecture 20 Outline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749287"/>
            <a:ext cx="8383588" cy="510871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Direct </a:t>
            </a:r>
            <a:r>
              <a:rPr lang="en-US" dirty="0" smtClean="0"/>
              <a:t>Sequence Spread Spectrum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ISI and </a:t>
            </a:r>
            <a:r>
              <a:rPr lang="en-US" dirty="0" err="1" smtClean="0"/>
              <a:t>Inteference</a:t>
            </a:r>
            <a:r>
              <a:rPr lang="en-US" dirty="0" smtClean="0"/>
              <a:t> Rejection 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Spreading Codes and Maximal Linear Codes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Synchronization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RAKE Receivers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Multiuser Spread Spectrum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228725" y="60340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696277"/>
            <a:ext cx="8591550" cy="48997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smtClean="0"/>
              <a:t>Spread </a:t>
            </a:r>
            <a:r>
              <a:rPr lang="en-US" sz="2400" dirty="0" smtClean="0"/>
              <a:t>spectrum increases signal bandwidth above that required for information transmission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Benefits include ISI and interference rejection, multiuser technique</a:t>
            </a:r>
          </a:p>
          <a:p>
            <a:pPr>
              <a:lnSpc>
                <a:spcPct val="0"/>
              </a:lnSpc>
              <a:buFont typeface="Wingdings" pitchFamily="2" charset="2"/>
              <a:buNone/>
            </a:pPr>
            <a:endParaRPr lang="en-US" sz="2400" dirty="0" smtClean="0"/>
          </a:p>
          <a:p>
            <a:pPr>
              <a:lnSpc>
                <a:spcPct val="110000"/>
              </a:lnSpc>
            </a:pPr>
            <a:r>
              <a:rPr lang="en-US" sz="2400" dirty="0" smtClean="0"/>
              <a:t>DSSS rejects ISI by code autocorrelation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Maximal linear codes have good autocorrelation properties but poor cross correlation</a:t>
            </a:r>
          </a:p>
          <a:p>
            <a:pPr lvl="1">
              <a:lnSpc>
                <a:spcPct val="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Synchronization depends on autocorrelation properties of spreading code.</a:t>
            </a:r>
          </a:p>
          <a:p>
            <a:pPr>
              <a:lnSpc>
                <a:spcPct val="2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RAKE receivers combine energy of all MP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Use same diversity combining techniques as before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1813"/>
            <a:ext cx="8548688" cy="8810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400" i="1" smtClean="0"/>
              <a:t>Review of Last Lecture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FFT Implementation of OFDM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5507038"/>
            <a:ext cx="7931150" cy="1012825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mtClean="0"/>
              <a:t>Design Issues</a:t>
            </a:r>
          </a:p>
          <a:p>
            <a:pPr lvl="1"/>
            <a:r>
              <a:rPr lang="en-US" smtClean="0"/>
              <a:t>PAPR, frequency offset, fading, complexity</a:t>
            </a:r>
          </a:p>
          <a:p>
            <a:pPr lvl="1"/>
            <a:r>
              <a:rPr lang="en-US" smtClean="0"/>
              <a:t>MIMO-OFDM</a:t>
            </a:r>
          </a:p>
          <a:p>
            <a:pPr lvl="1">
              <a:lnSpc>
                <a:spcPct val="70000"/>
              </a:lnSpc>
            </a:pPr>
            <a:endParaRPr lang="en-US" sz="2000" smtClean="0"/>
          </a:p>
          <a:p>
            <a:pPr lvl="1">
              <a:lnSpc>
                <a:spcPct val="210000"/>
              </a:lnSpc>
              <a:buFont typeface="Wingdings" pitchFamily="2" charset="2"/>
              <a:buNone/>
            </a:pPr>
            <a:endParaRPr lang="en-US" sz="2000" smtClean="0"/>
          </a:p>
          <a:p>
            <a:pPr lvl="1">
              <a:buFont typeface="Wingdings" pitchFamily="2" charset="2"/>
              <a:buNone/>
            </a:pPr>
            <a:r>
              <a:rPr lang="en-US" sz="2000" smtClean="0"/>
              <a:t>		v</a:t>
            </a:r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377825" y="1582738"/>
            <a:ext cx="8388350" cy="1763712"/>
            <a:chOff x="377369" y="3156858"/>
            <a:chExt cx="8389258" cy="1763491"/>
          </a:xfrm>
        </p:grpSpPr>
        <p:sp>
          <p:nvSpPr>
            <p:cNvPr id="4139" name="Line 4"/>
            <p:cNvSpPr>
              <a:spLocks noChangeShapeType="1"/>
            </p:cNvSpPr>
            <p:nvPr/>
          </p:nvSpPr>
          <p:spPr bwMode="auto">
            <a:xfrm>
              <a:off x="811890" y="3993471"/>
              <a:ext cx="4635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Rectangle 5"/>
            <p:cNvSpPr>
              <a:spLocks noChangeArrowheads="1"/>
            </p:cNvSpPr>
            <p:nvPr/>
          </p:nvSpPr>
          <p:spPr bwMode="auto">
            <a:xfrm flipH="1">
              <a:off x="1269090" y="3766458"/>
              <a:ext cx="915988" cy="49212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1" name="Line 6"/>
            <p:cNvSpPr>
              <a:spLocks noChangeShapeType="1"/>
            </p:cNvSpPr>
            <p:nvPr/>
          </p:nvSpPr>
          <p:spPr bwMode="auto">
            <a:xfrm>
              <a:off x="7360328" y="4009346"/>
              <a:ext cx="34766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Line 7"/>
            <p:cNvSpPr>
              <a:spLocks noChangeShapeType="1"/>
            </p:cNvSpPr>
            <p:nvPr/>
          </p:nvSpPr>
          <p:spPr bwMode="auto">
            <a:xfrm>
              <a:off x="6468153" y="4017283"/>
              <a:ext cx="3635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43" name="Group 8"/>
            <p:cNvGrpSpPr>
              <a:grpSpLocks/>
            </p:cNvGrpSpPr>
            <p:nvPr/>
          </p:nvGrpSpPr>
          <p:grpSpPr bwMode="auto">
            <a:xfrm>
              <a:off x="7371440" y="3753758"/>
              <a:ext cx="1101725" cy="1019175"/>
              <a:chOff x="2265" y="1266"/>
              <a:chExt cx="694" cy="642"/>
            </a:xfrm>
          </p:grpSpPr>
          <p:grpSp>
            <p:nvGrpSpPr>
              <p:cNvPr id="4168" name="Group 9"/>
              <p:cNvGrpSpPr>
                <a:grpSpLocks/>
              </p:cNvGrpSpPr>
              <p:nvPr/>
            </p:nvGrpSpPr>
            <p:grpSpPr bwMode="auto">
              <a:xfrm>
                <a:off x="2487" y="1266"/>
                <a:ext cx="265" cy="288"/>
                <a:chOff x="2002" y="2683"/>
                <a:chExt cx="265" cy="288"/>
              </a:xfrm>
            </p:grpSpPr>
            <p:sp>
              <p:nvSpPr>
                <p:cNvPr id="4171" name="Oval 10"/>
                <p:cNvSpPr>
                  <a:spLocks noChangeArrowheads="1"/>
                </p:cNvSpPr>
                <p:nvPr/>
              </p:nvSpPr>
              <p:spPr bwMode="auto">
                <a:xfrm>
                  <a:off x="2002" y="2745"/>
                  <a:ext cx="265" cy="22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028" y="2683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4169" name="Line 12"/>
              <p:cNvSpPr>
                <a:spLocks noChangeShapeType="1"/>
              </p:cNvSpPr>
              <p:nvPr/>
            </p:nvSpPr>
            <p:spPr bwMode="auto">
              <a:xfrm flipV="1">
                <a:off x="2606" y="1545"/>
                <a:ext cx="0" cy="1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Text Box 13"/>
              <p:cNvSpPr txBox="1">
                <a:spLocks noChangeArrowheads="1"/>
              </p:cNvSpPr>
              <p:nvPr/>
            </p:nvSpPr>
            <p:spPr bwMode="auto">
              <a:xfrm>
                <a:off x="2265" y="1677"/>
                <a:ext cx="69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800" b="1">
                    <a:solidFill>
                      <a:srgbClr val="000000"/>
                    </a:solidFill>
                  </a:rPr>
                  <a:t>cos(2</a:t>
                </a:r>
                <a:r>
                  <a:rPr lang="en-US" sz="1800" b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r>
                  <a:rPr lang="en-US" sz="1800" b="1">
                    <a:solidFill>
                      <a:srgbClr val="000000"/>
                    </a:solidFill>
                  </a:rPr>
                  <a:t>f</a:t>
                </a:r>
                <a:r>
                  <a:rPr lang="en-US" sz="1800" b="1" baseline="-25000">
                    <a:solidFill>
                      <a:srgbClr val="000000"/>
                    </a:solidFill>
                  </a:rPr>
                  <a:t>c</a:t>
                </a:r>
                <a:r>
                  <a:rPr lang="en-US" sz="1800" b="1">
                    <a:solidFill>
                      <a:srgbClr val="000000"/>
                    </a:solidFill>
                  </a:rPr>
                  <a:t>t)</a:t>
                </a:r>
              </a:p>
            </p:txBody>
          </p:sp>
        </p:grpSp>
        <p:sp>
          <p:nvSpPr>
            <p:cNvPr id="4144" name="Text Box 14"/>
            <p:cNvSpPr txBox="1">
              <a:spLocks noChangeArrowheads="1"/>
            </p:cNvSpPr>
            <p:nvPr/>
          </p:nvSpPr>
          <p:spPr bwMode="auto">
            <a:xfrm>
              <a:off x="488040" y="3555321"/>
              <a:ext cx="7556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  <a:r>
                <a:rPr lang="en-US" sz="2000">
                  <a:solidFill>
                    <a:srgbClr val="000000"/>
                  </a:solidFill>
                </a:rPr>
                <a:t> bps</a:t>
              </a:r>
            </a:p>
          </p:txBody>
        </p:sp>
        <p:sp>
          <p:nvSpPr>
            <p:cNvPr id="4145" name="Line 15"/>
            <p:cNvSpPr>
              <a:spLocks noChangeShapeType="1"/>
            </p:cNvSpPr>
            <p:nvPr/>
          </p:nvSpPr>
          <p:spPr bwMode="auto">
            <a:xfrm>
              <a:off x="3532865" y="3566433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Text Box 16"/>
            <p:cNvSpPr txBox="1">
              <a:spLocks noChangeArrowheads="1"/>
            </p:cNvSpPr>
            <p:nvPr/>
          </p:nvSpPr>
          <p:spPr bwMode="auto">
            <a:xfrm>
              <a:off x="1242103" y="3729946"/>
              <a:ext cx="1003300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QAM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Modulator</a:t>
              </a:r>
            </a:p>
          </p:txBody>
        </p:sp>
        <p:grpSp>
          <p:nvGrpSpPr>
            <p:cNvPr id="4147" name="Group 17"/>
            <p:cNvGrpSpPr>
              <a:grpSpLocks/>
            </p:cNvGrpSpPr>
            <p:nvPr/>
          </p:nvGrpSpPr>
          <p:grpSpPr bwMode="auto">
            <a:xfrm>
              <a:off x="2548615" y="3355296"/>
              <a:ext cx="965200" cy="1481137"/>
              <a:chOff x="947" y="1949"/>
              <a:chExt cx="608" cy="933"/>
            </a:xfrm>
          </p:grpSpPr>
          <p:sp>
            <p:nvSpPr>
              <p:cNvPr id="4166" name="Rectangle 18"/>
              <p:cNvSpPr>
                <a:spLocks noChangeArrowheads="1"/>
              </p:cNvSpPr>
              <p:nvPr/>
            </p:nvSpPr>
            <p:spPr bwMode="auto">
              <a:xfrm>
                <a:off x="970" y="1949"/>
                <a:ext cx="585" cy="933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7" name="Text Box 19"/>
              <p:cNvSpPr txBox="1">
                <a:spLocks noChangeArrowheads="1"/>
              </p:cNvSpPr>
              <p:nvPr/>
            </p:nvSpPr>
            <p:spPr bwMode="auto">
              <a:xfrm>
                <a:off x="947" y="2125"/>
                <a:ext cx="608" cy="5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Serial </a:t>
                </a:r>
              </a:p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To</a:t>
                </a:r>
              </a:p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Parallel</a:t>
                </a:r>
              </a:p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Converter</a:t>
                </a:r>
              </a:p>
            </p:txBody>
          </p:sp>
        </p:grpSp>
        <p:sp>
          <p:nvSpPr>
            <p:cNvPr id="4148" name="Line 20"/>
            <p:cNvSpPr>
              <a:spLocks noChangeShapeType="1"/>
            </p:cNvSpPr>
            <p:nvPr/>
          </p:nvSpPr>
          <p:spPr bwMode="auto">
            <a:xfrm>
              <a:off x="2210478" y="4014108"/>
              <a:ext cx="3778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Line 21"/>
            <p:cNvSpPr>
              <a:spLocks noChangeShapeType="1"/>
            </p:cNvSpPr>
            <p:nvPr/>
          </p:nvSpPr>
          <p:spPr bwMode="auto">
            <a:xfrm>
              <a:off x="3526515" y="4633233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0" name="Rectangle 22"/>
            <p:cNvSpPr>
              <a:spLocks noChangeArrowheads="1"/>
            </p:cNvSpPr>
            <p:nvPr/>
          </p:nvSpPr>
          <p:spPr bwMode="auto">
            <a:xfrm>
              <a:off x="4115478" y="3334658"/>
              <a:ext cx="798512" cy="148113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1" name="Text Box 23"/>
            <p:cNvSpPr txBox="1">
              <a:spLocks noChangeArrowheads="1"/>
            </p:cNvSpPr>
            <p:nvPr/>
          </p:nvSpPr>
          <p:spPr bwMode="auto">
            <a:xfrm>
              <a:off x="4252003" y="3933146"/>
              <a:ext cx="588962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IFFT</a:t>
              </a:r>
            </a:p>
          </p:txBody>
        </p:sp>
        <p:sp>
          <p:nvSpPr>
            <p:cNvPr id="4152" name="Text Box 24"/>
            <p:cNvSpPr txBox="1">
              <a:spLocks noChangeArrowheads="1"/>
            </p:cNvSpPr>
            <p:nvPr/>
          </p:nvSpPr>
          <p:spPr bwMode="auto">
            <a:xfrm>
              <a:off x="3615415" y="3156858"/>
              <a:ext cx="4508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153" name="Text Box 25"/>
            <p:cNvSpPr txBox="1">
              <a:spLocks noChangeArrowheads="1"/>
            </p:cNvSpPr>
            <p:nvPr/>
          </p:nvSpPr>
          <p:spPr bwMode="auto">
            <a:xfrm>
              <a:off x="3548740" y="4180796"/>
              <a:ext cx="6254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4154" name="Rectangle 26"/>
            <p:cNvSpPr>
              <a:spLocks noChangeArrowheads="1"/>
            </p:cNvSpPr>
            <p:nvPr/>
          </p:nvSpPr>
          <p:spPr bwMode="auto">
            <a:xfrm>
              <a:off x="5531528" y="3342596"/>
              <a:ext cx="928687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5" name="Line 27"/>
            <p:cNvSpPr>
              <a:spLocks noChangeShapeType="1"/>
            </p:cNvSpPr>
            <p:nvPr/>
          </p:nvSpPr>
          <p:spPr bwMode="auto">
            <a:xfrm>
              <a:off x="4948915" y="3587071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6" name="Line 28"/>
            <p:cNvSpPr>
              <a:spLocks noChangeShapeType="1"/>
            </p:cNvSpPr>
            <p:nvPr/>
          </p:nvSpPr>
          <p:spPr bwMode="auto">
            <a:xfrm>
              <a:off x="4942565" y="4653871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7" name="Text Box 29"/>
            <p:cNvSpPr txBox="1">
              <a:spLocks noChangeArrowheads="1"/>
            </p:cNvSpPr>
            <p:nvPr/>
          </p:nvSpPr>
          <p:spPr bwMode="auto">
            <a:xfrm>
              <a:off x="5031465" y="3163208"/>
              <a:ext cx="3937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158" name="Text Box 30"/>
            <p:cNvSpPr txBox="1">
              <a:spLocks noChangeArrowheads="1"/>
            </p:cNvSpPr>
            <p:nvPr/>
          </p:nvSpPr>
          <p:spPr bwMode="auto">
            <a:xfrm>
              <a:off x="4964790" y="4201433"/>
              <a:ext cx="5683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4159" name="Text Box 31"/>
            <p:cNvSpPr txBox="1">
              <a:spLocks noChangeArrowheads="1"/>
            </p:cNvSpPr>
            <p:nvPr/>
          </p:nvSpPr>
          <p:spPr bwMode="auto">
            <a:xfrm>
              <a:off x="5522624" y="3518808"/>
              <a:ext cx="987771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Add </a:t>
              </a:r>
              <a:r>
                <a:rPr lang="en-US" sz="1400" b="1">
                  <a:solidFill>
                    <a:srgbClr val="FF0000"/>
                  </a:solidFill>
                </a:rPr>
                <a:t>cyclic</a:t>
              </a:r>
            </a:p>
            <a:p>
              <a:pPr algn="ctr"/>
              <a:r>
                <a:rPr lang="en-US" sz="1400" b="1">
                  <a:solidFill>
                    <a:srgbClr val="FF0000"/>
                  </a:solidFill>
                </a:rPr>
                <a:t>prefix </a:t>
              </a:r>
              <a:r>
                <a:rPr lang="en-US" sz="1400" b="1">
                  <a:solidFill>
                    <a:srgbClr val="000000"/>
                  </a:solidFill>
                </a:rPr>
                <a:t>and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To Serial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Convert</a:t>
              </a:r>
            </a:p>
          </p:txBody>
        </p:sp>
        <p:grpSp>
          <p:nvGrpSpPr>
            <p:cNvPr id="4160" name="Group 32"/>
            <p:cNvGrpSpPr>
              <a:grpSpLocks/>
            </p:cNvGrpSpPr>
            <p:nvPr/>
          </p:nvGrpSpPr>
          <p:grpSpPr bwMode="auto">
            <a:xfrm>
              <a:off x="6849153" y="3833133"/>
              <a:ext cx="503237" cy="347663"/>
              <a:chOff x="4608" y="1829"/>
              <a:chExt cx="317" cy="219"/>
            </a:xfrm>
          </p:grpSpPr>
          <p:sp>
            <p:nvSpPr>
              <p:cNvPr id="4164" name="Rectangle 33"/>
              <p:cNvSpPr>
                <a:spLocks noChangeArrowheads="1"/>
              </p:cNvSpPr>
              <p:nvPr/>
            </p:nvSpPr>
            <p:spPr bwMode="auto">
              <a:xfrm>
                <a:off x="4608" y="1829"/>
                <a:ext cx="311" cy="21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5" name="Text Box 34"/>
              <p:cNvSpPr txBox="1">
                <a:spLocks noChangeArrowheads="1"/>
              </p:cNvSpPr>
              <p:nvPr/>
            </p:nvSpPr>
            <p:spPr bwMode="auto">
              <a:xfrm>
                <a:off x="4616" y="1850"/>
                <a:ext cx="30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D/A</a:t>
                </a:r>
              </a:p>
            </p:txBody>
          </p:sp>
        </p:grpSp>
        <p:sp>
          <p:nvSpPr>
            <p:cNvPr id="4161" name="Line 35"/>
            <p:cNvSpPr>
              <a:spLocks noChangeShapeType="1"/>
            </p:cNvSpPr>
            <p:nvPr/>
          </p:nvSpPr>
          <p:spPr bwMode="auto">
            <a:xfrm>
              <a:off x="8150903" y="4017283"/>
              <a:ext cx="3635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2" name="Rectangle 67"/>
            <p:cNvSpPr>
              <a:spLocks noChangeArrowheads="1"/>
            </p:cNvSpPr>
            <p:nvPr/>
          </p:nvSpPr>
          <p:spPr bwMode="auto">
            <a:xfrm>
              <a:off x="377369" y="3207663"/>
              <a:ext cx="8389258" cy="1712686"/>
            </a:xfrm>
            <a:prstGeom prst="rect">
              <a:avLst/>
            </a:prstGeom>
            <a:noFill/>
            <a:ln w="28575" algn="ctr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3" name="TextBox 78"/>
            <p:cNvSpPr txBox="1">
              <a:spLocks noChangeArrowheads="1"/>
            </p:cNvSpPr>
            <p:nvPr/>
          </p:nvSpPr>
          <p:spPr bwMode="auto">
            <a:xfrm>
              <a:off x="7997371" y="3265714"/>
              <a:ext cx="6126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FF0000"/>
                  </a:solidFill>
                </a:rPr>
                <a:t>TX</a:t>
              </a:r>
            </a:p>
          </p:txBody>
        </p:sp>
      </p:grpSp>
      <p:grpSp>
        <p:nvGrpSpPr>
          <p:cNvPr id="7" name="Group 80"/>
          <p:cNvGrpSpPr>
            <a:grpSpLocks/>
          </p:cNvGrpSpPr>
          <p:nvPr/>
        </p:nvGrpSpPr>
        <p:grpSpPr bwMode="auto">
          <a:xfrm>
            <a:off x="203200" y="3455988"/>
            <a:ext cx="8766175" cy="1828800"/>
            <a:chOff x="203195" y="4985660"/>
            <a:chExt cx="8766629" cy="1828798"/>
          </a:xfrm>
        </p:grpSpPr>
        <p:sp>
          <p:nvSpPr>
            <p:cNvPr id="4102" name="Line 4"/>
            <p:cNvSpPr>
              <a:spLocks noChangeShapeType="1"/>
            </p:cNvSpPr>
            <p:nvPr/>
          </p:nvSpPr>
          <p:spPr bwMode="auto">
            <a:xfrm flipH="1">
              <a:off x="8155205" y="5898926"/>
              <a:ext cx="4635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Rectangle 5"/>
            <p:cNvSpPr>
              <a:spLocks noChangeArrowheads="1"/>
            </p:cNvSpPr>
            <p:nvPr/>
          </p:nvSpPr>
          <p:spPr bwMode="auto">
            <a:xfrm>
              <a:off x="7245567" y="5671913"/>
              <a:ext cx="915988" cy="49212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Line 6"/>
            <p:cNvSpPr>
              <a:spLocks noChangeShapeType="1"/>
            </p:cNvSpPr>
            <p:nvPr/>
          </p:nvSpPr>
          <p:spPr bwMode="auto">
            <a:xfrm flipH="1" flipV="1">
              <a:off x="1142095" y="5929315"/>
              <a:ext cx="222245" cy="7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5" name="Group 8"/>
            <p:cNvGrpSpPr>
              <a:grpSpLocks/>
            </p:cNvGrpSpPr>
            <p:nvPr/>
          </p:nvGrpSpPr>
          <p:grpSpPr bwMode="auto">
            <a:xfrm flipH="1">
              <a:off x="391434" y="5659213"/>
              <a:ext cx="1101725" cy="1019175"/>
              <a:chOff x="2265" y="1266"/>
              <a:chExt cx="694" cy="642"/>
            </a:xfrm>
          </p:grpSpPr>
          <p:grpSp>
            <p:nvGrpSpPr>
              <p:cNvPr id="4134" name="Group 9"/>
              <p:cNvGrpSpPr>
                <a:grpSpLocks/>
              </p:cNvGrpSpPr>
              <p:nvPr/>
            </p:nvGrpSpPr>
            <p:grpSpPr bwMode="auto">
              <a:xfrm>
                <a:off x="2487" y="1266"/>
                <a:ext cx="265" cy="288"/>
                <a:chOff x="2002" y="2683"/>
                <a:chExt cx="265" cy="288"/>
              </a:xfrm>
            </p:grpSpPr>
            <p:sp>
              <p:nvSpPr>
                <p:cNvPr id="4137" name="Oval 10"/>
                <p:cNvSpPr>
                  <a:spLocks noChangeArrowheads="1"/>
                </p:cNvSpPr>
                <p:nvPr/>
              </p:nvSpPr>
              <p:spPr bwMode="auto">
                <a:xfrm>
                  <a:off x="2002" y="2745"/>
                  <a:ext cx="265" cy="22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028" y="2683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4135" name="Line 12"/>
              <p:cNvSpPr>
                <a:spLocks noChangeShapeType="1"/>
              </p:cNvSpPr>
              <p:nvPr/>
            </p:nvSpPr>
            <p:spPr bwMode="auto">
              <a:xfrm flipV="1">
                <a:off x="2606" y="1545"/>
                <a:ext cx="0" cy="1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Text Box 13"/>
              <p:cNvSpPr txBox="1">
                <a:spLocks noChangeArrowheads="1"/>
              </p:cNvSpPr>
              <p:nvPr/>
            </p:nvSpPr>
            <p:spPr bwMode="auto">
              <a:xfrm>
                <a:off x="2265" y="1677"/>
                <a:ext cx="69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800" b="1">
                    <a:solidFill>
                      <a:srgbClr val="000000"/>
                    </a:solidFill>
                  </a:rPr>
                  <a:t>cos(2</a:t>
                </a:r>
                <a:r>
                  <a:rPr lang="en-US" sz="1800" b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r>
                  <a:rPr lang="en-US" sz="1800" b="1">
                    <a:solidFill>
                      <a:srgbClr val="000000"/>
                    </a:solidFill>
                  </a:rPr>
                  <a:t>f</a:t>
                </a:r>
                <a:r>
                  <a:rPr lang="en-US" sz="1800" b="1" baseline="-25000">
                    <a:solidFill>
                      <a:srgbClr val="000000"/>
                    </a:solidFill>
                  </a:rPr>
                  <a:t>c</a:t>
                </a:r>
                <a:r>
                  <a:rPr lang="en-US" sz="1800" b="1">
                    <a:solidFill>
                      <a:srgbClr val="000000"/>
                    </a:solidFill>
                  </a:rPr>
                  <a:t>t)</a:t>
                </a:r>
              </a:p>
            </p:txBody>
          </p:sp>
        </p:grpSp>
        <p:sp>
          <p:nvSpPr>
            <p:cNvPr id="4106" name="Text Box 14"/>
            <p:cNvSpPr txBox="1">
              <a:spLocks noChangeArrowheads="1"/>
            </p:cNvSpPr>
            <p:nvPr/>
          </p:nvSpPr>
          <p:spPr bwMode="auto">
            <a:xfrm flipH="1">
              <a:off x="8186955" y="5460776"/>
              <a:ext cx="7556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  <a:r>
                <a:rPr lang="en-US" sz="2000">
                  <a:solidFill>
                    <a:srgbClr val="000000"/>
                  </a:solidFill>
                </a:rPr>
                <a:t> bps</a:t>
              </a:r>
            </a:p>
          </p:txBody>
        </p:sp>
        <p:sp>
          <p:nvSpPr>
            <p:cNvPr id="4107" name="Line 15"/>
            <p:cNvSpPr>
              <a:spLocks noChangeShapeType="1"/>
            </p:cNvSpPr>
            <p:nvPr/>
          </p:nvSpPr>
          <p:spPr bwMode="auto">
            <a:xfrm flipH="1">
              <a:off x="5304055" y="5471888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Text Box 16"/>
            <p:cNvSpPr txBox="1">
              <a:spLocks noChangeArrowheads="1"/>
            </p:cNvSpPr>
            <p:nvPr/>
          </p:nvSpPr>
          <p:spPr bwMode="auto">
            <a:xfrm flipH="1">
              <a:off x="7185242" y="5635401"/>
              <a:ext cx="1003300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QAM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Modulator</a:t>
              </a:r>
            </a:p>
          </p:txBody>
        </p:sp>
        <p:sp>
          <p:nvSpPr>
            <p:cNvPr id="4109" name="Rectangle 18"/>
            <p:cNvSpPr>
              <a:spLocks noChangeArrowheads="1"/>
            </p:cNvSpPr>
            <p:nvPr/>
          </p:nvSpPr>
          <p:spPr bwMode="auto">
            <a:xfrm flipH="1">
              <a:off x="5916830" y="5260751"/>
              <a:ext cx="928688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Line 20"/>
            <p:cNvSpPr>
              <a:spLocks noChangeShapeType="1"/>
            </p:cNvSpPr>
            <p:nvPr/>
          </p:nvSpPr>
          <p:spPr bwMode="auto">
            <a:xfrm flipH="1">
              <a:off x="6842342" y="5919563"/>
              <a:ext cx="3778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21"/>
            <p:cNvSpPr>
              <a:spLocks noChangeShapeType="1"/>
            </p:cNvSpPr>
            <p:nvPr/>
          </p:nvSpPr>
          <p:spPr bwMode="auto">
            <a:xfrm flipH="1">
              <a:off x="5296117" y="6538688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Rectangle 22"/>
            <p:cNvSpPr>
              <a:spLocks noChangeArrowheads="1"/>
            </p:cNvSpPr>
            <p:nvPr/>
          </p:nvSpPr>
          <p:spPr bwMode="auto">
            <a:xfrm flipH="1">
              <a:off x="4516655" y="5240113"/>
              <a:ext cx="798512" cy="148113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Text Box 23"/>
            <p:cNvSpPr txBox="1">
              <a:spLocks noChangeArrowheads="1"/>
            </p:cNvSpPr>
            <p:nvPr/>
          </p:nvSpPr>
          <p:spPr bwMode="auto">
            <a:xfrm flipH="1">
              <a:off x="4622711" y="5838601"/>
              <a:ext cx="5229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FFT</a:t>
              </a:r>
            </a:p>
          </p:txBody>
        </p:sp>
        <p:sp>
          <p:nvSpPr>
            <p:cNvPr id="4114" name="Text Box 24"/>
            <p:cNvSpPr txBox="1">
              <a:spLocks noChangeArrowheads="1"/>
            </p:cNvSpPr>
            <p:nvPr/>
          </p:nvSpPr>
          <p:spPr bwMode="auto">
            <a:xfrm flipH="1">
              <a:off x="5378894" y="5091341"/>
              <a:ext cx="45557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115" name="Text Box 25"/>
            <p:cNvSpPr txBox="1">
              <a:spLocks noChangeArrowheads="1"/>
            </p:cNvSpPr>
            <p:nvPr/>
          </p:nvSpPr>
          <p:spPr bwMode="auto">
            <a:xfrm flipH="1">
              <a:off x="5285458" y="6129793"/>
              <a:ext cx="63671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4116" name="Rectangle 26"/>
            <p:cNvSpPr>
              <a:spLocks noChangeArrowheads="1"/>
            </p:cNvSpPr>
            <p:nvPr/>
          </p:nvSpPr>
          <p:spPr bwMode="auto">
            <a:xfrm flipH="1">
              <a:off x="2970430" y="5248051"/>
              <a:ext cx="928687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Line 27"/>
            <p:cNvSpPr>
              <a:spLocks noChangeShapeType="1"/>
            </p:cNvSpPr>
            <p:nvPr/>
          </p:nvSpPr>
          <p:spPr bwMode="auto">
            <a:xfrm flipH="1">
              <a:off x="3888005" y="5492526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28"/>
            <p:cNvSpPr>
              <a:spLocks noChangeShapeType="1"/>
            </p:cNvSpPr>
            <p:nvPr/>
          </p:nvSpPr>
          <p:spPr bwMode="auto">
            <a:xfrm flipH="1">
              <a:off x="3880067" y="6559326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Text Box 29"/>
            <p:cNvSpPr txBox="1">
              <a:spLocks noChangeArrowheads="1"/>
            </p:cNvSpPr>
            <p:nvPr/>
          </p:nvSpPr>
          <p:spPr bwMode="auto">
            <a:xfrm flipH="1">
              <a:off x="3990966" y="5097691"/>
              <a:ext cx="3978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120" name="Text Box 30"/>
            <p:cNvSpPr txBox="1">
              <a:spLocks noChangeArrowheads="1"/>
            </p:cNvSpPr>
            <p:nvPr/>
          </p:nvSpPr>
          <p:spPr bwMode="auto">
            <a:xfrm flipH="1">
              <a:off x="3897530" y="6106888"/>
              <a:ext cx="5790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4121" name="Text Box 31"/>
            <p:cNvSpPr txBox="1">
              <a:spLocks noChangeArrowheads="1"/>
            </p:cNvSpPr>
            <p:nvPr/>
          </p:nvSpPr>
          <p:spPr bwMode="auto">
            <a:xfrm flipH="1">
              <a:off x="2927496" y="5279123"/>
              <a:ext cx="973279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Remove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 </a:t>
              </a:r>
              <a:r>
                <a:rPr lang="en-US" sz="1400" b="1">
                  <a:solidFill>
                    <a:srgbClr val="FF0000"/>
                  </a:solidFill>
                </a:rPr>
                <a:t>cyclic</a:t>
              </a:r>
            </a:p>
            <a:p>
              <a:pPr algn="ctr"/>
              <a:r>
                <a:rPr lang="en-US" sz="1400" b="1">
                  <a:solidFill>
                    <a:srgbClr val="FF0000"/>
                  </a:solidFill>
                </a:rPr>
                <a:t>prefix </a:t>
              </a:r>
              <a:r>
                <a:rPr lang="en-US" sz="1400" b="1">
                  <a:solidFill>
                    <a:srgbClr val="000000"/>
                  </a:solidFill>
                </a:rPr>
                <a:t>and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Serial to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Convert</a:t>
              </a:r>
            </a:p>
          </p:txBody>
        </p:sp>
        <p:grpSp>
          <p:nvGrpSpPr>
            <p:cNvPr id="4122" name="Group 32"/>
            <p:cNvGrpSpPr>
              <a:grpSpLocks/>
            </p:cNvGrpSpPr>
            <p:nvPr/>
          </p:nvGrpSpPr>
          <p:grpSpPr bwMode="auto">
            <a:xfrm flipH="1">
              <a:off x="2134743" y="5767616"/>
              <a:ext cx="504824" cy="347663"/>
              <a:chOff x="4608" y="1829"/>
              <a:chExt cx="318" cy="219"/>
            </a:xfrm>
          </p:grpSpPr>
          <p:sp>
            <p:nvSpPr>
              <p:cNvPr id="4132" name="Rectangle 33"/>
              <p:cNvSpPr>
                <a:spLocks noChangeArrowheads="1"/>
              </p:cNvSpPr>
              <p:nvPr/>
            </p:nvSpPr>
            <p:spPr bwMode="auto">
              <a:xfrm>
                <a:off x="4608" y="1829"/>
                <a:ext cx="311" cy="21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3" name="Text Box 34"/>
              <p:cNvSpPr txBox="1">
                <a:spLocks noChangeArrowheads="1"/>
              </p:cNvSpPr>
              <p:nvPr/>
            </p:nvSpPr>
            <p:spPr bwMode="auto">
              <a:xfrm>
                <a:off x="4615" y="1850"/>
                <a:ext cx="31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A/D</a:t>
                </a:r>
              </a:p>
            </p:txBody>
          </p:sp>
        </p:grpSp>
        <p:sp>
          <p:nvSpPr>
            <p:cNvPr id="4123" name="Line 35"/>
            <p:cNvSpPr>
              <a:spLocks noChangeShapeType="1"/>
            </p:cNvSpPr>
            <p:nvPr/>
          </p:nvSpPr>
          <p:spPr bwMode="auto">
            <a:xfrm flipH="1">
              <a:off x="364673" y="5922738"/>
              <a:ext cx="3635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24" name="Group 32"/>
            <p:cNvGrpSpPr>
              <a:grpSpLocks/>
            </p:cNvGrpSpPr>
            <p:nvPr/>
          </p:nvGrpSpPr>
          <p:grpSpPr bwMode="auto">
            <a:xfrm flipH="1">
              <a:off x="1343927" y="5745845"/>
              <a:ext cx="542925" cy="437243"/>
              <a:chOff x="4606" y="1829"/>
              <a:chExt cx="329" cy="219"/>
            </a:xfrm>
          </p:grpSpPr>
          <p:sp>
            <p:nvSpPr>
              <p:cNvPr id="4130" name="Rectangle 33"/>
              <p:cNvSpPr>
                <a:spLocks noChangeArrowheads="1"/>
              </p:cNvSpPr>
              <p:nvPr/>
            </p:nvSpPr>
            <p:spPr bwMode="auto">
              <a:xfrm>
                <a:off x="4608" y="1829"/>
                <a:ext cx="311" cy="21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1" name="Text Box 34"/>
              <p:cNvSpPr txBox="1">
                <a:spLocks noChangeArrowheads="1"/>
              </p:cNvSpPr>
              <p:nvPr/>
            </p:nvSpPr>
            <p:spPr bwMode="auto">
              <a:xfrm>
                <a:off x="4606" y="1850"/>
                <a:ext cx="329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LPF</a:t>
                </a:r>
              </a:p>
            </p:txBody>
          </p:sp>
        </p:grpSp>
        <p:sp>
          <p:nvSpPr>
            <p:cNvPr id="4125" name="Line 6"/>
            <p:cNvSpPr>
              <a:spLocks noChangeShapeType="1"/>
            </p:cNvSpPr>
            <p:nvPr/>
          </p:nvSpPr>
          <p:spPr bwMode="auto">
            <a:xfrm flipH="1" flipV="1">
              <a:off x="1918609" y="5936572"/>
              <a:ext cx="222245" cy="7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6"/>
            <p:cNvSpPr>
              <a:spLocks noChangeShapeType="1"/>
            </p:cNvSpPr>
            <p:nvPr/>
          </p:nvSpPr>
          <p:spPr bwMode="auto">
            <a:xfrm flipH="1" flipV="1">
              <a:off x="2666095" y="5929314"/>
              <a:ext cx="222245" cy="7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Text Box 31"/>
            <p:cNvSpPr txBox="1">
              <a:spLocks noChangeArrowheads="1"/>
            </p:cNvSpPr>
            <p:nvPr/>
          </p:nvSpPr>
          <p:spPr bwMode="auto">
            <a:xfrm>
              <a:off x="5979699" y="5659655"/>
              <a:ext cx="87190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To Serial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Convert</a:t>
              </a:r>
            </a:p>
          </p:txBody>
        </p:sp>
        <p:sp>
          <p:nvSpPr>
            <p:cNvPr id="4128" name="Rectangle 77"/>
            <p:cNvSpPr>
              <a:spLocks noChangeArrowheads="1"/>
            </p:cNvSpPr>
            <p:nvPr/>
          </p:nvSpPr>
          <p:spPr bwMode="auto">
            <a:xfrm>
              <a:off x="203195" y="4985660"/>
              <a:ext cx="8766629" cy="1828798"/>
            </a:xfrm>
            <a:prstGeom prst="rect">
              <a:avLst/>
            </a:prstGeom>
            <a:noFill/>
            <a:ln w="28575" algn="ctr">
              <a:solidFill>
                <a:srgbClr val="0000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TextBox 79"/>
            <p:cNvSpPr txBox="1">
              <a:spLocks noChangeArrowheads="1"/>
            </p:cNvSpPr>
            <p:nvPr/>
          </p:nvSpPr>
          <p:spPr bwMode="auto">
            <a:xfrm>
              <a:off x="8280400" y="5029200"/>
              <a:ext cx="6303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0000FF"/>
                  </a:solidFill>
                </a:rPr>
                <a:t>RX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000" i="1" smtClean="0"/>
              <a:t/>
            </a:r>
            <a:br>
              <a:rPr lang="en-US" sz="4000" i="1" smtClean="0"/>
            </a:br>
            <a:r>
              <a:rPr lang="en-US" smtClean="0"/>
              <a:t>Intro. to Spread Spectrum</a:t>
            </a:r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749425"/>
            <a:ext cx="8181975" cy="45640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Modulation that increases signal BW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Mitigates or coherently combines ISI 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Mitigates narrowband interference/jamming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Hides signal below noise (DSSS) or makes it hard to track (FH)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Also used as a multiple access technique</a:t>
            </a:r>
          </a:p>
          <a:p>
            <a:pPr>
              <a:lnSpc>
                <a:spcPct val="110000"/>
              </a:lnSpc>
            </a:pPr>
            <a:r>
              <a:rPr lang="en-US" smtClean="0"/>
              <a:t>Two types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Frequency Hopping:</a:t>
            </a:r>
          </a:p>
          <a:p>
            <a:pPr lvl="2">
              <a:lnSpc>
                <a:spcPct val="70000"/>
              </a:lnSpc>
            </a:pPr>
            <a:r>
              <a:rPr lang="en-US" smtClean="0">
                <a:solidFill>
                  <a:srgbClr val="0033CC"/>
                </a:solidFill>
              </a:rPr>
              <a:t>Narrowband signal hopped over wide bandwidth</a:t>
            </a:r>
          </a:p>
          <a:p>
            <a:pPr lvl="1">
              <a:lnSpc>
                <a:spcPct val="70000"/>
              </a:lnSpc>
            </a:pPr>
            <a:r>
              <a:rPr lang="en-US" smtClean="0">
                <a:solidFill>
                  <a:srgbClr val="0033CC"/>
                </a:solidFill>
              </a:rPr>
              <a:t>Direction Sequence:</a:t>
            </a:r>
          </a:p>
          <a:p>
            <a:pPr lvl="2">
              <a:lnSpc>
                <a:spcPct val="70000"/>
              </a:lnSpc>
            </a:pPr>
            <a:r>
              <a:rPr lang="en-US" smtClean="0">
                <a:solidFill>
                  <a:srgbClr val="0033CC"/>
                </a:solidFill>
              </a:rPr>
              <a:t>Modulated signal multiplied by faster chip sequence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228600"/>
            <a:ext cx="85090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400" smtClean="0"/>
              <a:t/>
            </a:r>
            <a:br>
              <a:rPr lang="en-US" sz="4400" smtClean="0"/>
            </a:br>
            <a:r>
              <a:rPr lang="en-US" sz="4400" smtClean="0"/>
              <a:t>Direct Sequence Spread Spectrum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Bit sequence modulated by </a:t>
            </a:r>
            <a:r>
              <a:rPr lang="en-US" sz="2800" smtClean="0">
                <a:solidFill>
                  <a:schemeClr val="accent1"/>
                </a:solidFill>
              </a:rPr>
              <a:t>chip</a:t>
            </a:r>
            <a:r>
              <a:rPr lang="en-US" sz="2800" smtClean="0"/>
              <a:t> sequence</a:t>
            </a:r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>
              <a:lnSpc>
                <a:spcPct val="33000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Spreads bandwidth by large factor (G)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Despread by multiplying by s</a:t>
            </a:r>
            <a:r>
              <a:rPr lang="en-US" sz="2800" baseline="-25000" smtClean="0"/>
              <a:t>c</a:t>
            </a:r>
            <a:r>
              <a:rPr lang="en-US" sz="2800" smtClean="0"/>
              <a:t>(t) again (s</a:t>
            </a:r>
            <a:r>
              <a:rPr lang="en-US" sz="2800" baseline="-25000" smtClean="0"/>
              <a:t>c</a:t>
            </a:r>
            <a:r>
              <a:rPr lang="en-US" sz="2800" smtClean="0"/>
              <a:t>(t)=1) 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Mitigates ISI and narrowband interference</a:t>
            </a:r>
          </a:p>
        </p:txBody>
      </p:sp>
      <p:grpSp>
        <p:nvGrpSpPr>
          <p:cNvPr id="6148" name="Group 33"/>
          <p:cNvGrpSpPr>
            <a:grpSpLocks/>
          </p:cNvGrpSpPr>
          <p:nvPr/>
        </p:nvGrpSpPr>
        <p:grpSpPr bwMode="auto">
          <a:xfrm>
            <a:off x="679450" y="3294063"/>
            <a:ext cx="4079875" cy="684212"/>
            <a:chOff x="1298" y="1810"/>
            <a:chExt cx="2570" cy="431"/>
          </a:xfrm>
        </p:grpSpPr>
        <p:sp>
          <p:nvSpPr>
            <p:cNvPr id="6174" name="Line 4"/>
            <p:cNvSpPr>
              <a:spLocks noChangeShapeType="1"/>
            </p:cNvSpPr>
            <p:nvPr/>
          </p:nvSpPr>
          <p:spPr bwMode="auto">
            <a:xfrm>
              <a:off x="1298" y="2021"/>
              <a:ext cx="25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Rectangle 7"/>
            <p:cNvSpPr>
              <a:spLocks noChangeArrowheads="1"/>
            </p:cNvSpPr>
            <p:nvPr/>
          </p:nvSpPr>
          <p:spPr bwMode="auto">
            <a:xfrm>
              <a:off x="1536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8"/>
            <p:cNvSpPr>
              <a:spLocks noChangeArrowheads="1"/>
            </p:cNvSpPr>
            <p:nvPr/>
          </p:nvSpPr>
          <p:spPr bwMode="auto">
            <a:xfrm>
              <a:off x="1659" y="2017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9"/>
            <p:cNvSpPr>
              <a:spLocks noChangeArrowheads="1"/>
            </p:cNvSpPr>
            <p:nvPr/>
          </p:nvSpPr>
          <p:spPr bwMode="auto">
            <a:xfrm>
              <a:off x="1910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Rectangle 10"/>
            <p:cNvSpPr>
              <a:spLocks noChangeArrowheads="1"/>
            </p:cNvSpPr>
            <p:nvPr/>
          </p:nvSpPr>
          <p:spPr bwMode="auto">
            <a:xfrm>
              <a:off x="1787" y="1816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Rectangle 11"/>
            <p:cNvSpPr>
              <a:spLocks noChangeArrowheads="1"/>
            </p:cNvSpPr>
            <p:nvPr/>
          </p:nvSpPr>
          <p:spPr bwMode="auto">
            <a:xfrm>
              <a:off x="2051" y="2017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Rectangle 12"/>
            <p:cNvSpPr>
              <a:spLocks noChangeArrowheads="1"/>
            </p:cNvSpPr>
            <p:nvPr/>
          </p:nvSpPr>
          <p:spPr bwMode="auto">
            <a:xfrm>
              <a:off x="2303" y="2022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3"/>
            <p:cNvSpPr>
              <a:spLocks noChangeArrowheads="1"/>
            </p:cNvSpPr>
            <p:nvPr/>
          </p:nvSpPr>
          <p:spPr bwMode="auto">
            <a:xfrm>
              <a:off x="2180" y="1815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Rectangle 14"/>
            <p:cNvSpPr>
              <a:spLocks noChangeArrowheads="1"/>
            </p:cNvSpPr>
            <p:nvPr/>
          </p:nvSpPr>
          <p:spPr bwMode="auto">
            <a:xfrm>
              <a:off x="2436" y="2018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Rectangle 18"/>
            <p:cNvSpPr>
              <a:spLocks noChangeArrowheads="1"/>
            </p:cNvSpPr>
            <p:nvPr/>
          </p:nvSpPr>
          <p:spPr bwMode="auto">
            <a:xfrm>
              <a:off x="2555" y="1815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Rectangle 20"/>
            <p:cNvSpPr>
              <a:spLocks noChangeArrowheads="1"/>
            </p:cNvSpPr>
            <p:nvPr/>
          </p:nvSpPr>
          <p:spPr bwMode="auto">
            <a:xfrm>
              <a:off x="2678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Rectangle 21"/>
            <p:cNvSpPr>
              <a:spLocks noChangeArrowheads="1"/>
            </p:cNvSpPr>
            <p:nvPr/>
          </p:nvSpPr>
          <p:spPr bwMode="auto">
            <a:xfrm>
              <a:off x="2938" y="2025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Rectangle 22"/>
            <p:cNvSpPr>
              <a:spLocks noChangeArrowheads="1"/>
            </p:cNvSpPr>
            <p:nvPr/>
          </p:nvSpPr>
          <p:spPr bwMode="auto">
            <a:xfrm>
              <a:off x="2806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Rectangle 23"/>
            <p:cNvSpPr>
              <a:spLocks noChangeArrowheads="1"/>
            </p:cNvSpPr>
            <p:nvPr/>
          </p:nvSpPr>
          <p:spPr bwMode="auto">
            <a:xfrm>
              <a:off x="3061" y="2021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Rectangle 24"/>
            <p:cNvSpPr>
              <a:spLocks noChangeArrowheads="1"/>
            </p:cNvSpPr>
            <p:nvPr/>
          </p:nvSpPr>
          <p:spPr bwMode="auto">
            <a:xfrm>
              <a:off x="3331" y="2018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Rectangle 25"/>
            <p:cNvSpPr>
              <a:spLocks noChangeArrowheads="1"/>
            </p:cNvSpPr>
            <p:nvPr/>
          </p:nvSpPr>
          <p:spPr bwMode="auto">
            <a:xfrm>
              <a:off x="3190" y="1819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0" name="Rectangle 26"/>
            <p:cNvSpPr>
              <a:spLocks noChangeArrowheads="1"/>
            </p:cNvSpPr>
            <p:nvPr/>
          </p:nvSpPr>
          <p:spPr bwMode="auto">
            <a:xfrm>
              <a:off x="3455" y="2023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1" name="Line 27"/>
            <p:cNvSpPr>
              <a:spLocks noChangeShapeType="1"/>
            </p:cNvSpPr>
            <p:nvPr/>
          </p:nvSpPr>
          <p:spPr bwMode="auto">
            <a:xfrm>
              <a:off x="1536" y="1810"/>
              <a:ext cx="1006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Line 28"/>
            <p:cNvSpPr>
              <a:spLocks noChangeShapeType="1"/>
            </p:cNvSpPr>
            <p:nvPr/>
          </p:nvSpPr>
          <p:spPr bwMode="auto">
            <a:xfrm rot="5400000">
              <a:off x="1430" y="1916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Line 29"/>
            <p:cNvSpPr>
              <a:spLocks noChangeShapeType="1"/>
            </p:cNvSpPr>
            <p:nvPr/>
          </p:nvSpPr>
          <p:spPr bwMode="auto">
            <a:xfrm rot="5400000">
              <a:off x="2440" y="1920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Line 30"/>
            <p:cNvSpPr>
              <a:spLocks noChangeShapeType="1"/>
            </p:cNvSpPr>
            <p:nvPr/>
          </p:nvSpPr>
          <p:spPr bwMode="auto">
            <a:xfrm>
              <a:off x="2565" y="2235"/>
              <a:ext cx="1006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Line 31"/>
            <p:cNvSpPr>
              <a:spLocks noChangeShapeType="1"/>
            </p:cNvSpPr>
            <p:nvPr/>
          </p:nvSpPr>
          <p:spPr bwMode="auto">
            <a:xfrm rot="5400000">
              <a:off x="3492" y="2130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Line 32"/>
            <p:cNvSpPr>
              <a:spLocks noChangeShapeType="1"/>
            </p:cNvSpPr>
            <p:nvPr/>
          </p:nvSpPr>
          <p:spPr bwMode="auto">
            <a:xfrm rot="5400000">
              <a:off x="2450" y="2140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9" name="Text Box 34"/>
          <p:cNvSpPr txBox="1">
            <a:spLocks noChangeArrowheads="1"/>
          </p:cNvSpPr>
          <p:nvPr/>
        </p:nvSpPr>
        <p:spPr bwMode="auto">
          <a:xfrm>
            <a:off x="1646238" y="2871788"/>
            <a:ext cx="534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s(t)</a:t>
            </a:r>
          </a:p>
        </p:txBody>
      </p:sp>
      <p:sp>
        <p:nvSpPr>
          <p:cNvPr id="6150" name="Text Box 35"/>
          <p:cNvSpPr txBox="1">
            <a:spLocks noChangeArrowheads="1"/>
          </p:cNvSpPr>
          <p:nvPr/>
        </p:nvSpPr>
        <p:spPr bwMode="auto">
          <a:xfrm>
            <a:off x="3440113" y="2895600"/>
            <a:ext cx="608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accent1"/>
                </a:solidFill>
              </a:rPr>
              <a:t>s</a:t>
            </a:r>
            <a:r>
              <a:rPr lang="en-US" sz="2000" b="1" baseline="-25000">
                <a:solidFill>
                  <a:schemeClr val="accent1"/>
                </a:solidFill>
              </a:rPr>
              <a:t>c</a:t>
            </a:r>
            <a:r>
              <a:rPr lang="en-US" sz="2000" b="1">
                <a:solidFill>
                  <a:schemeClr val="accent1"/>
                </a:solidFill>
              </a:rPr>
              <a:t>(t)</a:t>
            </a:r>
          </a:p>
        </p:txBody>
      </p:sp>
      <p:sp>
        <p:nvSpPr>
          <p:cNvPr id="6151" name="Line 47"/>
          <p:cNvSpPr>
            <a:spLocks noChangeShapeType="1"/>
          </p:cNvSpPr>
          <p:nvPr/>
        </p:nvSpPr>
        <p:spPr bwMode="auto">
          <a:xfrm>
            <a:off x="2655888" y="4092575"/>
            <a:ext cx="17129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Text Box 48"/>
          <p:cNvSpPr txBox="1">
            <a:spLocks noChangeArrowheads="1"/>
          </p:cNvSpPr>
          <p:nvPr/>
        </p:nvSpPr>
        <p:spPr bwMode="auto">
          <a:xfrm>
            <a:off x="3046413" y="4079875"/>
            <a:ext cx="1012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b</a:t>
            </a:r>
            <a:r>
              <a:rPr lang="en-US" sz="1800" b="1">
                <a:solidFill>
                  <a:srgbClr val="000000"/>
                </a:solidFill>
              </a:rPr>
              <a:t>=KT</a:t>
            </a:r>
            <a:r>
              <a:rPr lang="en-US" sz="1800" b="1" baseline="-25000">
                <a:solidFill>
                  <a:srgbClr val="000000"/>
                </a:solidFill>
              </a:rPr>
              <a:t>c</a:t>
            </a:r>
          </a:p>
        </p:txBody>
      </p:sp>
      <p:grpSp>
        <p:nvGrpSpPr>
          <p:cNvPr id="6153" name="Group 51"/>
          <p:cNvGrpSpPr>
            <a:grpSpLocks/>
          </p:cNvGrpSpPr>
          <p:nvPr/>
        </p:nvGrpSpPr>
        <p:grpSpPr bwMode="auto">
          <a:xfrm>
            <a:off x="1092200" y="4043363"/>
            <a:ext cx="468313" cy="396875"/>
            <a:chOff x="899" y="2529"/>
            <a:chExt cx="295" cy="250"/>
          </a:xfrm>
        </p:grpSpPr>
        <p:sp>
          <p:nvSpPr>
            <p:cNvPr id="6172" name="Line 49"/>
            <p:cNvSpPr>
              <a:spLocks noChangeShapeType="1"/>
            </p:cNvSpPr>
            <p:nvPr/>
          </p:nvSpPr>
          <p:spPr bwMode="auto">
            <a:xfrm>
              <a:off x="974" y="2546"/>
              <a:ext cx="17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Text Box 50"/>
            <p:cNvSpPr txBox="1">
              <a:spLocks noChangeArrowheads="1"/>
            </p:cNvSpPr>
            <p:nvPr/>
          </p:nvSpPr>
          <p:spPr bwMode="auto">
            <a:xfrm>
              <a:off x="899" y="2529"/>
              <a:ext cx="2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 </a:t>
              </a:r>
              <a:r>
                <a:rPr lang="en-US" sz="1800" b="1">
                  <a:solidFill>
                    <a:srgbClr val="000000"/>
                  </a:solidFill>
                </a:rPr>
                <a:t>T</a:t>
              </a:r>
              <a:r>
                <a:rPr lang="en-US" sz="1800" b="1" baseline="-25000">
                  <a:solidFill>
                    <a:srgbClr val="000000"/>
                  </a:solidFill>
                </a:rPr>
                <a:t>c</a:t>
              </a:r>
            </a:p>
          </p:txBody>
        </p:sp>
      </p:grpSp>
      <p:sp>
        <p:nvSpPr>
          <p:cNvPr id="6154" name="Line 37"/>
          <p:cNvSpPr>
            <a:spLocks noChangeShapeType="1"/>
          </p:cNvSpPr>
          <p:nvPr/>
        </p:nvSpPr>
        <p:spPr bwMode="auto">
          <a:xfrm>
            <a:off x="4975225" y="3757613"/>
            <a:ext cx="28590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55" name="Group 40"/>
          <p:cNvGrpSpPr>
            <a:grpSpLocks/>
          </p:cNvGrpSpPr>
          <p:nvPr/>
        </p:nvGrpSpPr>
        <p:grpSpPr bwMode="auto">
          <a:xfrm>
            <a:off x="6191250" y="3076575"/>
            <a:ext cx="528638" cy="687388"/>
            <a:chOff x="3653" y="1929"/>
            <a:chExt cx="635" cy="333"/>
          </a:xfrm>
        </p:grpSpPr>
        <p:sp>
          <p:nvSpPr>
            <p:cNvPr id="6170" name="Arc 38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Arc 39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6" name="Text Box 41"/>
          <p:cNvSpPr txBox="1">
            <a:spLocks noChangeArrowheads="1"/>
          </p:cNvSpPr>
          <p:nvPr/>
        </p:nvSpPr>
        <p:spPr bwMode="auto">
          <a:xfrm>
            <a:off x="6169025" y="2662238"/>
            <a:ext cx="577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S(f)</a:t>
            </a:r>
          </a:p>
        </p:txBody>
      </p:sp>
      <p:grpSp>
        <p:nvGrpSpPr>
          <p:cNvPr id="6157" name="Group 42"/>
          <p:cNvGrpSpPr>
            <a:grpSpLocks/>
          </p:cNvGrpSpPr>
          <p:nvPr/>
        </p:nvGrpSpPr>
        <p:grpSpPr bwMode="auto">
          <a:xfrm>
            <a:off x="5299075" y="3359150"/>
            <a:ext cx="2111375" cy="412750"/>
            <a:chOff x="3653" y="1929"/>
            <a:chExt cx="635" cy="333"/>
          </a:xfrm>
        </p:grpSpPr>
        <p:sp>
          <p:nvSpPr>
            <p:cNvPr id="6168" name="Arc 43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Arc 44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8" name="Text Box 45"/>
          <p:cNvSpPr txBox="1">
            <a:spLocks noChangeArrowheads="1"/>
          </p:cNvSpPr>
          <p:nvPr/>
        </p:nvSpPr>
        <p:spPr bwMode="auto">
          <a:xfrm>
            <a:off x="5202238" y="2916238"/>
            <a:ext cx="650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accent1"/>
                </a:solidFill>
              </a:rPr>
              <a:t>S</a:t>
            </a:r>
            <a:r>
              <a:rPr lang="en-US" sz="2000" b="1" baseline="-25000">
                <a:solidFill>
                  <a:schemeClr val="accent1"/>
                </a:solidFill>
              </a:rPr>
              <a:t>c</a:t>
            </a:r>
            <a:r>
              <a:rPr lang="en-US" sz="2000" b="1">
                <a:solidFill>
                  <a:schemeClr val="accent1"/>
                </a:solidFill>
              </a:rPr>
              <a:t>(f)</a:t>
            </a:r>
          </a:p>
        </p:txBody>
      </p:sp>
      <p:sp>
        <p:nvSpPr>
          <p:cNvPr id="6159" name="Line 53"/>
          <p:cNvSpPr>
            <a:spLocks noChangeShapeType="1"/>
          </p:cNvSpPr>
          <p:nvPr/>
        </p:nvSpPr>
        <p:spPr bwMode="auto">
          <a:xfrm>
            <a:off x="6183313" y="3903663"/>
            <a:ext cx="5794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Text Box 54"/>
          <p:cNvSpPr txBox="1">
            <a:spLocks noChangeArrowheads="1"/>
          </p:cNvSpPr>
          <p:nvPr/>
        </p:nvSpPr>
        <p:spPr bwMode="auto">
          <a:xfrm>
            <a:off x="6700838" y="3703638"/>
            <a:ext cx="681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 1/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161" name="Line 55"/>
          <p:cNvSpPr>
            <a:spLocks noChangeShapeType="1"/>
          </p:cNvSpPr>
          <p:nvPr/>
        </p:nvSpPr>
        <p:spPr bwMode="auto">
          <a:xfrm>
            <a:off x="5305425" y="4143375"/>
            <a:ext cx="2162175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Text Box 56"/>
          <p:cNvSpPr txBox="1">
            <a:spLocks noChangeArrowheads="1"/>
          </p:cNvSpPr>
          <p:nvPr/>
        </p:nvSpPr>
        <p:spPr bwMode="auto">
          <a:xfrm>
            <a:off x="7361238" y="3943350"/>
            <a:ext cx="665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 1/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c</a:t>
            </a:r>
          </a:p>
        </p:txBody>
      </p:sp>
      <p:grpSp>
        <p:nvGrpSpPr>
          <p:cNvPr id="6163" name="Group 58"/>
          <p:cNvGrpSpPr>
            <a:grpSpLocks/>
          </p:cNvGrpSpPr>
          <p:nvPr/>
        </p:nvGrpSpPr>
        <p:grpSpPr bwMode="auto">
          <a:xfrm>
            <a:off x="5045075" y="3265488"/>
            <a:ext cx="2560638" cy="528637"/>
            <a:chOff x="3653" y="1929"/>
            <a:chExt cx="635" cy="333"/>
          </a:xfrm>
        </p:grpSpPr>
        <p:sp>
          <p:nvSpPr>
            <p:cNvPr id="6166" name="Arc 59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Arc 60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4" name="Text Box 61"/>
          <p:cNvSpPr txBox="1">
            <a:spLocks noChangeArrowheads="1"/>
          </p:cNvSpPr>
          <p:nvPr/>
        </p:nvSpPr>
        <p:spPr bwMode="auto">
          <a:xfrm>
            <a:off x="6921500" y="2968625"/>
            <a:ext cx="1127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6600"/>
                </a:solidFill>
              </a:rPr>
              <a:t>S(f)</a:t>
            </a:r>
            <a:r>
              <a:rPr lang="en-US" sz="2000" b="1" baseline="-4000">
                <a:solidFill>
                  <a:srgbClr val="006600"/>
                </a:solidFill>
              </a:rPr>
              <a:t>*</a:t>
            </a:r>
            <a:r>
              <a:rPr lang="en-US" sz="2000" b="1">
                <a:solidFill>
                  <a:srgbClr val="006600"/>
                </a:solidFill>
              </a:rPr>
              <a:t>S</a:t>
            </a:r>
            <a:r>
              <a:rPr lang="en-US" sz="2000" b="1" baseline="-25000">
                <a:solidFill>
                  <a:srgbClr val="006600"/>
                </a:solidFill>
              </a:rPr>
              <a:t>c</a:t>
            </a:r>
            <a:r>
              <a:rPr lang="en-US" sz="2000" b="1">
                <a:solidFill>
                  <a:srgbClr val="006600"/>
                </a:solidFill>
              </a:rPr>
              <a:t>(f)</a:t>
            </a:r>
          </a:p>
        </p:txBody>
      </p:sp>
      <p:sp>
        <p:nvSpPr>
          <p:cNvPr id="6165" name="Text Box 63"/>
          <p:cNvSpPr txBox="1">
            <a:spLocks noChangeArrowheads="1"/>
          </p:cNvSpPr>
          <p:nvPr/>
        </p:nvSpPr>
        <p:spPr bwMode="auto">
          <a:xfrm>
            <a:off x="7121525" y="51323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solidFill>
                  <a:srgbClr val="0033CC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67688" cy="1143000"/>
          </a:xfrm>
        </p:spPr>
        <p:txBody>
          <a:bodyPr/>
          <a:lstStyle/>
          <a:p>
            <a:r>
              <a:rPr lang="en-US" smtClean="0"/>
              <a:t>ISI and Interference Rejection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Narrowband Interference Rejection (1/K)</a:t>
            </a:r>
          </a:p>
          <a:p>
            <a:pPr>
              <a:lnSpc>
                <a:spcPct val="160000"/>
              </a:lnSpc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Multipath Rejection (Autocorrelation </a:t>
            </a:r>
            <a:r>
              <a:rPr lang="en-US" smtClean="0">
                <a:latin typeface="Symbol" pitchFamily="18" charset="2"/>
              </a:rPr>
              <a:t>r(t))</a:t>
            </a:r>
          </a:p>
        </p:txBody>
      </p:sp>
      <p:grpSp>
        <p:nvGrpSpPr>
          <p:cNvPr id="7172" name="Group 63"/>
          <p:cNvGrpSpPr>
            <a:grpSpLocks/>
          </p:cNvGrpSpPr>
          <p:nvPr/>
        </p:nvGrpSpPr>
        <p:grpSpPr bwMode="auto">
          <a:xfrm>
            <a:off x="650875" y="2560638"/>
            <a:ext cx="7777163" cy="1495425"/>
            <a:chOff x="519" y="1622"/>
            <a:chExt cx="4899" cy="942"/>
          </a:xfrm>
        </p:grpSpPr>
        <p:sp>
          <p:nvSpPr>
            <p:cNvPr id="7199" name="Text Box 10"/>
            <p:cNvSpPr txBox="1">
              <a:spLocks noChangeArrowheads="1"/>
            </p:cNvSpPr>
            <p:nvPr/>
          </p:nvSpPr>
          <p:spPr bwMode="auto">
            <a:xfrm>
              <a:off x="942" y="1704"/>
              <a:ext cx="3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33CC"/>
                  </a:solidFill>
                </a:rPr>
                <a:t>S(f)</a:t>
              </a:r>
            </a:p>
          </p:txBody>
        </p:sp>
        <p:sp>
          <p:nvSpPr>
            <p:cNvPr id="7200" name="Line 26"/>
            <p:cNvSpPr>
              <a:spLocks noChangeShapeType="1"/>
            </p:cNvSpPr>
            <p:nvPr/>
          </p:nvSpPr>
          <p:spPr bwMode="auto">
            <a:xfrm>
              <a:off x="575" y="2340"/>
              <a:ext cx="66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01" name="Group 27"/>
            <p:cNvGrpSpPr>
              <a:grpSpLocks/>
            </p:cNvGrpSpPr>
            <p:nvPr/>
          </p:nvGrpSpPr>
          <p:grpSpPr bwMode="auto">
            <a:xfrm>
              <a:off x="738" y="1911"/>
              <a:ext cx="333" cy="433"/>
              <a:chOff x="3653" y="1929"/>
              <a:chExt cx="635" cy="333"/>
            </a:xfrm>
          </p:grpSpPr>
          <p:sp>
            <p:nvSpPr>
              <p:cNvPr id="7225" name="Arc 28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6" name="Arc 29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02" name="Text Box 30"/>
            <p:cNvSpPr txBox="1">
              <a:spLocks noChangeArrowheads="1"/>
            </p:cNvSpPr>
            <p:nvPr/>
          </p:nvSpPr>
          <p:spPr bwMode="auto">
            <a:xfrm>
              <a:off x="4380" y="1622"/>
              <a:ext cx="3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33CC"/>
                  </a:solidFill>
                </a:rPr>
                <a:t>S(f)</a:t>
              </a:r>
            </a:p>
          </p:txBody>
        </p:sp>
        <p:grpSp>
          <p:nvGrpSpPr>
            <p:cNvPr id="7203" name="Group 31"/>
            <p:cNvGrpSpPr>
              <a:grpSpLocks/>
            </p:cNvGrpSpPr>
            <p:nvPr/>
          </p:nvGrpSpPr>
          <p:grpSpPr bwMode="auto">
            <a:xfrm>
              <a:off x="2643" y="1858"/>
              <a:ext cx="196" cy="499"/>
              <a:chOff x="3653" y="1929"/>
              <a:chExt cx="635" cy="333"/>
            </a:xfrm>
          </p:grpSpPr>
          <p:sp>
            <p:nvSpPr>
              <p:cNvPr id="7223" name="Arc 32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4" name="Arc 33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04" name="Text Box 34"/>
            <p:cNvSpPr txBox="1">
              <a:spLocks noChangeArrowheads="1"/>
            </p:cNvSpPr>
            <p:nvPr/>
          </p:nvSpPr>
          <p:spPr bwMode="auto">
            <a:xfrm>
              <a:off x="2757" y="1682"/>
              <a:ext cx="3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chemeClr val="accent1"/>
                  </a:solidFill>
                </a:rPr>
                <a:t>I(f)</a:t>
              </a:r>
            </a:p>
          </p:txBody>
        </p:sp>
        <p:sp>
          <p:nvSpPr>
            <p:cNvPr id="7205" name="Text Box 39"/>
            <p:cNvSpPr txBox="1">
              <a:spLocks noChangeArrowheads="1"/>
            </p:cNvSpPr>
            <p:nvPr/>
          </p:nvSpPr>
          <p:spPr bwMode="auto">
            <a:xfrm>
              <a:off x="1599" y="1852"/>
              <a:ext cx="7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6600"/>
                  </a:solidFill>
                </a:rPr>
                <a:t>S(f)</a:t>
              </a:r>
              <a:r>
                <a:rPr lang="en-US" sz="2000" b="1" baseline="-4000">
                  <a:solidFill>
                    <a:srgbClr val="006600"/>
                  </a:solidFill>
                </a:rPr>
                <a:t>*</a:t>
              </a:r>
              <a:r>
                <a:rPr lang="en-US" sz="2000" b="1">
                  <a:solidFill>
                    <a:srgbClr val="006600"/>
                  </a:solidFill>
                </a:rPr>
                <a:t>S</a:t>
              </a:r>
              <a:r>
                <a:rPr lang="en-US" sz="2000" b="1" baseline="-25000">
                  <a:solidFill>
                    <a:srgbClr val="006600"/>
                  </a:solidFill>
                </a:rPr>
                <a:t>c</a:t>
              </a:r>
              <a:r>
                <a:rPr lang="en-US" sz="2000" b="1">
                  <a:solidFill>
                    <a:srgbClr val="006600"/>
                  </a:solidFill>
                </a:rPr>
                <a:t>(f)</a:t>
              </a:r>
            </a:p>
          </p:txBody>
        </p:sp>
        <p:grpSp>
          <p:nvGrpSpPr>
            <p:cNvPr id="7206" name="Group 45"/>
            <p:cNvGrpSpPr>
              <a:grpSpLocks/>
            </p:cNvGrpSpPr>
            <p:nvPr/>
          </p:nvGrpSpPr>
          <p:grpSpPr bwMode="auto">
            <a:xfrm>
              <a:off x="1869" y="2012"/>
              <a:ext cx="1654" cy="333"/>
              <a:chOff x="1878" y="2030"/>
              <a:chExt cx="1654" cy="333"/>
            </a:xfrm>
          </p:grpSpPr>
          <p:grpSp>
            <p:nvGrpSpPr>
              <p:cNvPr id="7219" name="Group 36"/>
              <p:cNvGrpSpPr>
                <a:grpSpLocks/>
              </p:cNvGrpSpPr>
              <p:nvPr/>
            </p:nvGrpSpPr>
            <p:grpSpPr bwMode="auto">
              <a:xfrm>
                <a:off x="1890" y="2030"/>
                <a:ext cx="1613" cy="333"/>
                <a:chOff x="3653" y="1929"/>
                <a:chExt cx="635" cy="333"/>
              </a:xfrm>
            </p:grpSpPr>
            <p:sp>
              <p:nvSpPr>
                <p:cNvPr id="7221" name="Arc 37"/>
                <p:cNvSpPr>
                  <a:spLocks/>
                </p:cNvSpPr>
                <p:nvPr/>
              </p:nvSpPr>
              <p:spPr bwMode="auto">
                <a:xfrm>
                  <a:off x="3959" y="1929"/>
                  <a:ext cx="329" cy="32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2" name="Arc 38"/>
                <p:cNvSpPr>
                  <a:spLocks/>
                </p:cNvSpPr>
                <p:nvPr/>
              </p:nvSpPr>
              <p:spPr bwMode="auto">
                <a:xfrm flipH="1">
                  <a:off x="3653" y="1933"/>
                  <a:ext cx="329" cy="32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20" name="Line 41"/>
              <p:cNvSpPr>
                <a:spLocks noChangeShapeType="1"/>
              </p:cNvSpPr>
              <p:nvPr/>
            </p:nvSpPr>
            <p:spPr bwMode="auto">
              <a:xfrm>
                <a:off x="1878" y="2354"/>
                <a:ext cx="165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7" name="Text Box 46"/>
            <p:cNvSpPr txBox="1">
              <a:spLocks noChangeArrowheads="1"/>
            </p:cNvSpPr>
            <p:nvPr/>
          </p:nvSpPr>
          <p:spPr bwMode="auto">
            <a:xfrm>
              <a:off x="519" y="2352"/>
              <a:ext cx="7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solidFill>
                    <a:srgbClr val="000000"/>
                  </a:solidFill>
                </a:rPr>
                <a:t>Info. Signal</a:t>
              </a:r>
            </a:p>
          </p:txBody>
        </p:sp>
        <p:sp>
          <p:nvSpPr>
            <p:cNvPr id="7208" name="Text Box 47"/>
            <p:cNvSpPr txBox="1">
              <a:spLocks noChangeArrowheads="1"/>
            </p:cNvSpPr>
            <p:nvPr/>
          </p:nvSpPr>
          <p:spPr bwMode="auto">
            <a:xfrm>
              <a:off x="2270" y="2347"/>
              <a:ext cx="93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solidFill>
                    <a:srgbClr val="000000"/>
                  </a:solidFill>
                </a:rPr>
                <a:t>Receiver Input</a:t>
              </a:r>
            </a:p>
          </p:txBody>
        </p:sp>
        <p:grpSp>
          <p:nvGrpSpPr>
            <p:cNvPr id="7209" name="Group 53"/>
            <p:cNvGrpSpPr>
              <a:grpSpLocks/>
            </p:cNvGrpSpPr>
            <p:nvPr/>
          </p:nvGrpSpPr>
          <p:grpSpPr bwMode="auto">
            <a:xfrm>
              <a:off x="3750" y="2190"/>
              <a:ext cx="1613" cy="132"/>
              <a:chOff x="3653" y="1929"/>
              <a:chExt cx="635" cy="333"/>
            </a:xfrm>
          </p:grpSpPr>
          <p:sp>
            <p:nvSpPr>
              <p:cNvPr id="7217" name="Arc 54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8" name="Arc 55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10" name="Line 56"/>
            <p:cNvSpPr>
              <a:spLocks noChangeShapeType="1"/>
            </p:cNvSpPr>
            <p:nvPr/>
          </p:nvSpPr>
          <p:spPr bwMode="auto">
            <a:xfrm>
              <a:off x="3738" y="2318"/>
              <a:ext cx="165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Text Box 57"/>
            <p:cNvSpPr txBox="1">
              <a:spLocks noChangeArrowheads="1"/>
            </p:cNvSpPr>
            <p:nvPr/>
          </p:nvSpPr>
          <p:spPr bwMode="auto">
            <a:xfrm>
              <a:off x="4139" y="2324"/>
              <a:ext cx="100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solidFill>
                    <a:srgbClr val="000000"/>
                  </a:solidFill>
                </a:rPr>
                <a:t>Despread Signal</a:t>
              </a:r>
            </a:p>
          </p:txBody>
        </p:sp>
        <p:grpSp>
          <p:nvGrpSpPr>
            <p:cNvPr id="7212" name="Group 58"/>
            <p:cNvGrpSpPr>
              <a:grpSpLocks/>
            </p:cNvGrpSpPr>
            <p:nvPr/>
          </p:nvGrpSpPr>
          <p:grpSpPr bwMode="auto">
            <a:xfrm>
              <a:off x="4381" y="1889"/>
              <a:ext cx="333" cy="433"/>
              <a:chOff x="3653" y="1929"/>
              <a:chExt cx="635" cy="333"/>
            </a:xfrm>
          </p:grpSpPr>
          <p:sp>
            <p:nvSpPr>
              <p:cNvPr id="7215" name="Arc 59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6" name="Arc 60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13" name="Text Box 61"/>
            <p:cNvSpPr txBox="1">
              <a:spLocks noChangeArrowheads="1"/>
            </p:cNvSpPr>
            <p:nvPr/>
          </p:nvSpPr>
          <p:spPr bwMode="auto">
            <a:xfrm>
              <a:off x="4735" y="1906"/>
              <a:ext cx="6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CC0000"/>
                  </a:solidFill>
                </a:rPr>
                <a:t>I(f)</a:t>
              </a:r>
              <a:r>
                <a:rPr lang="en-US" sz="2000" b="1" baseline="-4000">
                  <a:solidFill>
                    <a:srgbClr val="CC0000"/>
                  </a:solidFill>
                </a:rPr>
                <a:t>*</a:t>
              </a:r>
              <a:r>
                <a:rPr lang="en-US" sz="2000" b="1">
                  <a:solidFill>
                    <a:srgbClr val="CC0000"/>
                  </a:solidFill>
                </a:rPr>
                <a:t>S</a:t>
              </a:r>
              <a:r>
                <a:rPr lang="en-US" sz="2000" b="1" baseline="-25000">
                  <a:solidFill>
                    <a:srgbClr val="CC0000"/>
                  </a:solidFill>
                </a:rPr>
                <a:t>c</a:t>
              </a:r>
              <a:r>
                <a:rPr lang="en-US" sz="2000" b="1">
                  <a:solidFill>
                    <a:srgbClr val="CC0000"/>
                  </a:solidFill>
                </a:rPr>
                <a:t>(f)</a:t>
              </a:r>
            </a:p>
          </p:txBody>
        </p:sp>
        <p:sp>
          <p:nvSpPr>
            <p:cNvPr id="7214" name="Rectangle 62"/>
            <p:cNvSpPr>
              <a:spLocks noChangeArrowheads="1"/>
            </p:cNvSpPr>
            <p:nvPr/>
          </p:nvSpPr>
          <p:spPr bwMode="auto">
            <a:xfrm>
              <a:off x="4307" y="1856"/>
              <a:ext cx="466" cy="46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3" name="Text Box 65"/>
          <p:cNvSpPr txBox="1">
            <a:spLocks noChangeArrowheads="1"/>
          </p:cNvSpPr>
          <p:nvPr/>
        </p:nvSpPr>
        <p:spPr bwMode="auto">
          <a:xfrm>
            <a:off x="1314450" y="4932363"/>
            <a:ext cx="577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S(f)</a:t>
            </a:r>
          </a:p>
        </p:txBody>
      </p:sp>
      <p:sp>
        <p:nvSpPr>
          <p:cNvPr id="7174" name="Line 66"/>
          <p:cNvSpPr>
            <a:spLocks noChangeShapeType="1"/>
          </p:cNvSpPr>
          <p:nvPr/>
        </p:nvSpPr>
        <p:spPr bwMode="auto">
          <a:xfrm>
            <a:off x="731838" y="5942013"/>
            <a:ext cx="10588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5" name="Group 67"/>
          <p:cNvGrpSpPr>
            <a:grpSpLocks/>
          </p:cNvGrpSpPr>
          <p:nvPr/>
        </p:nvGrpSpPr>
        <p:grpSpPr bwMode="auto">
          <a:xfrm>
            <a:off x="990600" y="5260975"/>
            <a:ext cx="528638" cy="687388"/>
            <a:chOff x="3653" y="1929"/>
            <a:chExt cx="635" cy="333"/>
          </a:xfrm>
        </p:grpSpPr>
        <p:sp>
          <p:nvSpPr>
            <p:cNvPr id="7197" name="Arc 68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Arc 69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6" name="Text Box 70"/>
          <p:cNvSpPr txBox="1">
            <a:spLocks noChangeArrowheads="1"/>
          </p:cNvSpPr>
          <p:nvPr/>
        </p:nvSpPr>
        <p:spPr bwMode="auto">
          <a:xfrm>
            <a:off x="6772275" y="4795838"/>
            <a:ext cx="738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  <a:latin typeface="Symbol" pitchFamily="18" charset="2"/>
              </a:rPr>
              <a:t>a</a:t>
            </a:r>
            <a:r>
              <a:rPr lang="en-US" sz="2000" b="1">
                <a:solidFill>
                  <a:srgbClr val="0033CC"/>
                </a:solidFill>
              </a:rPr>
              <a:t>S(f)</a:t>
            </a:r>
          </a:p>
        </p:txBody>
      </p:sp>
      <p:sp>
        <p:nvSpPr>
          <p:cNvPr id="7177" name="Text Box 75"/>
          <p:cNvSpPr txBox="1">
            <a:spLocks noChangeArrowheads="1"/>
          </p:cNvSpPr>
          <p:nvPr/>
        </p:nvSpPr>
        <p:spPr bwMode="auto">
          <a:xfrm>
            <a:off x="2778125" y="4913313"/>
            <a:ext cx="256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6600"/>
                </a:solidFill>
              </a:rPr>
              <a:t>S(f)</a:t>
            </a:r>
            <a:r>
              <a:rPr lang="en-US" sz="2000" b="1" baseline="-4000">
                <a:solidFill>
                  <a:srgbClr val="006600"/>
                </a:solidFill>
              </a:rPr>
              <a:t>*</a:t>
            </a:r>
            <a:r>
              <a:rPr lang="en-US" sz="2000" b="1">
                <a:solidFill>
                  <a:srgbClr val="006600"/>
                </a:solidFill>
              </a:rPr>
              <a:t>S</a:t>
            </a:r>
            <a:r>
              <a:rPr lang="en-US" sz="2000" b="1" baseline="-25000">
                <a:solidFill>
                  <a:srgbClr val="006600"/>
                </a:solidFill>
              </a:rPr>
              <a:t>c</a:t>
            </a:r>
            <a:r>
              <a:rPr lang="en-US" sz="2000" b="1">
                <a:solidFill>
                  <a:srgbClr val="006600"/>
                </a:solidFill>
              </a:rPr>
              <a:t>(f)[</a:t>
            </a:r>
            <a:r>
              <a:rPr lang="en-US" sz="2000" b="1">
                <a:solidFill>
                  <a:srgbClr val="0033CC"/>
                </a:solidFill>
                <a:latin typeface="Symbol" pitchFamily="18" charset="2"/>
              </a:rPr>
              <a:t>ad</a:t>
            </a:r>
            <a:r>
              <a:rPr lang="en-US" sz="2000" b="1">
                <a:solidFill>
                  <a:srgbClr val="0033CC"/>
                </a:solidFill>
              </a:rPr>
              <a:t>(t)</a:t>
            </a:r>
            <a:r>
              <a:rPr lang="en-US" sz="2000" b="1">
                <a:solidFill>
                  <a:srgbClr val="006600"/>
                </a:solidFill>
              </a:rPr>
              <a:t>+</a:t>
            </a:r>
            <a:r>
              <a:rPr lang="en-US" sz="2000" b="1">
                <a:solidFill>
                  <a:srgbClr val="CC0000"/>
                </a:solidFill>
                <a:latin typeface="Symbol" pitchFamily="18" charset="2"/>
              </a:rPr>
              <a:t>b</a:t>
            </a:r>
            <a:r>
              <a:rPr lang="en-US" sz="2000" b="1">
                <a:solidFill>
                  <a:srgbClr val="CC0000"/>
                </a:solidFill>
              </a:rPr>
              <a:t>(t-</a:t>
            </a:r>
            <a:r>
              <a:rPr lang="en-US" sz="2000" b="1">
                <a:solidFill>
                  <a:srgbClr val="CC0000"/>
                </a:solidFill>
                <a:latin typeface="Symbol" pitchFamily="18" charset="2"/>
              </a:rPr>
              <a:t>t</a:t>
            </a:r>
            <a:r>
              <a:rPr lang="en-US" sz="2000" b="1">
                <a:solidFill>
                  <a:srgbClr val="CC0000"/>
                </a:solidFill>
              </a:rPr>
              <a:t>)]</a:t>
            </a:r>
          </a:p>
        </p:txBody>
      </p:sp>
      <p:grpSp>
        <p:nvGrpSpPr>
          <p:cNvPr id="7178" name="Group 76"/>
          <p:cNvGrpSpPr>
            <a:grpSpLocks/>
          </p:cNvGrpSpPr>
          <p:nvPr/>
        </p:nvGrpSpPr>
        <p:grpSpPr bwMode="auto">
          <a:xfrm>
            <a:off x="2786063" y="5421313"/>
            <a:ext cx="2625725" cy="528637"/>
            <a:chOff x="1878" y="2030"/>
            <a:chExt cx="1654" cy="333"/>
          </a:xfrm>
        </p:grpSpPr>
        <p:grpSp>
          <p:nvGrpSpPr>
            <p:cNvPr id="7193" name="Group 77"/>
            <p:cNvGrpSpPr>
              <a:grpSpLocks/>
            </p:cNvGrpSpPr>
            <p:nvPr/>
          </p:nvGrpSpPr>
          <p:grpSpPr bwMode="auto">
            <a:xfrm>
              <a:off x="1890" y="2030"/>
              <a:ext cx="1613" cy="333"/>
              <a:chOff x="3653" y="1929"/>
              <a:chExt cx="635" cy="333"/>
            </a:xfrm>
          </p:grpSpPr>
          <p:sp>
            <p:nvSpPr>
              <p:cNvPr id="7195" name="Arc 78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6" name="Arc 79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94" name="Line 80"/>
            <p:cNvSpPr>
              <a:spLocks noChangeShapeType="1"/>
            </p:cNvSpPr>
            <p:nvPr/>
          </p:nvSpPr>
          <p:spPr bwMode="auto">
            <a:xfrm>
              <a:off x="1878" y="2354"/>
              <a:ext cx="1654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9" name="Text Box 81"/>
          <p:cNvSpPr txBox="1">
            <a:spLocks noChangeArrowheads="1"/>
          </p:cNvSpPr>
          <p:nvPr/>
        </p:nvSpPr>
        <p:spPr bwMode="auto">
          <a:xfrm>
            <a:off x="642938" y="5961063"/>
            <a:ext cx="1190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solidFill>
                  <a:srgbClr val="000000"/>
                </a:solidFill>
              </a:rPr>
              <a:t>Info. Signal</a:t>
            </a:r>
          </a:p>
        </p:txBody>
      </p:sp>
      <p:sp>
        <p:nvSpPr>
          <p:cNvPr id="7180" name="Text Box 82"/>
          <p:cNvSpPr txBox="1">
            <a:spLocks noChangeArrowheads="1"/>
          </p:cNvSpPr>
          <p:nvPr/>
        </p:nvSpPr>
        <p:spPr bwMode="auto">
          <a:xfrm>
            <a:off x="3422650" y="5953125"/>
            <a:ext cx="1477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solidFill>
                  <a:srgbClr val="000000"/>
                </a:solidFill>
              </a:rPr>
              <a:t>Receiver Input</a:t>
            </a:r>
          </a:p>
        </p:txBody>
      </p:sp>
      <p:grpSp>
        <p:nvGrpSpPr>
          <p:cNvPr id="7181" name="Group 83"/>
          <p:cNvGrpSpPr>
            <a:grpSpLocks/>
          </p:cNvGrpSpPr>
          <p:nvPr/>
        </p:nvGrpSpPr>
        <p:grpSpPr bwMode="auto">
          <a:xfrm>
            <a:off x="5772150" y="5703888"/>
            <a:ext cx="2560638" cy="209550"/>
            <a:chOff x="3653" y="1929"/>
            <a:chExt cx="635" cy="333"/>
          </a:xfrm>
        </p:grpSpPr>
        <p:sp>
          <p:nvSpPr>
            <p:cNvPr id="7191" name="Arc 84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Arc 85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2" name="Line 86"/>
          <p:cNvSpPr>
            <a:spLocks noChangeShapeType="1"/>
          </p:cNvSpPr>
          <p:nvPr/>
        </p:nvSpPr>
        <p:spPr bwMode="auto">
          <a:xfrm>
            <a:off x="5753100" y="5907088"/>
            <a:ext cx="26257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Text Box 87"/>
          <p:cNvSpPr txBox="1">
            <a:spLocks noChangeArrowheads="1"/>
          </p:cNvSpPr>
          <p:nvPr/>
        </p:nvSpPr>
        <p:spPr bwMode="auto">
          <a:xfrm>
            <a:off x="6389688" y="5916613"/>
            <a:ext cx="1601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solidFill>
                  <a:srgbClr val="000000"/>
                </a:solidFill>
              </a:rPr>
              <a:t>Despread Signal</a:t>
            </a:r>
          </a:p>
        </p:txBody>
      </p:sp>
      <p:grpSp>
        <p:nvGrpSpPr>
          <p:cNvPr id="7184" name="Group 88"/>
          <p:cNvGrpSpPr>
            <a:grpSpLocks/>
          </p:cNvGrpSpPr>
          <p:nvPr/>
        </p:nvGrpSpPr>
        <p:grpSpPr bwMode="auto">
          <a:xfrm>
            <a:off x="6773863" y="5226050"/>
            <a:ext cx="528637" cy="687388"/>
            <a:chOff x="3653" y="1929"/>
            <a:chExt cx="635" cy="333"/>
          </a:xfrm>
        </p:grpSpPr>
        <p:sp>
          <p:nvSpPr>
            <p:cNvPr id="7189" name="Arc 89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Arc 90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5" name="Text Box 91"/>
          <p:cNvSpPr txBox="1">
            <a:spLocks noChangeArrowheads="1"/>
          </p:cNvSpPr>
          <p:nvPr/>
        </p:nvSpPr>
        <p:spPr bwMode="auto">
          <a:xfrm>
            <a:off x="7335838" y="5246688"/>
            <a:ext cx="927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CC0000"/>
                </a:solidFill>
                <a:latin typeface="Symbol" pitchFamily="18" charset="2"/>
              </a:rPr>
              <a:t>br</a:t>
            </a:r>
            <a:r>
              <a:rPr lang="en-US" sz="2000" b="1">
                <a:solidFill>
                  <a:srgbClr val="CC0000"/>
                </a:solidFill>
              </a:rPr>
              <a:t>S</a:t>
            </a:r>
            <a:r>
              <a:rPr lang="en-US" sz="2000" b="1">
                <a:solidFill>
                  <a:srgbClr val="CC0000"/>
                </a:solidFill>
                <a:latin typeface="Arial" charset="0"/>
              </a:rPr>
              <a:t>’</a:t>
            </a:r>
            <a:r>
              <a:rPr lang="en-US" sz="2000" b="1">
                <a:solidFill>
                  <a:srgbClr val="CC0000"/>
                </a:solidFill>
              </a:rPr>
              <a:t>(f)</a:t>
            </a:r>
          </a:p>
        </p:txBody>
      </p:sp>
      <p:grpSp>
        <p:nvGrpSpPr>
          <p:cNvPr id="7186" name="Group 95"/>
          <p:cNvGrpSpPr>
            <a:grpSpLocks/>
          </p:cNvGrpSpPr>
          <p:nvPr/>
        </p:nvGrpSpPr>
        <p:grpSpPr bwMode="auto">
          <a:xfrm>
            <a:off x="2825750" y="5326063"/>
            <a:ext cx="2560638" cy="630237"/>
            <a:chOff x="3653" y="1929"/>
            <a:chExt cx="635" cy="333"/>
          </a:xfrm>
        </p:grpSpPr>
        <p:sp>
          <p:nvSpPr>
            <p:cNvPr id="7187" name="Arc 96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Arc 97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Maximal Linear Codes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936750"/>
            <a:ext cx="8505825" cy="463867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Autocorrelation determines ISI rejection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Ideally equals delta function</a:t>
            </a:r>
          </a:p>
          <a:p>
            <a:pPr lvl="1">
              <a:lnSpc>
                <a:spcPct val="30000"/>
              </a:lnSpc>
            </a:pP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Maximal Linear Codes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No DC component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Large period (2</a:t>
            </a:r>
            <a:r>
              <a:rPr lang="en-US" baseline="50000" smtClean="0"/>
              <a:t>n</a:t>
            </a:r>
            <a:r>
              <a:rPr lang="en-US" smtClean="0"/>
              <a:t>-1)T</a:t>
            </a:r>
            <a:r>
              <a:rPr lang="en-US" baseline="-25000" smtClean="0"/>
              <a:t>c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Linear autocorrelation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Recorrelates every period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Short code for acquisition, longer for transmission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In SS receiver, autocorrelation taken over T</a:t>
            </a:r>
            <a:r>
              <a:rPr lang="en-US" baseline="-25000" smtClean="0"/>
              <a:t>b</a:t>
            </a:r>
            <a:endParaRPr lang="en-US" smtClean="0"/>
          </a:p>
          <a:p>
            <a:pPr lvl="1">
              <a:lnSpc>
                <a:spcPct val="70000"/>
              </a:lnSpc>
            </a:pPr>
            <a:r>
              <a:rPr lang="en-US" smtClean="0"/>
              <a:t>Poor cross correlation (bad for MAC)</a:t>
            </a:r>
          </a:p>
        </p:txBody>
      </p:sp>
      <p:grpSp>
        <p:nvGrpSpPr>
          <p:cNvPr id="8196" name="Group 14"/>
          <p:cNvGrpSpPr>
            <a:grpSpLocks/>
          </p:cNvGrpSpPr>
          <p:nvPr/>
        </p:nvGrpSpPr>
        <p:grpSpPr bwMode="auto">
          <a:xfrm>
            <a:off x="5268913" y="2787650"/>
            <a:ext cx="3033712" cy="2298700"/>
            <a:chOff x="3493" y="2277"/>
            <a:chExt cx="1911" cy="1448"/>
          </a:xfrm>
        </p:grpSpPr>
        <p:sp>
          <p:nvSpPr>
            <p:cNvPr id="8197" name="Line 4"/>
            <p:cNvSpPr>
              <a:spLocks noChangeShapeType="1"/>
            </p:cNvSpPr>
            <p:nvPr/>
          </p:nvSpPr>
          <p:spPr bwMode="auto">
            <a:xfrm>
              <a:off x="3493" y="3483"/>
              <a:ext cx="151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AutoShape 5"/>
            <p:cNvSpPr>
              <a:spLocks noChangeArrowheads="1"/>
            </p:cNvSpPr>
            <p:nvPr/>
          </p:nvSpPr>
          <p:spPr bwMode="auto">
            <a:xfrm>
              <a:off x="3858" y="2422"/>
              <a:ext cx="777" cy="1061"/>
            </a:xfrm>
            <a:prstGeom prst="flowChartExtra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Text Box 6"/>
            <p:cNvSpPr txBox="1">
              <a:spLocks noChangeArrowheads="1"/>
            </p:cNvSpPr>
            <p:nvPr/>
          </p:nvSpPr>
          <p:spPr bwMode="auto">
            <a:xfrm>
              <a:off x="4322" y="2277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8200" name="Group 9"/>
            <p:cNvGrpSpPr>
              <a:grpSpLocks/>
            </p:cNvGrpSpPr>
            <p:nvPr/>
          </p:nvGrpSpPr>
          <p:grpSpPr bwMode="auto">
            <a:xfrm>
              <a:off x="5059" y="3270"/>
              <a:ext cx="345" cy="446"/>
              <a:chOff x="4473" y="3644"/>
              <a:chExt cx="345" cy="446"/>
            </a:xfrm>
          </p:grpSpPr>
          <p:sp>
            <p:nvSpPr>
              <p:cNvPr id="8203" name="Text Box 7"/>
              <p:cNvSpPr txBox="1">
                <a:spLocks noChangeArrowheads="1"/>
              </p:cNvSpPr>
              <p:nvPr/>
            </p:nvSpPr>
            <p:spPr bwMode="auto">
              <a:xfrm>
                <a:off x="4473" y="3644"/>
                <a:ext cx="314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000" b="1">
                    <a:solidFill>
                      <a:srgbClr val="000000"/>
                    </a:solidFill>
                  </a:rPr>
                  <a:t> -1</a:t>
                </a:r>
              </a:p>
              <a:p>
                <a:r>
                  <a:rPr lang="en-US" sz="2000" b="1">
                    <a:solidFill>
                      <a:srgbClr val="000000"/>
                    </a:solidFill>
                  </a:rPr>
                  <a:t>  N</a:t>
                </a:r>
              </a:p>
            </p:txBody>
          </p:sp>
          <p:sp>
            <p:nvSpPr>
              <p:cNvPr id="8204" name="Line 8"/>
              <p:cNvSpPr>
                <a:spLocks noChangeShapeType="1"/>
              </p:cNvSpPr>
              <p:nvPr/>
            </p:nvSpPr>
            <p:spPr bwMode="auto">
              <a:xfrm>
                <a:off x="4517" y="3867"/>
                <a:ext cx="30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1" name="Text Box 11"/>
            <p:cNvSpPr txBox="1">
              <a:spLocks noChangeArrowheads="1"/>
            </p:cNvSpPr>
            <p:nvPr/>
          </p:nvSpPr>
          <p:spPr bwMode="auto">
            <a:xfrm>
              <a:off x="4506" y="3475"/>
              <a:ext cx="3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 T</a:t>
              </a:r>
              <a:r>
                <a:rPr lang="en-US" sz="2000" b="1" baseline="-250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8202" name="Text Box 13"/>
            <p:cNvSpPr txBox="1">
              <a:spLocks noChangeArrowheads="1"/>
            </p:cNvSpPr>
            <p:nvPr/>
          </p:nvSpPr>
          <p:spPr bwMode="auto">
            <a:xfrm>
              <a:off x="3669" y="3475"/>
              <a:ext cx="3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 -T</a:t>
              </a:r>
              <a:r>
                <a:rPr lang="en-US" sz="2000" b="1" baseline="-25000">
                  <a:solidFill>
                    <a:srgbClr val="000000"/>
                  </a:solidFill>
                </a:rPr>
                <a:t>c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Synchronization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0688" y="1704975"/>
            <a:ext cx="8167687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Adjusts delay of s</a:t>
            </a:r>
            <a:r>
              <a:rPr lang="en-US" baseline="-25000" smtClean="0"/>
              <a:t>c</a:t>
            </a:r>
            <a:r>
              <a:rPr lang="en-US" smtClean="0"/>
              <a:t>(t-</a:t>
            </a:r>
            <a:r>
              <a:rPr lang="en-US" smtClean="0">
                <a:latin typeface="Symbol" pitchFamily="18" charset="2"/>
              </a:rPr>
              <a:t>t</a:t>
            </a:r>
            <a:r>
              <a:rPr lang="en-US" smtClean="0"/>
              <a:t>) to hit peak value of autocorrelation.</a:t>
            </a:r>
          </a:p>
          <a:p>
            <a:pPr lvl="1"/>
            <a:r>
              <a:rPr lang="en-US" smtClean="0"/>
              <a:t>Typically synchronize to LOS component</a:t>
            </a:r>
          </a:p>
          <a:p>
            <a:pPr lvl="1">
              <a:lnSpc>
                <a:spcPct val="0"/>
              </a:lnSpc>
            </a:pPr>
            <a:endParaRPr lang="en-US" smtClean="0"/>
          </a:p>
          <a:p>
            <a:r>
              <a:rPr lang="en-US" smtClean="0"/>
              <a:t>Complicated by noise, interference, and MP</a:t>
            </a:r>
          </a:p>
          <a:p>
            <a:r>
              <a:rPr lang="en-US" smtClean="0"/>
              <a:t>Synchronization offset of </a:t>
            </a:r>
            <a:r>
              <a:rPr lang="en-US" smtClean="0">
                <a:latin typeface="Symbol" pitchFamily="18" charset="2"/>
              </a:rPr>
              <a:t>D</a:t>
            </a:r>
            <a:r>
              <a:rPr lang="en-US" smtClean="0"/>
              <a:t>t leads to signal attenuation by </a:t>
            </a:r>
            <a:r>
              <a:rPr lang="en-US" smtClean="0">
                <a:latin typeface="Symbol" pitchFamily="18" charset="2"/>
              </a:rPr>
              <a:t>r</a:t>
            </a:r>
            <a:r>
              <a:rPr lang="en-US" smtClean="0"/>
              <a:t>(</a:t>
            </a:r>
            <a:r>
              <a:rPr lang="en-US" smtClean="0">
                <a:latin typeface="Symbol" pitchFamily="18" charset="2"/>
              </a:rPr>
              <a:t>D</a:t>
            </a:r>
            <a:r>
              <a:rPr lang="en-US" smtClean="0"/>
              <a:t>t)</a:t>
            </a:r>
          </a:p>
        </p:txBody>
      </p:sp>
      <p:grpSp>
        <p:nvGrpSpPr>
          <p:cNvPr id="9220" name="Group 1028"/>
          <p:cNvGrpSpPr>
            <a:grpSpLocks/>
          </p:cNvGrpSpPr>
          <p:nvPr/>
        </p:nvGrpSpPr>
        <p:grpSpPr bwMode="auto">
          <a:xfrm>
            <a:off x="5878513" y="4643438"/>
            <a:ext cx="2855912" cy="2009775"/>
            <a:chOff x="3493" y="2277"/>
            <a:chExt cx="1995" cy="1526"/>
          </a:xfrm>
        </p:grpSpPr>
        <p:sp>
          <p:nvSpPr>
            <p:cNvPr id="9225" name="Line 1029"/>
            <p:cNvSpPr>
              <a:spLocks noChangeShapeType="1"/>
            </p:cNvSpPr>
            <p:nvPr/>
          </p:nvSpPr>
          <p:spPr bwMode="auto">
            <a:xfrm>
              <a:off x="3493" y="3483"/>
              <a:ext cx="151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AutoShape 1030"/>
            <p:cNvSpPr>
              <a:spLocks noChangeArrowheads="1"/>
            </p:cNvSpPr>
            <p:nvPr/>
          </p:nvSpPr>
          <p:spPr bwMode="auto">
            <a:xfrm>
              <a:off x="3858" y="2422"/>
              <a:ext cx="777" cy="1061"/>
            </a:xfrm>
            <a:prstGeom prst="flowChartExtra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Text Box 1031"/>
            <p:cNvSpPr txBox="1">
              <a:spLocks noChangeArrowheads="1"/>
            </p:cNvSpPr>
            <p:nvPr/>
          </p:nvSpPr>
          <p:spPr bwMode="auto">
            <a:xfrm>
              <a:off x="4322" y="2277"/>
              <a:ext cx="218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9228" name="Group 1032"/>
            <p:cNvGrpSpPr>
              <a:grpSpLocks/>
            </p:cNvGrpSpPr>
            <p:nvPr/>
          </p:nvGrpSpPr>
          <p:grpSpPr bwMode="auto">
            <a:xfrm>
              <a:off x="5059" y="3270"/>
              <a:ext cx="429" cy="533"/>
              <a:chOff x="4473" y="3644"/>
              <a:chExt cx="429" cy="533"/>
            </a:xfrm>
          </p:grpSpPr>
          <p:sp>
            <p:nvSpPr>
              <p:cNvPr id="9231" name="Text Box 1033"/>
              <p:cNvSpPr txBox="1">
                <a:spLocks noChangeArrowheads="1"/>
              </p:cNvSpPr>
              <p:nvPr/>
            </p:nvSpPr>
            <p:spPr bwMode="auto">
              <a:xfrm>
                <a:off x="4473" y="3644"/>
                <a:ext cx="429" cy="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000" b="1">
                    <a:solidFill>
                      <a:srgbClr val="000000"/>
                    </a:solidFill>
                  </a:rPr>
                  <a:t> -1</a:t>
                </a:r>
              </a:p>
              <a:p>
                <a:r>
                  <a:rPr lang="en-US" sz="2000" b="1">
                    <a:solidFill>
                      <a:srgbClr val="000000"/>
                    </a:solidFill>
                  </a:rPr>
                  <a:t>2</a:t>
                </a:r>
                <a:r>
                  <a:rPr lang="en-US" sz="2000" b="1" baseline="30000">
                    <a:solidFill>
                      <a:srgbClr val="000000"/>
                    </a:solidFill>
                  </a:rPr>
                  <a:t>n</a:t>
                </a:r>
                <a:r>
                  <a:rPr lang="en-US" sz="2000" b="1">
                    <a:solidFill>
                      <a:srgbClr val="000000"/>
                    </a:solidFill>
                  </a:rPr>
                  <a:t>-1</a:t>
                </a:r>
              </a:p>
            </p:txBody>
          </p:sp>
          <p:sp>
            <p:nvSpPr>
              <p:cNvPr id="9232" name="Line 1034"/>
              <p:cNvSpPr>
                <a:spLocks noChangeShapeType="1"/>
              </p:cNvSpPr>
              <p:nvPr/>
            </p:nvSpPr>
            <p:spPr bwMode="auto">
              <a:xfrm>
                <a:off x="4517" y="3867"/>
                <a:ext cx="30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9" name="Text Box 1035"/>
            <p:cNvSpPr txBox="1">
              <a:spLocks noChangeArrowheads="1"/>
            </p:cNvSpPr>
            <p:nvPr/>
          </p:nvSpPr>
          <p:spPr bwMode="auto">
            <a:xfrm>
              <a:off x="4506" y="3475"/>
              <a:ext cx="342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 T</a:t>
              </a:r>
              <a:r>
                <a:rPr lang="en-US" sz="2000" b="1" baseline="-250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9230" name="Text Box 1036"/>
            <p:cNvSpPr txBox="1">
              <a:spLocks noChangeArrowheads="1"/>
            </p:cNvSpPr>
            <p:nvPr/>
          </p:nvSpPr>
          <p:spPr bwMode="auto">
            <a:xfrm>
              <a:off x="3669" y="3474"/>
              <a:ext cx="40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 -T</a:t>
              </a:r>
              <a:r>
                <a:rPr lang="en-US" sz="2000" b="1" baseline="-25000">
                  <a:solidFill>
                    <a:srgbClr val="000000"/>
                  </a:solidFill>
                </a:rPr>
                <a:t>c</a:t>
              </a:r>
            </a:p>
          </p:txBody>
        </p:sp>
      </p:grpSp>
      <p:sp>
        <p:nvSpPr>
          <p:cNvPr id="9221" name="Line 1037"/>
          <p:cNvSpPr>
            <a:spLocks noChangeShapeType="1"/>
          </p:cNvSpPr>
          <p:nvPr/>
        </p:nvSpPr>
        <p:spPr bwMode="auto">
          <a:xfrm>
            <a:off x="6951663" y="5443538"/>
            <a:ext cx="24765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Text Box 1038"/>
          <p:cNvSpPr txBox="1">
            <a:spLocks noChangeArrowheads="1"/>
          </p:cNvSpPr>
          <p:nvPr/>
        </p:nvSpPr>
        <p:spPr bwMode="auto">
          <a:xfrm>
            <a:off x="6859588" y="5413375"/>
            <a:ext cx="45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CC0000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CC0000"/>
                </a:solidFill>
                <a:latin typeface="Garamond" pitchFamily="18" charset="0"/>
              </a:rPr>
              <a:t>t</a:t>
            </a:r>
          </a:p>
        </p:txBody>
      </p:sp>
      <p:sp>
        <p:nvSpPr>
          <p:cNvPr id="9223" name="Line 1039"/>
          <p:cNvSpPr>
            <a:spLocks noChangeShapeType="1"/>
          </p:cNvSpPr>
          <p:nvPr/>
        </p:nvSpPr>
        <p:spPr bwMode="auto">
          <a:xfrm>
            <a:off x="6951663" y="4876800"/>
            <a:ext cx="0" cy="137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1040"/>
          <p:cNvSpPr txBox="1">
            <a:spLocks noChangeArrowheads="1"/>
          </p:cNvSpPr>
          <p:nvPr/>
        </p:nvSpPr>
        <p:spPr bwMode="auto">
          <a:xfrm>
            <a:off x="7215188" y="5187950"/>
            <a:ext cx="815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CC0000"/>
                </a:solidFill>
                <a:latin typeface="Symbol" pitchFamily="18" charset="2"/>
              </a:rPr>
              <a:t>r(D</a:t>
            </a:r>
            <a:r>
              <a:rPr lang="en-US">
                <a:solidFill>
                  <a:srgbClr val="CC0000"/>
                </a:solidFill>
                <a:latin typeface="Garamond" pitchFamily="18" charset="0"/>
              </a:rPr>
              <a:t>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RAKE Receiver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8" y="1704975"/>
            <a:ext cx="8486775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smtClean="0"/>
              <a:t>Multibranch receiver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Branches synchronized to different MP components</a:t>
            </a:r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These components can be coherently combined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Use SC, MRC, or EGC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857250" y="3541713"/>
            <a:ext cx="638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509713" y="2932113"/>
            <a:ext cx="0" cy="2044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524000" y="2916238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530350" y="3910013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1982788" y="2644775"/>
            <a:ext cx="338137" cy="457200"/>
            <a:chOff x="2291" y="1887"/>
            <a:chExt cx="213" cy="288"/>
          </a:xfrm>
        </p:grpSpPr>
        <p:sp>
          <p:nvSpPr>
            <p:cNvPr id="10285" name="Oval 9"/>
            <p:cNvSpPr>
              <a:spLocks noChangeArrowheads="1"/>
            </p:cNvSpPr>
            <p:nvPr/>
          </p:nvSpPr>
          <p:spPr bwMode="auto">
            <a:xfrm>
              <a:off x="2313" y="1975"/>
              <a:ext cx="156" cy="14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6" name="Text Box 10"/>
            <p:cNvSpPr txBox="1">
              <a:spLocks noChangeArrowheads="1"/>
            </p:cNvSpPr>
            <p:nvPr/>
          </p:nvSpPr>
          <p:spPr bwMode="auto">
            <a:xfrm>
              <a:off x="2291" y="1887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solidFill>
                    <a:srgbClr val="000000"/>
                  </a:solidFill>
                  <a:latin typeface="Georgia" pitchFamily="18" charset="0"/>
                </a:rPr>
                <a:t>x</a:t>
              </a:r>
            </a:p>
          </p:txBody>
        </p:sp>
      </p:grpSp>
      <p:grpSp>
        <p:nvGrpSpPr>
          <p:cNvPr id="10249" name="Group 11"/>
          <p:cNvGrpSpPr>
            <a:grpSpLocks/>
          </p:cNvGrpSpPr>
          <p:nvPr/>
        </p:nvGrpSpPr>
        <p:grpSpPr bwMode="auto">
          <a:xfrm>
            <a:off x="2005013" y="3668713"/>
            <a:ext cx="338137" cy="457200"/>
            <a:chOff x="2291" y="1887"/>
            <a:chExt cx="213" cy="288"/>
          </a:xfrm>
        </p:grpSpPr>
        <p:sp>
          <p:nvSpPr>
            <p:cNvPr id="10283" name="Oval 12"/>
            <p:cNvSpPr>
              <a:spLocks noChangeArrowheads="1"/>
            </p:cNvSpPr>
            <p:nvPr/>
          </p:nvSpPr>
          <p:spPr bwMode="auto">
            <a:xfrm>
              <a:off x="2313" y="1975"/>
              <a:ext cx="156" cy="14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Text Box 13"/>
            <p:cNvSpPr txBox="1">
              <a:spLocks noChangeArrowheads="1"/>
            </p:cNvSpPr>
            <p:nvPr/>
          </p:nvSpPr>
          <p:spPr bwMode="auto">
            <a:xfrm>
              <a:off x="2291" y="1887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solidFill>
                    <a:srgbClr val="000000"/>
                  </a:solidFill>
                  <a:latin typeface="Georgia" pitchFamily="18" charset="0"/>
                </a:rPr>
                <a:t>x</a:t>
              </a:r>
            </a:p>
          </p:txBody>
        </p:sp>
      </p:grpSp>
      <p:sp>
        <p:nvSpPr>
          <p:cNvPr id="10250" name="Line 14"/>
          <p:cNvSpPr>
            <a:spLocks noChangeShapeType="1"/>
          </p:cNvSpPr>
          <p:nvPr/>
        </p:nvSpPr>
        <p:spPr bwMode="auto">
          <a:xfrm flipV="1">
            <a:off x="2135188" y="3001963"/>
            <a:ext cx="0" cy="2460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5"/>
          <p:cNvSpPr>
            <a:spLocks noChangeShapeType="1"/>
          </p:cNvSpPr>
          <p:nvPr/>
        </p:nvSpPr>
        <p:spPr bwMode="auto">
          <a:xfrm flipV="1">
            <a:off x="2171700" y="4025900"/>
            <a:ext cx="0" cy="347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 Box 16"/>
          <p:cNvSpPr txBox="1">
            <a:spLocks noChangeArrowheads="1"/>
          </p:cNvSpPr>
          <p:nvPr/>
        </p:nvSpPr>
        <p:spPr bwMode="auto">
          <a:xfrm>
            <a:off x="2070100" y="3116263"/>
            <a:ext cx="593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s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(t)</a:t>
            </a:r>
          </a:p>
        </p:txBody>
      </p:sp>
      <p:sp>
        <p:nvSpPr>
          <p:cNvPr id="10253" name="Text Box 17"/>
          <p:cNvSpPr txBox="1">
            <a:spLocks noChangeArrowheads="1"/>
          </p:cNvSpPr>
          <p:nvPr/>
        </p:nvSpPr>
        <p:spPr bwMode="auto">
          <a:xfrm>
            <a:off x="2163763" y="4108450"/>
            <a:ext cx="976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s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(t-iT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0254" name="Line 18"/>
          <p:cNvSpPr>
            <a:spLocks noChangeShapeType="1"/>
          </p:cNvSpPr>
          <p:nvPr/>
        </p:nvSpPr>
        <p:spPr bwMode="auto">
          <a:xfrm>
            <a:off x="1522413" y="4976813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55" name="Group 19"/>
          <p:cNvGrpSpPr>
            <a:grpSpLocks/>
          </p:cNvGrpSpPr>
          <p:nvPr/>
        </p:nvGrpSpPr>
        <p:grpSpPr bwMode="auto">
          <a:xfrm>
            <a:off x="1997075" y="4735513"/>
            <a:ext cx="338138" cy="457200"/>
            <a:chOff x="2291" y="1887"/>
            <a:chExt cx="213" cy="288"/>
          </a:xfrm>
        </p:grpSpPr>
        <p:sp>
          <p:nvSpPr>
            <p:cNvPr id="10281" name="Oval 20"/>
            <p:cNvSpPr>
              <a:spLocks noChangeArrowheads="1"/>
            </p:cNvSpPr>
            <p:nvPr/>
          </p:nvSpPr>
          <p:spPr bwMode="auto">
            <a:xfrm>
              <a:off x="2313" y="1975"/>
              <a:ext cx="156" cy="14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Text Box 21"/>
            <p:cNvSpPr txBox="1">
              <a:spLocks noChangeArrowheads="1"/>
            </p:cNvSpPr>
            <p:nvPr/>
          </p:nvSpPr>
          <p:spPr bwMode="auto">
            <a:xfrm>
              <a:off x="2291" y="1887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solidFill>
                    <a:srgbClr val="000000"/>
                  </a:solidFill>
                  <a:latin typeface="Georgia" pitchFamily="18" charset="0"/>
                </a:rPr>
                <a:t>x</a:t>
              </a:r>
            </a:p>
          </p:txBody>
        </p:sp>
      </p:grpSp>
      <p:sp>
        <p:nvSpPr>
          <p:cNvPr id="10256" name="Line 22"/>
          <p:cNvSpPr>
            <a:spLocks noChangeShapeType="1"/>
          </p:cNvSpPr>
          <p:nvPr/>
        </p:nvSpPr>
        <p:spPr bwMode="auto">
          <a:xfrm flipV="1">
            <a:off x="2163763" y="5092700"/>
            <a:ext cx="0" cy="347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Text Box 23"/>
          <p:cNvSpPr txBox="1">
            <a:spLocks noChangeArrowheads="1"/>
          </p:cNvSpPr>
          <p:nvPr/>
        </p:nvSpPr>
        <p:spPr bwMode="auto">
          <a:xfrm>
            <a:off x="2155825" y="5175250"/>
            <a:ext cx="10906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s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(t-NT</a:t>
            </a:r>
            <a:r>
              <a:rPr lang="en-US" sz="2000" baseline="-25000">
                <a:solidFill>
                  <a:srgbClr val="000000"/>
                </a:solidFill>
              </a:rPr>
              <a:t>c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0258" name="Line 24"/>
          <p:cNvSpPr>
            <a:spLocks noChangeShapeType="1"/>
          </p:cNvSpPr>
          <p:nvPr/>
        </p:nvSpPr>
        <p:spPr bwMode="auto">
          <a:xfrm>
            <a:off x="2287588" y="2909888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Text Box 25"/>
          <p:cNvSpPr txBox="1">
            <a:spLocks noChangeArrowheads="1"/>
          </p:cNvSpPr>
          <p:nvPr/>
        </p:nvSpPr>
        <p:spPr bwMode="auto">
          <a:xfrm>
            <a:off x="3825875" y="2727325"/>
            <a:ext cx="944563" cy="409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Demod</a:t>
            </a:r>
          </a:p>
        </p:txBody>
      </p:sp>
      <p:sp>
        <p:nvSpPr>
          <p:cNvPr id="10260" name="Line 26"/>
          <p:cNvSpPr>
            <a:spLocks noChangeShapeType="1"/>
          </p:cNvSpPr>
          <p:nvPr/>
        </p:nvSpPr>
        <p:spPr bwMode="auto">
          <a:xfrm>
            <a:off x="2295525" y="3917950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Text Box 27"/>
          <p:cNvSpPr txBox="1">
            <a:spLocks noChangeArrowheads="1"/>
          </p:cNvSpPr>
          <p:nvPr/>
        </p:nvSpPr>
        <p:spPr bwMode="auto">
          <a:xfrm>
            <a:off x="3833813" y="3735388"/>
            <a:ext cx="944562" cy="409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Demod</a:t>
            </a:r>
          </a:p>
        </p:txBody>
      </p:sp>
      <p:sp>
        <p:nvSpPr>
          <p:cNvPr id="10262" name="Line 28"/>
          <p:cNvSpPr>
            <a:spLocks noChangeShapeType="1"/>
          </p:cNvSpPr>
          <p:nvPr/>
        </p:nvSpPr>
        <p:spPr bwMode="auto">
          <a:xfrm>
            <a:off x="2301875" y="5013325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Text Box 29"/>
          <p:cNvSpPr txBox="1">
            <a:spLocks noChangeArrowheads="1"/>
          </p:cNvSpPr>
          <p:nvPr/>
        </p:nvSpPr>
        <p:spPr bwMode="auto">
          <a:xfrm>
            <a:off x="3840163" y="4830763"/>
            <a:ext cx="944562" cy="409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Demod</a:t>
            </a:r>
          </a:p>
        </p:txBody>
      </p:sp>
      <p:grpSp>
        <p:nvGrpSpPr>
          <p:cNvPr id="10264" name="Group 30"/>
          <p:cNvGrpSpPr>
            <a:grpSpLocks/>
          </p:cNvGrpSpPr>
          <p:nvPr/>
        </p:nvGrpSpPr>
        <p:grpSpPr bwMode="auto">
          <a:xfrm>
            <a:off x="1754188" y="4279900"/>
            <a:ext cx="88900" cy="393700"/>
            <a:chOff x="4187" y="2880"/>
            <a:chExt cx="56" cy="248"/>
          </a:xfrm>
        </p:grpSpPr>
        <p:sp>
          <p:nvSpPr>
            <p:cNvPr id="10278" name="Oval 31"/>
            <p:cNvSpPr>
              <a:spLocks noChangeArrowheads="1"/>
            </p:cNvSpPr>
            <p:nvPr/>
          </p:nvSpPr>
          <p:spPr bwMode="auto">
            <a:xfrm>
              <a:off x="4187" y="2880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9" name="Oval 32"/>
            <p:cNvSpPr>
              <a:spLocks noChangeArrowheads="1"/>
            </p:cNvSpPr>
            <p:nvPr/>
          </p:nvSpPr>
          <p:spPr bwMode="auto">
            <a:xfrm>
              <a:off x="4187" y="2976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0" name="Oval 33"/>
            <p:cNvSpPr>
              <a:spLocks noChangeArrowheads="1"/>
            </p:cNvSpPr>
            <p:nvPr/>
          </p:nvSpPr>
          <p:spPr bwMode="auto">
            <a:xfrm>
              <a:off x="4187" y="3072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65" name="Group 34"/>
          <p:cNvGrpSpPr>
            <a:grpSpLocks/>
          </p:cNvGrpSpPr>
          <p:nvPr/>
        </p:nvGrpSpPr>
        <p:grpSpPr bwMode="auto">
          <a:xfrm>
            <a:off x="1762125" y="3257550"/>
            <a:ext cx="88900" cy="393700"/>
            <a:chOff x="4187" y="2880"/>
            <a:chExt cx="56" cy="248"/>
          </a:xfrm>
        </p:grpSpPr>
        <p:sp>
          <p:nvSpPr>
            <p:cNvPr id="10275" name="Oval 35"/>
            <p:cNvSpPr>
              <a:spLocks noChangeArrowheads="1"/>
            </p:cNvSpPr>
            <p:nvPr/>
          </p:nvSpPr>
          <p:spPr bwMode="auto">
            <a:xfrm>
              <a:off x="4187" y="2880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Oval 36"/>
            <p:cNvSpPr>
              <a:spLocks noChangeArrowheads="1"/>
            </p:cNvSpPr>
            <p:nvPr/>
          </p:nvSpPr>
          <p:spPr bwMode="auto">
            <a:xfrm>
              <a:off x="4187" y="2976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Oval 37"/>
            <p:cNvSpPr>
              <a:spLocks noChangeArrowheads="1"/>
            </p:cNvSpPr>
            <p:nvPr/>
          </p:nvSpPr>
          <p:spPr bwMode="auto">
            <a:xfrm>
              <a:off x="4187" y="3072"/>
              <a:ext cx="56" cy="5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6" name="Line 38"/>
          <p:cNvSpPr>
            <a:spLocks noChangeShapeType="1"/>
          </p:cNvSpPr>
          <p:nvPr/>
        </p:nvSpPr>
        <p:spPr bwMode="auto">
          <a:xfrm>
            <a:off x="4768850" y="2922588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39"/>
          <p:cNvSpPr>
            <a:spLocks noChangeShapeType="1"/>
          </p:cNvSpPr>
          <p:nvPr/>
        </p:nvSpPr>
        <p:spPr bwMode="auto">
          <a:xfrm>
            <a:off x="4776788" y="3960813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Line 40"/>
          <p:cNvSpPr>
            <a:spLocks noChangeShapeType="1"/>
          </p:cNvSpPr>
          <p:nvPr/>
        </p:nvSpPr>
        <p:spPr bwMode="auto">
          <a:xfrm>
            <a:off x="4784725" y="5041900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 Box 41"/>
          <p:cNvSpPr txBox="1">
            <a:spLocks noChangeArrowheads="1"/>
          </p:cNvSpPr>
          <p:nvPr/>
        </p:nvSpPr>
        <p:spPr bwMode="auto">
          <a:xfrm>
            <a:off x="684213" y="3124200"/>
            <a:ext cx="54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y(t)</a:t>
            </a:r>
          </a:p>
        </p:txBody>
      </p:sp>
      <p:sp>
        <p:nvSpPr>
          <p:cNvPr id="10270" name="Rectangle 42"/>
          <p:cNvSpPr>
            <a:spLocks noChangeArrowheads="1"/>
          </p:cNvSpPr>
          <p:nvPr/>
        </p:nvSpPr>
        <p:spPr bwMode="auto">
          <a:xfrm>
            <a:off x="5297488" y="2814638"/>
            <a:ext cx="1697037" cy="245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Text Box 43"/>
          <p:cNvSpPr txBox="1">
            <a:spLocks noChangeArrowheads="1"/>
          </p:cNvSpPr>
          <p:nvPr/>
        </p:nvSpPr>
        <p:spPr bwMode="auto">
          <a:xfrm>
            <a:off x="5451475" y="3592513"/>
            <a:ext cx="14017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>
                <a:solidFill>
                  <a:srgbClr val="000000"/>
                </a:solidFill>
              </a:rPr>
              <a:t>Diversity</a:t>
            </a:r>
          </a:p>
          <a:p>
            <a:pPr algn="ctr"/>
            <a:r>
              <a:rPr lang="en-US">
                <a:solidFill>
                  <a:srgbClr val="000000"/>
                </a:solidFill>
              </a:rPr>
              <a:t>Combiner</a:t>
            </a:r>
          </a:p>
        </p:txBody>
      </p:sp>
      <p:sp>
        <p:nvSpPr>
          <p:cNvPr id="10272" name="Line 44"/>
          <p:cNvSpPr>
            <a:spLocks noChangeShapeType="1"/>
          </p:cNvSpPr>
          <p:nvPr/>
        </p:nvSpPr>
        <p:spPr bwMode="auto">
          <a:xfrm>
            <a:off x="7005638" y="3968750"/>
            <a:ext cx="50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3" name="Text Box 45"/>
          <p:cNvSpPr txBox="1">
            <a:spLocks noChangeArrowheads="1"/>
          </p:cNvSpPr>
          <p:nvPr/>
        </p:nvSpPr>
        <p:spPr bwMode="auto">
          <a:xfrm>
            <a:off x="7208838" y="3408363"/>
            <a:ext cx="393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d</a:t>
            </a:r>
            <a:r>
              <a:rPr lang="en-US" sz="2000" baseline="-2500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10274" name="Text Box 46"/>
          <p:cNvSpPr txBox="1">
            <a:spLocks noChangeArrowheads="1"/>
          </p:cNvSpPr>
          <p:nvPr/>
        </p:nvSpPr>
        <p:spPr bwMode="auto">
          <a:xfrm>
            <a:off x="7243763" y="3314700"/>
            <a:ext cx="303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^</a:t>
            </a:r>
            <a:endParaRPr lang="en-US" sz="2000" baseline="-25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Multiuser  DSSS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579563"/>
            <a:ext cx="7778750" cy="4114800"/>
          </a:xfrm>
        </p:spPr>
        <p:txBody>
          <a:bodyPr/>
          <a:lstStyle/>
          <a:p>
            <a:pPr>
              <a:lnSpc>
                <a:spcPct val="3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Each user assigned a unique spreading code; transmit simultaneously over same  bandwidth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000" smtClean="0"/>
          </a:p>
          <a:p>
            <a:pPr>
              <a:lnSpc>
                <a:spcPct val="90000"/>
              </a:lnSpc>
            </a:pPr>
            <a:r>
              <a:rPr lang="en-US" sz="2800" smtClean="0"/>
              <a:t>Interference between users mitigated by code cross correlation</a:t>
            </a:r>
          </a:p>
          <a:p>
            <a:pPr>
              <a:lnSpc>
                <a:spcPct val="90000"/>
              </a:lnSpc>
            </a:pPr>
            <a:endParaRPr lang="en-US" sz="1600" smtClean="0"/>
          </a:p>
          <a:p>
            <a:pPr>
              <a:lnSpc>
                <a:spcPct val="90000"/>
              </a:lnSpc>
            </a:pPr>
            <a:r>
              <a:rPr lang="en-US" sz="2800" smtClean="0"/>
              <a:t>In downlink, signal and interference have same received power</a:t>
            </a:r>
          </a:p>
          <a:p>
            <a:pPr lvl="1"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800" smtClean="0"/>
              <a:t>In uplink, “close” users drown out “far” users (</a:t>
            </a:r>
            <a:r>
              <a:rPr lang="en-US" sz="2800" smtClean="0">
                <a:latin typeface="Symbol" pitchFamily="18" charset="2"/>
              </a:rPr>
              <a:t>a</a:t>
            </a:r>
            <a:r>
              <a:rPr lang="en-US" sz="2800" baseline="-25000" smtClean="0"/>
              <a:t>1</a:t>
            </a:r>
            <a:r>
              <a:rPr lang="en-US" sz="2800" smtClean="0"/>
              <a:t>&gt;&gt;</a:t>
            </a:r>
            <a:r>
              <a:rPr lang="en-US" sz="2800" smtClean="0">
                <a:latin typeface="Symbol" pitchFamily="18" charset="2"/>
              </a:rPr>
              <a:t>a</a:t>
            </a:r>
            <a:r>
              <a:rPr lang="en-US" sz="2800" baseline="-25000" smtClean="0"/>
              <a:t>2</a:t>
            </a:r>
            <a:r>
              <a:rPr lang="en-US" sz="2800" smtClean="0"/>
              <a:t>: near-far problem)</a:t>
            </a:r>
          </a:p>
        </p:txBody>
      </p:sp>
      <p:grpSp>
        <p:nvGrpSpPr>
          <p:cNvPr id="11268" name="Group 14"/>
          <p:cNvGrpSpPr>
            <a:grpSpLocks/>
          </p:cNvGrpSpPr>
          <p:nvPr/>
        </p:nvGrpSpPr>
        <p:grpSpPr bwMode="auto">
          <a:xfrm>
            <a:off x="7670800" y="2952750"/>
            <a:ext cx="1252538" cy="1909763"/>
            <a:chOff x="7783581" y="3702975"/>
            <a:chExt cx="1136650" cy="2488555"/>
          </a:xfrm>
        </p:grpSpPr>
        <p:sp>
          <p:nvSpPr>
            <p:cNvPr id="11280" name="Rectangle 4"/>
            <p:cNvSpPr>
              <a:spLocks noChangeArrowheads="1"/>
            </p:cNvSpPr>
            <p:nvPr/>
          </p:nvSpPr>
          <p:spPr bwMode="auto">
            <a:xfrm>
              <a:off x="8342381" y="4302405"/>
              <a:ext cx="173038" cy="349250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Line 5"/>
            <p:cNvSpPr>
              <a:spLocks noChangeShapeType="1"/>
            </p:cNvSpPr>
            <p:nvPr/>
          </p:nvSpPr>
          <p:spPr bwMode="auto">
            <a:xfrm flipH="1">
              <a:off x="8413819" y="4099205"/>
              <a:ext cx="14287" cy="217488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Rectangle 6"/>
            <p:cNvSpPr>
              <a:spLocks noChangeArrowheads="1"/>
            </p:cNvSpPr>
            <p:nvPr/>
          </p:nvSpPr>
          <p:spPr bwMode="auto">
            <a:xfrm>
              <a:off x="7783581" y="4775480"/>
              <a:ext cx="215900" cy="219075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Line 7"/>
            <p:cNvSpPr>
              <a:spLocks noChangeShapeType="1"/>
            </p:cNvSpPr>
            <p:nvPr/>
          </p:nvSpPr>
          <p:spPr bwMode="auto">
            <a:xfrm flipH="1">
              <a:off x="7883594" y="4659593"/>
              <a:ext cx="14287" cy="217487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8"/>
            <p:cNvSpPr>
              <a:spLocks noChangeArrowheads="1"/>
            </p:cNvSpPr>
            <p:nvPr/>
          </p:nvSpPr>
          <p:spPr bwMode="auto">
            <a:xfrm>
              <a:off x="8704331" y="5972455"/>
              <a:ext cx="215900" cy="219075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Line 9"/>
            <p:cNvSpPr>
              <a:spLocks noChangeShapeType="1"/>
            </p:cNvSpPr>
            <p:nvPr/>
          </p:nvSpPr>
          <p:spPr bwMode="auto">
            <a:xfrm flipH="1">
              <a:off x="8804344" y="5856568"/>
              <a:ext cx="14287" cy="217487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10"/>
            <p:cNvSpPr>
              <a:spLocks noChangeShapeType="1"/>
            </p:cNvSpPr>
            <p:nvPr/>
          </p:nvSpPr>
          <p:spPr bwMode="auto">
            <a:xfrm flipH="1">
              <a:off x="7950269" y="4129368"/>
              <a:ext cx="377825" cy="463550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11"/>
            <p:cNvSpPr>
              <a:spLocks noChangeShapeType="1"/>
            </p:cNvSpPr>
            <p:nvPr/>
          </p:nvSpPr>
          <p:spPr bwMode="auto">
            <a:xfrm>
              <a:off x="8488215" y="4186519"/>
              <a:ext cx="347663" cy="1611311"/>
            </a:xfrm>
            <a:prstGeom prst="line">
              <a:avLst/>
            </a:prstGeom>
            <a:noFill/>
            <a:ln w="12700">
              <a:solidFill>
                <a:srgbClr val="CC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Text Box 13"/>
            <p:cNvSpPr txBox="1">
              <a:spLocks noChangeArrowheads="1"/>
            </p:cNvSpPr>
            <p:nvPr/>
          </p:nvSpPr>
          <p:spPr bwMode="auto">
            <a:xfrm>
              <a:off x="7901056" y="3702975"/>
              <a:ext cx="376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solidFill>
                    <a:srgbClr val="0033CC"/>
                  </a:solidFill>
                  <a:latin typeface="Symbol" pitchFamily="18" charset="2"/>
                </a:rPr>
                <a:t>a</a:t>
              </a:r>
            </a:p>
          </p:txBody>
        </p:sp>
        <p:sp>
          <p:nvSpPr>
            <p:cNvPr id="11289" name="Text Box 14"/>
            <p:cNvSpPr txBox="1">
              <a:spLocks noChangeArrowheads="1"/>
            </p:cNvSpPr>
            <p:nvPr/>
          </p:nvSpPr>
          <p:spPr bwMode="auto">
            <a:xfrm>
              <a:off x="8329681" y="4834218"/>
              <a:ext cx="376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solidFill>
                    <a:srgbClr val="0033CC"/>
                  </a:solidFill>
                  <a:latin typeface="Symbol" pitchFamily="18" charset="2"/>
                </a:rPr>
                <a:t>a</a:t>
              </a:r>
            </a:p>
          </p:txBody>
        </p:sp>
      </p:grpSp>
      <p:grpSp>
        <p:nvGrpSpPr>
          <p:cNvPr id="11269" name="Group 15"/>
          <p:cNvGrpSpPr>
            <a:grpSpLocks/>
          </p:cNvGrpSpPr>
          <p:nvPr/>
        </p:nvGrpSpPr>
        <p:grpSpPr bwMode="auto">
          <a:xfrm>
            <a:off x="7615238" y="4675188"/>
            <a:ext cx="1252537" cy="1909762"/>
            <a:chOff x="7783581" y="3702975"/>
            <a:chExt cx="1136650" cy="2488555"/>
          </a:xfrm>
        </p:grpSpPr>
        <p:sp>
          <p:nvSpPr>
            <p:cNvPr id="11270" name="Rectangle 4"/>
            <p:cNvSpPr>
              <a:spLocks noChangeArrowheads="1"/>
            </p:cNvSpPr>
            <p:nvPr/>
          </p:nvSpPr>
          <p:spPr bwMode="auto">
            <a:xfrm>
              <a:off x="8342381" y="4302405"/>
              <a:ext cx="173038" cy="349250"/>
            </a:xfrm>
            <a:prstGeom prst="rect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Line 5"/>
            <p:cNvSpPr>
              <a:spLocks noChangeShapeType="1"/>
            </p:cNvSpPr>
            <p:nvPr/>
          </p:nvSpPr>
          <p:spPr bwMode="auto">
            <a:xfrm flipH="1">
              <a:off x="8413819" y="4099205"/>
              <a:ext cx="14287" cy="217488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Rectangle 6"/>
            <p:cNvSpPr>
              <a:spLocks noChangeArrowheads="1"/>
            </p:cNvSpPr>
            <p:nvPr/>
          </p:nvSpPr>
          <p:spPr bwMode="auto">
            <a:xfrm>
              <a:off x="7783581" y="4775480"/>
              <a:ext cx="215900" cy="219075"/>
            </a:xfrm>
            <a:prstGeom prst="rect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Line 7"/>
            <p:cNvSpPr>
              <a:spLocks noChangeShapeType="1"/>
            </p:cNvSpPr>
            <p:nvPr/>
          </p:nvSpPr>
          <p:spPr bwMode="auto">
            <a:xfrm flipH="1">
              <a:off x="7883594" y="4659593"/>
              <a:ext cx="14287" cy="217487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Rectangle 8"/>
            <p:cNvSpPr>
              <a:spLocks noChangeArrowheads="1"/>
            </p:cNvSpPr>
            <p:nvPr/>
          </p:nvSpPr>
          <p:spPr bwMode="auto">
            <a:xfrm>
              <a:off x="8704331" y="5972455"/>
              <a:ext cx="215900" cy="219075"/>
            </a:xfrm>
            <a:prstGeom prst="rect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Line 9"/>
            <p:cNvSpPr>
              <a:spLocks noChangeShapeType="1"/>
            </p:cNvSpPr>
            <p:nvPr/>
          </p:nvSpPr>
          <p:spPr bwMode="auto">
            <a:xfrm flipH="1">
              <a:off x="8804344" y="5856568"/>
              <a:ext cx="14287" cy="217487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Line 10"/>
            <p:cNvSpPr>
              <a:spLocks noChangeShapeType="1"/>
            </p:cNvSpPr>
            <p:nvPr/>
          </p:nvSpPr>
          <p:spPr bwMode="auto">
            <a:xfrm flipH="1">
              <a:off x="7950269" y="4129368"/>
              <a:ext cx="377825" cy="463550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Line 11"/>
            <p:cNvSpPr>
              <a:spLocks noChangeShapeType="1"/>
            </p:cNvSpPr>
            <p:nvPr/>
          </p:nvSpPr>
          <p:spPr bwMode="auto">
            <a:xfrm>
              <a:off x="8488215" y="4186519"/>
              <a:ext cx="347663" cy="1611311"/>
            </a:xfrm>
            <a:prstGeom prst="line">
              <a:avLst/>
            </a:prstGeom>
            <a:noFill/>
            <a:ln w="12700">
              <a:solidFill>
                <a:srgbClr val="CC0099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Text Box 13"/>
            <p:cNvSpPr txBox="1">
              <a:spLocks noChangeArrowheads="1"/>
            </p:cNvSpPr>
            <p:nvPr/>
          </p:nvSpPr>
          <p:spPr bwMode="auto">
            <a:xfrm>
              <a:off x="7901056" y="3702975"/>
              <a:ext cx="436771" cy="601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solidFill>
                    <a:srgbClr val="0033CC"/>
                  </a:solidFill>
                  <a:latin typeface="Symbol" pitchFamily="18" charset="2"/>
                </a:rPr>
                <a:t>a</a:t>
              </a:r>
              <a:r>
                <a:rPr lang="en-US" baseline="-25000">
                  <a:solidFill>
                    <a:srgbClr val="0033CC"/>
                  </a:solidFill>
                  <a:latin typeface="Symbol" pitchFamily="18" charset="2"/>
                </a:rPr>
                <a:t>1</a:t>
              </a:r>
            </a:p>
          </p:txBody>
        </p:sp>
        <p:sp>
          <p:nvSpPr>
            <p:cNvPr id="11279" name="Text Box 14"/>
            <p:cNvSpPr txBox="1">
              <a:spLocks noChangeArrowheads="1"/>
            </p:cNvSpPr>
            <p:nvPr/>
          </p:nvSpPr>
          <p:spPr bwMode="auto">
            <a:xfrm>
              <a:off x="8329681" y="4834217"/>
              <a:ext cx="436771" cy="601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solidFill>
                    <a:srgbClr val="0033CC"/>
                  </a:solidFill>
                  <a:latin typeface="Symbol" pitchFamily="18" charset="2"/>
                </a:rPr>
                <a:t>a</a:t>
              </a:r>
              <a:r>
                <a:rPr lang="en-US" baseline="-25000">
                  <a:solidFill>
                    <a:srgbClr val="0033CC"/>
                  </a:solidFill>
                  <a:latin typeface="Symbol" pitchFamily="18" charset="2"/>
                </a:rPr>
                <a:t>2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45684</TotalTime>
  <Words>535</Words>
  <Application>Microsoft Office PowerPoint</Application>
  <PresentationFormat>On-screen Show (4:3)</PresentationFormat>
  <Paragraphs>184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BlueRed</vt:lpstr>
      <vt:lpstr>EE359 – Lecture 20 Outline</vt:lpstr>
      <vt:lpstr>Review of Last Lecture FFT Implementation of OFDM</vt:lpstr>
      <vt:lpstr> Intro. to Spread Spectrum</vt:lpstr>
      <vt:lpstr> Direct Sequence Spread Spectrum</vt:lpstr>
      <vt:lpstr>ISI and Interference Rejection</vt:lpstr>
      <vt:lpstr>Maximal Linear Codes</vt:lpstr>
      <vt:lpstr>Synchronization</vt:lpstr>
      <vt:lpstr>RAKE Receiver</vt:lpstr>
      <vt:lpstr>Multiuser  DSSS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121</cp:revision>
  <cp:lastPrinted>2000-03-17T02:49:38Z</cp:lastPrinted>
  <dcterms:created xsi:type="dcterms:W3CDTF">1999-01-27T20:08:30Z</dcterms:created>
  <dcterms:modified xsi:type="dcterms:W3CDTF">2013-06-15T16:05:30Z</dcterms:modified>
</cp:coreProperties>
</file>