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393" r:id="rId2"/>
    <p:sldId id="427" r:id="rId3"/>
    <p:sldId id="430" r:id="rId4"/>
    <p:sldId id="431" r:id="rId5"/>
    <p:sldId id="407" r:id="rId6"/>
    <p:sldId id="422" r:id="rId7"/>
    <p:sldId id="423" r:id="rId8"/>
    <p:sldId id="424" r:id="rId9"/>
    <p:sldId id="421" r:id="rId1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0000"/>
    <a:srgbClr val="0000CC"/>
    <a:srgbClr val="33CC33"/>
    <a:srgbClr val="009900"/>
    <a:srgbClr val="990099"/>
    <a:srgbClr val="00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87874" autoAdjust="0"/>
  </p:normalViewPr>
  <p:slideViewPr>
    <p:cSldViewPr snapToGrid="0">
      <p:cViewPr varScale="1">
        <p:scale>
          <a:sx n="69" d="100"/>
          <a:sy n="69" d="100"/>
        </p:scale>
        <p:origin x="-12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66DCD09B-97D2-463E-860B-235B90A57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195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59300"/>
            <a:ext cx="5362575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3B4591A2-96BF-4694-8B26-C68E26776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89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AA558-8A91-4130-A8BC-713209CA5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42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EBB58-3E01-4350-B972-4B0F64374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6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DB815-5CBC-495C-B9D8-EE111C8FE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5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E12F3-7B6F-4D2B-8539-2CFB7733A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5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6C19-343C-4CAE-8847-99E3F6C37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4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2A03C-959B-4BB8-9CA0-CF505D955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9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DCB9E-CB4E-4F1B-ACFB-2A7313283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66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B4988-91EB-4F29-8205-C39DE2889B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79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55AB2-C89D-42AC-AD2B-3A139EE76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60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F0F8D-A888-4AEA-9323-783B58CAF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CBE46-49EB-44B5-96A7-9874FC49A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0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2D04D03-EBD6-43EB-B081-D56071E174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sz="2000"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EE359 – Lecture 16 Outline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228725" y="60340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025" y="1773382"/>
            <a:ext cx="8478838" cy="486713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MIMO </a:t>
            </a:r>
            <a:r>
              <a:rPr lang="en-US" sz="2800" dirty="0" err="1" smtClean="0"/>
              <a:t>Beamforming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MIMO Diversity/Multiplexing Tradeoffs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MIMO Receiver Design</a:t>
            </a:r>
          </a:p>
          <a:p>
            <a:pPr lvl="1"/>
            <a:r>
              <a:rPr lang="en-US" sz="2400" dirty="0" smtClean="0"/>
              <a:t>Maximum-Likelihood, Decision Feedback, Sphere Decoder</a:t>
            </a:r>
          </a:p>
          <a:p>
            <a:pPr lvl="1"/>
            <a:r>
              <a:rPr lang="en-US" sz="2400" dirty="0" smtClean="0"/>
              <a:t>Space-Time Processing</a:t>
            </a:r>
          </a:p>
          <a:p>
            <a:pPr lvl="3"/>
            <a:endParaRPr lang="en-US" sz="800" dirty="0" smtClean="0">
              <a:latin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/>
              <a:t>Other MIMO Design Issues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Space/time Coding, Adaptive techniques, Limited feedback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Last Lecture</a:t>
            </a:r>
          </a:p>
        </p:txBody>
      </p:sp>
      <p:sp>
        <p:nvSpPr>
          <p:cNvPr id="1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875" y="1063625"/>
            <a:ext cx="8383588" cy="3929063"/>
          </a:xfrm>
        </p:spPr>
        <p:txBody>
          <a:bodyPr/>
          <a:lstStyle/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en-US" sz="3600" dirty="0" smtClean="0">
              <a:solidFill>
                <a:srgbClr val="0033CC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3600" dirty="0" smtClean="0"/>
              <a:t>MIMO Channel Decomposition</a:t>
            </a:r>
          </a:p>
          <a:p>
            <a:pPr lvl="2">
              <a:lnSpc>
                <a:spcPct val="100000"/>
              </a:lnSpc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sz="3600" dirty="0" smtClean="0"/>
          </a:p>
          <a:p>
            <a:pPr>
              <a:lnSpc>
                <a:spcPct val="100000"/>
              </a:lnSpc>
            </a:pPr>
            <a:r>
              <a:rPr lang="en-US" sz="3600" dirty="0" smtClean="0"/>
              <a:t>MIMO Channel Capacity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For static channel with perfect CSI at TX and RX, power water-filling over space is optimal</a:t>
            </a:r>
          </a:p>
          <a:p>
            <a:pPr lvl="3">
              <a:lnSpc>
                <a:spcPct val="50000"/>
              </a:lnSpc>
            </a:pPr>
            <a:endParaRPr lang="en-US" sz="1600" dirty="0" smtClean="0"/>
          </a:p>
          <a:p>
            <a:pPr lvl="1">
              <a:lnSpc>
                <a:spcPct val="70000"/>
              </a:lnSpc>
            </a:pPr>
            <a:r>
              <a:rPr lang="en-US" sz="2400" dirty="0" smtClean="0"/>
              <a:t>In fading </a:t>
            </a:r>
            <a:r>
              <a:rPr lang="en-US" sz="2400" dirty="0" err="1" smtClean="0"/>
              <a:t>waterfill</a:t>
            </a:r>
            <a:r>
              <a:rPr lang="en-US" sz="2400" dirty="0" smtClean="0"/>
              <a:t> over space (based on short-term power constraint) or space-time (long-term constraint)</a:t>
            </a:r>
          </a:p>
          <a:p>
            <a:pPr lvl="3">
              <a:lnSpc>
                <a:spcPct val="50000"/>
              </a:lnSpc>
            </a:pPr>
            <a:endParaRPr lang="en-US" sz="16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Without transmitter channel knowledge, capacity metric is based on an outage probability, P</a:t>
            </a:r>
            <a:r>
              <a:rPr lang="en-US" sz="2400" baseline="-25000" dirty="0" smtClean="0"/>
              <a:t>out</a:t>
            </a:r>
            <a:r>
              <a:rPr lang="en-US" sz="2400" dirty="0" smtClean="0"/>
              <a:t>=p(C(H)&lt;R) </a:t>
            </a:r>
            <a:endParaRPr lang="en-US" dirty="0" smtClean="0"/>
          </a:p>
        </p:txBody>
      </p:sp>
      <p:grpSp>
        <p:nvGrpSpPr>
          <p:cNvPr id="71" name="Group 4"/>
          <p:cNvGrpSpPr>
            <a:grpSpLocks/>
          </p:cNvGrpSpPr>
          <p:nvPr/>
        </p:nvGrpSpPr>
        <p:grpSpPr bwMode="auto">
          <a:xfrm>
            <a:off x="892340" y="2870032"/>
            <a:ext cx="304800" cy="522287"/>
            <a:chOff x="914" y="1920"/>
            <a:chExt cx="192" cy="329"/>
          </a:xfrm>
        </p:grpSpPr>
        <p:sp>
          <p:nvSpPr>
            <p:cNvPr id="72" name="Line 5"/>
            <p:cNvSpPr>
              <a:spLocks noChangeShapeType="1"/>
            </p:cNvSpPr>
            <p:nvPr/>
          </p:nvSpPr>
          <p:spPr bwMode="auto">
            <a:xfrm>
              <a:off x="914" y="1920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3" name="Line 6"/>
            <p:cNvSpPr>
              <a:spLocks noChangeShapeType="1"/>
            </p:cNvSpPr>
            <p:nvPr/>
          </p:nvSpPr>
          <p:spPr bwMode="auto">
            <a:xfrm>
              <a:off x="1010" y="2016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4" name="Line 7"/>
            <p:cNvSpPr>
              <a:spLocks noChangeShapeType="1"/>
            </p:cNvSpPr>
            <p:nvPr/>
          </p:nvSpPr>
          <p:spPr bwMode="auto">
            <a:xfrm>
              <a:off x="1106" y="2112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75" name="Group 8"/>
          <p:cNvGrpSpPr>
            <a:grpSpLocks/>
          </p:cNvGrpSpPr>
          <p:nvPr/>
        </p:nvGrpSpPr>
        <p:grpSpPr bwMode="auto">
          <a:xfrm>
            <a:off x="2365540" y="2870032"/>
            <a:ext cx="304800" cy="522287"/>
            <a:chOff x="914" y="1920"/>
            <a:chExt cx="192" cy="329"/>
          </a:xfrm>
        </p:grpSpPr>
        <p:sp>
          <p:nvSpPr>
            <p:cNvPr id="76" name="Line 9"/>
            <p:cNvSpPr>
              <a:spLocks noChangeShapeType="1"/>
            </p:cNvSpPr>
            <p:nvPr/>
          </p:nvSpPr>
          <p:spPr bwMode="auto">
            <a:xfrm>
              <a:off x="914" y="1920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7" name="Line 10"/>
            <p:cNvSpPr>
              <a:spLocks noChangeShapeType="1"/>
            </p:cNvSpPr>
            <p:nvPr/>
          </p:nvSpPr>
          <p:spPr bwMode="auto">
            <a:xfrm>
              <a:off x="1010" y="2016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8" name="Line 11"/>
            <p:cNvSpPr>
              <a:spLocks noChangeShapeType="1"/>
            </p:cNvSpPr>
            <p:nvPr/>
          </p:nvSpPr>
          <p:spPr bwMode="auto">
            <a:xfrm>
              <a:off x="1106" y="2112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79" name="Line 12"/>
          <p:cNvSpPr>
            <a:spLocks noChangeShapeType="1"/>
          </p:cNvSpPr>
          <p:nvPr/>
        </p:nvSpPr>
        <p:spPr bwMode="auto">
          <a:xfrm>
            <a:off x="965365" y="2884319"/>
            <a:ext cx="1320800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0" name="Line 13"/>
          <p:cNvSpPr>
            <a:spLocks noChangeShapeType="1"/>
          </p:cNvSpPr>
          <p:nvPr/>
        </p:nvSpPr>
        <p:spPr bwMode="auto">
          <a:xfrm>
            <a:off x="1008228" y="2898607"/>
            <a:ext cx="1452562" cy="17462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1" name="Line 14"/>
          <p:cNvSpPr>
            <a:spLocks noChangeShapeType="1"/>
          </p:cNvSpPr>
          <p:nvPr/>
        </p:nvSpPr>
        <p:spPr bwMode="auto">
          <a:xfrm>
            <a:off x="1024103" y="2928769"/>
            <a:ext cx="1552575" cy="319088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2" name="Line 15"/>
          <p:cNvSpPr>
            <a:spLocks noChangeShapeType="1"/>
          </p:cNvSpPr>
          <p:nvPr/>
        </p:nvSpPr>
        <p:spPr bwMode="auto">
          <a:xfrm flipV="1">
            <a:off x="1109828" y="2957344"/>
            <a:ext cx="1176337" cy="1016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3" name="Line 16"/>
          <p:cNvSpPr>
            <a:spLocks noChangeShapeType="1"/>
          </p:cNvSpPr>
          <p:nvPr/>
        </p:nvSpPr>
        <p:spPr bwMode="auto">
          <a:xfrm flipV="1">
            <a:off x="1125703" y="3087519"/>
            <a:ext cx="1304925" cy="2857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4" name="Line 17"/>
          <p:cNvSpPr>
            <a:spLocks noChangeShapeType="1"/>
          </p:cNvSpPr>
          <p:nvPr/>
        </p:nvSpPr>
        <p:spPr bwMode="auto">
          <a:xfrm>
            <a:off x="1139990" y="3116094"/>
            <a:ext cx="1465263" cy="17462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5" name="Line 18"/>
          <p:cNvSpPr>
            <a:spLocks noChangeShapeType="1"/>
          </p:cNvSpPr>
          <p:nvPr/>
        </p:nvSpPr>
        <p:spPr bwMode="auto">
          <a:xfrm flipV="1">
            <a:off x="1270165" y="2943057"/>
            <a:ext cx="987425" cy="246062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6" name="Line 19"/>
          <p:cNvSpPr>
            <a:spLocks noChangeShapeType="1"/>
          </p:cNvSpPr>
          <p:nvPr/>
        </p:nvSpPr>
        <p:spPr bwMode="auto">
          <a:xfrm flipV="1">
            <a:off x="1270165" y="3131969"/>
            <a:ext cx="1146175" cy="115888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7" name="Line 20"/>
          <p:cNvSpPr>
            <a:spLocks noChangeShapeType="1"/>
          </p:cNvSpPr>
          <p:nvPr/>
        </p:nvSpPr>
        <p:spPr bwMode="auto">
          <a:xfrm>
            <a:off x="1313028" y="3233569"/>
            <a:ext cx="1263650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88" name="Group 21"/>
          <p:cNvGrpSpPr>
            <a:grpSpLocks/>
          </p:cNvGrpSpPr>
          <p:nvPr/>
        </p:nvGrpSpPr>
        <p:grpSpPr bwMode="auto">
          <a:xfrm>
            <a:off x="3243428" y="2857332"/>
            <a:ext cx="3554412" cy="522287"/>
            <a:chOff x="2395" y="2040"/>
            <a:chExt cx="2239" cy="329"/>
          </a:xfrm>
        </p:grpSpPr>
        <p:grpSp>
          <p:nvGrpSpPr>
            <p:cNvPr id="89" name="Group 22"/>
            <p:cNvGrpSpPr>
              <a:grpSpLocks/>
            </p:cNvGrpSpPr>
            <p:nvPr/>
          </p:nvGrpSpPr>
          <p:grpSpPr bwMode="auto">
            <a:xfrm>
              <a:off x="3387" y="2040"/>
              <a:ext cx="192" cy="329"/>
              <a:chOff x="914" y="1920"/>
              <a:chExt cx="192" cy="329"/>
            </a:xfrm>
          </p:grpSpPr>
          <p:sp>
            <p:nvSpPr>
              <p:cNvPr id="98" name="Line 23"/>
              <p:cNvSpPr>
                <a:spLocks noChangeShapeType="1"/>
              </p:cNvSpPr>
              <p:nvPr/>
            </p:nvSpPr>
            <p:spPr bwMode="auto">
              <a:xfrm>
                <a:off x="914" y="1920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9" name="Line 24"/>
              <p:cNvSpPr>
                <a:spLocks noChangeShapeType="1"/>
              </p:cNvSpPr>
              <p:nvPr/>
            </p:nvSpPr>
            <p:spPr bwMode="auto">
              <a:xfrm>
                <a:off x="1010" y="2016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0" name="Line 25"/>
              <p:cNvSpPr>
                <a:spLocks noChangeShapeType="1"/>
              </p:cNvSpPr>
              <p:nvPr/>
            </p:nvSpPr>
            <p:spPr bwMode="auto">
              <a:xfrm>
                <a:off x="1106" y="2112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0" name="Group 26"/>
            <p:cNvGrpSpPr>
              <a:grpSpLocks/>
            </p:cNvGrpSpPr>
            <p:nvPr/>
          </p:nvGrpSpPr>
          <p:grpSpPr bwMode="auto">
            <a:xfrm>
              <a:off x="4442" y="2040"/>
              <a:ext cx="192" cy="329"/>
              <a:chOff x="914" y="1920"/>
              <a:chExt cx="192" cy="329"/>
            </a:xfrm>
          </p:grpSpPr>
          <p:sp>
            <p:nvSpPr>
              <p:cNvPr id="95" name="Line 27"/>
              <p:cNvSpPr>
                <a:spLocks noChangeShapeType="1"/>
              </p:cNvSpPr>
              <p:nvPr/>
            </p:nvSpPr>
            <p:spPr bwMode="auto">
              <a:xfrm>
                <a:off x="914" y="1920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6" name="Line 28"/>
              <p:cNvSpPr>
                <a:spLocks noChangeShapeType="1"/>
              </p:cNvSpPr>
              <p:nvPr/>
            </p:nvSpPr>
            <p:spPr bwMode="auto">
              <a:xfrm>
                <a:off x="1010" y="2016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7" name="Line 29"/>
              <p:cNvSpPr>
                <a:spLocks noChangeShapeType="1"/>
              </p:cNvSpPr>
              <p:nvPr/>
            </p:nvSpPr>
            <p:spPr bwMode="auto">
              <a:xfrm>
                <a:off x="1106" y="2112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91" name="Line 30"/>
            <p:cNvSpPr>
              <a:spLocks noChangeShapeType="1"/>
            </p:cNvSpPr>
            <p:nvPr/>
          </p:nvSpPr>
          <p:spPr bwMode="auto">
            <a:xfrm>
              <a:off x="3456" y="2057"/>
              <a:ext cx="923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2" name="Line 31"/>
            <p:cNvSpPr>
              <a:spLocks noChangeShapeType="1"/>
            </p:cNvSpPr>
            <p:nvPr/>
          </p:nvSpPr>
          <p:spPr bwMode="auto">
            <a:xfrm>
              <a:off x="3529" y="2167"/>
              <a:ext cx="942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3" name="Line 32"/>
            <p:cNvSpPr>
              <a:spLocks noChangeShapeType="1"/>
            </p:cNvSpPr>
            <p:nvPr/>
          </p:nvSpPr>
          <p:spPr bwMode="auto">
            <a:xfrm>
              <a:off x="3639" y="2249"/>
              <a:ext cx="942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4" name="AutoShape 33"/>
            <p:cNvSpPr>
              <a:spLocks noChangeArrowheads="1"/>
            </p:cNvSpPr>
            <p:nvPr/>
          </p:nvSpPr>
          <p:spPr bwMode="auto">
            <a:xfrm>
              <a:off x="2395" y="2103"/>
              <a:ext cx="695" cy="192"/>
            </a:xfrm>
            <a:prstGeom prst="rightArrow">
              <a:avLst>
                <a:gd name="adj1" fmla="val 50000"/>
                <a:gd name="adj2" fmla="val 90495"/>
              </a:avLst>
            </a:prstGeom>
            <a:solidFill>
              <a:srgbClr val="0033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1" name="Text Box 34"/>
          <p:cNvSpPr txBox="1">
            <a:spLocks noChangeArrowheads="1"/>
          </p:cNvSpPr>
          <p:nvPr/>
        </p:nvSpPr>
        <p:spPr bwMode="auto">
          <a:xfrm>
            <a:off x="3002128" y="2601744"/>
            <a:ext cx="1149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>
                <a:solidFill>
                  <a:srgbClr val="0000CC"/>
                </a:solidFill>
              </a:rPr>
              <a:t>H=U</a:t>
            </a:r>
            <a:r>
              <a:rPr lang="en-US" sz="2000">
                <a:solidFill>
                  <a:srgbClr val="0000CC"/>
                </a:solidFill>
                <a:latin typeface="Symbol" pitchFamily="18" charset="2"/>
              </a:rPr>
              <a:t>S</a:t>
            </a:r>
            <a:r>
              <a:rPr lang="en-US" sz="2000">
                <a:solidFill>
                  <a:srgbClr val="0000CC"/>
                </a:solidFill>
              </a:rPr>
              <a:t>V</a:t>
            </a:r>
            <a:r>
              <a:rPr lang="en-US" sz="2000" baseline="30000">
                <a:solidFill>
                  <a:srgbClr val="0000CC"/>
                </a:solidFill>
              </a:rPr>
              <a:t>H</a:t>
            </a:r>
          </a:p>
        </p:txBody>
      </p:sp>
      <p:sp>
        <p:nvSpPr>
          <p:cNvPr id="102" name="Text Box 35"/>
          <p:cNvSpPr txBox="1">
            <a:spLocks noChangeArrowheads="1"/>
          </p:cNvSpPr>
          <p:nvPr/>
        </p:nvSpPr>
        <p:spPr bwMode="auto">
          <a:xfrm>
            <a:off x="1024103" y="2487444"/>
            <a:ext cx="1050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 i="1">
                <a:solidFill>
                  <a:srgbClr val="000000"/>
                </a:solidFill>
              </a:rPr>
              <a:t>y=Hx+n</a:t>
            </a:r>
          </a:p>
        </p:txBody>
      </p:sp>
      <p:sp>
        <p:nvSpPr>
          <p:cNvPr id="103" name="Text Box 36"/>
          <p:cNvSpPr txBox="1">
            <a:spLocks noChangeArrowheads="1"/>
          </p:cNvSpPr>
          <p:nvPr/>
        </p:nvSpPr>
        <p:spPr bwMode="auto">
          <a:xfrm>
            <a:off x="5043653" y="2435057"/>
            <a:ext cx="1068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 i="1">
                <a:solidFill>
                  <a:srgbClr val="000000"/>
                </a:solidFill>
              </a:rPr>
              <a:t>y=</a:t>
            </a:r>
            <a:r>
              <a:rPr lang="en-US" sz="2000" b="1" i="1">
                <a:solidFill>
                  <a:srgbClr val="000000"/>
                </a:solidFill>
                <a:latin typeface="Symbol" pitchFamily="18" charset="2"/>
              </a:rPr>
              <a:t>S </a:t>
            </a:r>
            <a:r>
              <a:rPr lang="en-US" sz="2000" b="1" i="1">
                <a:solidFill>
                  <a:srgbClr val="000000"/>
                </a:solidFill>
              </a:rPr>
              <a:t>x+n</a:t>
            </a:r>
          </a:p>
        </p:txBody>
      </p:sp>
      <p:sp>
        <p:nvSpPr>
          <p:cNvPr id="104" name="Text Box 37"/>
          <p:cNvSpPr txBox="1">
            <a:spLocks noChangeArrowheads="1"/>
          </p:cNvSpPr>
          <p:nvPr/>
        </p:nvSpPr>
        <p:spPr bwMode="auto">
          <a:xfrm>
            <a:off x="5043653" y="2317582"/>
            <a:ext cx="315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~</a:t>
            </a:r>
          </a:p>
        </p:txBody>
      </p:sp>
      <p:sp>
        <p:nvSpPr>
          <p:cNvPr id="105" name="Text Box 38"/>
          <p:cNvSpPr txBox="1">
            <a:spLocks noChangeArrowheads="1"/>
          </p:cNvSpPr>
          <p:nvPr/>
        </p:nvSpPr>
        <p:spPr bwMode="auto">
          <a:xfrm>
            <a:off x="5807240" y="2317582"/>
            <a:ext cx="315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~</a:t>
            </a:r>
          </a:p>
        </p:txBody>
      </p:sp>
      <p:sp>
        <p:nvSpPr>
          <p:cNvPr id="106" name="Text Box 39"/>
          <p:cNvSpPr txBox="1">
            <a:spLocks noChangeArrowheads="1"/>
          </p:cNvSpPr>
          <p:nvPr/>
        </p:nvSpPr>
        <p:spPr bwMode="auto">
          <a:xfrm>
            <a:off x="6904203" y="2792244"/>
            <a:ext cx="1190625" cy="409575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i="1">
                <a:solidFill>
                  <a:srgbClr val="000000"/>
                </a:solidFill>
              </a:rPr>
              <a:t>y</a:t>
            </a:r>
            <a:r>
              <a:rPr lang="en-US" sz="2000" i="1" baseline="-25000">
                <a:solidFill>
                  <a:srgbClr val="000000"/>
                </a:solidFill>
              </a:rPr>
              <a:t>i</a:t>
            </a:r>
            <a:r>
              <a:rPr lang="en-US" sz="2000" i="1">
                <a:solidFill>
                  <a:srgbClr val="000000"/>
                </a:solidFill>
              </a:rPr>
              <a:t>=</a:t>
            </a:r>
            <a:r>
              <a:rPr lang="en-US" sz="2000" i="1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sz="2000" i="1" baseline="-25000">
                <a:solidFill>
                  <a:srgbClr val="000000"/>
                </a:solidFill>
                <a:latin typeface="Symbol" pitchFamily="18" charset="2"/>
              </a:rPr>
              <a:t>i</a:t>
            </a:r>
            <a:r>
              <a:rPr lang="en-US" sz="2000" i="1">
                <a:solidFill>
                  <a:srgbClr val="000000"/>
                </a:solidFill>
              </a:rPr>
              <a:t>x+n</a:t>
            </a:r>
            <a:r>
              <a:rPr lang="en-US" sz="2000" i="1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107" name="Text Box 40"/>
          <p:cNvSpPr txBox="1">
            <a:spLocks noChangeArrowheads="1"/>
          </p:cNvSpPr>
          <p:nvPr/>
        </p:nvSpPr>
        <p:spPr bwMode="auto">
          <a:xfrm>
            <a:off x="6904203" y="2714457"/>
            <a:ext cx="315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~</a:t>
            </a:r>
          </a:p>
        </p:txBody>
      </p:sp>
      <p:sp>
        <p:nvSpPr>
          <p:cNvPr id="108" name="Text Box 41"/>
          <p:cNvSpPr txBox="1">
            <a:spLocks noChangeArrowheads="1"/>
          </p:cNvSpPr>
          <p:nvPr/>
        </p:nvSpPr>
        <p:spPr bwMode="auto">
          <a:xfrm>
            <a:off x="7442365" y="2700169"/>
            <a:ext cx="315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~</a:t>
            </a:r>
          </a:p>
        </p:txBody>
      </p:sp>
      <p:sp>
        <p:nvSpPr>
          <p:cNvPr id="109" name="Text Box 42"/>
          <p:cNvSpPr txBox="1">
            <a:spLocks noChangeArrowheads="1"/>
          </p:cNvSpPr>
          <p:nvPr/>
        </p:nvSpPr>
        <p:spPr bwMode="auto">
          <a:xfrm>
            <a:off x="7751928" y="2700169"/>
            <a:ext cx="315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~</a:t>
            </a:r>
          </a:p>
        </p:txBody>
      </p:sp>
      <p:sp>
        <p:nvSpPr>
          <p:cNvPr id="110" name="Text Box 43"/>
          <p:cNvSpPr txBox="1">
            <a:spLocks noChangeArrowheads="1"/>
          </p:cNvSpPr>
          <p:nvPr/>
        </p:nvSpPr>
        <p:spPr bwMode="auto">
          <a:xfrm>
            <a:off x="5534190" y="2317582"/>
            <a:ext cx="315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~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/>
              <a:t>Beamforming</a:t>
            </a:r>
          </a:p>
        </p:txBody>
      </p:sp>
      <p:sp>
        <p:nvSpPr>
          <p:cNvPr id="2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9088" y="1662113"/>
            <a:ext cx="8215312" cy="4114800"/>
          </a:xfrm>
        </p:spPr>
        <p:txBody>
          <a:bodyPr/>
          <a:lstStyle/>
          <a:p>
            <a:r>
              <a:rPr lang="en-US" sz="2800" smtClean="0"/>
              <a:t>Scalar codes with transmit precoding</a:t>
            </a:r>
          </a:p>
        </p:txBody>
      </p:sp>
      <p:sp>
        <p:nvSpPr>
          <p:cNvPr id="2063" name="AutoShape 4"/>
          <p:cNvSpPr>
            <a:spLocks noChangeArrowheads="1"/>
          </p:cNvSpPr>
          <p:nvPr/>
        </p:nvSpPr>
        <p:spPr bwMode="auto">
          <a:xfrm>
            <a:off x="4040188" y="2533650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Line 5"/>
          <p:cNvSpPr>
            <a:spLocks noChangeShapeType="1"/>
          </p:cNvSpPr>
          <p:nvPr/>
        </p:nvSpPr>
        <p:spPr bwMode="auto">
          <a:xfrm>
            <a:off x="4116388" y="2686050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65" name="Line 6"/>
          <p:cNvSpPr>
            <a:spLocks noChangeShapeType="1"/>
          </p:cNvSpPr>
          <p:nvPr/>
        </p:nvSpPr>
        <p:spPr bwMode="auto">
          <a:xfrm>
            <a:off x="3506788" y="2686050"/>
            <a:ext cx="444500" cy="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3071813" y="2457450"/>
          <a:ext cx="3238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4" name="Equation" r:id="rId3" imgW="152280" imgH="215640" progId="Equation.3">
                  <p:embed/>
                </p:oleObj>
              </mc:Choice>
              <mc:Fallback>
                <p:oleObj name="Equation" r:id="rId3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2457450"/>
                        <a:ext cx="3238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6" name="AutoShape 8"/>
          <p:cNvSpPr>
            <a:spLocks noChangeArrowheads="1"/>
          </p:cNvSpPr>
          <p:nvPr/>
        </p:nvSpPr>
        <p:spPr bwMode="auto">
          <a:xfrm>
            <a:off x="4040188" y="2990850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Line 9"/>
          <p:cNvSpPr>
            <a:spLocks noChangeShapeType="1"/>
          </p:cNvSpPr>
          <p:nvPr/>
        </p:nvSpPr>
        <p:spPr bwMode="auto">
          <a:xfrm>
            <a:off x="4116388" y="3143250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68" name="Line 10"/>
          <p:cNvSpPr>
            <a:spLocks noChangeShapeType="1"/>
          </p:cNvSpPr>
          <p:nvPr/>
        </p:nvSpPr>
        <p:spPr bwMode="auto">
          <a:xfrm>
            <a:off x="3506788" y="3143250"/>
            <a:ext cx="444500" cy="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3059113" y="2914650"/>
          <a:ext cx="3508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5" name="Equation" r:id="rId5" imgW="164880" imgH="215640" progId="Equation.3">
                  <p:embed/>
                </p:oleObj>
              </mc:Choice>
              <mc:Fallback>
                <p:oleObj name="Equation" r:id="rId5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914650"/>
                        <a:ext cx="35083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9" name="AutoShape 12"/>
          <p:cNvSpPr>
            <a:spLocks noChangeArrowheads="1"/>
          </p:cNvSpPr>
          <p:nvPr/>
        </p:nvSpPr>
        <p:spPr bwMode="auto">
          <a:xfrm>
            <a:off x="4040188" y="3676650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0" name="Line 13"/>
          <p:cNvSpPr>
            <a:spLocks noChangeShapeType="1"/>
          </p:cNvSpPr>
          <p:nvPr/>
        </p:nvSpPr>
        <p:spPr bwMode="auto">
          <a:xfrm>
            <a:off x="4116388" y="3829050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71" name="Line 14"/>
          <p:cNvSpPr>
            <a:spLocks noChangeShapeType="1"/>
          </p:cNvSpPr>
          <p:nvPr/>
        </p:nvSpPr>
        <p:spPr bwMode="auto">
          <a:xfrm>
            <a:off x="3506788" y="3829050"/>
            <a:ext cx="444500" cy="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052" name="Object 15"/>
          <p:cNvGraphicFramePr>
            <a:graphicFrameLocks noChangeAspect="1"/>
          </p:cNvGraphicFramePr>
          <p:nvPr/>
        </p:nvGraphicFramePr>
        <p:xfrm>
          <a:off x="2986088" y="3511550"/>
          <a:ext cx="482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6" name="Equation" r:id="rId7" imgW="241200" imgH="241200" progId="Equation.3">
                  <p:embed/>
                </p:oleObj>
              </mc:Choice>
              <mc:Fallback>
                <p:oleObj name="Equation" r:id="rId7" imgW="2412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3511550"/>
                        <a:ext cx="4826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6"/>
          <p:cNvGraphicFramePr>
            <a:graphicFrameLocks noChangeAspect="1"/>
          </p:cNvGraphicFramePr>
          <p:nvPr/>
        </p:nvGraphicFramePr>
        <p:xfrm>
          <a:off x="942975" y="3071813"/>
          <a:ext cx="412750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7" name="Equation" r:id="rId9" imgW="126720" imgH="139680" progId="Equation.3">
                  <p:embed/>
                </p:oleObj>
              </mc:Choice>
              <mc:Fallback>
                <p:oleObj name="Equation" r:id="rId9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3071813"/>
                        <a:ext cx="412750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2" name="Line 17"/>
          <p:cNvSpPr>
            <a:spLocks noChangeShapeType="1"/>
          </p:cNvSpPr>
          <p:nvPr/>
        </p:nvSpPr>
        <p:spPr bwMode="auto">
          <a:xfrm flipV="1">
            <a:off x="1373188" y="2686050"/>
            <a:ext cx="167640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Line 18"/>
          <p:cNvSpPr>
            <a:spLocks noChangeShapeType="1"/>
          </p:cNvSpPr>
          <p:nvPr/>
        </p:nvSpPr>
        <p:spPr bwMode="auto">
          <a:xfrm>
            <a:off x="1373188" y="3219450"/>
            <a:ext cx="1600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4" name="Line 19"/>
          <p:cNvSpPr>
            <a:spLocks noChangeShapeType="1"/>
          </p:cNvSpPr>
          <p:nvPr/>
        </p:nvSpPr>
        <p:spPr bwMode="auto">
          <a:xfrm>
            <a:off x="1373188" y="3219450"/>
            <a:ext cx="160020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Line 20"/>
          <p:cNvSpPr>
            <a:spLocks noChangeShapeType="1"/>
          </p:cNvSpPr>
          <p:nvPr/>
        </p:nvSpPr>
        <p:spPr bwMode="auto">
          <a:xfrm>
            <a:off x="4344988" y="2609850"/>
            <a:ext cx="1295400" cy="76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6" name="Line 21"/>
          <p:cNvSpPr>
            <a:spLocks noChangeShapeType="1"/>
          </p:cNvSpPr>
          <p:nvPr/>
        </p:nvSpPr>
        <p:spPr bwMode="auto">
          <a:xfrm flipV="1">
            <a:off x="4344988" y="3143250"/>
            <a:ext cx="1295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7" name="Line 22"/>
          <p:cNvSpPr>
            <a:spLocks noChangeShapeType="1"/>
          </p:cNvSpPr>
          <p:nvPr/>
        </p:nvSpPr>
        <p:spPr bwMode="auto">
          <a:xfrm flipV="1">
            <a:off x="4344988" y="3752850"/>
            <a:ext cx="1397000" cy="76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4" name="Object 24"/>
          <p:cNvGraphicFramePr>
            <a:graphicFrameLocks noChangeAspect="1"/>
          </p:cNvGraphicFramePr>
          <p:nvPr/>
        </p:nvGraphicFramePr>
        <p:xfrm>
          <a:off x="1995488" y="2457450"/>
          <a:ext cx="2968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8" name="Equation" r:id="rId11" imgW="139680" imgH="215640" progId="Equation.3">
                  <p:embed/>
                </p:oleObj>
              </mc:Choice>
              <mc:Fallback>
                <p:oleObj name="Equation" r:id="rId11" imgW="1396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2457450"/>
                        <a:ext cx="29686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25"/>
          <p:cNvGraphicFramePr>
            <a:graphicFrameLocks noChangeAspect="1"/>
          </p:cNvGraphicFramePr>
          <p:nvPr/>
        </p:nvGraphicFramePr>
        <p:xfrm>
          <a:off x="1889125" y="3422650"/>
          <a:ext cx="4857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9" name="Equation" r:id="rId13" imgW="228600" imgH="241200" progId="Equation.3">
                  <p:embed/>
                </p:oleObj>
              </mc:Choice>
              <mc:Fallback>
                <p:oleObj name="Equation" r:id="rId13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3422650"/>
                        <a:ext cx="485775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8" name="Text Box 26"/>
          <p:cNvSpPr txBox="1">
            <a:spLocks noChangeArrowheads="1"/>
          </p:cNvSpPr>
          <p:nvPr/>
        </p:nvSpPr>
        <p:spPr bwMode="auto">
          <a:xfrm>
            <a:off x="319088" y="4808538"/>
            <a:ext cx="8486775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800" b="1">
                <a:solidFill>
                  <a:srgbClr val="0000FF"/>
                </a:solidFill>
                <a:latin typeface="Garamond" pitchFamily="18" charset="0"/>
              </a:rPr>
              <a:t> </a:t>
            </a:r>
            <a:r>
              <a:rPr lang="en-US" sz="2800" b="1">
                <a:solidFill>
                  <a:srgbClr val="0000CC"/>
                </a:solidFill>
                <a:latin typeface="Garamond" pitchFamily="18" charset="0"/>
              </a:rPr>
              <a:t>Transforms system into a SISO system with diversity.</a:t>
            </a:r>
          </a:p>
          <a:p>
            <a:pPr lvl="1" eaLnBrk="1" hangingPunct="1">
              <a:buFontTx/>
              <a:buChar char="•"/>
            </a:pPr>
            <a:r>
              <a:rPr lang="en-US" b="1">
                <a:solidFill>
                  <a:srgbClr val="0000CC"/>
                </a:solidFill>
                <a:latin typeface="Garamond" pitchFamily="18" charset="0"/>
              </a:rPr>
              <a:t>Array and diversity gain</a:t>
            </a:r>
          </a:p>
          <a:p>
            <a:pPr lvl="1" eaLnBrk="1" hangingPunct="1">
              <a:buFontTx/>
              <a:buChar char="•"/>
            </a:pPr>
            <a:r>
              <a:rPr lang="en-US" b="1">
                <a:solidFill>
                  <a:srgbClr val="0000CC"/>
                </a:solidFill>
                <a:latin typeface="Garamond" pitchFamily="18" charset="0"/>
              </a:rPr>
              <a:t>Greatly simplifies encoding and decoding.</a:t>
            </a:r>
          </a:p>
          <a:p>
            <a:pPr lvl="1" eaLnBrk="1" hangingPunct="1">
              <a:buFontTx/>
              <a:buChar char="•"/>
            </a:pPr>
            <a:r>
              <a:rPr lang="en-US" b="1">
                <a:solidFill>
                  <a:srgbClr val="0000CC"/>
                </a:solidFill>
                <a:latin typeface="Garamond" pitchFamily="18" charset="0"/>
              </a:rPr>
              <a:t>Channel indicates the best direction to beamform</a:t>
            </a:r>
          </a:p>
          <a:p>
            <a:pPr lvl="1" eaLnBrk="1" hangingPunct="1">
              <a:buFontTx/>
              <a:buChar char="•"/>
            </a:pPr>
            <a:r>
              <a:rPr lang="en-US" b="1">
                <a:solidFill>
                  <a:srgbClr val="0000CC"/>
                </a:solidFill>
                <a:latin typeface="Garamond" pitchFamily="18" charset="0"/>
              </a:rPr>
              <a:t>Need “sufficient” knowledge for optimality of beamforming</a:t>
            </a:r>
          </a:p>
        </p:txBody>
      </p:sp>
      <p:sp>
        <p:nvSpPr>
          <p:cNvPr id="2079" name="Text Box 28"/>
          <p:cNvSpPr txBox="1">
            <a:spLocks noChangeArrowheads="1"/>
          </p:cNvSpPr>
          <p:nvPr/>
        </p:nvSpPr>
        <p:spPr bwMode="auto">
          <a:xfrm>
            <a:off x="2879725" y="4086225"/>
            <a:ext cx="2320925" cy="531813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i="1">
                <a:solidFill>
                  <a:srgbClr val="000000"/>
                </a:solidFill>
              </a:rPr>
              <a:t>y</a:t>
            </a:r>
            <a:r>
              <a:rPr lang="en-US" sz="2800" b="1" i="1">
                <a:solidFill>
                  <a:srgbClr val="000000"/>
                </a:solidFill>
              </a:rPr>
              <a:t>=u</a:t>
            </a:r>
            <a:r>
              <a:rPr lang="en-US" sz="2800" b="1" i="1" baseline="30000">
                <a:solidFill>
                  <a:srgbClr val="000000"/>
                </a:solidFill>
              </a:rPr>
              <a:t>H</a:t>
            </a:r>
            <a:r>
              <a:rPr lang="en-US" sz="2800" b="1" i="1">
                <a:solidFill>
                  <a:srgbClr val="000000"/>
                </a:solidFill>
              </a:rPr>
              <a:t>Hv</a:t>
            </a:r>
            <a:r>
              <a:rPr lang="en-US" sz="2800" i="1">
                <a:solidFill>
                  <a:srgbClr val="000000"/>
                </a:solidFill>
              </a:rPr>
              <a:t>x</a:t>
            </a:r>
            <a:r>
              <a:rPr lang="en-US" sz="2800" b="1" i="1">
                <a:solidFill>
                  <a:srgbClr val="000000"/>
                </a:solidFill>
              </a:rPr>
              <a:t>+u</a:t>
            </a:r>
            <a:r>
              <a:rPr lang="en-US" sz="2800" b="1" i="1" baseline="30000">
                <a:solidFill>
                  <a:srgbClr val="000000"/>
                </a:solidFill>
              </a:rPr>
              <a:t>H</a:t>
            </a:r>
            <a:r>
              <a:rPr lang="en-US" sz="2800" b="1" i="1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2080" name="AutoShape 29"/>
          <p:cNvSpPr>
            <a:spLocks noChangeArrowheads="1"/>
          </p:cNvSpPr>
          <p:nvPr/>
        </p:nvSpPr>
        <p:spPr bwMode="auto">
          <a:xfrm>
            <a:off x="5818188" y="2609850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1" name="Line 30"/>
          <p:cNvSpPr>
            <a:spLocks noChangeShapeType="1"/>
          </p:cNvSpPr>
          <p:nvPr/>
        </p:nvSpPr>
        <p:spPr bwMode="auto">
          <a:xfrm>
            <a:off x="5894388" y="2762250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82" name="AutoShape 31"/>
          <p:cNvSpPr>
            <a:spLocks noChangeArrowheads="1"/>
          </p:cNvSpPr>
          <p:nvPr/>
        </p:nvSpPr>
        <p:spPr bwMode="auto">
          <a:xfrm>
            <a:off x="5741988" y="3143250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3" name="Line 32"/>
          <p:cNvSpPr>
            <a:spLocks noChangeShapeType="1"/>
          </p:cNvSpPr>
          <p:nvPr/>
        </p:nvSpPr>
        <p:spPr bwMode="auto">
          <a:xfrm>
            <a:off x="5818188" y="3295650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84" name="AutoShape 33"/>
          <p:cNvSpPr>
            <a:spLocks noChangeArrowheads="1"/>
          </p:cNvSpPr>
          <p:nvPr/>
        </p:nvSpPr>
        <p:spPr bwMode="auto">
          <a:xfrm>
            <a:off x="5818188" y="3752850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5" name="Line 34"/>
          <p:cNvSpPr>
            <a:spLocks noChangeShapeType="1"/>
          </p:cNvSpPr>
          <p:nvPr/>
        </p:nvSpPr>
        <p:spPr bwMode="auto">
          <a:xfrm>
            <a:off x="5894388" y="3905250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056" name="Object 35"/>
          <p:cNvGraphicFramePr>
            <a:graphicFrameLocks noChangeAspect="1"/>
          </p:cNvGraphicFramePr>
          <p:nvPr/>
        </p:nvGraphicFramePr>
        <p:xfrm>
          <a:off x="2374900" y="2762250"/>
          <a:ext cx="3508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0" name="Equation" r:id="rId15" imgW="164880" imgH="215640" progId="Equation.3">
                  <p:embed/>
                </p:oleObj>
              </mc:Choice>
              <mc:Fallback>
                <p:oleObj name="Equation" r:id="rId15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900" y="2762250"/>
                        <a:ext cx="3508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6" name="Line 36"/>
          <p:cNvSpPr>
            <a:spLocks noChangeShapeType="1"/>
          </p:cNvSpPr>
          <p:nvPr/>
        </p:nvSpPr>
        <p:spPr bwMode="auto">
          <a:xfrm flipH="1" flipV="1">
            <a:off x="5970588" y="2724150"/>
            <a:ext cx="167640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7" name="Line 37"/>
          <p:cNvSpPr>
            <a:spLocks noChangeShapeType="1"/>
          </p:cNvSpPr>
          <p:nvPr/>
        </p:nvSpPr>
        <p:spPr bwMode="auto">
          <a:xfrm flipH="1">
            <a:off x="5970588" y="3257550"/>
            <a:ext cx="1600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8" name="Line 38"/>
          <p:cNvSpPr>
            <a:spLocks noChangeShapeType="1"/>
          </p:cNvSpPr>
          <p:nvPr/>
        </p:nvSpPr>
        <p:spPr bwMode="auto">
          <a:xfrm flipH="1">
            <a:off x="5970588" y="3257550"/>
            <a:ext cx="160020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7" name="Object 39"/>
          <p:cNvGraphicFramePr>
            <a:graphicFrameLocks noChangeAspect="1"/>
          </p:cNvGraphicFramePr>
          <p:nvPr/>
        </p:nvGraphicFramePr>
        <p:xfrm>
          <a:off x="6580188" y="2495550"/>
          <a:ext cx="3238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1" name="Equation" r:id="rId17" imgW="152280" imgH="215640" progId="Equation.3">
                  <p:embed/>
                </p:oleObj>
              </mc:Choice>
              <mc:Fallback>
                <p:oleObj name="Equation" r:id="rId17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0188" y="2495550"/>
                        <a:ext cx="3238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40"/>
          <p:cNvGraphicFramePr>
            <a:graphicFrameLocks noChangeAspect="1"/>
          </p:cNvGraphicFramePr>
          <p:nvPr/>
        </p:nvGraphicFramePr>
        <p:xfrm>
          <a:off x="6459538" y="3460750"/>
          <a:ext cx="5397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2" name="Equation" r:id="rId19" imgW="253800" imgH="241200" progId="Equation.3">
                  <p:embed/>
                </p:oleObj>
              </mc:Choice>
              <mc:Fallback>
                <p:oleObj name="Equation" r:id="rId19" imgW="2538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9538" y="3460750"/>
                        <a:ext cx="53975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41"/>
          <p:cNvGraphicFramePr>
            <a:graphicFrameLocks noChangeAspect="1"/>
          </p:cNvGraphicFramePr>
          <p:nvPr/>
        </p:nvGraphicFramePr>
        <p:xfrm>
          <a:off x="6135688" y="2800350"/>
          <a:ext cx="3508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3" name="Equation" r:id="rId21" imgW="164880" imgH="215640" progId="Equation.3">
                  <p:embed/>
                </p:oleObj>
              </mc:Choice>
              <mc:Fallback>
                <p:oleObj name="Equation" r:id="rId21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5688" y="2800350"/>
                        <a:ext cx="35083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42"/>
          <p:cNvGraphicFramePr>
            <a:graphicFrameLocks noChangeAspect="1"/>
          </p:cNvGraphicFramePr>
          <p:nvPr/>
        </p:nvGraphicFramePr>
        <p:xfrm>
          <a:off x="7626350" y="3017838"/>
          <a:ext cx="454025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4" name="Equation" r:id="rId23" imgW="139680" imgH="164880" progId="Equation.3">
                  <p:embed/>
                </p:oleObj>
              </mc:Choice>
              <mc:Fallback>
                <p:oleObj name="Equation" r:id="rId23" imgW="1396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6350" y="3017838"/>
                        <a:ext cx="454025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1849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Optimality of Beamforming</a:t>
            </a:r>
            <a:endParaRPr lang="en-US" sz="4000" i="1" smtClean="0"/>
          </a:p>
        </p:txBody>
      </p:sp>
      <p:pic>
        <p:nvPicPr>
          <p:cNvPr id="8195" name="Picture 1027" descr="H:\jobtalk\meanf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8675"/>
            <a:ext cx="4532313" cy="340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028" descr="H:\jobtalk\beamformingne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388" y="2054225"/>
            <a:ext cx="4687887" cy="352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1029"/>
          <p:cNvSpPr txBox="1">
            <a:spLocks noChangeArrowheads="1"/>
          </p:cNvSpPr>
          <p:nvPr/>
        </p:nvSpPr>
        <p:spPr bwMode="auto">
          <a:xfrm>
            <a:off x="822325" y="5551488"/>
            <a:ext cx="29495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i="1">
                <a:solidFill>
                  <a:srgbClr val="0000CC"/>
                </a:solidFill>
                <a:latin typeface="Garamond" pitchFamily="18" charset="0"/>
              </a:rPr>
              <a:t>Mean Information</a:t>
            </a:r>
          </a:p>
        </p:txBody>
      </p:sp>
      <p:sp>
        <p:nvSpPr>
          <p:cNvPr id="8198" name="Rectangle 1030"/>
          <p:cNvSpPr>
            <a:spLocks noChangeArrowheads="1"/>
          </p:cNvSpPr>
          <p:nvPr/>
        </p:nvSpPr>
        <p:spPr bwMode="auto">
          <a:xfrm>
            <a:off x="4789488" y="5521325"/>
            <a:ext cx="37734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Garamond" pitchFamily="18" charset="0"/>
              </a:rPr>
              <a:t>Covariance Information</a:t>
            </a:r>
          </a:p>
        </p:txBody>
      </p:sp>
    </p:spTree>
    <p:extLst>
      <p:ext uri="{BB962C8B-B14F-4D97-AF65-F5344CB8AC3E}">
        <p14:creationId xmlns:p14="http://schemas.microsoft.com/office/powerpoint/2010/main" val="1714373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28625"/>
            <a:ext cx="8407400" cy="685800"/>
          </a:xfrm>
        </p:spPr>
        <p:txBody>
          <a:bodyPr/>
          <a:lstStyle/>
          <a:p>
            <a:r>
              <a:rPr lang="en-US" smtClean="0"/>
              <a:t>Diversity vs. Multiplexing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8" y="1500188"/>
            <a:ext cx="8266112" cy="4114800"/>
          </a:xfrm>
        </p:spPr>
        <p:txBody>
          <a:bodyPr/>
          <a:lstStyle/>
          <a:p>
            <a:r>
              <a:rPr lang="en-US" smtClean="0"/>
              <a:t>Use antennas for multiplexing or diversity</a:t>
            </a:r>
          </a:p>
          <a:p>
            <a:endParaRPr lang="en-US" smtClean="0"/>
          </a:p>
          <a:p>
            <a:pPr>
              <a:lnSpc>
                <a:spcPct val="150000"/>
              </a:lnSpc>
            </a:pPr>
            <a:endParaRPr lang="en-US" smtClean="0"/>
          </a:p>
          <a:p>
            <a:pPr>
              <a:lnSpc>
                <a:spcPct val="140000"/>
              </a:lnSpc>
            </a:pPr>
            <a:r>
              <a:rPr lang="en-US" smtClean="0"/>
              <a:t>Diversity/Multiplexing tradeoffs </a:t>
            </a:r>
            <a:r>
              <a:rPr lang="en-US" sz="2400" smtClean="0"/>
              <a:t>(Zheng/Tse)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endParaRPr lang="en-US" smtClean="0"/>
          </a:p>
        </p:txBody>
      </p:sp>
      <p:grpSp>
        <p:nvGrpSpPr>
          <p:cNvPr id="2055" name="Group 132"/>
          <p:cNvGrpSpPr>
            <a:grpSpLocks/>
          </p:cNvGrpSpPr>
          <p:nvPr/>
        </p:nvGrpSpPr>
        <p:grpSpPr bwMode="auto">
          <a:xfrm>
            <a:off x="1438275" y="2081213"/>
            <a:ext cx="1862138" cy="1738312"/>
            <a:chOff x="2680" y="1375"/>
            <a:chExt cx="1374" cy="1216"/>
          </a:xfrm>
        </p:grpSpPr>
        <p:grpSp>
          <p:nvGrpSpPr>
            <p:cNvPr id="2092" name="Group 12"/>
            <p:cNvGrpSpPr>
              <a:grpSpLocks/>
            </p:cNvGrpSpPr>
            <p:nvPr/>
          </p:nvGrpSpPr>
          <p:grpSpPr bwMode="auto">
            <a:xfrm>
              <a:off x="2967" y="1496"/>
              <a:ext cx="100" cy="216"/>
              <a:chOff x="2342" y="1176"/>
              <a:chExt cx="136" cy="302"/>
            </a:xfrm>
          </p:grpSpPr>
          <p:sp>
            <p:nvSpPr>
              <p:cNvPr id="2131" name="Line 13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2" name="AutoShape 14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93" name="Group 15"/>
            <p:cNvGrpSpPr>
              <a:grpSpLocks/>
            </p:cNvGrpSpPr>
            <p:nvPr/>
          </p:nvGrpSpPr>
          <p:grpSpPr bwMode="auto">
            <a:xfrm>
              <a:off x="2974" y="1792"/>
              <a:ext cx="100" cy="216"/>
              <a:chOff x="2342" y="1176"/>
              <a:chExt cx="136" cy="302"/>
            </a:xfrm>
          </p:grpSpPr>
          <p:sp>
            <p:nvSpPr>
              <p:cNvPr id="2129" name="Line 16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0" name="AutoShape 17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94" name="Group 18"/>
            <p:cNvGrpSpPr>
              <a:grpSpLocks/>
            </p:cNvGrpSpPr>
            <p:nvPr/>
          </p:nvGrpSpPr>
          <p:grpSpPr bwMode="auto">
            <a:xfrm>
              <a:off x="2983" y="2089"/>
              <a:ext cx="100" cy="216"/>
              <a:chOff x="2342" y="1176"/>
              <a:chExt cx="136" cy="302"/>
            </a:xfrm>
          </p:grpSpPr>
          <p:sp>
            <p:nvSpPr>
              <p:cNvPr id="2127" name="Line 19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8" name="AutoShape 20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95" name="Line 27"/>
            <p:cNvSpPr>
              <a:spLocks noChangeShapeType="1"/>
            </p:cNvSpPr>
            <p:nvPr/>
          </p:nvSpPr>
          <p:spPr bwMode="auto">
            <a:xfrm>
              <a:off x="2680" y="2003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96" name="Group 28"/>
            <p:cNvGrpSpPr>
              <a:grpSpLocks/>
            </p:cNvGrpSpPr>
            <p:nvPr/>
          </p:nvGrpSpPr>
          <p:grpSpPr bwMode="auto">
            <a:xfrm>
              <a:off x="2680" y="1699"/>
              <a:ext cx="336" cy="136"/>
              <a:chOff x="2552" y="1592"/>
              <a:chExt cx="336" cy="136"/>
            </a:xfrm>
          </p:grpSpPr>
          <p:sp>
            <p:nvSpPr>
              <p:cNvPr id="2124" name="Line 29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5" name="Line 30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6" name="Line 31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97" name="Group 32"/>
            <p:cNvGrpSpPr>
              <a:grpSpLocks/>
            </p:cNvGrpSpPr>
            <p:nvPr/>
          </p:nvGrpSpPr>
          <p:grpSpPr bwMode="auto">
            <a:xfrm flipV="1">
              <a:off x="2696" y="2163"/>
              <a:ext cx="336" cy="136"/>
              <a:chOff x="2552" y="1592"/>
              <a:chExt cx="336" cy="136"/>
            </a:xfrm>
          </p:grpSpPr>
          <p:sp>
            <p:nvSpPr>
              <p:cNvPr id="2121" name="Line 33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2" name="Line 34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3" name="Line 35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98" name="Group 36"/>
            <p:cNvGrpSpPr>
              <a:grpSpLocks/>
            </p:cNvGrpSpPr>
            <p:nvPr/>
          </p:nvGrpSpPr>
          <p:grpSpPr bwMode="auto">
            <a:xfrm flipH="1">
              <a:off x="3659" y="1512"/>
              <a:ext cx="100" cy="216"/>
              <a:chOff x="2342" y="1176"/>
              <a:chExt cx="136" cy="302"/>
            </a:xfrm>
          </p:grpSpPr>
          <p:sp>
            <p:nvSpPr>
              <p:cNvPr id="2119" name="Line 37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0" name="AutoShape 38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99" name="Group 39"/>
            <p:cNvGrpSpPr>
              <a:grpSpLocks/>
            </p:cNvGrpSpPr>
            <p:nvPr/>
          </p:nvGrpSpPr>
          <p:grpSpPr bwMode="auto">
            <a:xfrm flipH="1">
              <a:off x="3652" y="1808"/>
              <a:ext cx="100" cy="216"/>
              <a:chOff x="2342" y="1176"/>
              <a:chExt cx="136" cy="302"/>
            </a:xfrm>
          </p:grpSpPr>
          <p:sp>
            <p:nvSpPr>
              <p:cNvPr id="2117" name="Line 40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8" name="AutoShape 41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00" name="Group 42"/>
            <p:cNvGrpSpPr>
              <a:grpSpLocks/>
            </p:cNvGrpSpPr>
            <p:nvPr/>
          </p:nvGrpSpPr>
          <p:grpSpPr bwMode="auto">
            <a:xfrm flipH="1">
              <a:off x="3643" y="2105"/>
              <a:ext cx="100" cy="216"/>
              <a:chOff x="2342" y="1176"/>
              <a:chExt cx="136" cy="302"/>
            </a:xfrm>
          </p:grpSpPr>
          <p:sp>
            <p:nvSpPr>
              <p:cNvPr id="2115" name="Line 43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6" name="AutoShape 44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01" name="Line 46"/>
            <p:cNvSpPr>
              <a:spLocks noChangeShapeType="1"/>
            </p:cNvSpPr>
            <p:nvPr/>
          </p:nvSpPr>
          <p:spPr bwMode="auto">
            <a:xfrm flipH="1">
              <a:off x="3710" y="2019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02" name="Group 47"/>
            <p:cNvGrpSpPr>
              <a:grpSpLocks/>
            </p:cNvGrpSpPr>
            <p:nvPr/>
          </p:nvGrpSpPr>
          <p:grpSpPr bwMode="auto">
            <a:xfrm flipH="1">
              <a:off x="3710" y="1715"/>
              <a:ext cx="336" cy="136"/>
              <a:chOff x="2552" y="1592"/>
              <a:chExt cx="336" cy="136"/>
            </a:xfrm>
          </p:grpSpPr>
          <p:sp>
            <p:nvSpPr>
              <p:cNvPr id="2112" name="Line 48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3" name="Line 49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4" name="Line 50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03" name="Line 51"/>
            <p:cNvSpPr>
              <a:spLocks noChangeShapeType="1"/>
            </p:cNvSpPr>
            <p:nvPr/>
          </p:nvSpPr>
          <p:spPr bwMode="auto">
            <a:xfrm flipH="1" flipV="1">
              <a:off x="3854" y="2179"/>
              <a:ext cx="2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4" name="Line 52"/>
            <p:cNvSpPr>
              <a:spLocks noChangeShapeType="1"/>
            </p:cNvSpPr>
            <p:nvPr/>
          </p:nvSpPr>
          <p:spPr bwMode="auto">
            <a:xfrm flipH="1">
              <a:off x="3862" y="2179"/>
              <a:ext cx="0" cy="1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5" name="Line 53"/>
            <p:cNvSpPr>
              <a:spLocks noChangeShapeType="1"/>
            </p:cNvSpPr>
            <p:nvPr/>
          </p:nvSpPr>
          <p:spPr bwMode="auto">
            <a:xfrm flipH="1" flipV="1">
              <a:off x="3694" y="2315"/>
              <a:ext cx="16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6" name="Line 59"/>
            <p:cNvSpPr>
              <a:spLocks noChangeShapeType="1"/>
            </p:cNvSpPr>
            <p:nvPr/>
          </p:nvSpPr>
          <p:spPr bwMode="auto">
            <a:xfrm>
              <a:off x="3136" y="1547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7" name="Line 60"/>
            <p:cNvSpPr>
              <a:spLocks noChangeShapeType="1"/>
            </p:cNvSpPr>
            <p:nvPr/>
          </p:nvSpPr>
          <p:spPr bwMode="auto">
            <a:xfrm>
              <a:off x="3152" y="1835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8" name="Line 61"/>
            <p:cNvSpPr>
              <a:spLocks noChangeShapeType="1"/>
            </p:cNvSpPr>
            <p:nvPr/>
          </p:nvSpPr>
          <p:spPr bwMode="auto">
            <a:xfrm>
              <a:off x="3176" y="2131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09" name="Group 64"/>
            <p:cNvGrpSpPr>
              <a:grpSpLocks/>
            </p:cNvGrpSpPr>
            <p:nvPr/>
          </p:nvGrpSpPr>
          <p:grpSpPr bwMode="auto">
            <a:xfrm>
              <a:off x="2952" y="1375"/>
              <a:ext cx="893" cy="1216"/>
              <a:chOff x="2927" y="1336"/>
              <a:chExt cx="893" cy="1216"/>
            </a:xfrm>
          </p:grpSpPr>
          <p:sp>
            <p:nvSpPr>
              <p:cNvPr id="2110" name="Oval 65"/>
              <p:cNvSpPr>
                <a:spLocks noChangeArrowheads="1"/>
              </p:cNvSpPr>
              <p:nvPr/>
            </p:nvSpPr>
            <p:spPr bwMode="auto">
              <a:xfrm>
                <a:off x="3288" y="1336"/>
                <a:ext cx="88" cy="1000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1" name="Text Box 66"/>
              <p:cNvSpPr txBox="1">
                <a:spLocks noChangeArrowheads="1"/>
              </p:cNvSpPr>
              <p:nvPr/>
            </p:nvSpPr>
            <p:spPr bwMode="auto">
              <a:xfrm>
                <a:off x="2927" y="2339"/>
                <a:ext cx="893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FF"/>
                    </a:solidFill>
                  </a:rPr>
                  <a:t>Error Prone</a:t>
                </a:r>
              </a:p>
            </p:txBody>
          </p:sp>
        </p:grpSp>
      </p:grpSp>
      <p:grpSp>
        <p:nvGrpSpPr>
          <p:cNvPr id="2056" name="Group 137"/>
          <p:cNvGrpSpPr>
            <a:grpSpLocks/>
          </p:cNvGrpSpPr>
          <p:nvPr/>
        </p:nvGrpSpPr>
        <p:grpSpPr bwMode="auto">
          <a:xfrm>
            <a:off x="4613275" y="2284413"/>
            <a:ext cx="2752725" cy="1468437"/>
            <a:chOff x="2851" y="1485"/>
            <a:chExt cx="1789" cy="1047"/>
          </a:xfrm>
        </p:grpSpPr>
        <p:grpSp>
          <p:nvGrpSpPr>
            <p:cNvPr id="2058" name="Group 67"/>
            <p:cNvGrpSpPr>
              <a:grpSpLocks/>
            </p:cNvGrpSpPr>
            <p:nvPr/>
          </p:nvGrpSpPr>
          <p:grpSpPr bwMode="auto">
            <a:xfrm>
              <a:off x="3746" y="1664"/>
              <a:ext cx="894" cy="868"/>
              <a:chOff x="3535" y="3328"/>
              <a:chExt cx="894" cy="868"/>
            </a:xfrm>
          </p:grpSpPr>
          <p:sp>
            <p:nvSpPr>
              <p:cNvPr id="2090" name="Oval 68"/>
              <p:cNvSpPr>
                <a:spLocks noChangeArrowheads="1"/>
              </p:cNvSpPr>
              <p:nvPr/>
            </p:nvSpPr>
            <p:spPr bwMode="auto">
              <a:xfrm>
                <a:off x="3877" y="3328"/>
                <a:ext cx="91" cy="632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1" name="Text Box 69"/>
              <p:cNvSpPr txBox="1">
                <a:spLocks noChangeArrowheads="1"/>
              </p:cNvSpPr>
              <p:nvPr/>
            </p:nvSpPr>
            <p:spPr bwMode="auto">
              <a:xfrm>
                <a:off x="3535" y="3979"/>
                <a:ext cx="894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FF"/>
                    </a:solidFill>
                  </a:rPr>
                  <a:t>Low P</a:t>
                </a:r>
                <a:r>
                  <a:rPr lang="en-US" sz="1400" b="1" baseline="-25000">
                    <a:solidFill>
                      <a:srgbClr val="0000FF"/>
                    </a:solidFill>
                  </a:rPr>
                  <a:t>e</a:t>
                </a:r>
              </a:p>
            </p:txBody>
          </p:sp>
        </p:grpSp>
        <p:sp>
          <p:nvSpPr>
            <p:cNvPr id="2059" name="Line 78"/>
            <p:cNvSpPr>
              <a:spLocks noChangeShapeType="1"/>
            </p:cNvSpPr>
            <p:nvPr/>
          </p:nvSpPr>
          <p:spPr bwMode="auto">
            <a:xfrm>
              <a:off x="3188" y="1529"/>
              <a:ext cx="0" cy="1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" name="AutoShape 79"/>
            <p:cNvSpPr>
              <a:spLocks noChangeArrowheads="1"/>
            </p:cNvSpPr>
            <p:nvPr/>
          </p:nvSpPr>
          <p:spPr bwMode="auto">
            <a:xfrm rot="10800000">
              <a:off x="3138" y="1485"/>
              <a:ext cx="100" cy="132"/>
            </a:xfrm>
            <a:prstGeom prst="triangle">
              <a:avLst>
                <a:gd name="adj" fmla="val 49995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" name="Line 81"/>
            <p:cNvSpPr>
              <a:spLocks noChangeShapeType="1"/>
            </p:cNvSpPr>
            <p:nvPr/>
          </p:nvSpPr>
          <p:spPr bwMode="auto">
            <a:xfrm>
              <a:off x="3195" y="1825"/>
              <a:ext cx="0" cy="1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" name="AutoShape 82"/>
            <p:cNvSpPr>
              <a:spLocks noChangeArrowheads="1"/>
            </p:cNvSpPr>
            <p:nvPr/>
          </p:nvSpPr>
          <p:spPr bwMode="auto">
            <a:xfrm rot="10800000">
              <a:off x="3145" y="1781"/>
              <a:ext cx="100" cy="132"/>
            </a:xfrm>
            <a:prstGeom prst="triangle">
              <a:avLst>
                <a:gd name="adj" fmla="val 49995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" name="Line 84"/>
            <p:cNvSpPr>
              <a:spLocks noChangeShapeType="1"/>
            </p:cNvSpPr>
            <p:nvPr/>
          </p:nvSpPr>
          <p:spPr bwMode="auto">
            <a:xfrm>
              <a:off x="3204" y="2122"/>
              <a:ext cx="0" cy="1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" name="AutoShape 85"/>
            <p:cNvSpPr>
              <a:spLocks noChangeArrowheads="1"/>
            </p:cNvSpPr>
            <p:nvPr/>
          </p:nvSpPr>
          <p:spPr bwMode="auto">
            <a:xfrm rot="10800000">
              <a:off x="3154" y="2078"/>
              <a:ext cx="100" cy="132"/>
            </a:xfrm>
            <a:prstGeom prst="triangle">
              <a:avLst>
                <a:gd name="adj" fmla="val 49995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" name="Line 92"/>
            <p:cNvSpPr>
              <a:spLocks noChangeShapeType="1"/>
            </p:cNvSpPr>
            <p:nvPr/>
          </p:nvSpPr>
          <p:spPr bwMode="auto">
            <a:xfrm>
              <a:off x="2851" y="1992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" name="Line 96"/>
            <p:cNvSpPr>
              <a:spLocks noChangeShapeType="1"/>
            </p:cNvSpPr>
            <p:nvPr/>
          </p:nvSpPr>
          <p:spPr bwMode="auto">
            <a:xfrm>
              <a:off x="3019" y="1688"/>
              <a:ext cx="16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" name="Line 100"/>
            <p:cNvSpPr>
              <a:spLocks noChangeShapeType="1"/>
            </p:cNvSpPr>
            <p:nvPr/>
          </p:nvSpPr>
          <p:spPr bwMode="auto">
            <a:xfrm flipV="1">
              <a:off x="3035" y="2288"/>
              <a:ext cx="16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68" name="Group 101"/>
            <p:cNvGrpSpPr>
              <a:grpSpLocks/>
            </p:cNvGrpSpPr>
            <p:nvPr/>
          </p:nvGrpSpPr>
          <p:grpSpPr bwMode="auto">
            <a:xfrm flipH="1">
              <a:off x="3830" y="1501"/>
              <a:ext cx="100" cy="216"/>
              <a:chOff x="2342" y="1176"/>
              <a:chExt cx="136" cy="302"/>
            </a:xfrm>
          </p:grpSpPr>
          <p:sp>
            <p:nvSpPr>
              <p:cNvPr id="2088" name="Line 102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" name="AutoShape 103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9" name="Group 104"/>
            <p:cNvGrpSpPr>
              <a:grpSpLocks/>
            </p:cNvGrpSpPr>
            <p:nvPr/>
          </p:nvGrpSpPr>
          <p:grpSpPr bwMode="auto">
            <a:xfrm flipH="1">
              <a:off x="3823" y="1797"/>
              <a:ext cx="100" cy="216"/>
              <a:chOff x="2342" y="1176"/>
              <a:chExt cx="136" cy="302"/>
            </a:xfrm>
          </p:grpSpPr>
          <p:sp>
            <p:nvSpPr>
              <p:cNvPr id="2086" name="Line 105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7" name="AutoShape 106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70" name="Group 107"/>
            <p:cNvGrpSpPr>
              <a:grpSpLocks/>
            </p:cNvGrpSpPr>
            <p:nvPr/>
          </p:nvGrpSpPr>
          <p:grpSpPr bwMode="auto">
            <a:xfrm flipH="1">
              <a:off x="3814" y="2094"/>
              <a:ext cx="100" cy="216"/>
              <a:chOff x="2342" y="1176"/>
              <a:chExt cx="136" cy="302"/>
            </a:xfrm>
          </p:grpSpPr>
          <p:sp>
            <p:nvSpPr>
              <p:cNvPr id="2084" name="Line 108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5" name="AutoShape 109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71" name="Line 111"/>
            <p:cNvSpPr>
              <a:spLocks noChangeShapeType="1"/>
            </p:cNvSpPr>
            <p:nvPr/>
          </p:nvSpPr>
          <p:spPr bwMode="auto">
            <a:xfrm flipH="1">
              <a:off x="3881" y="2008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72" name="Group 112"/>
            <p:cNvGrpSpPr>
              <a:grpSpLocks/>
            </p:cNvGrpSpPr>
            <p:nvPr/>
          </p:nvGrpSpPr>
          <p:grpSpPr bwMode="auto">
            <a:xfrm flipH="1">
              <a:off x="3881" y="1704"/>
              <a:ext cx="336" cy="136"/>
              <a:chOff x="2552" y="1592"/>
              <a:chExt cx="336" cy="136"/>
            </a:xfrm>
          </p:grpSpPr>
          <p:sp>
            <p:nvSpPr>
              <p:cNvPr id="2081" name="Line 113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2" name="Line 114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3" name="Line 115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73" name="Line 116"/>
            <p:cNvSpPr>
              <a:spLocks noChangeShapeType="1"/>
            </p:cNvSpPr>
            <p:nvPr/>
          </p:nvSpPr>
          <p:spPr bwMode="auto">
            <a:xfrm flipH="1" flipV="1">
              <a:off x="4025" y="2168"/>
              <a:ext cx="2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Line 117"/>
            <p:cNvSpPr>
              <a:spLocks noChangeShapeType="1"/>
            </p:cNvSpPr>
            <p:nvPr/>
          </p:nvSpPr>
          <p:spPr bwMode="auto">
            <a:xfrm flipH="1">
              <a:off x="4033" y="2168"/>
              <a:ext cx="0" cy="1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" name="Line 118"/>
            <p:cNvSpPr>
              <a:spLocks noChangeShapeType="1"/>
            </p:cNvSpPr>
            <p:nvPr/>
          </p:nvSpPr>
          <p:spPr bwMode="auto">
            <a:xfrm flipH="1" flipV="1">
              <a:off x="3865" y="2304"/>
              <a:ext cx="16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" name="Line 124"/>
            <p:cNvSpPr>
              <a:spLocks noChangeShapeType="1"/>
            </p:cNvSpPr>
            <p:nvPr/>
          </p:nvSpPr>
          <p:spPr bwMode="auto">
            <a:xfrm>
              <a:off x="3323" y="1824"/>
              <a:ext cx="47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" name="Line 128"/>
            <p:cNvSpPr>
              <a:spLocks noChangeShapeType="1"/>
            </p:cNvSpPr>
            <p:nvPr/>
          </p:nvSpPr>
          <p:spPr bwMode="auto">
            <a:xfrm>
              <a:off x="3315" y="1552"/>
              <a:ext cx="144" cy="272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" name="Line 129"/>
            <p:cNvSpPr>
              <a:spLocks noChangeShapeType="1"/>
            </p:cNvSpPr>
            <p:nvPr/>
          </p:nvSpPr>
          <p:spPr bwMode="auto">
            <a:xfrm flipV="1">
              <a:off x="3323" y="1824"/>
              <a:ext cx="136" cy="312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" name="Line 130"/>
            <p:cNvSpPr>
              <a:spLocks noChangeShapeType="1"/>
            </p:cNvSpPr>
            <p:nvPr/>
          </p:nvSpPr>
          <p:spPr bwMode="auto">
            <a:xfrm flipV="1">
              <a:off x="3603" y="1568"/>
              <a:ext cx="168" cy="25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0" name="Line 131"/>
            <p:cNvSpPr>
              <a:spLocks noChangeShapeType="1"/>
            </p:cNvSpPr>
            <p:nvPr/>
          </p:nvSpPr>
          <p:spPr bwMode="auto">
            <a:xfrm>
              <a:off x="3603" y="1840"/>
              <a:ext cx="152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050" name="Object 133"/>
          <p:cNvGraphicFramePr>
            <a:graphicFrameLocks noChangeAspect="1"/>
          </p:cNvGraphicFramePr>
          <p:nvPr/>
        </p:nvGraphicFramePr>
        <p:xfrm>
          <a:off x="750888" y="6003925"/>
          <a:ext cx="4189412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name="Equation" r:id="rId3" imgW="1511280" imgH="241200" progId="Equation.3">
                  <p:embed/>
                </p:oleObj>
              </mc:Choice>
              <mc:Fallback>
                <p:oleObj name="Equation" r:id="rId3" imgW="1511280" imgH="241200" progId="Equation.3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6003925"/>
                        <a:ext cx="4189412" cy="6683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134"/>
          <p:cNvGraphicFramePr>
            <a:graphicFrameLocks noChangeAspect="1"/>
          </p:cNvGraphicFramePr>
          <p:nvPr/>
        </p:nvGraphicFramePr>
        <p:xfrm>
          <a:off x="2963863" y="4991100"/>
          <a:ext cx="233045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Equation" r:id="rId5" imgW="1143000" imgH="431640" progId="Equation.3">
                  <p:embed/>
                </p:oleObj>
              </mc:Choice>
              <mc:Fallback>
                <p:oleObj name="Equation" r:id="rId5" imgW="1143000" imgH="431640" progId="Equation.3">
                  <p:embed/>
                  <p:pic>
                    <p:nvPicPr>
                      <p:cNvPr id="0" name="Object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3863" y="4991100"/>
                        <a:ext cx="233045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35"/>
          <p:cNvGraphicFramePr>
            <a:graphicFrameLocks noChangeAspect="1"/>
          </p:cNvGraphicFramePr>
          <p:nvPr/>
        </p:nvGraphicFramePr>
        <p:xfrm>
          <a:off x="466725" y="4398963"/>
          <a:ext cx="2967038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Equation" r:id="rId7" imgW="1485720" imgH="431640" progId="Equation.3">
                  <p:embed/>
                </p:oleObj>
              </mc:Choice>
              <mc:Fallback>
                <p:oleObj name="Equation" r:id="rId7" imgW="1485720" imgH="431640" progId="Equation.3">
                  <p:embed/>
                  <p:pic>
                    <p:nvPicPr>
                      <p:cNvPr id="0" name="Object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4398963"/>
                        <a:ext cx="2967038" cy="86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7" name="Picture 13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788" y="4398963"/>
            <a:ext cx="2949575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673100"/>
            <a:ext cx="8407400" cy="68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How should antennas be used?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8" y="1500188"/>
            <a:ext cx="7772400" cy="4114800"/>
          </a:xfrm>
        </p:spPr>
        <p:txBody>
          <a:bodyPr/>
          <a:lstStyle/>
          <a:p>
            <a:r>
              <a:rPr lang="en-US" smtClean="0"/>
              <a:t>Use antennas for multiplexing:</a:t>
            </a:r>
            <a:endParaRPr lang="en-US" sz="2400" smtClean="0"/>
          </a:p>
          <a:p>
            <a:endParaRPr lang="en-US" sz="2400" smtClean="0"/>
          </a:p>
          <a:p>
            <a:endParaRPr lang="en-US" smtClean="0"/>
          </a:p>
          <a:p>
            <a:pPr>
              <a:lnSpc>
                <a:spcPct val="60000"/>
              </a:lnSpc>
            </a:pPr>
            <a:endParaRPr lang="en-US" smtClean="0"/>
          </a:p>
          <a:p>
            <a:r>
              <a:rPr lang="en-US" smtClean="0"/>
              <a:t>Use antennas for diversity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4675" y="2082800"/>
            <a:ext cx="8355013" cy="1920875"/>
            <a:chOff x="306" y="1360"/>
            <a:chExt cx="5263" cy="1210"/>
          </a:xfrm>
        </p:grpSpPr>
        <p:pic>
          <p:nvPicPr>
            <p:cNvPr id="8266" name="Picture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4" y="1582"/>
              <a:ext cx="655" cy="8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67" name="Rectangle 6"/>
            <p:cNvSpPr>
              <a:spLocks noChangeArrowheads="1"/>
            </p:cNvSpPr>
            <p:nvPr/>
          </p:nvSpPr>
          <p:spPr bwMode="auto">
            <a:xfrm>
              <a:off x="5008" y="1691"/>
              <a:ext cx="48" cy="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8" name="Rectangle 7"/>
            <p:cNvSpPr>
              <a:spLocks noChangeArrowheads="1"/>
            </p:cNvSpPr>
            <p:nvPr/>
          </p:nvSpPr>
          <p:spPr bwMode="auto">
            <a:xfrm>
              <a:off x="5104" y="1787"/>
              <a:ext cx="112" cy="2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9" name="Rectangle 8"/>
            <p:cNvSpPr>
              <a:spLocks noChangeArrowheads="1"/>
            </p:cNvSpPr>
            <p:nvPr/>
          </p:nvSpPr>
          <p:spPr bwMode="auto">
            <a:xfrm>
              <a:off x="5200" y="1883"/>
              <a:ext cx="48" cy="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0" name="Rectangle 9"/>
            <p:cNvSpPr>
              <a:spLocks noChangeArrowheads="1"/>
            </p:cNvSpPr>
            <p:nvPr/>
          </p:nvSpPr>
          <p:spPr bwMode="auto">
            <a:xfrm>
              <a:off x="5424" y="1723"/>
              <a:ext cx="48" cy="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1" name="Rectangle 10"/>
            <p:cNvSpPr>
              <a:spLocks noChangeArrowheads="1"/>
            </p:cNvSpPr>
            <p:nvPr/>
          </p:nvSpPr>
          <p:spPr bwMode="auto">
            <a:xfrm>
              <a:off x="5056" y="2011"/>
              <a:ext cx="104" cy="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2" name="Rectangle 11"/>
            <p:cNvSpPr>
              <a:spLocks noChangeArrowheads="1"/>
            </p:cNvSpPr>
            <p:nvPr/>
          </p:nvSpPr>
          <p:spPr bwMode="auto">
            <a:xfrm>
              <a:off x="5352" y="1979"/>
              <a:ext cx="48" cy="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73" name="Group 12"/>
            <p:cNvGrpSpPr>
              <a:grpSpLocks/>
            </p:cNvGrpSpPr>
            <p:nvPr/>
          </p:nvGrpSpPr>
          <p:grpSpPr bwMode="auto">
            <a:xfrm>
              <a:off x="2967" y="1496"/>
              <a:ext cx="100" cy="216"/>
              <a:chOff x="2342" y="1176"/>
              <a:chExt cx="136" cy="302"/>
            </a:xfrm>
          </p:grpSpPr>
          <p:sp>
            <p:nvSpPr>
              <p:cNvPr id="8326" name="Line 13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7" name="AutoShape 14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74" name="Group 15"/>
            <p:cNvGrpSpPr>
              <a:grpSpLocks/>
            </p:cNvGrpSpPr>
            <p:nvPr/>
          </p:nvGrpSpPr>
          <p:grpSpPr bwMode="auto">
            <a:xfrm>
              <a:off x="2974" y="1792"/>
              <a:ext cx="100" cy="216"/>
              <a:chOff x="2342" y="1176"/>
              <a:chExt cx="136" cy="302"/>
            </a:xfrm>
          </p:grpSpPr>
          <p:sp>
            <p:nvSpPr>
              <p:cNvPr id="8324" name="Line 16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5" name="AutoShape 17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75" name="Group 18"/>
            <p:cNvGrpSpPr>
              <a:grpSpLocks/>
            </p:cNvGrpSpPr>
            <p:nvPr/>
          </p:nvGrpSpPr>
          <p:grpSpPr bwMode="auto">
            <a:xfrm>
              <a:off x="2983" y="2089"/>
              <a:ext cx="100" cy="216"/>
              <a:chOff x="2342" y="1176"/>
              <a:chExt cx="136" cy="302"/>
            </a:xfrm>
          </p:grpSpPr>
          <p:sp>
            <p:nvSpPr>
              <p:cNvPr id="8322" name="Line 19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3" name="AutoShape 20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76" name="Line 21"/>
            <p:cNvSpPr>
              <a:spLocks noChangeShapeType="1"/>
            </p:cNvSpPr>
            <p:nvPr/>
          </p:nvSpPr>
          <p:spPr bwMode="auto">
            <a:xfrm>
              <a:off x="1035" y="2009"/>
              <a:ext cx="20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7" name="Rectangle 22"/>
            <p:cNvSpPr>
              <a:spLocks noChangeArrowheads="1"/>
            </p:cNvSpPr>
            <p:nvPr/>
          </p:nvSpPr>
          <p:spPr bwMode="auto">
            <a:xfrm>
              <a:off x="1240" y="1819"/>
              <a:ext cx="600" cy="35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8" name="Text Box 23"/>
            <p:cNvSpPr txBox="1">
              <a:spLocks noChangeArrowheads="1"/>
            </p:cNvSpPr>
            <p:nvPr/>
          </p:nvSpPr>
          <p:spPr bwMode="auto">
            <a:xfrm>
              <a:off x="1247" y="1838"/>
              <a:ext cx="61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High-Rate</a:t>
              </a:r>
            </a:p>
            <a:p>
              <a:pPr algn="ctr" eaLnBrk="1" hangingPunct="1">
                <a:lnSpc>
                  <a:spcPct val="20000"/>
                </a:lnSpc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Quantizer</a:t>
              </a:r>
            </a:p>
          </p:txBody>
        </p:sp>
        <p:sp>
          <p:nvSpPr>
            <p:cNvPr id="8279" name="Line 24"/>
            <p:cNvSpPr>
              <a:spLocks noChangeShapeType="1"/>
            </p:cNvSpPr>
            <p:nvPr/>
          </p:nvSpPr>
          <p:spPr bwMode="auto">
            <a:xfrm>
              <a:off x="1859" y="2009"/>
              <a:ext cx="20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0" name="Rectangle 25"/>
            <p:cNvSpPr>
              <a:spLocks noChangeArrowheads="1"/>
            </p:cNvSpPr>
            <p:nvPr/>
          </p:nvSpPr>
          <p:spPr bwMode="auto">
            <a:xfrm>
              <a:off x="2072" y="1819"/>
              <a:ext cx="600" cy="36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1" name="Text Box 26"/>
            <p:cNvSpPr txBox="1">
              <a:spLocks noChangeArrowheads="1"/>
            </p:cNvSpPr>
            <p:nvPr/>
          </p:nvSpPr>
          <p:spPr bwMode="auto">
            <a:xfrm>
              <a:off x="1943" y="1830"/>
              <a:ext cx="87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ST Code</a:t>
              </a:r>
            </a:p>
            <a:p>
              <a:pPr algn="ctr" eaLnBrk="1" hangingPunct="1">
                <a:lnSpc>
                  <a:spcPct val="20000"/>
                </a:lnSpc>
                <a:spcBef>
                  <a:spcPct val="50000"/>
                </a:spcBef>
              </a:pPr>
              <a:r>
                <a:rPr lang="en-US" sz="1400" b="1" i="1">
                  <a:solidFill>
                    <a:srgbClr val="000000"/>
                  </a:solidFill>
                </a:rPr>
                <a:t>High Rate</a:t>
              </a:r>
            </a:p>
          </p:txBody>
        </p:sp>
        <p:sp>
          <p:nvSpPr>
            <p:cNvPr id="8282" name="Line 27"/>
            <p:cNvSpPr>
              <a:spLocks noChangeShapeType="1"/>
            </p:cNvSpPr>
            <p:nvPr/>
          </p:nvSpPr>
          <p:spPr bwMode="auto">
            <a:xfrm>
              <a:off x="2680" y="2003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83" name="Group 28"/>
            <p:cNvGrpSpPr>
              <a:grpSpLocks/>
            </p:cNvGrpSpPr>
            <p:nvPr/>
          </p:nvGrpSpPr>
          <p:grpSpPr bwMode="auto">
            <a:xfrm>
              <a:off x="2680" y="1699"/>
              <a:ext cx="336" cy="136"/>
              <a:chOff x="2552" y="1592"/>
              <a:chExt cx="336" cy="136"/>
            </a:xfrm>
          </p:grpSpPr>
          <p:sp>
            <p:nvSpPr>
              <p:cNvPr id="8319" name="Line 29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0" name="Line 30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1" name="Line 31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84" name="Group 32"/>
            <p:cNvGrpSpPr>
              <a:grpSpLocks/>
            </p:cNvGrpSpPr>
            <p:nvPr/>
          </p:nvGrpSpPr>
          <p:grpSpPr bwMode="auto">
            <a:xfrm flipV="1">
              <a:off x="2696" y="2163"/>
              <a:ext cx="336" cy="136"/>
              <a:chOff x="2552" y="1592"/>
              <a:chExt cx="336" cy="136"/>
            </a:xfrm>
          </p:grpSpPr>
          <p:sp>
            <p:nvSpPr>
              <p:cNvPr id="8316" name="Line 33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7" name="Line 34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8" name="Line 35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85" name="Group 36"/>
            <p:cNvGrpSpPr>
              <a:grpSpLocks/>
            </p:cNvGrpSpPr>
            <p:nvPr/>
          </p:nvGrpSpPr>
          <p:grpSpPr bwMode="auto">
            <a:xfrm flipH="1">
              <a:off x="3659" y="1512"/>
              <a:ext cx="100" cy="216"/>
              <a:chOff x="2342" y="1176"/>
              <a:chExt cx="136" cy="302"/>
            </a:xfrm>
          </p:grpSpPr>
          <p:sp>
            <p:nvSpPr>
              <p:cNvPr id="8314" name="Line 37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5" name="AutoShape 38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86" name="Group 39"/>
            <p:cNvGrpSpPr>
              <a:grpSpLocks/>
            </p:cNvGrpSpPr>
            <p:nvPr/>
          </p:nvGrpSpPr>
          <p:grpSpPr bwMode="auto">
            <a:xfrm flipH="1">
              <a:off x="3652" y="1808"/>
              <a:ext cx="100" cy="216"/>
              <a:chOff x="2342" y="1176"/>
              <a:chExt cx="136" cy="302"/>
            </a:xfrm>
          </p:grpSpPr>
          <p:sp>
            <p:nvSpPr>
              <p:cNvPr id="8312" name="Line 40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3" name="AutoShape 41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87" name="Group 42"/>
            <p:cNvGrpSpPr>
              <a:grpSpLocks/>
            </p:cNvGrpSpPr>
            <p:nvPr/>
          </p:nvGrpSpPr>
          <p:grpSpPr bwMode="auto">
            <a:xfrm flipH="1">
              <a:off x="3643" y="2105"/>
              <a:ext cx="100" cy="216"/>
              <a:chOff x="2342" y="1176"/>
              <a:chExt cx="136" cy="302"/>
            </a:xfrm>
          </p:grpSpPr>
          <p:sp>
            <p:nvSpPr>
              <p:cNvPr id="8310" name="Line 43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1" name="AutoShape 44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88" name="Rectangle 45"/>
            <p:cNvSpPr>
              <a:spLocks noChangeArrowheads="1"/>
            </p:cNvSpPr>
            <p:nvPr/>
          </p:nvSpPr>
          <p:spPr bwMode="auto">
            <a:xfrm flipH="1">
              <a:off x="4054" y="1835"/>
              <a:ext cx="600" cy="36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9" name="Line 46"/>
            <p:cNvSpPr>
              <a:spLocks noChangeShapeType="1"/>
            </p:cNvSpPr>
            <p:nvPr/>
          </p:nvSpPr>
          <p:spPr bwMode="auto">
            <a:xfrm flipH="1">
              <a:off x="3710" y="2019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90" name="Group 47"/>
            <p:cNvGrpSpPr>
              <a:grpSpLocks/>
            </p:cNvGrpSpPr>
            <p:nvPr/>
          </p:nvGrpSpPr>
          <p:grpSpPr bwMode="auto">
            <a:xfrm flipH="1">
              <a:off x="3710" y="1715"/>
              <a:ext cx="336" cy="136"/>
              <a:chOff x="2552" y="1592"/>
              <a:chExt cx="336" cy="136"/>
            </a:xfrm>
          </p:grpSpPr>
          <p:sp>
            <p:nvSpPr>
              <p:cNvPr id="8307" name="Line 48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8" name="Line 49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9" name="Line 50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91" name="Line 51"/>
            <p:cNvSpPr>
              <a:spLocks noChangeShapeType="1"/>
            </p:cNvSpPr>
            <p:nvPr/>
          </p:nvSpPr>
          <p:spPr bwMode="auto">
            <a:xfrm flipH="1" flipV="1">
              <a:off x="3854" y="2179"/>
              <a:ext cx="2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2" name="Line 52"/>
            <p:cNvSpPr>
              <a:spLocks noChangeShapeType="1"/>
            </p:cNvSpPr>
            <p:nvPr/>
          </p:nvSpPr>
          <p:spPr bwMode="auto">
            <a:xfrm flipH="1">
              <a:off x="3862" y="2179"/>
              <a:ext cx="0" cy="1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3" name="Line 53"/>
            <p:cNvSpPr>
              <a:spLocks noChangeShapeType="1"/>
            </p:cNvSpPr>
            <p:nvPr/>
          </p:nvSpPr>
          <p:spPr bwMode="auto">
            <a:xfrm flipH="1" flipV="1">
              <a:off x="3694" y="2315"/>
              <a:ext cx="16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4" name="Text Box 54"/>
            <p:cNvSpPr txBox="1">
              <a:spLocks noChangeArrowheads="1"/>
            </p:cNvSpPr>
            <p:nvPr/>
          </p:nvSpPr>
          <p:spPr bwMode="auto">
            <a:xfrm>
              <a:off x="4031" y="1918"/>
              <a:ext cx="61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Decoder</a:t>
              </a:r>
            </a:p>
          </p:txBody>
        </p:sp>
        <p:sp>
          <p:nvSpPr>
            <p:cNvPr id="8295" name="Rectangle 55"/>
            <p:cNvSpPr>
              <a:spLocks noChangeArrowheads="1"/>
            </p:cNvSpPr>
            <p:nvPr/>
          </p:nvSpPr>
          <p:spPr bwMode="auto">
            <a:xfrm>
              <a:off x="5200" y="2147"/>
              <a:ext cx="104" cy="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" name="Rectangle 56"/>
            <p:cNvSpPr>
              <a:spLocks noChangeArrowheads="1"/>
            </p:cNvSpPr>
            <p:nvPr/>
          </p:nvSpPr>
          <p:spPr bwMode="auto">
            <a:xfrm>
              <a:off x="5424" y="2275"/>
              <a:ext cx="48" cy="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" name="Rectangle 57"/>
            <p:cNvSpPr>
              <a:spLocks noChangeArrowheads="1"/>
            </p:cNvSpPr>
            <p:nvPr/>
          </p:nvSpPr>
          <p:spPr bwMode="auto">
            <a:xfrm>
              <a:off x="5032" y="2275"/>
              <a:ext cx="48" cy="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" name="Line 58"/>
            <p:cNvSpPr>
              <a:spLocks noChangeShapeType="1"/>
            </p:cNvSpPr>
            <p:nvPr/>
          </p:nvSpPr>
          <p:spPr bwMode="auto">
            <a:xfrm>
              <a:off x="4664" y="2011"/>
              <a:ext cx="2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" name="Line 59"/>
            <p:cNvSpPr>
              <a:spLocks noChangeShapeType="1"/>
            </p:cNvSpPr>
            <p:nvPr/>
          </p:nvSpPr>
          <p:spPr bwMode="auto">
            <a:xfrm>
              <a:off x="3136" y="1547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" name="Line 60"/>
            <p:cNvSpPr>
              <a:spLocks noChangeShapeType="1"/>
            </p:cNvSpPr>
            <p:nvPr/>
          </p:nvSpPr>
          <p:spPr bwMode="auto">
            <a:xfrm>
              <a:off x="3152" y="1835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1" name="Line 61"/>
            <p:cNvSpPr>
              <a:spLocks noChangeShapeType="1"/>
            </p:cNvSpPr>
            <p:nvPr/>
          </p:nvSpPr>
          <p:spPr bwMode="auto">
            <a:xfrm>
              <a:off x="3176" y="2131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302" name="Picture 6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" y="1512"/>
              <a:ext cx="693" cy="8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03" name="Picture 63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8" y="1360"/>
              <a:ext cx="349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304" name="Group 64"/>
            <p:cNvGrpSpPr>
              <a:grpSpLocks/>
            </p:cNvGrpSpPr>
            <p:nvPr/>
          </p:nvGrpSpPr>
          <p:grpSpPr bwMode="auto">
            <a:xfrm>
              <a:off x="2952" y="1375"/>
              <a:ext cx="894" cy="1195"/>
              <a:chOff x="2927" y="1336"/>
              <a:chExt cx="894" cy="1195"/>
            </a:xfrm>
          </p:grpSpPr>
          <p:sp>
            <p:nvSpPr>
              <p:cNvPr id="8305" name="Oval 65"/>
              <p:cNvSpPr>
                <a:spLocks noChangeArrowheads="1"/>
              </p:cNvSpPr>
              <p:nvPr/>
            </p:nvSpPr>
            <p:spPr bwMode="auto">
              <a:xfrm>
                <a:off x="3288" y="1336"/>
                <a:ext cx="88" cy="1000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" name="Text Box 66"/>
              <p:cNvSpPr txBox="1">
                <a:spLocks noChangeArrowheads="1"/>
              </p:cNvSpPr>
              <p:nvPr/>
            </p:nvSpPr>
            <p:spPr bwMode="auto">
              <a:xfrm>
                <a:off x="2927" y="2339"/>
                <a:ext cx="89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FF"/>
                    </a:solidFill>
                  </a:rPr>
                  <a:t>Error Prone</a:t>
                </a:r>
              </a:p>
            </p:txBody>
          </p:sp>
        </p:grpSp>
      </p:grpSp>
      <p:grpSp>
        <p:nvGrpSpPr>
          <p:cNvPr id="13" name="Group 67"/>
          <p:cNvGrpSpPr>
            <a:grpSpLocks/>
          </p:cNvGrpSpPr>
          <p:nvPr/>
        </p:nvGrpSpPr>
        <p:grpSpPr bwMode="auto">
          <a:xfrm>
            <a:off x="511175" y="4494213"/>
            <a:ext cx="8405813" cy="1784350"/>
            <a:chOff x="266" y="3047"/>
            <a:chExt cx="5295" cy="1124"/>
          </a:xfrm>
        </p:grpSpPr>
        <p:grpSp>
          <p:nvGrpSpPr>
            <p:cNvPr id="8201" name="Group 68"/>
            <p:cNvGrpSpPr>
              <a:grpSpLocks/>
            </p:cNvGrpSpPr>
            <p:nvPr/>
          </p:nvGrpSpPr>
          <p:grpSpPr bwMode="auto">
            <a:xfrm>
              <a:off x="3535" y="3328"/>
              <a:ext cx="894" cy="843"/>
              <a:chOff x="3535" y="3328"/>
              <a:chExt cx="894" cy="843"/>
            </a:xfrm>
          </p:grpSpPr>
          <p:sp>
            <p:nvSpPr>
              <p:cNvPr id="8264" name="Oval 69"/>
              <p:cNvSpPr>
                <a:spLocks noChangeArrowheads="1"/>
              </p:cNvSpPr>
              <p:nvPr/>
            </p:nvSpPr>
            <p:spPr bwMode="auto">
              <a:xfrm>
                <a:off x="3877" y="3328"/>
                <a:ext cx="91" cy="632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5" name="Text Box 70"/>
              <p:cNvSpPr txBox="1">
                <a:spLocks noChangeArrowheads="1"/>
              </p:cNvSpPr>
              <p:nvPr/>
            </p:nvSpPr>
            <p:spPr bwMode="auto">
              <a:xfrm>
                <a:off x="3535" y="3979"/>
                <a:ext cx="89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FF"/>
                    </a:solidFill>
                  </a:rPr>
                  <a:t>Low P</a:t>
                </a:r>
                <a:r>
                  <a:rPr lang="en-US" sz="1400" b="1" baseline="-25000">
                    <a:solidFill>
                      <a:srgbClr val="0000FF"/>
                    </a:solidFill>
                  </a:rPr>
                  <a:t>e</a:t>
                </a:r>
              </a:p>
            </p:txBody>
          </p:sp>
        </p:grpSp>
        <p:grpSp>
          <p:nvGrpSpPr>
            <p:cNvPr id="8202" name="Group 71"/>
            <p:cNvGrpSpPr>
              <a:grpSpLocks/>
            </p:cNvGrpSpPr>
            <p:nvPr/>
          </p:nvGrpSpPr>
          <p:grpSpPr bwMode="auto">
            <a:xfrm>
              <a:off x="266" y="3047"/>
              <a:ext cx="5295" cy="994"/>
              <a:chOff x="266" y="3047"/>
              <a:chExt cx="5295" cy="994"/>
            </a:xfrm>
          </p:grpSpPr>
          <p:sp>
            <p:nvSpPr>
              <p:cNvPr id="8203" name="Rectangle 72"/>
              <p:cNvSpPr>
                <a:spLocks noChangeArrowheads="1"/>
              </p:cNvSpPr>
              <p:nvPr/>
            </p:nvSpPr>
            <p:spPr bwMode="auto">
              <a:xfrm>
                <a:off x="4968" y="3344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" name="Rectangle 73"/>
              <p:cNvSpPr>
                <a:spLocks noChangeArrowheads="1"/>
              </p:cNvSpPr>
              <p:nvPr/>
            </p:nvSpPr>
            <p:spPr bwMode="auto">
              <a:xfrm>
                <a:off x="5064" y="3440"/>
                <a:ext cx="112" cy="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5" name="Rectangle 74"/>
              <p:cNvSpPr>
                <a:spLocks noChangeArrowheads="1"/>
              </p:cNvSpPr>
              <p:nvPr/>
            </p:nvSpPr>
            <p:spPr bwMode="auto">
              <a:xfrm>
                <a:off x="5160" y="3536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6" name="Rectangle 75"/>
              <p:cNvSpPr>
                <a:spLocks noChangeArrowheads="1"/>
              </p:cNvSpPr>
              <p:nvPr/>
            </p:nvSpPr>
            <p:spPr bwMode="auto">
              <a:xfrm>
                <a:off x="5384" y="3376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7" name="Rectangle 76"/>
              <p:cNvSpPr>
                <a:spLocks noChangeArrowheads="1"/>
              </p:cNvSpPr>
              <p:nvPr/>
            </p:nvSpPr>
            <p:spPr bwMode="auto">
              <a:xfrm>
                <a:off x="5016" y="3664"/>
                <a:ext cx="104" cy="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8" name="Rectangle 77"/>
              <p:cNvSpPr>
                <a:spLocks noChangeArrowheads="1"/>
              </p:cNvSpPr>
              <p:nvPr/>
            </p:nvSpPr>
            <p:spPr bwMode="auto">
              <a:xfrm>
                <a:off x="5312" y="3632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209" name="Group 78"/>
              <p:cNvGrpSpPr>
                <a:grpSpLocks/>
              </p:cNvGrpSpPr>
              <p:nvPr/>
            </p:nvGrpSpPr>
            <p:grpSpPr bwMode="auto">
              <a:xfrm>
                <a:off x="2927" y="3149"/>
                <a:ext cx="100" cy="216"/>
                <a:chOff x="2342" y="1176"/>
                <a:chExt cx="136" cy="302"/>
              </a:xfrm>
            </p:grpSpPr>
            <p:sp>
              <p:nvSpPr>
                <p:cNvPr id="8262" name="Line 79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63" name="AutoShape 80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10" name="Group 81"/>
              <p:cNvGrpSpPr>
                <a:grpSpLocks/>
              </p:cNvGrpSpPr>
              <p:nvPr/>
            </p:nvGrpSpPr>
            <p:grpSpPr bwMode="auto">
              <a:xfrm>
                <a:off x="2934" y="3445"/>
                <a:ext cx="100" cy="216"/>
                <a:chOff x="2342" y="1176"/>
                <a:chExt cx="136" cy="302"/>
              </a:xfrm>
            </p:grpSpPr>
            <p:sp>
              <p:nvSpPr>
                <p:cNvPr id="8260" name="Line 82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61" name="AutoShape 83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11" name="Group 84"/>
              <p:cNvGrpSpPr>
                <a:grpSpLocks/>
              </p:cNvGrpSpPr>
              <p:nvPr/>
            </p:nvGrpSpPr>
            <p:grpSpPr bwMode="auto">
              <a:xfrm>
                <a:off x="2943" y="3742"/>
                <a:ext cx="100" cy="216"/>
                <a:chOff x="2342" y="1176"/>
                <a:chExt cx="136" cy="302"/>
              </a:xfrm>
            </p:grpSpPr>
            <p:sp>
              <p:nvSpPr>
                <p:cNvPr id="8258" name="Line 85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59" name="AutoShape 86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12" name="Line 87"/>
              <p:cNvSpPr>
                <a:spLocks noChangeShapeType="1"/>
              </p:cNvSpPr>
              <p:nvPr/>
            </p:nvSpPr>
            <p:spPr bwMode="auto">
              <a:xfrm>
                <a:off x="995" y="3662"/>
                <a:ext cx="206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3" name="Rectangle 88"/>
              <p:cNvSpPr>
                <a:spLocks noChangeArrowheads="1"/>
              </p:cNvSpPr>
              <p:nvPr/>
            </p:nvSpPr>
            <p:spPr bwMode="auto">
              <a:xfrm>
                <a:off x="1200" y="3472"/>
                <a:ext cx="600" cy="352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Text Box 89"/>
              <p:cNvSpPr txBox="1">
                <a:spLocks noChangeArrowheads="1"/>
              </p:cNvSpPr>
              <p:nvPr/>
            </p:nvSpPr>
            <p:spPr bwMode="auto">
              <a:xfrm>
                <a:off x="1207" y="3491"/>
                <a:ext cx="614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00"/>
                    </a:solidFill>
                  </a:rPr>
                  <a:t>Low-Rate</a:t>
                </a:r>
              </a:p>
              <a:p>
                <a:pPr algn="ctr" eaLnBrk="1" hangingPunct="1">
                  <a:lnSpc>
                    <a:spcPct val="20000"/>
                  </a:lnSpc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00"/>
                    </a:solidFill>
                  </a:rPr>
                  <a:t>Quantizer</a:t>
                </a:r>
              </a:p>
            </p:txBody>
          </p:sp>
          <p:sp>
            <p:nvSpPr>
              <p:cNvPr id="8215" name="Line 90"/>
              <p:cNvSpPr>
                <a:spLocks noChangeShapeType="1"/>
              </p:cNvSpPr>
              <p:nvPr/>
            </p:nvSpPr>
            <p:spPr bwMode="auto">
              <a:xfrm>
                <a:off x="1819" y="3662"/>
                <a:ext cx="206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Rectangle 91"/>
              <p:cNvSpPr>
                <a:spLocks noChangeArrowheads="1"/>
              </p:cNvSpPr>
              <p:nvPr/>
            </p:nvSpPr>
            <p:spPr bwMode="auto">
              <a:xfrm>
                <a:off x="2032" y="3440"/>
                <a:ext cx="624" cy="432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Text Box 92"/>
              <p:cNvSpPr txBox="1">
                <a:spLocks noChangeArrowheads="1"/>
              </p:cNvSpPr>
              <p:nvPr/>
            </p:nvSpPr>
            <p:spPr bwMode="auto">
              <a:xfrm>
                <a:off x="1855" y="3451"/>
                <a:ext cx="1022" cy="3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00"/>
                    </a:solidFill>
                  </a:rPr>
                  <a:t>ST Code</a:t>
                </a:r>
              </a:p>
              <a:p>
                <a:pPr algn="ctr" eaLnBrk="1" hangingPunct="1">
                  <a:lnSpc>
                    <a:spcPct val="20000"/>
                  </a:lnSpc>
                  <a:spcBef>
                    <a:spcPct val="50000"/>
                  </a:spcBef>
                </a:pPr>
                <a:r>
                  <a:rPr lang="en-US" sz="1400" b="1" i="1">
                    <a:solidFill>
                      <a:srgbClr val="000000"/>
                    </a:solidFill>
                  </a:rPr>
                  <a:t>High </a:t>
                </a:r>
              </a:p>
              <a:p>
                <a:pPr algn="ctr" eaLnBrk="1" hangingPunct="1">
                  <a:lnSpc>
                    <a:spcPct val="30000"/>
                  </a:lnSpc>
                  <a:spcBef>
                    <a:spcPct val="50000"/>
                  </a:spcBef>
                </a:pPr>
                <a:r>
                  <a:rPr lang="en-US" sz="1400" b="1" i="1">
                    <a:solidFill>
                      <a:srgbClr val="000000"/>
                    </a:solidFill>
                  </a:rPr>
                  <a:t>Diversity</a:t>
                </a:r>
              </a:p>
            </p:txBody>
          </p:sp>
          <p:sp>
            <p:nvSpPr>
              <p:cNvPr id="8218" name="Line 93"/>
              <p:cNvSpPr>
                <a:spLocks noChangeShapeType="1"/>
              </p:cNvSpPr>
              <p:nvPr/>
            </p:nvSpPr>
            <p:spPr bwMode="auto">
              <a:xfrm>
                <a:off x="2640" y="3656"/>
                <a:ext cx="33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219" name="Group 94"/>
              <p:cNvGrpSpPr>
                <a:grpSpLocks/>
              </p:cNvGrpSpPr>
              <p:nvPr/>
            </p:nvGrpSpPr>
            <p:grpSpPr bwMode="auto">
              <a:xfrm>
                <a:off x="2640" y="3352"/>
                <a:ext cx="336" cy="136"/>
                <a:chOff x="2552" y="1592"/>
                <a:chExt cx="336" cy="136"/>
              </a:xfrm>
            </p:grpSpPr>
            <p:sp>
              <p:nvSpPr>
                <p:cNvPr id="8255" name="Line 95"/>
                <p:cNvSpPr>
                  <a:spLocks noChangeShapeType="1"/>
                </p:cNvSpPr>
                <p:nvPr/>
              </p:nvSpPr>
              <p:spPr bwMode="auto">
                <a:xfrm>
                  <a:off x="2552" y="1728"/>
                  <a:ext cx="176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56" name="Line 96"/>
                <p:cNvSpPr>
                  <a:spLocks noChangeShapeType="1"/>
                </p:cNvSpPr>
                <p:nvPr/>
              </p:nvSpPr>
              <p:spPr bwMode="auto">
                <a:xfrm flipV="1">
                  <a:off x="2720" y="1600"/>
                  <a:ext cx="0" cy="12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57" name="Line 97"/>
                <p:cNvSpPr>
                  <a:spLocks noChangeShapeType="1"/>
                </p:cNvSpPr>
                <p:nvPr/>
              </p:nvSpPr>
              <p:spPr bwMode="auto">
                <a:xfrm>
                  <a:off x="2720" y="1592"/>
                  <a:ext cx="16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20" name="Group 98"/>
              <p:cNvGrpSpPr>
                <a:grpSpLocks/>
              </p:cNvGrpSpPr>
              <p:nvPr/>
            </p:nvGrpSpPr>
            <p:grpSpPr bwMode="auto">
              <a:xfrm flipV="1">
                <a:off x="2656" y="3816"/>
                <a:ext cx="336" cy="136"/>
                <a:chOff x="2552" y="1592"/>
                <a:chExt cx="336" cy="136"/>
              </a:xfrm>
            </p:grpSpPr>
            <p:sp>
              <p:nvSpPr>
                <p:cNvPr id="8252" name="Line 99"/>
                <p:cNvSpPr>
                  <a:spLocks noChangeShapeType="1"/>
                </p:cNvSpPr>
                <p:nvPr/>
              </p:nvSpPr>
              <p:spPr bwMode="auto">
                <a:xfrm>
                  <a:off x="2552" y="1728"/>
                  <a:ext cx="176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53" name="Line 100"/>
                <p:cNvSpPr>
                  <a:spLocks noChangeShapeType="1"/>
                </p:cNvSpPr>
                <p:nvPr/>
              </p:nvSpPr>
              <p:spPr bwMode="auto">
                <a:xfrm flipV="1">
                  <a:off x="2720" y="1600"/>
                  <a:ext cx="0" cy="12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54" name="Line 101"/>
                <p:cNvSpPr>
                  <a:spLocks noChangeShapeType="1"/>
                </p:cNvSpPr>
                <p:nvPr/>
              </p:nvSpPr>
              <p:spPr bwMode="auto">
                <a:xfrm>
                  <a:off x="2720" y="1592"/>
                  <a:ext cx="16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21" name="Group 102"/>
              <p:cNvGrpSpPr>
                <a:grpSpLocks/>
              </p:cNvGrpSpPr>
              <p:nvPr/>
            </p:nvGrpSpPr>
            <p:grpSpPr bwMode="auto">
              <a:xfrm flipH="1">
                <a:off x="3619" y="3165"/>
                <a:ext cx="100" cy="216"/>
                <a:chOff x="2342" y="1176"/>
                <a:chExt cx="136" cy="302"/>
              </a:xfrm>
            </p:grpSpPr>
            <p:sp>
              <p:nvSpPr>
                <p:cNvPr id="8250" name="Line 103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51" name="AutoShape 104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22" name="Group 105"/>
              <p:cNvGrpSpPr>
                <a:grpSpLocks/>
              </p:cNvGrpSpPr>
              <p:nvPr/>
            </p:nvGrpSpPr>
            <p:grpSpPr bwMode="auto">
              <a:xfrm flipH="1">
                <a:off x="3612" y="3461"/>
                <a:ext cx="100" cy="216"/>
                <a:chOff x="2342" y="1176"/>
                <a:chExt cx="136" cy="302"/>
              </a:xfrm>
            </p:grpSpPr>
            <p:sp>
              <p:nvSpPr>
                <p:cNvPr id="8248" name="Line 106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9" name="AutoShape 107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23" name="Group 108"/>
              <p:cNvGrpSpPr>
                <a:grpSpLocks/>
              </p:cNvGrpSpPr>
              <p:nvPr/>
            </p:nvGrpSpPr>
            <p:grpSpPr bwMode="auto">
              <a:xfrm flipH="1">
                <a:off x="3603" y="3758"/>
                <a:ext cx="100" cy="216"/>
                <a:chOff x="2342" y="1176"/>
                <a:chExt cx="136" cy="302"/>
              </a:xfrm>
            </p:grpSpPr>
            <p:sp>
              <p:nvSpPr>
                <p:cNvPr id="8246" name="Line 109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7" name="AutoShape 110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24" name="Rectangle 111"/>
              <p:cNvSpPr>
                <a:spLocks noChangeArrowheads="1"/>
              </p:cNvSpPr>
              <p:nvPr/>
            </p:nvSpPr>
            <p:spPr bwMode="auto">
              <a:xfrm flipH="1">
                <a:off x="4014" y="3488"/>
                <a:ext cx="600" cy="36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5" name="Line 112"/>
              <p:cNvSpPr>
                <a:spLocks noChangeShapeType="1"/>
              </p:cNvSpPr>
              <p:nvPr/>
            </p:nvSpPr>
            <p:spPr bwMode="auto">
              <a:xfrm flipH="1">
                <a:off x="3670" y="3672"/>
                <a:ext cx="33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226" name="Group 113"/>
              <p:cNvGrpSpPr>
                <a:grpSpLocks/>
              </p:cNvGrpSpPr>
              <p:nvPr/>
            </p:nvGrpSpPr>
            <p:grpSpPr bwMode="auto">
              <a:xfrm flipH="1">
                <a:off x="3670" y="3368"/>
                <a:ext cx="336" cy="136"/>
                <a:chOff x="2552" y="1592"/>
                <a:chExt cx="336" cy="136"/>
              </a:xfrm>
            </p:grpSpPr>
            <p:sp>
              <p:nvSpPr>
                <p:cNvPr id="8243" name="Line 114"/>
                <p:cNvSpPr>
                  <a:spLocks noChangeShapeType="1"/>
                </p:cNvSpPr>
                <p:nvPr/>
              </p:nvSpPr>
              <p:spPr bwMode="auto">
                <a:xfrm>
                  <a:off x="2552" y="1728"/>
                  <a:ext cx="176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4" name="Line 115"/>
                <p:cNvSpPr>
                  <a:spLocks noChangeShapeType="1"/>
                </p:cNvSpPr>
                <p:nvPr/>
              </p:nvSpPr>
              <p:spPr bwMode="auto">
                <a:xfrm flipV="1">
                  <a:off x="2720" y="1600"/>
                  <a:ext cx="0" cy="12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5" name="Line 116"/>
                <p:cNvSpPr>
                  <a:spLocks noChangeShapeType="1"/>
                </p:cNvSpPr>
                <p:nvPr/>
              </p:nvSpPr>
              <p:spPr bwMode="auto">
                <a:xfrm>
                  <a:off x="2720" y="1592"/>
                  <a:ext cx="16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27" name="Line 117"/>
              <p:cNvSpPr>
                <a:spLocks noChangeShapeType="1"/>
              </p:cNvSpPr>
              <p:nvPr/>
            </p:nvSpPr>
            <p:spPr bwMode="auto">
              <a:xfrm flipH="1" flipV="1">
                <a:off x="3814" y="3832"/>
                <a:ext cx="20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Line 118"/>
              <p:cNvSpPr>
                <a:spLocks noChangeShapeType="1"/>
              </p:cNvSpPr>
              <p:nvPr/>
            </p:nvSpPr>
            <p:spPr bwMode="auto">
              <a:xfrm flipH="1">
                <a:off x="3822" y="3832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9" name="Line 119"/>
              <p:cNvSpPr>
                <a:spLocks noChangeShapeType="1"/>
              </p:cNvSpPr>
              <p:nvPr/>
            </p:nvSpPr>
            <p:spPr bwMode="auto">
              <a:xfrm flipH="1" flipV="1">
                <a:off x="3654" y="3968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0" name="Text Box 120"/>
              <p:cNvSpPr txBox="1">
                <a:spLocks noChangeArrowheads="1"/>
              </p:cNvSpPr>
              <p:nvPr/>
            </p:nvSpPr>
            <p:spPr bwMode="auto">
              <a:xfrm>
                <a:off x="3991" y="3571"/>
                <a:ext cx="61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00"/>
                    </a:solidFill>
                  </a:rPr>
                  <a:t>Decoder</a:t>
                </a:r>
              </a:p>
            </p:txBody>
          </p:sp>
          <p:sp>
            <p:nvSpPr>
              <p:cNvPr id="8231" name="Rectangle 121"/>
              <p:cNvSpPr>
                <a:spLocks noChangeArrowheads="1"/>
              </p:cNvSpPr>
              <p:nvPr/>
            </p:nvSpPr>
            <p:spPr bwMode="auto">
              <a:xfrm>
                <a:off x="5160" y="3800"/>
                <a:ext cx="104" cy="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2" name="Rectangle 122"/>
              <p:cNvSpPr>
                <a:spLocks noChangeArrowheads="1"/>
              </p:cNvSpPr>
              <p:nvPr/>
            </p:nvSpPr>
            <p:spPr bwMode="auto">
              <a:xfrm>
                <a:off x="5384" y="3928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3" name="Rectangle 123"/>
              <p:cNvSpPr>
                <a:spLocks noChangeArrowheads="1"/>
              </p:cNvSpPr>
              <p:nvPr/>
            </p:nvSpPr>
            <p:spPr bwMode="auto">
              <a:xfrm>
                <a:off x="4992" y="3928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4" name="Line 124"/>
              <p:cNvSpPr>
                <a:spLocks noChangeShapeType="1"/>
              </p:cNvSpPr>
              <p:nvPr/>
            </p:nvSpPr>
            <p:spPr bwMode="auto">
              <a:xfrm>
                <a:off x="4624" y="3664"/>
                <a:ext cx="23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5" name="Line 125"/>
              <p:cNvSpPr>
                <a:spLocks noChangeShapeType="1"/>
              </p:cNvSpPr>
              <p:nvPr/>
            </p:nvSpPr>
            <p:spPr bwMode="auto">
              <a:xfrm>
                <a:off x="3112" y="3488"/>
                <a:ext cx="472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8236" name="Picture 126"/>
              <p:cNvPicPr>
                <a:picLocks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66" y="3143"/>
                <a:ext cx="695" cy="8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37" name="Picture 127"/>
              <p:cNvPicPr>
                <a:picLocks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" y="3149"/>
                <a:ext cx="693" cy="8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38" name="Picture 128"/>
              <p:cNvPicPr>
                <a:picLocks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82" y="3047"/>
                <a:ext cx="359" cy="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239" name="Line 129"/>
              <p:cNvSpPr>
                <a:spLocks noChangeShapeType="1"/>
              </p:cNvSpPr>
              <p:nvPr/>
            </p:nvSpPr>
            <p:spPr bwMode="auto">
              <a:xfrm>
                <a:off x="3104" y="3216"/>
                <a:ext cx="144" cy="272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0" name="Line 130"/>
              <p:cNvSpPr>
                <a:spLocks noChangeShapeType="1"/>
              </p:cNvSpPr>
              <p:nvPr/>
            </p:nvSpPr>
            <p:spPr bwMode="auto">
              <a:xfrm flipV="1">
                <a:off x="3112" y="3488"/>
                <a:ext cx="136" cy="312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1" name="Line 131"/>
              <p:cNvSpPr>
                <a:spLocks noChangeShapeType="1"/>
              </p:cNvSpPr>
              <p:nvPr/>
            </p:nvSpPr>
            <p:spPr bwMode="auto">
              <a:xfrm flipV="1">
                <a:off x="3392" y="3232"/>
                <a:ext cx="168" cy="25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2" name="Line 132"/>
              <p:cNvSpPr>
                <a:spLocks noChangeShapeType="1"/>
              </p:cNvSpPr>
              <p:nvPr/>
            </p:nvSpPr>
            <p:spPr bwMode="auto">
              <a:xfrm>
                <a:off x="3392" y="3504"/>
                <a:ext cx="152" cy="28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198" name="Text Box 133"/>
          <p:cNvSpPr txBox="1">
            <a:spLocks noChangeArrowheads="1"/>
          </p:cNvSpPr>
          <p:nvPr/>
        </p:nvSpPr>
        <p:spPr bwMode="auto">
          <a:xfrm>
            <a:off x="6115050" y="1939925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3200" b="1">
              <a:latin typeface="ZapfDingbats" pitchFamily="82" charset="2"/>
            </a:endParaRPr>
          </a:p>
        </p:txBody>
      </p:sp>
      <p:sp>
        <p:nvSpPr>
          <p:cNvPr id="8199" name="Text Box 134"/>
          <p:cNvSpPr txBox="1">
            <a:spLocks noChangeArrowheads="1"/>
          </p:cNvSpPr>
          <p:nvPr/>
        </p:nvSpPr>
        <p:spPr bwMode="auto">
          <a:xfrm>
            <a:off x="6280150" y="6731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3200" b="1">
              <a:latin typeface="ZapfDingbats" pitchFamily="82" charset="2"/>
            </a:endParaRPr>
          </a:p>
        </p:txBody>
      </p:sp>
      <p:sp>
        <p:nvSpPr>
          <p:cNvPr id="270472" name="Text Box 136"/>
          <p:cNvSpPr txBox="1">
            <a:spLocks noChangeArrowheads="1"/>
          </p:cNvSpPr>
          <p:nvPr/>
        </p:nvSpPr>
        <p:spPr bwMode="auto">
          <a:xfrm>
            <a:off x="231775" y="6221413"/>
            <a:ext cx="8532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FF0000"/>
                </a:solidFill>
                <a:latin typeface="Garamond" pitchFamily="18" charset="0"/>
              </a:rPr>
              <a:t>Depends on end-to-end metric: </a:t>
            </a:r>
            <a:r>
              <a:rPr lang="en-US" b="1" i="1">
                <a:solidFill>
                  <a:srgbClr val="0000CC"/>
                </a:solidFill>
                <a:latin typeface="Garamond" pitchFamily="18" charset="0"/>
              </a:rPr>
              <a:t>Solve by optimizing app. metric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47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MIMO Receiver Design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63538" y="1589088"/>
            <a:ext cx="8416925" cy="4114800"/>
          </a:xfrm>
        </p:spPr>
        <p:txBody>
          <a:bodyPr/>
          <a:lstStyle/>
          <a:p>
            <a:r>
              <a:rPr lang="en-US" sz="2400" smtClean="0"/>
              <a:t>Optimal Receiver:</a:t>
            </a:r>
          </a:p>
          <a:p>
            <a:pPr lvl="1"/>
            <a:r>
              <a:rPr lang="en-US" sz="2000" smtClean="0"/>
              <a:t>Maximum likelihood: finds input symbol most likely to have resulted in received vector</a:t>
            </a:r>
          </a:p>
          <a:p>
            <a:pPr lvl="1"/>
            <a:r>
              <a:rPr lang="en-US" sz="2000" smtClean="0"/>
              <a:t>Exponentially complex # of streams and constellation size</a:t>
            </a:r>
          </a:p>
          <a:p>
            <a:r>
              <a:rPr lang="en-US" sz="2400" smtClean="0"/>
              <a:t>Decision-Feedback receiver</a:t>
            </a:r>
          </a:p>
          <a:p>
            <a:pPr lvl="1"/>
            <a:r>
              <a:rPr lang="en-US" sz="2000" smtClean="0"/>
              <a:t>Uses triangular decomposition of channel matrix</a:t>
            </a:r>
          </a:p>
          <a:p>
            <a:pPr lvl="1"/>
            <a:r>
              <a:rPr lang="en-US" sz="2000" smtClean="0"/>
              <a:t>Allows sequential detection of symbol at each received antenna, subtracting out previously detected symbols</a:t>
            </a:r>
          </a:p>
          <a:p>
            <a:r>
              <a:rPr lang="en-US" sz="2400" smtClean="0"/>
              <a:t>Sphere Decoder:</a:t>
            </a:r>
          </a:p>
          <a:p>
            <a:pPr lvl="1"/>
            <a:r>
              <a:rPr lang="en-US" sz="2000" smtClean="0"/>
              <a:t>Only considers possibilities within a sphere of received symbol.</a:t>
            </a:r>
          </a:p>
          <a:p>
            <a:pPr lvl="1"/>
            <a:endParaRPr lang="en-US" sz="2000" smtClean="0"/>
          </a:p>
          <a:p>
            <a:pPr lvl="1"/>
            <a:endParaRPr lang="en-US" sz="2000" smtClean="0"/>
          </a:p>
          <a:p>
            <a:pPr lvl="2"/>
            <a:endParaRPr lang="en-US" sz="1600" smtClean="0"/>
          </a:p>
          <a:p>
            <a:pPr lvl="1"/>
            <a:endParaRPr lang="en-US" sz="2000" smtClean="0"/>
          </a:p>
          <a:p>
            <a:r>
              <a:rPr lang="en-US" sz="2400" smtClean="0"/>
              <a:t>Space-Time Processing: Encode/decode over time &amp; space</a:t>
            </a:r>
          </a:p>
        </p:txBody>
      </p:sp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5080000"/>
            <a:ext cx="3063875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MIMO Design Issues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34963" y="1516063"/>
            <a:ext cx="7848600" cy="4114800"/>
          </a:xfrm>
        </p:spPr>
        <p:txBody>
          <a:bodyPr/>
          <a:lstStyle/>
          <a:p>
            <a:r>
              <a:rPr lang="en-US" sz="2800" smtClean="0"/>
              <a:t>Space-time coding: </a:t>
            </a:r>
          </a:p>
          <a:p>
            <a:pPr lvl="1"/>
            <a:r>
              <a:rPr lang="en-US" sz="2400" smtClean="0"/>
              <a:t>Map symbols to both space and time via space-time block and convolutional codes. </a:t>
            </a:r>
          </a:p>
          <a:p>
            <a:pPr lvl="1"/>
            <a:r>
              <a:rPr lang="en-US" sz="2400" smtClean="0"/>
              <a:t>For OFDM systems, codes are also mapped over frequency tones.</a:t>
            </a:r>
          </a:p>
          <a:p>
            <a:r>
              <a:rPr lang="en-US" sz="2800" smtClean="0"/>
              <a:t>Adaptive techniques: </a:t>
            </a:r>
          </a:p>
          <a:p>
            <a:pPr lvl="1"/>
            <a:r>
              <a:rPr lang="en-US" sz="2400" smtClean="0"/>
              <a:t>Fast and accurate channel estimation</a:t>
            </a:r>
          </a:p>
          <a:p>
            <a:pPr lvl="1"/>
            <a:r>
              <a:rPr lang="en-US" sz="2400" smtClean="0"/>
              <a:t>Adapt the use of transmit/receive antennas </a:t>
            </a:r>
          </a:p>
          <a:p>
            <a:pPr lvl="1"/>
            <a:r>
              <a:rPr lang="en-US" sz="2400" smtClean="0"/>
              <a:t>Adapting modulation and coding.</a:t>
            </a:r>
          </a:p>
          <a:p>
            <a:r>
              <a:rPr lang="en-US" sz="2800" smtClean="0"/>
              <a:t>Limited feedback:  </a:t>
            </a:r>
          </a:p>
          <a:p>
            <a:pPr lvl="1"/>
            <a:r>
              <a:rPr lang="en-US" sz="2400" smtClean="0"/>
              <a:t>Partial CSI introduces interference in parallel decomp: can use interference cancellation at RX </a:t>
            </a:r>
          </a:p>
          <a:p>
            <a:pPr lvl="1"/>
            <a:r>
              <a:rPr lang="en-US" sz="2400" smtClean="0"/>
              <a:t>TX codebook design for quantized channel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Points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581150"/>
            <a:ext cx="8626475" cy="4921250"/>
          </a:xfrm>
        </p:spPr>
        <p:txBody>
          <a:bodyPr/>
          <a:lstStyle/>
          <a:p>
            <a:pPr lvl="1">
              <a:lnSpc>
                <a:spcPct val="40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110000"/>
              </a:lnSpc>
            </a:pPr>
            <a:r>
              <a:rPr lang="en-US" sz="2800" smtClean="0"/>
              <a:t>MIMO introduces diversity/multiplexing tradeoff</a:t>
            </a:r>
          </a:p>
          <a:p>
            <a:pPr lvl="1">
              <a:lnSpc>
                <a:spcPct val="110000"/>
              </a:lnSpc>
            </a:pPr>
            <a:r>
              <a:rPr lang="en-US" sz="2400" smtClean="0"/>
              <a:t>Optimal use of antennas depends on application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MIMO RX design trades complexity for performance</a:t>
            </a:r>
          </a:p>
          <a:p>
            <a:pPr lvl="1"/>
            <a:r>
              <a:rPr lang="en-US" sz="2400" smtClean="0"/>
              <a:t>ML detector optimal; exponentially complex</a:t>
            </a:r>
          </a:p>
          <a:p>
            <a:pPr lvl="1"/>
            <a:r>
              <a:rPr lang="en-US" sz="2400" smtClean="0"/>
              <a:t>DF receivers prone to error propagation</a:t>
            </a:r>
          </a:p>
          <a:p>
            <a:pPr lvl="1"/>
            <a:r>
              <a:rPr lang="en-US" sz="2400" smtClean="0"/>
              <a:t>Sphere decoders allow performance tradeoff via radius</a:t>
            </a:r>
          </a:p>
          <a:p>
            <a:pPr lvl="1"/>
            <a:r>
              <a:rPr lang="en-US" sz="2400" smtClean="0"/>
              <a:t>Space-time processing (i.e. coding) used in most systems</a:t>
            </a:r>
          </a:p>
          <a:p>
            <a:pPr lvl="3">
              <a:lnSpc>
                <a:spcPct val="40000"/>
              </a:lnSpc>
            </a:pPr>
            <a:endParaRPr lang="en-US" sz="1600" smtClean="0"/>
          </a:p>
          <a:p>
            <a:r>
              <a:rPr lang="en-US" sz="2800" smtClean="0"/>
              <a:t>Adaptation requires fast/accurate channel estimation</a:t>
            </a:r>
          </a:p>
          <a:p>
            <a:pPr lvl="2">
              <a:lnSpc>
                <a:spcPct val="30000"/>
              </a:lnSpc>
            </a:pP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800" smtClean="0"/>
              <a:t>Limited feedback introduces interference between streams: requires codebook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45935</TotalTime>
  <Words>433</Words>
  <Application>Microsoft Office PowerPoint</Application>
  <PresentationFormat>On-screen Show (4:3)</PresentationFormat>
  <Paragraphs>106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BlueRed</vt:lpstr>
      <vt:lpstr>Equation</vt:lpstr>
      <vt:lpstr>EE359 – Lecture 16 Outline</vt:lpstr>
      <vt:lpstr>Review of Last Lecture</vt:lpstr>
      <vt:lpstr>Beamforming</vt:lpstr>
      <vt:lpstr>Optimality of Beamforming</vt:lpstr>
      <vt:lpstr>Diversity vs. Multiplexing</vt:lpstr>
      <vt:lpstr>How should antennas be used?</vt:lpstr>
      <vt:lpstr>MIMO Receiver Design</vt:lpstr>
      <vt:lpstr>Other MIMO Design Issues</vt:lpstr>
      <vt:lpstr>Main Points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Jeffrey N. Denenberg</cp:lastModifiedBy>
  <cp:revision>143</cp:revision>
  <cp:lastPrinted>2000-03-17T02:49:38Z</cp:lastPrinted>
  <dcterms:created xsi:type="dcterms:W3CDTF">1999-01-27T20:08:30Z</dcterms:created>
  <dcterms:modified xsi:type="dcterms:W3CDTF">2013-06-15T15:57:33Z</dcterms:modified>
</cp:coreProperties>
</file>