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369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CC33"/>
    <a:srgbClr val="009900"/>
    <a:srgbClr val="CC0099"/>
    <a:srgbClr val="990099"/>
    <a:srgbClr val="000066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84385" autoAdjust="0"/>
  </p:normalViewPr>
  <p:slideViewPr>
    <p:cSldViewPr snapToGrid="0">
      <p:cViewPr varScale="1">
        <p:scale>
          <a:sx n="66" d="100"/>
          <a:sy n="66" d="100"/>
        </p:scale>
        <p:origin x="-121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9" tIns="46484" rIns="92969" bIns="4648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9" tIns="46484" rIns="92969" bIns="4648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5388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9" tIns="46484" rIns="92969" bIns="4648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5388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9" tIns="46484" rIns="92969" bIns="4648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5B89CB9B-F00D-4CD6-B5B6-3546204E0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62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7C6B23-570C-41FB-AB51-48C39D5C8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07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88BA85-0F37-4EB0-A9A3-E0AD27BCA193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3450" y="4406900"/>
            <a:ext cx="5126038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357" tIns="48179" rIns="96357" bIns="48179"/>
          <a:lstStyle/>
          <a:p>
            <a:endParaRPr lang="en-US" smtClean="0"/>
          </a:p>
        </p:txBody>
      </p:sp>
      <p:sp>
        <p:nvSpPr>
          <p:cNvPr id="163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0088"/>
            <a:ext cx="4622800" cy="34671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5F5F1-E03E-4C39-92DB-16DC096F6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D676F-5A80-4B76-B032-9C912EA95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6E6C0-3365-4549-A1E8-7590AD02B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8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888C5-7409-4E07-B965-1863B1686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FC966-8C81-4ED4-9C03-365DA76BE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4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7857D-1BF2-4890-BDF6-9D2534B73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3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18837-9F2B-4384-93FD-610A21FFB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66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4CDDD-D00A-47F8-A5C3-4B8E10406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5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E6D90-3D68-4A3E-BCB8-AE899E56B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6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674C3-F984-43F6-B73F-AEEFF9993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0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2902-8725-478D-9341-3CE010F32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7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826E3FD-9898-481D-803C-3150AC826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13 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712913"/>
            <a:ext cx="8610600" cy="500856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Adaptive </a:t>
            </a:r>
            <a:r>
              <a:rPr lang="en-US" dirty="0" smtClean="0"/>
              <a:t>MQAM: optimal power and rate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Finite Constellation Sets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Practical Constraints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Update rate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Estimation error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Estimation delay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/>
          </p:cNvGraphicFramePr>
          <p:nvPr/>
        </p:nvGraphicFramePr>
        <p:xfrm>
          <a:off x="1657350" y="2058988"/>
          <a:ext cx="6153150" cy="428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CorelDRAW 6.0" r:id="rId4" imgW="3912840" imgH="2728800" progId="CorelDRAW.Graphic.6">
                  <p:embed/>
                </p:oleObj>
              </mc:Choice>
              <mc:Fallback>
                <p:oleObj name="CorelDRAW 6.0" r:id="rId4" imgW="3912840" imgH="2728800" progId="CorelDRAW.Graphic.6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2058988"/>
                        <a:ext cx="6153150" cy="428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400" smtClean="0"/>
              <a:t>Efficiency in Rayleigh Fading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6311900" y="5346700"/>
            <a:ext cx="0" cy="533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302375" y="5380038"/>
            <a:ext cx="736600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7038975" y="4833938"/>
            <a:ext cx="0" cy="523875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V="1">
            <a:off x="3424238" y="4838700"/>
            <a:ext cx="0" cy="528638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19925" y="4862513"/>
            <a:ext cx="709613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2152650" y="5357813"/>
            <a:ext cx="1252538" cy="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3395663" y="4852988"/>
            <a:ext cx="2533650" cy="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5962650" y="3776663"/>
            <a:ext cx="0" cy="104775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5943600" y="3771900"/>
            <a:ext cx="1800225" cy="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3567113" y="4424363"/>
            <a:ext cx="152400" cy="698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V="1">
            <a:off x="3698875" y="4373563"/>
            <a:ext cx="133350" cy="6350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V="1">
            <a:off x="3838575" y="4305300"/>
            <a:ext cx="157163" cy="7143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V="1">
            <a:off x="3995738" y="4243388"/>
            <a:ext cx="128587" cy="66675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V="1">
            <a:off x="4248150" y="4010025"/>
            <a:ext cx="333375" cy="180975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V="1">
            <a:off x="4572000" y="3781425"/>
            <a:ext cx="438150" cy="233363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5000625" y="3352800"/>
            <a:ext cx="757238" cy="4333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V="1">
            <a:off x="5753100" y="2990850"/>
            <a:ext cx="590550" cy="366713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V="1">
            <a:off x="6343650" y="2605088"/>
            <a:ext cx="600075" cy="390525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 flipV="1">
            <a:off x="6938963" y="2195513"/>
            <a:ext cx="642937" cy="41433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2471738" y="2481263"/>
            <a:ext cx="13335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2471738" y="3143250"/>
            <a:ext cx="133350" cy="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2471738" y="3371850"/>
            <a:ext cx="133350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Oval 27"/>
          <p:cNvSpPr>
            <a:spLocks noChangeArrowheads="1"/>
          </p:cNvSpPr>
          <p:nvPr/>
        </p:nvSpPr>
        <p:spPr bwMode="auto">
          <a:xfrm>
            <a:off x="2620963" y="4840288"/>
            <a:ext cx="82550" cy="68262"/>
          </a:xfrm>
          <a:prstGeom prst="ellipse">
            <a:avLst/>
          </a:prstGeom>
          <a:solidFill>
            <a:srgbClr val="00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Oval 28"/>
          <p:cNvSpPr>
            <a:spLocks noChangeArrowheads="1"/>
          </p:cNvSpPr>
          <p:nvPr/>
        </p:nvSpPr>
        <p:spPr bwMode="auto">
          <a:xfrm>
            <a:off x="3387725" y="4554538"/>
            <a:ext cx="82550" cy="68262"/>
          </a:xfrm>
          <a:prstGeom prst="ellipse">
            <a:avLst/>
          </a:prstGeom>
          <a:solidFill>
            <a:srgbClr val="00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V="1">
            <a:off x="2667000" y="4635500"/>
            <a:ext cx="571500" cy="2095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 flipV="1">
            <a:off x="3228975" y="4491038"/>
            <a:ext cx="342900" cy="1460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1" name="Oval 31"/>
          <p:cNvSpPr>
            <a:spLocks noChangeArrowheads="1"/>
          </p:cNvSpPr>
          <p:nvPr/>
        </p:nvSpPr>
        <p:spPr bwMode="auto">
          <a:xfrm>
            <a:off x="4144963" y="4225925"/>
            <a:ext cx="82550" cy="68263"/>
          </a:xfrm>
          <a:prstGeom prst="ellipse">
            <a:avLst/>
          </a:prstGeom>
          <a:solidFill>
            <a:srgbClr val="00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2" name="Oval 32"/>
          <p:cNvSpPr>
            <a:spLocks noChangeArrowheads="1"/>
          </p:cNvSpPr>
          <p:nvPr/>
        </p:nvSpPr>
        <p:spPr bwMode="auto">
          <a:xfrm>
            <a:off x="4906963" y="3849688"/>
            <a:ext cx="82550" cy="68262"/>
          </a:xfrm>
          <a:prstGeom prst="ellipse">
            <a:avLst/>
          </a:prstGeom>
          <a:solidFill>
            <a:srgbClr val="00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 flipV="1">
            <a:off x="4119563" y="4181475"/>
            <a:ext cx="138112" cy="61913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4" name="Oval 34"/>
          <p:cNvSpPr>
            <a:spLocks noChangeArrowheads="1"/>
          </p:cNvSpPr>
          <p:nvPr/>
        </p:nvSpPr>
        <p:spPr bwMode="auto">
          <a:xfrm>
            <a:off x="5921375" y="3292475"/>
            <a:ext cx="82550" cy="68263"/>
          </a:xfrm>
          <a:prstGeom prst="ellipse">
            <a:avLst/>
          </a:prstGeom>
          <a:solidFill>
            <a:srgbClr val="00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5" name="Oval 35"/>
          <p:cNvSpPr>
            <a:spLocks noChangeArrowheads="1"/>
          </p:cNvSpPr>
          <p:nvPr/>
        </p:nvSpPr>
        <p:spPr bwMode="auto">
          <a:xfrm>
            <a:off x="7192963" y="2592388"/>
            <a:ext cx="82550" cy="68262"/>
          </a:xfrm>
          <a:prstGeom prst="ellipse">
            <a:avLst/>
          </a:prstGeom>
          <a:solidFill>
            <a:srgbClr val="00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6" name="Oval 36"/>
          <p:cNvSpPr>
            <a:spLocks noChangeArrowheads="1"/>
          </p:cNvSpPr>
          <p:nvPr/>
        </p:nvSpPr>
        <p:spPr bwMode="auto">
          <a:xfrm>
            <a:off x="2520950" y="2673350"/>
            <a:ext cx="82550" cy="68263"/>
          </a:xfrm>
          <a:prstGeom prst="ellipse">
            <a:avLst/>
          </a:prstGeom>
          <a:solidFill>
            <a:srgbClr val="00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2797175" y="4840288"/>
            <a:ext cx="73025" cy="73025"/>
          </a:xfrm>
          <a:prstGeom prst="rect">
            <a:avLst/>
          </a:prstGeom>
          <a:solidFill>
            <a:srgbClr val="CC66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3621088" y="4554538"/>
            <a:ext cx="73025" cy="73025"/>
          </a:xfrm>
          <a:prstGeom prst="rect">
            <a:avLst/>
          </a:prstGeom>
          <a:solidFill>
            <a:srgbClr val="CC66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4378325" y="4221163"/>
            <a:ext cx="73025" cy="73025"/>
          </a:xfrm>
          <a:prstGeom prst="rect">
            <a:avLst/>
          </a:prstGeom>
          <a:solidFill>
            <a:srgbClr val="CC66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5149850" y="3844925"/>
            <a:ext cx="73025" cy="73025"/>
          </a:xfrm>
          <a:prstGeom prst="rect">
            <a:avLst/>
          </a:prstGeom>
          <a:solidFill>
            <a:srgbClr val="CC66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6259513" y="3297238"/>
            <a:ext cx="73025" cy="73025"/>
          </a:xfrm>
          <a:prstGeom prst="rect">
            <a:avLst/>
          </a:prstGeom>
          <a:solidFill>
            <a:srgbClr val="CC66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2" name="Rectangle 42"/>
          <p:cNvSpPr>
            <a:spLocks noChangeArrowheads="1"/>
          </p:cNvSpPr>
          <p:nvPr/>
        </p:nvSpPr>
        <p:spPr bwMode="auto">
          <a:xfrm>
            <a:off x="7602538" y="2592388"/>
            <a:ext cx="73025" cy="73025"/>
          </a:xfrm>
          <a:prstGeom prst="rect">
            <a:avLst/>
          </a:prstGeom>
          <a:solidFill>
            <a:srgbClr val="CC66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2530475" y="2892425"/>
            <a:ext cx="73025" cy="73025"/>
          </a:xfrm>
          <a:prstGeom prst="rect">
            <a:avLst/>
          </a:prstGeom>
          <a:solidFill>
            <a:srgbClr val="CC66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 rot="-5400000">
            <a:off x="238125" y="3817938"/>
            <a:ext cx="3011488" cy="36671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Spectral Efficiency (bps/Hz)</a:t>
            </a:r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3629025" y="6140450"/>
            <a:ext cx="1990725" cy="3667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Average SNR (dB)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Practical Constraints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1720850"/>
            <a:ext cx="8115300" cy="4884738"/>
          </a:xfrm>
          <a:noFill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Constellation updates: fade </a:t>
            </a:r>
            <a:r>
              <a:rPr lang="en-US" sz="2800" smtClean="0">
                <a:solidFill>
                  <a:srgbClr val="FF3300"/>
                </a:solidFill>
              </a:rPr>
              <a:t>region</a:t>
            </a:r>
            <a:r>
              <a:rPr lang="en-US" sz="2800" smtClean="0"/>
              <a:t> duration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800" smtClean="0"/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Error floor from estimation error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Estimation error at RX can cause error in absence of noise (e.g. for MQAM)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Estimation error at TX causes mismatch of adaptive power and rate to actual channel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Error floor from delay: let </a:t>
            </a:r>
            <a:r>
              <a:rPr lang="en-US" sz="2800" b="0" i="1" smtClean="0">
                <a:latin typeface="Symbol" pitchFamily="18" charset="2"/>
              </a:rPr>
              <a:t>r</a:t>
            </a:r>
            <a:r>
              <a:rPr lang="en-US" sz="2800" b="0" i="1" smtClean="0">
                <a:latin typeface="Math" charset="0"/>
              </a:rPr>
              <a:t>(t,</a:t>
            </a:r>
            <a:r>
              <a:rPr lang="en-US" sz="2800" b="0" i="1" smtClean="0">
                <a:latin typeface="Symbol" pitchFamily="18" charset="2"/>
              </a:rPr>
              <a:t>t</a:t>
            </a:r>
            <a:r>
              <a:rPr lang="en-US" sz="2800" b="0" i="1" smtClean="0">
                <a:latin typeface="Math" charset="0"/>
              </a:rPr>
              <a:t>)=</a:t>
            </a:r>
            <a:r>
              <a:rPr lang="en-US" sz="2800" b="0" i="1" smtClean="0">
                <a:latin typeface="Symbol" pitchFamily="18" charset="2"/>
              </a:rPr>
              <a:t>g</a:t>
            </a:r>
            <a:r>
              <a:rPr lang="en-US" sz="2800" b="0" i="1" smtClean="0">
                <a:latin typeface="Math" charset="0"/>
              </a:rPr>
              <a:t>(t-</a:t>
            </a:r>
            <a:r>
              <a:rPr lang="en-US" sz="2800" b="0" i="1" smtClean="0">
                <a:latin typeface="Symbol" pitchFamily="18" charset="2"/>
              </a:rPr>
              <a:t>t</a:t>
            </a:r>
            <a:r>
              <a:rPr lang="en-US" sz="2800" b="0" i="1" smtClean="0">
                <a:latin typeface="Math" charset="0"/>
              </a:rPr>
              <a:t>)/</a:t>
            </a:r>
            <a:r>
              <a:rPr lang="en-US" sz="2800" b="0" i="1" smtClean="0">
                <a:latin typeface="Symbol" pitchFamily="18" charset="2"/>
              </a:rPr>
              <a:t>g</a:t>
            </a:r>
            <a:r>
              <a:rPr lang="en-US" sz="2800" b="0" i="1" smtClean="0">
                <a:latin typeface="Math" charset="0"/>
              </a:rPr>
              <a:t>(t).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Feedback delay causes mismatch of adaptive power and rate to actual channel</a:t>
            </a:r>
            <a:endParaRPr lang="en-US" sz="2400" b="0" i="1" smtClean="0">
              <a:latin typeface="Math" charset="0"/>
            </a:endParaRPr>
          </a:p>
        </p:txBody>
      </p:sp>
      <p:graphicFrame>
        <p:nvGraphicFramePr>
          <p:cNvPr id="6146" name="Object 4"/>
          <p:cNvGraphicFramePr>
            <a:graphicFrameLocks/>
          </p:cNvGraphicFramePr>
          <p:nvPr/>
        </p:nvGraphicFramePr>
        <p:xfrm>
          <a:off x="1371600" y="2336800"/>
          <a:ext cx="23622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1587240" imgH="469800" progId="Equation.3">
                  <p:embed/>
                </p:oleObj>
              </mc:Choice>
              <mc:Fallback>
                <p:oleObj name="Equation" r:id="rId3" imgW="1587240" imgH="4698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336800"/>
                        <a:ext cx="23622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/>
          </p:cNvGraphicFramePr>
          <p:nvPr/>
        </p:nvGraphicFramePr>
        <p:xfrm>
          <a:off x="4422775" y="2324100"/>
          <a:ext cx="320675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5" imgW="2895480" imgH="1015920" progId="Equation.3">
                  <p:embed/>
                </p:oleObj>
              </mc:Choice>
              <mc:Fallback>
                <p:oleObj name="Equation" r:id="rId5" imgW="2895480" imgH="101592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775" y="2324100"/>
                        <a:ext cx="320675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536700"/>
            <a:ext cx="8597900" cy="4821238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Adaptive modulation leverages fast fading to improve performance (throughput, BER, etc.)</a:t>
            </a:r>
          </a:p>
          <a:p>
            <a:pPr lvl="1"/>
            <a:endParaRPr lang="en-US" sz="1200" smtClean="0"/>
          </a:p>
          <a:p>
            <a:pPr>
              <a:lnSpc>
                <a:spcPct val="90000"/>
              </a:lnSpc>
            </a:pPr>
            <a:r>
              <a:rPr lang="en-US" sz="2800" smtClean="0"/>
              <a:t>Adaptive MQAM uses capacity-achieving power and rate adaptation, with power penalty K.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Comes within 5-6 dB of capacity 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Discretizing the constellation size results in negligible performance loss.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Constellations cannot be updated faster than 10s to 100s of symbol times: OK for most dopplers.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Estimation error/delay causes error floor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600200"/>
            <a:ext cx="8210550" cy="4972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Maximal Ratio Combining</a:t>
            </a:r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MGF Approach for Performance of MRC</a:t>
            </a:r>
          </a:p>
          <a:p>
            <a:pPr lvl="2">
              <a:lnSpc>
                <a:spcPct val="110000"/>
              </a:lnSpc>
              <a:buFont typeface="ZapfDingbats" pitchFamily="82" charset="2"/>
              <a:buNone/>
            </a:pPr>
            <a:endParaRPr lang="en-US" sz="2000" smtClean="0"/>
          </a:p>
          <a:p>
            <a:pPr lvl="2">
              <a:lnSpc>
                <a:spcPct val="50000"/>
              </a:lnSpc>
              <a:buFont typeface="ZapfDingbats" pitchFamily="82" charset="2"/>
              <a:buNone/>
            </a:pPr>
            <a:r>
              <a:rPr lang="en-US" sz="2000" smtClean="0"/>
              <a:t>	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EGC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Harder to analyze than MRC; lose ~1 dB</a:t>
            </a:r>
          </a:p>
          <a:p>
            <a:pPr lvl="1">
              <a:lnSpc>
                <a:spcPct val="4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r>
              <a:rPr lang="en-US" sz="2800" smtClean="0"/>
              <a:t>Transmit diversity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With channel knowledge, similar to receiver diversity, same array/diversity gain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Without channel knowledge, can obtain diversity gain through Alamouti scheme over 2 consecutive symbols</a:t>
            </a:r>
          </a:p>
          <a:p>
            <a:pPr lvl="1">
              <a:lnSpc>
                <a:spcPct val="110000"/>
              </a:lnSpc>
            </a:pPr>
            <a:endParaRPr lang="en-US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60375" y="2159000"/>
          <a:ext cx="83185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4584600" imgH="279360" progId="Equation.3">
                  <p:embed/>
                </p:oleObj>
              </mc:Choice>
              <mc:Fallback>
                <p:oleObj name="Equation" r:id="rId3" imgW="458460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2159000"/>
                        <a:ext cx="831850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2036763" y="3219450"/>
          <a:ext cx="3708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1879560" imgH="482400" progId="Equation.3">
                  <p:embed/>
                </p:oleObj>
              </mc:Choice>
              <mc:Fallback>
                <p:oleObj name="Equation" r:id="rId5" imgW="187956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3219450"/>
                        <a:ext cx="37084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Adaptive Modulation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Change modulation relative to fading</a:t>
            </a:r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Parameters to adapt: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Constellation size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Transmit power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Instantaneous BER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Symbol time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Coding rate/scheme</a:t>
            </a:r>
          </a:p>
          <a:p>
            <a:pPr lvl="1">
              <a:lnSpc>
                <a:spcPct val="70000"/>
              </a:lnSpc>
            </a:pPr>
            <a:endParaRPr lang="en-US" sz="2400" smtClean="0"/>
          </a:p>
          <a:p>
            <a:pPr lvl="1">
              <a:lnSpc>
                <a:spcPct val="40000"/>
              </a:lnSpc>
            </a:pPr>
            <a:endParaRPr lang="en-US" sz="2000" smtClean="0"/>
          </a:p>
          <a:p>
            <a:pPr lvl="1">
              <a:lnSpc>
                <a:spcPct val="1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800" smtClean="0"/>
              <a:t>Optimization criterion: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Maximize throughput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Minimize average power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Minimize average BER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12775" y="4484688"/>
            <a:ext cx="7589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rgbClr val="CC0000"/>
                </a:solidFill>
              </a:rPr>
              <a:t>Only 1-2 degrees of freedom needed for good performance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3" y="228600"/>
            <a:ext cx="8501062" cy="1143000"/>
          </a:xfrm>
          <a:noFill/>
        </p:spPr>
        <p:txBody>
          <a:bodyPr/>
          <a:lstStyle/>
          <a:p>
            <a:r>
              <a:rPr lang="en-US" sz="4000" smtClean="0"/>
              <a:t>Variable-Rate Variable-Power MQAM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287338" y="1763713"/>
            <a:ext cx="8542337" cy="4206875"/>
            <a:chOff x="221" y="1431"/>
            <a:chExt cx="5381" cy="2650"/>
          </a:xfrm>
        </p:grpSpPr>
        <p:grpSp>
          <p:nvGrpSpPr>
            <p:cNvPr id="11269" name="Group 4"/>
            <p:cNvGrpSpPr>
              <a:grpSpLocks/>
            </p:cNvGrpSpPr>
            <p:nvPr/>
          </p:nvGrpSpPr>
          <p:grpSpPr bwMode="auto">
            <a:xfrm>
              <a:off x="221" y="1431"/>
              <a:ext cx="5381" cy="1571"/>
              <a:chOff x="221" y="1431"/>
              <a:chExt cx="5381" cy="1571"/>
            </a:xfrm>
          </p:grpSpPr>
          <p:grpSp>
            <p:nvGrpSpPr>
              <p:cNvPr id="11298" name="Group 5"/>
              <p:cNvGrpSpPr>
                <a:grpSpLocks/>
              </p:cNvGrpSpPr>
              <p:nvPr/>
            </p:nvGrpSpPr>
            <p:grpSpPr bwMode="auto">
              <a:xfrm>
                <a:off x="221" y="1872"/>
                <a:ext cx="762" cy="592"/>
                <a:chOff x="221" y="1872"/>
                <a:chExt cx="762" cy="592"/>
              </a:xfrm>
            </p:grpSpPr>
            <p:sp>
              <p:nvSpPr>
                <p:cNvPr id="11318" name="AutoShape 6"/>
                <p:cNvSpPr>
                  <a:spLocks noChangeArrowheads="1"/>
                </p:cNvSpPr>
                <p:nvPr/>
              </p:nvSpPr>
              <p:spPr bwMode="auto">
                <a:xfrm>
                  <a:off x="247" y="1872"/>
                  <a:ext cx="736" cy="592"/>
                </a:xfrm>
                <a:prstGeom prst="rightArrow">
                  <a:avLst>
                    <a:gd name="adj1" fmla="val 50000"/>
                    <a:gd name="adj2" fmla="val 62168"/>
                  </a:avLst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19" name="Rectangle 7"/>
                <p:cNvSpPr>
                  <a:spLocks noChangeArrowheads="1"/>
                </p:cNvSpPr>
                <p:nvPr/>
              </p:nvSpPr>
              <p:spPr bwMode="auto">
                <a:xfrm>
                  <a:off x="221" y="1999"/>
                  <a:ext cx="627" cy="3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Garamond" pitchFamily="18" charset="0"/>
                    </a:rPr>
                    <a:t>Uncoded</a:t>
                  </a:r>
                </a:p>
                <a:p>
                  <a:pPr>
                    <a:lnSpc>
                      <a:spcPct val="80000"/>
                    </a:lnSpc>
                  </a:pPr>
                  <a:r>
                    <a:rPr lang="en-US" sz="1600" b="1">
                      <a:solidFill>
                        <a:srgbClr val="000000"/>
                      </a:solidFill>
                      <a:latin typeface="Garamond" pitchFamily="18" charset="0"/>
                    </a:rPr>
                    <a:t>Data Bits</a:t>
                  </a:r>
                </a:p>
              </p:txBody>
            </p:sp>
          </p:grpSp>
          <p:grpSp>
            <p:nvGrpSpPr>
              <p:cNvPr id="11299" name="Group 8"/>
              <p:cNvGrpSpPr>
                <a:grpSpLocks/>
              </p:cNvGrpSpPr>
              <p:nvPr/>
            </p:nvGrpSpPr>
            <p:grpSpPr bwMode="auto">
              <a:xfrm>
                <a:off x="1007" y="1912"/>
                <a:ext cx="600" cy="512"/>
                <a:chOff x="1007" y="1912"/>
                <a:chExt cx="600" cy="512"/>
              </a:xfrm>
            </p:grpSpPr>
            <p:sp>
              <p:nvSpPr>
                <p:cNvPr id="11316" name="Rectangle 9"/>
                <p:cNvSpPr>
                  <a:spLocks noChangeArrowheads="1"/>
                </p:cNvSpPr>
                <p:nvPr/>
              </p:nvSpPr>
              <p:spPr bwMode="auto">
                <a:xfrm>
                  <a:off x="1007" y="1912"/>
                  <a:ext cx="600" cy="512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17" name="Rectangle 10"/>
                <p:cNvSpPr>
                  <a:spLocks noChangeArrowheads="1"/>
                </p:cNvSpPr>
                <p:nvPr/>
              </p:nvSpPr>
              <p:spPr bwMode="auto">
                <a:xfrm>
                  <a:off x="1061" y="2059"/>
                  <a:ext cx="509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Delay</a:t>
                  </a:r>
                </a:p>
              </p:txBody>
            </p:sp>
          </p:grpSp>
          <p:sp>
            <p:nvSpPr>
              <p:cNvPr id="11300" name="AutoShape 11"/>
              <p:cNvSpPr>
                <a:spLocks noChangeArrowheads="1"/>
              </p:cNvSpPr>
              <p:nvPr/>
            </p:nvSpPr>
            <p:spPr bwMode="auto">
              <a:xfrm>
                <a:off x="1615" y="1940"/>
                <a:ext cx="736" cy="456"/>
              </a:xfrm>
              <a:prstGeom prst="rightArrow">
                <a:avLst>
                  <a:gd name="adj1" fmla="val 50000"/>
                  <a:gd name="adj2" fmla="val 80709"/>
                </a:avLst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301" name="Group 12"/>
              <p:cNvGrpSpPr>
                <a:grpSpLocks/>
              </p:cNvGrpSpPr>
              <p:nvPr/>
            </p:nvGrpSpPr>
            <p:grpSpPr bwMode="auto">
              <a:xfrm>
                <a:off x="2358" y="1912"/>
                <a:ext cx="664" cy="512"/>
                <a:chOff x="2358" y="1912"/>
                <a:chExt cx="664" cy="512"/>
              </a:xfrm>
            </p:grpSpPr>
            <p:sp>
              <p:nvSpPr>
                <p:cNvPr id="11314" name="Rectangle 13"/>
                <p:cNvSpPr>
                  <a:spLocks noChangeArrowheads="1"/>
                </p:cNvSpPr>
                <p:nvPr/>
              </p:nvSpPr>
              <p:spPr bwMode="auto">
                <a:xfrm>
                  <a:off x="2358" y="1912"/>
                  <a:ext cx="664" cy="512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15" name="Rectangle 14"/>
                <p:cNvSpPr>
                  <a:spLocks noChangeArrowheads="1"/>
                </p:cNvSpPr>
                <p:nvPr/>
              </p:nvSpPr>
              <p:spPr bwMode="auto">
                <a:xfrm>
                  <a:off x="2364" y="1963"/>
                  <a:ext cx="653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  Point</a:t>
                  </a:r>
                </a:p>
                <a:p>
                  <a:pPr>
                    <a:lnSpc>
                      <a:spcPct val="70000"/>
                    </a:lnSpc>
                  </a:pP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Selector</a:t>
                  </a:r>
                </a:p>
              </p:txBody>
            </p:sp>
          </p:grpSp>
          <p:sp>
            <p:nvSpPr>
              <p:cNvPr id="11302" name="AutoShape 15"/>
              <p:cNvSpPr>
                <a:spLocks noChangeArrowheads="1"/>
              </p:cNvSpPr>
              <p:nvPr/>
            </p:nvSpPr>
            <p:spPr bwMode="auto">
              <a:xfrm>
                <a:off x="3031" y="1940"/>
                <a:ext cx="736" cy="456"/>
              </a:xfrm>
              <a:prstGeom prst="rightArrow">
                <a:avLst>
                  <a:gd name="adj1" fmla="val 50000"/>
                  <a:gd name="adj2" fmla="val 80709"/>
                </a:avLst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303" name="Group 16"/>
              <p:cNvGrpSpPr>
                <a:grpSpLocks/>
              </p:cNvGrpSpPr>
              <p:nvPr/>
            </p:nvGrpSpPr>
            <p:grpSpPr bwMode="auto">
              <a:xfrm>
                <a:off x="3781" y="1860"/>
                <a:ext cx="902" cy="616"/>
                <a:chOff x="3781" y="1860"/>
                <a:chExt cx="902" cy="616"/>
              </a:xfrm>
            </p:grpSpPr>
            <p:sp>
              <p:nvSpPr>
                <p:cNvPr id="11312" name="Rectangle 17"/>
                <p:cNvSpPr>
                  <a:spLocks noChangeArrowheads="1"/>
                </p:cNvSpPr>
                <p:nvPr/>
              </p:nvSpPr>
              <p:spPr bwMode="auto">
                <a:xfrm>
                  <a:off x="3781" y="1860"/>
                  <a:ext cx="889" cy="616"/>
                </a:xfrm>
                <a:prstGeom prst="rect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13" name="Rectangle 18"/>
                <p:cNvSpPr>
                  <a:spLocks noChangeArrowheads="1"/>
                </p:cNvSpPr>
                <p:nvPr/>
              </p:nvSpPr>
              <p:spPr bwMode="auto">
                <a:xfrm>
                  <a:off x="3783" y="1879"/>
                  <a:ext cx="900" cy="5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M(</a:t>
                  </a:r>
                  <a:r>
                    <a:rPr lang="en-US" sz="2000" b="1">
                      <a:solidFill>
                        <a:srgbClr val="000000"/>
                      </a:solidFill>
                      <a:latin typeface="Symbol" pitchFamily="18" charset="2"/>
                    </a:rPr>
                    <a:t>g</a:t>
                  </a: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)-QAM</a:t>
                  </a:r>
                </a:p>
                <a:p>
                  <a:pPr>
                    <a:lnSpc>
                      <a:spcPct val="80000"/>
                    </a:lnSpc>
                  </a:pP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 Modulator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Power: P(</a:t>
                  </a:r>
                  <a:r>
                    <a:rPr lang="en-US" sz="2000" b="1">
                      <a:solidFill>
                        <a:srgbClr val="000000"/>
                      </a:solidFill>
                      <a:latin typeface="Symbol" pitchFamily="18" charset="2"/>
                    </a:rPr>
                    <a:t>g</a:t>
                  </a:r>
                  <a:r>
                    <a:rPr lang="en-US" sz="2000" b="1">
                      <a:solidFill>
                        <a:srgbClr val="000000"/>
                      </a:solidFill>
                      <a:latin typeface="Garamond" pitchFamily="18" charset="0"/>
                    </a:rPr>
                    <a:t>)</a:t>
                  </a:r>
                </a:p>
              </p:txBody>
            </p:sp>
          </p:grpSp>
          <p:sp>
            <p:nvSpPr>
              <p:cNvPr id="11304" name="AutoShape 19"/>
              <p:cNvSpPr>
                <a:spLocks noChangeArrowheads="1"/>
              </p:cNvSpPr>
              <p:nvPr/>
            </p:nvSpPr>
            <p:spPr bwMode="auto">
              <a:xfrm>
                <a:off x="4679" y="1940"/>
                <a:ext cx="736" cy="456"/>
              </a:xfrm>
              <a:prstGeom prst="rightArrow">
                <a:avLst>
                  <a:gd name="adj1" fmla="val 50000"/>
                  <a:gd name="adj2" fmla="val 80709"/>
                </a:avLst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5" name="Rectangle 20"/>
              <p:cNvSpPr>
                <a:spLocks noChangeArrowheads="1"/>
              </p:cNvSpPr>
              <p:nvPr/>
            </p:nvSpPr>
            <p:spPr bwMode="auto">
              <a:xfrm>
                <a:off x="4686" y="1615"/>
                <a:ext cx="91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2000" b="1">
                    <a:solidFill>
                      <a:srgbClr val="000000"/>
                    </a:solidFill>
                    <a:latin typeface="Garamond" pitchFamily="18" charset="0"/>
                  </a:rPr>
                  <a:t>To Channel</a:t>
                </a:r>
              </a:p>
            </p:txBody>
          </p:sp>
          <p:sp>
            <p:nvSpPr>
              <p:cNvPr id="11306" name="Line 21"/>
              <p:cNvSpPr>
                <a:spLocks noChangeShapeType="1"/>
              </p:cNvSpPr>
              <p:nvPr/>
            </p:nvSpPr>
            <p:spPr bwMode="auto">
              <a:xfrm flipV="1">
                <a:off x="1303" y="242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7" name="Line 22"/>
              <p:cNvSpPr>
                <a:spLocks noChangeShapeType="1"/>
              </p:cNvSpPr>
              <p:nvPr/>
            </p:nvSpPr>
            <p:spPr bwMode="auto">
              <a:xfrm flipV="1">
                <a:off x="4239" y="2476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8" name="Rectangle 23"/>
              <p:cNvSpPr>
                <a:spLocks noChangeArrowheads="1"/>
              </p:cNvSpPr>
              <p:nvPr/>
            </p:nvSpPr>
            <p:spPr bwMode="auto">
              <a:xfrm>
                <a:off x="1109" y="2650"/>
                <a:ext cx="39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  <a:latin typeface="Symbol" pitchFamily="18" charset="2"/>
                  </a:rPr>
                  <a:t>g</a:t>
                </a:r>
                <a:r>
                  <a:rPr lang="en-US" b="1">
                    <a:solidFill>
                      <a:srgbClr val="000000"/>
                    </a:solidFill>
                    <a:latin typeface="Garamond" pitchFamily="18" charset="0"/>
                  </a:rPr>
                  <a:t>(t)</a:t>
                </a:r>
              </a:p>
            </p:txBody>
          </p:sp>
          <p:sp>
            <p:nvSpPr>
              <p:cNvPr id="11309" name="Rectangle 24"/>
              <p:cNvSpPr>
                <a:spLocks noChangeArrowheads="1"/>
              </p:cNvSpPr>
              <p:nvPr/>
            </p:nvSpPr>
            <p:spPr bwMode="auto">
              <a:xfrm>
                <a:off x="4045" y="2714"/>
                <a:ext cx="39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  <a:latin typeface="Symbol" pitchFamily="18" charset="2"/>
                  </a:rPr>
                  <a:t>g</a:t>
                </a:r>
                <a:r>
                  <a:rPr lang="en-US" b="1">
                    <a:solidFill>
                      <a:srgbClr val="000000"/>
                    </a:solidFill>
                    <a:latin typeface="Garamond" pitchFamily="18" charset="0"/>
                  </a:rPr>
                  <a:t>(t)</a:t>
                </a:r>
              </a:p>
            </p:txBody>
          </p:sp>
          <p:sp>
            <p:nvSpPr>
              <p:cNvPr id="11310" name="Rectangle 25"/>
              <p:cNvSpPr>
                <a:spLocks noChangeArrowheads="1"/>
              </p:cNvSpPr>
              <p:nvPr/>
            </p:nvSpPr>
            <p:spPr bwMode="auto">
              <a:xfrm>
                <a:off x="1421" y="1508"/>
                <a:ext cx="105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log</a:t>
                </a:r>
                <a:r>
                  <a:rPr lang="en-US" sz="2000" b="1" baseline="-25000">
                    <a:solidFill>
                      <a:srgbClr val="0000FF"/>
                    </a:solidFill>
                    <a:latin typeface="Garamond" pitchFamily="18" charset="0"/>
                  </a:rPr>
                  <a:t>2</a:t>
                </a:r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 M(</a:t>
                </a:r>
                <a:r>
                  <a:rPr lang="en-US" sz="2000" b="1">
                    <a:solidFill>
                      <a:srgbClr val="0000FF"/>
                    </a:solidFill>
                    <a:latin typeface="Symbol" pitchFamily="18" charset="2"/>
                  </a:rPr>
                  <a:t>g</a:t>
                </a:r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) Bits</a:t>
                </a:r>
              </a:p>
            </p:txBody>
          </p:sp>
          <p:sp>
            <p:nvSpPr>
              <p:cNvPr id="11311" name="Rectangle 26"/>
              <p:cNvSpPr>
                <a:spLocks noChangeArrowheads="1"/>
              </p:cNvSpPr>
              <p:nvPr/>
            </p:nvSpPr>
            <p:spPr bwMode="auto">
              <a:xfrm>
                <a:off x="2957" y="1431"/>
                <a:ext cx="913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One of the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M(</a:t>
                </a:r>
                <a:r>
                  <a:rPr lang="en-US" sz="2000" b="1">
                    <a:solidFill>
                      <a:srgbClr val="0000FF"/>
                    </a:solidFill>
                    <a:latin typeface="Symbol" pitchFamily="18" charset="2"/>
                  </a:rPr>
                  <a:t>g</a:t>
                </a:r>
                <a:r>
                  <a:rPr lang="en-US" sz="2000" b="1">
                    <a:solidFill>
                      <a:srgbClr val="0000FF"/>
                    </a:solidFill>
                    <a:latin typeface="Garamond" pitchFamily="18" charset="0"/>
                  </a:rPr>
                  <a:t>) Points</a:t>
                </a:r>
              </a:p>
            </p:txBody>
          </p:sp>
        </p:grpSp>
        <p:sp>
          <p:nvSpPr>
            <p:cNvPr id="11270" name="Line 27"/>
            <p:cNvSpPr>
              <a:spLocks noChangeShapeType="1"/>
            </p:cNvSpPr>
            <p:nvPr/>
          </p:nvSpPr>
          <p:spPr bwMode="auto">
            <a:xfrm>
              <a:off x="2702" y="2752"/>
              <a:ext cx="0" cy="99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Line 28"/>
            <p:cNvSpPr>
              <a:spLocks noChangeShapeType="1"/>
            </p:cNvSpPr>
            <p:nvPr/>
          </p:nvSpPr>
          <p:spPr bwMode="auto">
            <a:xfrm>
              <a:off x="2207" y="3247"/>
              <a:ext cx="99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Oval 29"/>
            <p:cNvSpPr>
              <a:spLocks noChangeArrowheads="1"/>
            </p:cNvSpPr>
            <p:nvPr/>
          </p:nvSpPr>
          <p:spPr bwMode="auto">
            <a:xfrm>
              <a:off x="2260" y="2843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Oval 30"/>
            <p:cNvSpPr>
              <a:spLocks noChangeArrowheads="1"/>
            </p:cNvSpPr>
            <p:nvPr/>
          </p:nvSpPr>
          <p:spPr bwMode="auto">
            <a:xfrm>
              <a:off x="2528" y="284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Oval 31"/>
            <p:cNvSpPr>
              <a:spLocks noChangeArrowheads="1"/>
            </p:cNvSpPr>
            <p:nvPr/>
          </p:nvSpPr>
          <p:spPr bwMode="auto">
            <a:xfrm>
              <a:off x="2532" y="3091"/>
              <a:ext cx="64" cy="64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Oval 32"/>
            <p:cNvSpPr>
              <a:spLocks noChangeArrowheads="1"/>
            </p:cNvSpPr>
            <p:nvPr/>
          </p:nvSpPr>
          <p:spPr bwMode="auto">
            <a:xfrm>
              <a:off x="2260" y="3091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Oval 33"/>
            <p:cNvSpPr>
              <a:spLocks noChangeArrowheads="1"/>
            </p:cNvSpPr>
            <p:nvPr/>
          </p:nvSpPr>
          <p:spPr bwMode="auto">
            <a:xfrm>
              <a:off x="2800" y="2843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Oval 34"/>
            <p:cNvSpPr>
              <a:spLocks noChangeArrowheads="1"/>
            </p:cNvSpPr>
            <p:nvPr/>
          </p:nvSpPr>
          <p:spPr bwMode="auto">
            <a:xfrm>
              <a:off x="3068" y="284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Oval 35"/>
            <p:cNvSpPr>
              <a:spLocks noChangeArrowheads="1"/>
            </p:cNvSpPr>
            <p:nvPr/>
          </p:nvSpPr>
          <p:spPr bwMode="auto">
            <a:xfrm>
              <a:off x="3072" y="3091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Oval 36"/>
            <p:cNvSpPr>
              <a:spLocks noChangeArrowheads="1"/>
            </p:cNvSpPr>
            <p:nvPr/>
          </p:nvSpPr>
          <p:spPr bwMode="auto">
            <a:xfrm>
              <a:off x="2800" y="3091"/>
              <a:ext cx="64" cy="64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Oval 37"/>
            <p:cNvSpPr>
              <a:spLocks noChangeArrowheads="1"/>
            </p:cNvSpPr>
            <p:nvPr/>
          </p:nvSpPr>
          <p:spPr bwMode="auto">
            <a:xfrm>
              <a:off x="2268" y="3339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Oval 38"/>
            <p:cNvSpPr>
              <a:spLocks noChangeArrowheads="1"/>
            </p:cNvSpPr>
            <p:nvPr/>
          </p:nvSpPr>
          <p:spPr bwMode="auto">
            <a:xfrm>
              <a:off x="2536" y="3343"/>
              <a:ext cx="64" cy="64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Oval 39"/>
            <p:cNvSpPr>
              <a:spLocks noChangeArrowheads="1"/>
            </p:cNvSpPr>
            <p:nvPr/>
          </p:nvSpPr>
          <p:spPr bwMode="auto">
            <a:xfrm>
              <a:off x="2540" y="358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Oval 40"/>
            <p:cNvSpPr>
              <a:spLocks noChangeArrowheads="1"/>
            </p:cNvSpPr>
            <p:nvPr/>
          </p:nvSpPr>
          <p:spPr bwMode="auto">
            <a:xfrm>
              <a:off x="2268" y="358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Oval 41"/>
            <p:cNvSpPr>
              <a:spLocks noChangeArrowheads="1"/>
            </p:cNvSpPr>
            <p:nvPr/>
          </p:nvSpPr>
          <p:spPr bwMode="auto">
            <a:xfrm>
              <a:off x="2808" y="3339"/>
              <a:ext cx="64" cy="64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Oval 42"/>
            <p:cNvSpPr>
              <a:spLocks noChangeArrowheads="1"/>
            </p:cNvSpPr>
            <p:nvPr/>
          </p:nvSpPr>
          <p:spPr bwMode="auto">
            <a:xfrm>
              <a:off x="3076" y="3343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Oval 43"/>
            <p:cNvSpPr>
              <a:spLocks noChangeArrowheads="1"/>
            </p:cNvSpPr>
            <p:nvPr/>
          </p:nvSpPr>
          <p:spPr bwMode="auto">
            <a:xfrm>
              <a:off x="3080" y="358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Oval 44"/>
            <p:cNvSpPr>
              <a:spLocks noChangeArrowheads="1"/>
            </p:cNvSpPr>
            <p:nvPr/>
          </p:nvSpPr>
          <p:spPr bwMode="auto">
            <a:xfrm>
              <a:off x="2808" y="3587"/>
              <a:ext cx="64" cy="6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Oval 45"/>
            <p:cNvSpPr>
              <a:spLocks noChangeArrowheads="1"/>
            </p:cNvSpPr>
            <p:nvPr/>
          </p:nvSpPr>
          <p:spPr bwMode="auto">
            <a:xfrm>
              <a:off x="2033" y="3957"/>
              <a:ext cx="48" cy="48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46"/>
            <p:cNvSpPr>
              <a:spLocks noChangeArrowheads="1"/>
            </p:cNvSpPr>
            <p:nvPr/>
          </p:nvSpPr>
          <p:spPr bwMode="auto">
            <a:xfrm>
              <a:off x="2035" y="3889"/>
              <a:ext cx="3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Garamond" pitchFamily="18" charset="0"/>
                </a:rPr>
                <a:t>BSPK</a:t>
              </a:r>
            </a:p>
          </p:txBody>
        </p:sp>
        <p:grpSp>
          <p:nvGrpSpPr>
            <p:cNvPr id="11290" name="Group 47"/>
            <p:cNvGrpSpPr>
              <a:grpSpLocks/>
            </p:cNvGrpSpPr>
            <p:nvPr/>
          </p:nvGrpSpPr>
          <p:grpSpPr bwMode="auto">
            <a:xfrm>
              <a:off x="2501" y="3925"/>
              <a:ext cx="48" cy="112"/>
              <a:chOff x="2501" y="3925"/>
              <a:chExt cx="48" cy="112"/>
            </a:xfrm>
          </p:grpSpPr>
          <p:sp>
            <p:nvSpPr>
              <p:cNvPr id="11296" name="Oval 48"/>
              <p:cNvSpPr>
                <a:spLocks noChangeArrowheads="1"/>
              </p:cNvSpPr>
              <p:nvPr/>
            </p:nvSpPr>
            <p:spPr bwMode="auto">
              <a:xfrm>
                <a:off x="2501" y="3925"/>
                <a:ext cx="48" cy="48"/>
              </a:xfrm>
              <a:prstGeom prst="ellipse">
                <a:avLst/>
              </a:prstGeom>
              <a:solidFill>
                <a:srgbClr val="0000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7" name="Oval 49"/>
              <p:cNvSpPr>
                <a:spLocks noChangeArrowheads="1"/>
              </p:cNvSpPr>
              <p:nvPr/>
            </p:nvSpPr>
            <p:spPr bwMode="auto">
              <a:xfrm>
                <a:off x="2501" y="3989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91" name="Rectangle 50"/>
            <p:cNvSpPr>
              <a:spLocks noChangeArrowheads="1"/>
            </p:cNvSpPr>
            <p:nvPr/>
          </p:nvSpPr>
          <p:spPr bwMode="auto">
            <a:xfrm>
              <a:off x="2507" y="3885"/>
              <a:ext cx="4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Garamond" pitchFamily="18" charset="0"/>
                </a:rPr>
                <a:t>4-QAM</a:t>
              </a:r>
            </a:p>
          </p:txBody>
        </p:sp>
        <p:sp>
          <p:nvSpPr>
            <p:cNvPr id="11292" name="Rectangle 51"/>
            <p:cNvSpPr>
              <a:spLocks noChangeArrowheads="1"/>
            </p:cNvSpPr>
            <p:nvPr/>
          </p:nvSpPr>
          <p:spPr bwMode="auto">
            <a:xfrm>
              <a:off x="3039" y="3881"/>
              <a:ext cx="51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Garamond" pitchFamily="18" charset="0"/>
                </a:rPr>
                <a:t>16-QAM</a:t>
              </a:r>
            </a:p>
          </p:txBody>
        </p:sp>
        <p:sp>
          <p:nvSpPr>
            <p:cNvPr id="11293" name="Oval 52"/>
            <p:cNvSpPr>
              <a:spLocks noChangeArrowheads="1"/>
            </p:cNvSpPr>
            <p:nvPr/>
          </p:nvSpPr>
          <p:spPr bwMode="auto">
            <a:xfrm>
              <a:off x="3029" y="3893"/>
              <a:ext cx="48" cy="48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Oval 53"/>
            <p:cNvSpPr>
              <a:spLocks noChangeArrowheads="1"/>
            </p:cNvSpPr>
            <p:nvPr/>
          </p:nvSpPr>
          <p:spPr bwMode="auto">
            <a:xfrm>
              <a:off x="3029" y="3957"/>
              <a:ext cx="48" cy="48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Oval 54"/>
            <p:cNvSpPr>
              <a:spLocks noChangeArrowheads="1"/>
            </p:cNvSpPr>
            <p:nvPr/>
          </p:nvSpPr>
          <p:spPr bwMode="auto">
            <a:xfrm>
              <a:off x="3029" y="4021"/>
              <a:ext cx="48" cy="48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8" name="Text Box 55"/>
          <p:cNvSpPr txBox="1">
            <a:spLocks noChangeArrowheads="1"/>
          </p:cNvSpPr>
          <p:nvPr/>
        </p:nvSpPr>
        <p:spPr bwMode="auto">
          <a:xfrm>
            <a:off x="960438" y="6130925"/>
            <a:ext cx="7342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rgbClr val="CC0000"/>
                </a:solidFill>
              </a:rPr>
              <a:t>Goal: Optimize P(</a:t>
            </a:r>
            <a:r>
              <a:rPr lang="en-US" b="1" i="1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b="1" i="1">
                <a:solidFill>
                  <a:srgbClr val="CC0000"/>
                </a:solidFill>
              </a:rPr>
              <a:t>) and M(</a:t>
            </a:r>
            <a:r>
              <a:rPr lang="en-US" b="1" i="1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b="1" i="1">
                <a:solidFill>
                  <a:srgbClr val="CC0000"/>
                </a:solidFill>
              </a:rPr>
              <a:t>) to maximize R=Elog[M(</a:t>
            </a:r>
            <a:r>
              <a:rPr lang="en-US" b="1" i="1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b="1" i="1">
                <a:solidFill>
                  <a:srgbClr val="CC0000"/>
                </a:solidFill>
              </a:rPr>
              <a:t>)]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Optimization Formulation</a:t>
            </a:r>
          </a:p>
        </p:txBody>
      </p:sp>
      <p:sp>
        <p:nvSpPr>
          <p:cNvPr id="205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85750" y="1695450"/>
            <a:ext cx="8210550" cy="51625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Adaptive MQAM: Rate for fixed BER</a:t>
            </a:r>
          </a:p>
          <a:p>
            <a:pPr>
              <a:lnSpc>
                <a:spcPct val="110000"/>
              </a:lnSpc>
            </a:pPr>
            <a:endParaRPr lang="en-US" smtClean="0"/>
          </a:p>
          <a:p>
            <a:pPr>
              <a:lnSpc>
                <a:spcPct val="110000"/>
              </a:lnSpc>
            </a:pPr>
            <a:endParaRPr lang="en-US" smtClean="0"/>
          </a:p>
          <a:p>
            <a:pPr>
              <a:lnSpc>
                <a:spcPct val="70000"/>
              </a:lnSpc>
            </a:pP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Rate and Power Optimization</a:t>
            </a:r>
          </a:p>
        </p:txBody>
      </p:sp>
      <p:sp>
        <p:nvSpPr>
          <p:cNvPr id="2054" name="Text Box 1030"/>
          <p:cNvSpPr txBox="1">
            <a:spLocks noChangeArrowheads="1"/>
          </p:cNvSpPr>
          <p:nvPr/>
        </p:nvSpPr>
        <p:spPr bwMode="auto">
          <a:xfrm>
            <a:off x="555625" y="6169025"/>
            <a:ext cx="829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rgbClr val="FF0000"/>
                </a:solidFill>
              </a:rPr>
              <a:t>Same maximization as for capacity, except for </a:t>
            </a:r>
            <a:r>
              <a:rPr lang="en-US" b="1" i="1">
                <a:solidFill>
                  <a:srgbClr val="FF0000"/>
                </a:solidFill>
                <a:latin typeface="Math" charset="0"/>
              </a:rPr>
              <a:t>K=-1.5/</a:t>
            </a:r>
            <a:r>
              <a:rPr lang="en-US" b="1">
                <a:solidFill>
                  <a:srgbClr val="FF0000"/>
                </a:solidFill>
                <a:latin typeface="Math" charset="0"/>
              </a:rPr>
              <a:t>ln</a:t>
            </a:r>
            <a:r>
              <a:rPr lang="en-US" b="1" i="1">
                <a:solidFill>
                  <a:srgbClr val="FF0000"/>
                </a:solidFill>
                <a:latin typeface="Math" charset="0"/>
              </a:rPr>
              <a:t>(5</a:t>
            </a:r>
            <a:r>
              <a:rPr lang="en-US" b="1">
                <a:solidFill>
                  <a:srgbClr val="FF0000"/>
                </a:solidFill>
                <a:latin typeface="Math" charset="0"/>
              </a:rPr>
              <a:t>BER</a:t>
            </a:r>
            <a:r>
              <a:rPr lang="en-US" b="1" i="1">
                <a:solidFill>
                  <a:srgbClr val="FF0000"/>
                </a:solidFill>
                <a:latin typeface="Math" charset="0"/>
              </a:rPr>
              <a:t>)</a:t>
            </a:r>
            <a:r>
              <a:rPr lang="en-US" b="1" i="1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US" b="1" i="1">
              <a:solidFill>
                <a:srgbClr val="FF0000"/>
              </a:solidFill>
            </a:endParaRPr>
          </a:p>
        </p:txBody>
      </p:sp>
      <p:graphicFrame>
        <p:nvGraphicFramePr>
          <p:cNvPr id="2050" name="Object 1031"/>
          <p:cNvGraphicFramePr>
            <a:graphicFrameLocks noChangeAspect="1"/>
          </p:cNvGraphicFramePr>
          <p:nvPr/>
        </p:nvGraphicFramePr>
        <p:xfrm>
          <a:off x="968375" y="2638425"/>
          <a:ext cx="6767513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2654280" imgH="419040" progId="Equation.3">
                  <p:embed/>
                </p:oleObj>
              </mc:Choice>
              <mc:Fallback>
                <p:oleObj name="Equation" r:id="rId3" imgW="2654280" imgH="419040" progId="Equation.3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2638425"/>
                        <a:ext cx="6767513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032"/>
          <p:cNvGraphicFramePr>
            <a:graphicFrameLocks noChangeAspect="1"/>
          </p:cNvGraphicFramePr>
          <p:nvPr/>
        </p:nvGraphicFramePr>
        <p:xfrm>
          <a:off x="936625" y="4854575"/>
          <a:ext cx="70802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2831760" imgH="431640" progId="Equation.3">
                  <p:embed/>
                </p:oleObj>
              </mc:Choice>
              <mc:Fallback>
                <p:oleObj name="Equation" r:id="rId5" imgW="2831760" imgH="431640" progId="Equation.3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4854575"/>
                        <a:ext cx="70802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Optimal Adaptive Scheme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Power Adaptation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Spectral Efficiency</a:t>
            </a:r>
          </a:p>
        </p:txBody>
      </p:sp>
      <p:graphicFrame>
        <p:nvGraphicFramePr>
          <p:cNvPr id="3074" name="Object 4"/>
          <p:cNvGraphicFramePr>
            <a:graphicFrameLocks/>
          </p:cNvGraphicFramePr>
          <p:nvPr/>
        </p:nvGraphicFramePr>
        <p:xfrm>
          <a:off x="942975" y="2832100"/>
          <a:ext cx="3236913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3" imgW="1790640" imgH="507960" progId="Equation.3">
                  <p:embed/>
                </p:oleObj>
              </mc:Choice>
              <mc:Fallback>
                <p:oleObj name="Equation" r:id="rId3" imgW="1790640" imgH="50796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2832100"/>
                        <a:ext cx="3236913" cy="114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7105650" y="4727575"/>
            <a:ext cx="288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Symbol" pitchFamily="18" charset="2"/>
              </a:rPr>
              <a:t>g</a:t>
            </a:r>
          </a:p>
        </p:txBody>
      </p:sp>
      <p:grpSp>
        <p:nvGrpSpPr>
          <p:cNvPr id="3081" name="Group 6"/>
          <p:cNvGrpSpPr>
            <a:grpSpLocks/>
          </p:cNvGrpSpPr>
          <p:nvPr/>
        </p:nvGrpSpPr>
        <p:grpSpPr bwMode="auto">
          <a:xfrm>
            <a:off x="4876800" y="1900238"/>
            <a:ext cx="3228975" cy="2058987"/>
            <a:chOff x="3072" y="1197"/>
            <a:chExt cx="2034" cy="1297"/>
          </a:xfrm>
        </p:grpSpPr>
        <p:sp>
          <p:nvSpPr>
            <p:cNvPr id="3083" name="Arc 7"/>
            <p:cNvSpPr>
              <a:spLocks/>
            </p:cNvSpPr>
            <p:nvPr/>
          </p:nvSpPr>
          <p:spPr bwMode="auto">
            <a:xfrm>
              <a:off x="3178" y="1305"/>
              <a:ext cx="57" cy="1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Line 8"/>
            <p:cNvSpPr>
              <a:spLocks noChangeShapeType="1"/>
            </p:cNvSpPr>
            <p:nvPr/>
          </p:nvSpPr>
          <p:spPr bwMode="auto">
            <a:xfrm>
              <a:off x="3117" y="1197"/>
              <a:ext cx="0" cy="10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Line 9"/>
            <p:cNvSpPr>
              <a:spLocks noChangeShapeType="1"/>
            </p:cNvSpPr>
            <p:nvPr/>
          </p:nvSpPr>
          <p:spPr bwMode="auto">
            <a:xfrm>
              <a:off x="3107" y="2224"/>
              <a:ext cx="173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76" name="Object 10"/>
            <p:cNvGraphicFramePr>
              <a:graphicFrameLocks/>
            </p:cNvGraphicFramePr>
            <p:nvPr/>
          </p:nvGraphicFramePr>
          <p:xfrm>
            <a:off x="4936" y="1211"/>
            <a:ext cx="154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Equation" r:id="rId5" imgW="253800" imgH="609480" progId="Equation.3">
                    <p:embed/>
                  </p:oleObj>
                </mc:Choice>
                <mc:Fallback>
                  <p:oleObj name="Equation" r:id="rId5" imgW="253800" imgH="609480" progId="Equation.3">
                    <p:embed/>
                    <p:pic>
                      <p:nvPicPr>
                        <p:cNvPr id="0" name="Object 1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6" y="1211"/>
                          <a:ext cx="154" cy="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6" name="Arc 11"/>
            <p:cNvSpPr>
              <a:spLocks/>
            </p:cNvSpPr>
            <p:nvPr/>
          </p:nvSpPr>
          <p:spPr bwMode="auto">
            <a:xfrm rot="10800000">
              <a:off x="3190" y="1397"/>
              <a:ext cx="1668" cy="627"/>
            </a:xfrm>
            <a:custGeom>
              <a:avLst/>
              <a:gdLst>
                <a:gd name="T0" fmla="*/ 0 w 21612"/>
                <a:gd name="T1" fmla="*/ 0 h 21600"/>
                <a:gd name="T2" fmla="*/ 0 w 21612"/>
                <a:gd name="T3" fmla="*/ 0 h 21600"/>
                <a:gd name="T4" fmla="*/ 0 w 216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12"/>
                <a:gd name="T10" fmla="*/ 0 h 21600"/>
                <a:gd name="T11" fmla="*/ 21612 w 216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12" h="21600" fill="none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</a:path>
                <a:path w="21612" h="21600" stroke="0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  <a:lnTo>
                    <a:pt x="13" y="21600"/>
                  </a:lnTo>
                  <a:close/>
                </a:path>
              </a:pathLst>
            </a:custGeom>
            <a:solidFill>
              <a:srgbClr val="0000CC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77" name="Object 12"/>
            <p:cNvGraphicFramePr>
              <a:graphicFrameLocks/>
            </p:cNvGraphicFramePr>
            <p:nvPr/>
          </p:nvGraphicFramePr>
          <p:xfrm>
            <a:off x="4920" y="1847"/>
            <a:ext cx="186" cy="3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Equation" r:id="rId7" imgW="317160" imgH="596880" progId="Equation.3">
                    <p:embed/>
                  </p:oleObj>
                </mc:Choice>
                <mc:Fallback>
                  <p:oleObj name="Equation" r:id="rId7" imgW="317160" imgH="596880" progId="Equation.3">
                    <p:embed/>
                    <p:pic>
                      <p:nvPicPr>
                        <p:cNvPr id="0" name="Object 1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0" y="1847"/>
                          <a:ext cx="186" cy="3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7" name="Line 13"/>
            <p:cNvSpPr>
              <a:spLocks noChangeShapeType="1"/>
            </p:cNvSpPr>
            <p:nvPr/>
          </p:nvSpPr>
          <p:spPr bwMode="auto">
            <a:xfrm>
              <a:off x="3124" y="1387"/>
              <a:ext cx="1736" cy="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Line 14"/>
            <p:cNvSpPr>
              <a:spLocks noChangeShapeType="1"/>
            </p:cNvSpPr>
            <p:nvPr/>
          </p:nvSpPr>
          <p:spPr bwMode="auto">
            <a:xfrm>
              <a:off x="3186" y="1395"/>
              <a:ext cx="0" cy="8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Rectangle 15"/>
            <p:cNvSpPr>
              <a:spLocks noChangeArrowheads="1"/>
            </p:cNvSpPr>
            <p:nvPr/>
          </p:nvSpPr>
          <p:spPr bwMode="auto">
            <a:xfrm>
              <a:off x="3072" y="2175"/>
              <a:ext cx="2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2000" b="1" baseline="-25000">
                  <a:solidFill>
                    <a:srgbClr val="000000"/>
                  </a:solidFill>
                  <a:latin typeface="Garamond" pitchFamily="18" charset="0"/>
                </a:rPr>
                <a:t>k</a:t>
              </a:r>
            </a:p>
          </p:txBody>
        </p:sp>
        <p:sp>
          <p:nvSpPr>
            <p:cNvPr id="3090" name="Rectangle 16"/>
            <p:cNvSpPr>
              <a:spLocks noChangeArrowheads="1"/>
            </p:cNvSpPr>
            <p:nvPr/>
          </p:nvSpPr>
          <p:spPr bwMode="auto">
            <a:xfrm>
              <a:off x="4667" y="2244"/>
              <a:ext cx="1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</a:p>
          </p:txBody>
        </p:sp>
      </p:grpSp>
      <p:graphicFrame>
        <p:nvGraphicFramePr>
          <p:cNvPr id="3075" name="Object 17"/>
          <p:cNvGraphicFramePr>
            <a:graphicFrameLocks/>
          </p:cNvGraphicFramePr>
          <p:nvPr/>
        </p:nvGraphicFramePr>
        <p:xfrm>
          <a:off x="1785938" y="4800600"/>
          <a:ext cx="3062287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9" imgW="2171520" imgH="672840" progId="Equation.3">
                  <p:embed/>
                </p:oleObj>
              </mc:Choice>
              <mc:Fallback>
                <p:oleObj name="Equation" r:id="rId9" imgW="2171520" imgH="672840" progId="Equation.3">
                  <p:embed/>
                  <p:pic>
                    <p:nvPicPr>
                      <p:cNvPr id="0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4800600"/>
                        <a:ext cx="3062287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Rectangle 18"/>
          <p:cNvSpPr>
            <a:spLocks noChangeArrowheads="1"/>
          </p:cNvSpPr>
          <p:nvPr/>
        </p:nvSpPr>
        <p:spPr bwMode="auto">
          <a:xfrm>
            <a:off x="749300" y="6003925"/>
            <a:ext cx="7780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 i="1">
                <a:solidFill>
                  <a:srgbClr val="CC0000"/>
                </a:solidFill>
                <a:latin typeface="Garamond" pitchFamily="18" charset="0"/>
              </a:rPr>
              <a:t>Equals capacity with effective power loss </a:t>
            </a:r>
            <a:r>
              <a:rPr lang="en-US" i="1">
                <a:solidFill>
                  <a:srgbClr val="CC0000"/>
                </a:solidFill>
                <a:latin typeface="Math" charset="0"/>
              </a:rPr>
              <a:t>K=-1.5/</a:t>
            </a:r>
            <a:r>
              <a:rPr lang="en-US">
                <a:solidFill>
                  <a:srgbClr val="CC0000"/>
                </a:solidFill>
                <a:latin typeface="Math" charset="0"/>
              </a:rPr>
              <a:t>ln</a:t>
            </a:r>
            <a:r>
              <a:rPr lang="en-US" i="1">
                <a:solidFill>
                  <a:srgbClr val="CC0000"/>
                </a:solidFill>
                <a:latin typeface="Math" charset="0"/>
              </a:rPr>
              <a:t>(5</a:t>
            </a:r>
            <a:r>
              <a:rPr lang="en-US">
                <a:solidFill>
                  <a:srgbClr val="CC0000"/>
                </a:solidFill>
                <a:latin typeface="Math" charset="0"/>
              </a:rPr>
              <a:t>BER</a:t>
            </a:r>
            <a:r>
              <a:rPr lang="en-US" i="1">
                <a:solidFill>
                  <a:srgbClr val="CC0000"/>
                </a:solidFill>
                <a:latin typeface="Math" charset="0"/>
              </a:rPr>
              <a:t>)</a:t>
            </a:r>
            <a:r>
              <a:rPr lang="en-US" b="1" i="1">
                <a:solidFill>
                  <a:srgbClr val="CC0000"/>
                </a:solidFill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Spectral Efficiency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1550988" y="1679575"/>
            <a:ext cx="5715000" cy="4538663"/>
            <a:chOff x="977" y="1058"/>
            <a:chExt cx="3852" cy="3135"/>
          </a:xfrm>
        </p:grpSpPr>
        <p:sp>
          <p:nvSpPr>
            <p:cNvPr id="12293" name="Freeform 4"/>
            <p:cNvSpPr>
              <a:spLocks/>
            </p:cNvSpPr>
            <p:nvPr/>
          </p:nvSpPr>
          <p:spPr bwMode="auto">
            <a:xfrm>
              <a:off x="977" y="1058"/>
              <a:ext cx="3852" cy="3135"/>
            </a:xfrm>
            <a:custGeom>
              <a:avLst/>
              <a:gdLst>
                <a:gd name="T0" fmla="*/ 0 w 3852"/>
                <a:gd name="T1" fmla="*/ 0 h 3135"/>
                <a:gd name="T2" fmla="*/ 0 w 3852"/>
                <a:gd name="T3" fmla="*/ 3134 h 3135"/>
                <a:gd name="T4" fmla="*/ 3851 w 3852"/>
                <a:gd name="T5" fmla="*/ 3134 h 3135"/>
                <a:gd name="T6" fmla="*/ 3851 w 3852"/>
                <a:gd name="T7" fmla="*/ 0 h 3135"/>
                <a:gd name="T8" fmla="*/ 0 w 3852"/>
                <a:gd name="T9" fmla="*/ 0 h 3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52"/>
                <a:gd name="T16" fmla="*/ 0 h 3135"/>
                <a:gd name="T17" fmla="*/ 3852 w 3852"/>
                <a:gd name="T18" fmla="*/ 3135 h 3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52" h="3135">
                  <a:moveTo>
                    <a:pt x="0" y="0"/>
                  </a:moveTo>
                  <a:lnTo>
                    <a:pt x="0" y="3134"/>
                  </a:lnTo>
                  <a:lnTo>
                    <a:pt x="3851" y="3134"/>
                  </a:lnTo>
                  <a:lnTo>
                    <a:pt x="3851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4" name="Freeform 5"/>
            <p:cNvSpPr>
              <a:spLocks/>
            </p:cNvSpPr>
            <p:nvPr/>
          </p:nvSpPr>
          <p:spPr bwMode="auto">
            <a:xfrm>
              <a:off x="1178" y="3953"/>
              <a:ext cx="3567" cy="1"/>
            </a:xfrm>
            <a:custGeom>
              <a:avLst/>
              <a:gdLst>
                <a:gd name="T0" fmla="*/ 0 w 3567"/>
                <a:gd name="T1" fmla="*/ 0 h 1"/>
                <a:gd name="T2" fmla="*/ 3566 w 3567"/>
                <a:gd name="T3" fmla="*/ 0 h 1"/>
                <a:gd name="T4" fmla="*/ 0 w 3567"/>
                <a:gd name="T5" fmla="*/ 0 h 1"/>
                <a:gd name="T6" fmla="*/ 0 60000 65536"/>
                <a:gd name="T7" fmla="*/ 0 60000 65536"/>
                <a:gd name="T8" fmla="*/ 0 60000 65536"/>
                <a:gd name="T9" fmla="*/ 0 w 3567"/>
                <a:gd name="T10" fmla="*/ 0 h 1"/>
                <a:gd name="T11" fmla="*/ 3567 w 356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67" h="1">
                  <a:moveTo>
                    <a:pt x="0" y="0"/>
                  </a:moveTo>
                  <a:lnTo>
                    <a:pt x="3566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Freeform 6"/>
            <p:cNvSpPr>
              <a:spLocks/>
            </p:cNvSpPr>
            <p:nvPr/>
          </p:nvSpPr>
          <p:spPr bwMode="auto">
            <a:xfrm>
              <a:off x="1178" y="1142"/>
              <a:ext cx="3567" cy="1"/>
            </a:xfrm>
            <a:custGeom>
              <a:avLst/>
              <a:gdLst>
                <a:gd name="T0" fmla="*/ 0 w 3567"/>
                <a:gd name="T1" fmla="*/ 0 h 1"/>
                <a:gd name="T2" fmla="*/ 3566 w 3567"/>
                <a:gd name="T3" fmla="*/ 0 h 1"/>
                <a:gd name="T4" fmla="*/ 0 w 3567"/>
                <a:gd name="T5" fmla="*/ 0 h 1"/>
                <a:gd name="T6" fmla="*/ 0 60000 65536"/>
                <a:gd name="T7" fmla="*/ 0 60000 65536"/>
                <a:gd name="T8" fmla="*/ 0 60000 65536"/>
                <a:gd name="T9" fmla="*/ 0 w 3567"/>
                <a:gd name="T10" fmla="*/ 0 h 1"/>
                <a:gd name="T11" fmla="*/ 3567 w 356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67" h="1">
                  <a:moveTo>
                    <a:pt x="0" y="0"/>
                  </a:moveTo>
                  <a:lnTo>
                    <a:pt x="3566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Freeform 7"/>
            <p:cNvSpPr>
              <a:spLocks/>
            </p:cNvSpPr>
            <p:nvPr/>
          </p:nvSpPr>
          <p:spPr bwMode="auto">
            <a:xfrm>
              <a:off x="1178" y="1142"/>
              <a:ext cx="1" cy="2812"/>
            </a:xfrm>
            <a:custGeom>
              <a:avLst/>
              <a:gdLst>
                <a:gd name="T0" fmla="*/ 0 w 1"/>
                <a:gd name="T1" fmla="*/ 2811 h 2812"/>
                <a:gd name="T2" fmla="*/ 0 w 1"/>
                <a:gd name="T3" fmla="*/ 0 h 2812"/>
                <a:gd name="T4" fmla="*/ 0 w 1"/>
                <a:gd name="T5" fmla="*/ 2811 h 2812"/>
                <a:gd name="T6" fmla="*/ 0 60000 65536"/>
                <a:gd name="T7" fmla="*/ 0 60000 65536"/>
                <a:gd name="T8" fmla="*/ 0 60000 65536"/>
                <a:gd name="T9" fmla="*/ 0 w 1"/>
                <a:gd name="T10" fmla="*/ 0 h 2812"/>
                <a:gd name="T11" fmla="*/ 1 w 1"/>
                <a:gd name="T12" fmla="*/ 2812 h 28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12">
                  <a:moveTo>
                    <a:pt x="0" y="2811"/>
                  </a:moveTo>
                  <a:lnTo>
                    <a:pt x="0" y="0"/>
                  </a:lnTo>
                  <a:lnTo>
                    <a:pt x="0" y="28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Freeform 8"/>
            <p:cNvSpPr>
              <a:spLocks/>
            </p:cNvSpPr>
            <p:nvPr/>
          </p:nvSpPr>
          <p:spPr bwMode="auto">
            <a:xfrm>
              <a:off x="4744" y="1142"/>
              <a:ext cx="1" cy="2812"/>
            </a:xfrm>
            <a:custGeom>
              <a:avLst/>
              <a:gdLst>
                <a:gd name="T0" fmla="*/ 0 w 1"/>
                <a:gd name="T1" fmla="*/ 2811 h 2812"/>
                <a:gd name="T2" fmla="*/ 0 w 1"/>
                <a:gd name="T3" fmla="*/ 0 h 2812"/>
                <a:gd name="T4" fmla="*/ 0 w 1"/>
                <a:gd name="T5" fmla="*/ 2811 h 2812"/>
                <a:gd name="T6" fmla="*/ 0 60000 65536"/>
                <a:gd name="T7" fmla="*/ 0 60000 65536"/>
                <a:gd name="T8" fmla="*/ 0 60000 65536"/>
                <a:gd name="T9" fmla="*/ 0 w 1"/>
                <a:gd name="T10" fmla="*/ 0 h 2812"/>
                <a:gd name="T11" fmla="*/ 1 w 1"/>
                <a:gd name="T12" fmla="*/ 2812 h 28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12">
                  <a:moveTo>
                    <a:pt x="0" y="2811"/>
                  </a:moveTo>
                  <a:lnTo>
                    <a:pt x="0" y="0"/>
                  </a:lnTo>
                  <a:lnTo>
                    <a:pt x="0" y="28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Line 9"/>
            <p:cNvSpPr>
              <a:spLocks noChangeShapeType="1"/>
            </p:cNvSpPr>
            <p:nvPr/>
          </p:nvSpPr>
          <p:spPr bwMode="auto">
            <a:xfrm>
              <a:off x="1178" y="3953"/>
              <a:ext cx="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Line 10"/>
            <p:cNvSpPr>
              <a:spLocks noChangeShapeType="1"/>
            </p:cNvSpPr>
            <p:nvPr/>
          </p:nvSpPr>
          <p:spPr bwMode="auto">
            <a:xfrm>
              <a:off x="4744" y="3953"/>
              <a:ext cx="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Freeform 11"/>
            <p:cNvSpPr>
              <a:spLocks/>
            </p:cNvSpPr>
            <p:nvPr/>
          </p:nvSpPr>
          <p:spPr bwMode="auto">
            <a:xfrm>
              <a:off x="1178" y="3953"/>
              <a:ext cx="3567" cy="1"/>
            </a:xfrm>
            <a:custGeom>
              <a:avLst/>
              <a:gdLst>
                <a:gd name="T0" fmla="*/ 0 w 3567"/>
                <a:gd name="T1" fmla="*/ 0 h 1"/>
                <a:gd name="T2" fmla="*/ 3566 w 3567"/>
                <a:gd name="T3" fmla="*/ 0 h 1"/>
                <a:gd name="T4" fmla="*/ 0 w 3567"/>
                <a:gd name="T5" fmla="*/ 0 h 1"/>
                <a:gd name="T6" fmla="*/ 0 60000 65536"/>
                <a:gd name="T7" fmla="*/ 0 60000 65536"/>
                <a:gd name="T8" fmla="*/ 0 60000 65536"/>
                <a:gd name="T9" fmla="*/ 0 w 3567"/>
                <a:gd name="T10" fmla="*/ 0 h 1"/>
                <a:gd name="T11" fmla="*/ 3567 w 356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67" h="1">
                  <a:moveTo>
                    <a:pt x="0" y="0"/>
                  </a:moveTo>
                  <a:lnTo>
                    <a:pt x="3566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Freeform 12"/>
            <p:cNvSpPr>
              <a:spLocks/>
            </p:cNvSpPr>
            <p:nvPr/>
          </p:nvSpPr>
          <p:spPr bwMode="auto">
            <a:xfrm>
              <a:off x="1178" y="1142"/>
              <a:ext cx="1" cy="2812"/>
            </a:xfrm>
            <a:custGeom>
              <a:avLst/>
              <a:gdLst>
                <a:gd name="T0" fmla="*/ 0 w 1"/>
                <a:gd name="T1" fmla="*/ 2811 h 2812"/>
                <a:gd name="T2" fmla="*/ 0 w 1"/>
                <a:gd name="T3" fmla="*/ 0 h 2812"/>
                <a:gd name="T4" fmla="*/ 0 w 1"/>
                <a:gd name="T5" fmla="*/ 2811 h 2812"/>
                <a:gd name="T6" fmla="*/ 0 60000 65536"/>
                <a:gd name="T7" fmla="*/ 0 60000 65536"/>
                <a:gd name="T8" fmla="*/ 0 60000 65536"/>
                <a:gd name="T9" fmla="*/ 0 w 1"/>
                <a:gd name="T10" fmla="*/ 0 h 2812"/>
                <a:gd name="T11" fmla="*/ 1 w 1"/>
                <a:gd name="T12" fmla="*/ 2812 h 28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12">
                  <a:moveTo>
                    <a:pt x="0" y="2811"/>
                  </a:moveTo>
                  <a:lnTo>
                    <a:pt x="0" y="0"/>
                  </a:lnTo>
                  <a:lnTo>
                    <a:pt x="0" y="28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>
              <a:off x="1178" y="3953"/>
              <a:ext cx="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Freeform 14"/>
            <p:cNvSpPr>
              <a:spLocks/>
            </p:cNvSpPr>
            <p:nvPr/>
          </p:nvSpPr>
          <p:spPr bwMode="auto">
            <a:xfrm>
              <a:off x="1178" y="3917"/>
              <a:ext cx="1" cy="37"/>
            </a:xfrm>
            <a:custGeom>
              <a:avLst/>
              <a:gdLst>
                <a:gd name="T0" fmla="*/ 0 w 1"/>
                <a:gd name="T1" fmla="*/ 36 h 37"/>
                <a:gd name="T2" fmla="*/ 0 w 1"/>
                <a:gd name="T3" fmla="*/ 0 h 37"/>
                <a:gd name="T4" fmla="*/ 0 w 1"/>
                <a:gd name="T5" fmla="*/ 36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36"/>
                  </a:moveTo>
                  <a:lnTo>
                    <a:pt x="0" y="0"/>
                  </a:lnTo>
                  <a:lnTo>
                    <a:pt x="0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Freeform 15"/>
            <p:cNvSpPr>
              <a:spLocks/>
            </p:cNvSpPr>
            <p:nvPr/>
          </p:nvSpPr>
          <p:spPr bwMode="auto">
            <a:xfrm>
              <a:off x="1178" y="1142"/>
              <a:ext cx="1" cy="37"/>
            </a:xfrm>
            <a:custGeom>
              <a:avLst/>
              <a:gdLst>
                <a:gd name="T0" fmla="*/ 0 w 1"/>
                <a:gd name="T1" fmla="*/ 0 h 37"/>
                <a:gd name="T2" fmla="*/ 0 w 1"/>
                <a:gd name="T3" fmla="*/ 36 h 37"/>
                <a:gd name="T4" fmla="*/ 0 w 1"/>
                <a:gd name="T5" fmla="*/ 0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0"/>
                  </a:move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Freeform 16"/>
            <p:cNvSpPr>
              <a:spLocks/>
            </p:cNvSpPr>
            <p:nvPr/>
          </p:nvSpPr>
          <p:spPr bwMode="auto">
            <a:xfrm>
              <a:off x="1153" y="3999"/>
              <a:ext cx="49" cy="70"/>
            </a:xfrm>
            <a:custGeom>
              <a:avLst/>
              <a:gdLst>
                <a:gd name="T0" fmla="*/ 8 w 49"/>
                <a:gd name="T1" fmla="*/ 0 h 70"/>
                <a:gd name="T2" fmla="*/ 4 w 49"/>
                <a:gd name="T3" fmla="*/ 36 h 70"/>
                <a:gd name="T4" fmla="*/ 11 w 49"/>
                <a:gd name="T5" fmla="*/ 36 h 70"/>
                <a:gd name="T6" fmla="*/ 17 w 49"/>
                <a:gd name="T7" fmla="*/ 33 h 70"/>
                <a:gd name="T8" fmla="*/ 19 w 49"/>
                <a:gd name="T9" fmla="*/ 31 h 70"/>
                <a:gd name="T10" fmla="*/ 23 w 49"/>
                <a:gd name="T11" fmla="*/ 31 h 70"/>
                <a:gd name="T12" fmla="*/ 29 w 49"/>
                <a:gd name="T13" fmla="*/ 33 h 70"/>
                <a:gd name="T14" fmla="*/ 34 w 49"/>
                <a:gd name="T15" fmla="*/ 34 h 70"/>
                <a:gd name="T16" fmla="*/ 36 w 49"/>
                <a:gd name="T17" fmla="*/ 40 h 70"/>
                <a:gd name="T18" fmla="*/ 38 w 49"/>
                <a:gd name="T19" fmla="*/ 46 h 70"/>
                <a:gd name="T20" fmla="*/ 36 w 49"/>
                <a:gd name="T21" fmla="*/ 52 h 70"/>
                <a:gd name="T22" fmla="*/ 34 w 49"/>
                <a:gd name="T23" fmla="*/ 57 h 70"/>
                <a:gd name="T24" fmla="*/ 29 w 49"/>
                <a:gd name="T25" fmla="*/ 59 h 70"/>
                <a:gd name="T26" fmla="*/ 23 w 49"/>
                <a:gd name="T27" fmla="*/ 61 h 70"/>
                <a:gd name="T28" fmla="*/ 17 w 49"/>
                <a:gd name="T29" fmla="*/ 61 h 70"/>
                <a:gd name="T30" fmla="*/ 13 w 49"/>
                <a:gd name="T31" fmla="*/ 57 h 70"/>
                <a:gd name="T32" fmla="*/ 11 w 49"/>
                <a:gd name="T33" fmla="*/ 56 h 70"/>
                <a:gd name="T34" fmla="*/ 9 w 49"/>
                <a:gd name="T35" fmla="*/ 50 h 70"/>
                <a:gd name="T36" fmla="*/ 0 w 49"/>
                <a:gd name="T37" fmla="*/ 50 h 70"/>
                <a:gd name="T38" fmla="*/ 2 w 49"/>
                <a:gd name="T39" fmla="*/ 57 h 70"/>
                <a:gd name="T40" fmla="*/ 6 w 49"/>
                <a:gd name="T41" fmla="*/ 61 h 70"/>
                <a:gd name="T42" fmla="*/ 9 w 49"/>
                <a:gd name="T43" fmla="*/ 65 h 70"/>
                <a:gd name="T44" fmla="*/ 15 w 49"/>
                <a:gd name="T45" fmla="*/ 67 h 70"/>
                <a:gd name="T46" fmla="*/ 23 w 49"/>
                <a:gd name="T47" fmla="*/ 69 h 70"/>
                <a:gd name="T48" fmla="*/ 29 w 49"/>
                <a:gd name="T49" fmla="*/ 67 h 70"/>
                <a:gd name="T50" fmla="*/ 32 w 49"/>
                <a:gd name="T51" fmla="*/ 67 h 70"/>
                <a:gd name="T52" fmla="*/ 36 w 49"/>
                <a:gd name="T53" fmla="*/ 65 h 70"/>
                <a:gd name="T54" fmla="*/ 40 w 49"/>
                <a:gd name="T55" fmla="*/ 61 h 70"/>
                <a:gd name="T56" fmla="*/ 42 w 49"/>
                <a:gd name="T57" fmla="*/ 57 h 70"/>
                <a:gd name="T58" fmla="*/ 46 w 49"/>
                <a:gd name="T59" fmla="*/ 54 h 70"/>
                <a:gd name="T60" fmla="*/ 46 w 49"/>
                <a:gd name="T61" fmla="*/ 50 h 70"/>
                <a:gd name="T62" fmla="*/ 48 w 49"/>
                <a:gd name="T63" fmla="*/ 44 h 70"/>
                <a:gd name="T64" fmla="*/ 46 w 49"/>
                <a:gd name="T65" fmla="*/ 40 h 70"/>
                <a:gd name="T66" fmla="*/ 46 w 49"/>
                <a:gd name="T67" fmla="*/ 36 h 70"/>
                <a:gd name="T68" fmla="*/ 42 w 49"/>
                <a:gd name="T69" fmla="*/ 33 h 70"/>
                <a:gd name="T70" fmla="*/ 40 w 49"/>
                <a:gd name="T71" fmla="*/ 29 h 70"/>
                <a:gd name="T72" fmla="*/ 36 w 49"/>
                <a:gd name="T73" fmla="*/ 27 h 70"/>
                <a:gd name="T74" fmla="*/ 32 w 49"/>
                <a:gd name="T75" fmla="*/ 25 h 70"/>
                <a:gd name="T76" fmla="*/ 29 w 49"/>
                <a:gd name="T77" fmla="*/ 23 h 70"/>
                <a:gd name="T78" fmla="*/ 25 w 49"/>
                <a:gd name="T79" fmla="*/ 23 h 70"/>
                <a:gd name="T80" fmla="*/ 19 w 49"/>
                <a:gd name="T81" fmla="*/ 25 h 70"/>
                <a:gd name="T82" fmla="*/ 11 w 49"/>
                <a:gd name="T83" fmla="*/ 27 h 70"/>
                <a:gd name="T84" fmla="*/ 15 w 49"/>
                <a:gd name="T85" fmla="*/ 10 h 70"/>
                <a:gd name="T86" fmla="*/ 42 w 49"/>
                <a:gd name="T87" fmla="*/ 10 h 70"/>
                <a:gd name="T88" fmla="*/ 42 w 49"/>
                <a:gd name="T89" fmla="*/ 0 h 70"/>
                <a:gd name="T90" fmla="*/ 8 w 49"/>
                <a:gd name="T91" fmla="*/ 0 h 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9"/>
                <a:gd name="T139" fmla="*/ 0 h 70"/>
                <a:gd name="T140" fmla="*/ 49 w 49"/>
                <a:gd name="T141" fmla="*/ 70 h 7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9" h="70">
                  <a:moveTo>
                    <a:pt x="8" y="0"/>
                  </a:moveTo>
                  <a:lnTo>
                    <a:pt x="4" y="36"/>
                  </a:lnTo>
                  <a:lnTo>
                    <a:pt x="11" y="36"/>
                  </a:lnTo>
                  <a:lnTo>
                    <a:pt x="17" y="33"/>
                  </a:lnTo>
                  <a:lnTo>
                    <a:pt x="19" y="31"/>
                  </a:lnTo>
                  <a:lnTo>
                    <a:pt x="23" y="31"/>
                  </a:lnTo>
                  <a:lnTo>
                    <a:pt x="29" y="33"/>
                  </a:lnTo>
                  <a:lnTo>
                    <a:pt x="34" y="34"/>
                  </a:lnTo>
                  <a:lnTo>
                    <a:pt x="36" y="40"/>
                  </a:lnTo>
                  <a:lnTo>
                    <a:pt x="38" y="46"/>
                  </a:lnTo>
                  <a:lnTo>
                    <a:pt x="36" y="52"/>
                  </a:lnTo>
                  <a:lnTo>
                    <a:pt x="34" y="57"/>
                  </a:lnTo>
                  <a:lnTo>
                    <a:pt x="29" y="59"/>
                  </a:lnTo>
                  <a:lnTo>
                    <a:pt x="23" y="61"/>
                  </a:lnTo>
                  <a:lnTo>
                    <a:pt x="17" y="61"/>
                  </a:lnTo>
                  <a:lnTo>
                    <a:pt x="13" y="57"/>
                  </a:lnTo>
                  <a:lnTo>
                    <a:pt x="11" y="56"/>
                  </a:lnTo>
                  <a:lnTo>
                    <a:pt x="9" y="50"/>
                  </a:lnTo>
                  <a:lnTo>
                    <a:pt x="0" y="50"/>
                  </a:lnTo>
                  <a:lnTo>
                    <a:pt x="2" y="57"/>
                  </a:lnTo>
                  <a:lnTo>
                    <a:pt x="6" y="61"/>
                  </a:lnTo>
                  <a:lnTo>
                    <a:pt x="9" y="65"/>
                  </a:lnTo>
                  <a:lnTo>
                    <a:pt x="15" y="67"/>
                  </a:lnTo>
                  <a:lnTo>
                    <a:pt x="23" y="69"/>
                  </a:lnTo>
                  <a:lnTo>
                    <a:pt x="29" y="67"/>
                  </a:lnTo>
                  <a:lnTo>
                    <a:pt x="32" y="67"/>
                  </a:lnTo>
                  <a:lnTo>
                    <a:pt x="36" y="65"/>
                  </a:lnTo>
                  <a:lnTo>
                    <a:pt x="40" y="61"/>
                  </a:lnTo>
                  <a:lnTo>
                    <a:pt x="42" y="57"/>
                  </a:lnTo>
                  <a:lnTo>
                    <a:pt x="46" y="54"/>
                  </a:lnTo>
                  <a:lnTo>
                    <a:pt x="46" y="50"/>
                  </a:lnTo>
                  <a:lnTo>
                    <a:pt x="48" y="44"/>
                  </a:lnTo>
                  <a:lnTo>
                    <a:pt x="46" y="40"/>
                  </a:lnTo>
                  <a:lnTo>
                    <a:pt x="46" y="36"/>
                  </a:lnTo>
                  <a:lnTo>
                    <a:pt x="42" y="33"/>
                  </a:lnTo>
                  <a:lnTo>
                    <a:pt x="40" y="29"/>
                  </a:lnTo>
                  <a:lnTo>
                    <a:pt x="36" y="27"/>
                  </a:lnTo>
                  <a:lnTo>
                    <a:pt x="32" y="25"/>
                  </a:lnTo>
                  <a:lnTo>
                    <a:pt x="29" y="23"/>
                  </a:lnTo>
                  <a:lnTo>
                    <a:pt x="25" y="23"/>
                  </a:lnTo>
                  <a:lnTo>
                    <a:pt x="19" y="25"/>
                  </a:lnTo>
                  <a:lnTo>
                    <a:pt x="11" y="27"/>
                  </a:lnTo>
                  <a:lnTo>
                    <a:pt x="15" y="10"/>
                  </a:lnTo>
                  <a:lnTo>
                    <a:pt x="42" y="10"/>
                  </a:lnTo>
                  <a:lnTo>
                    <a:pt x="42" y="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Freeform 17"/>
            <p:cNvSpPr>
              <a:spLocks/>
            </p:cNvSpPr>
            <p:nvPr/>
          </p:nvSpPr>
          <p:spPr bwMode="auto">
            <a:xfrm>
              <a:off x="2069" y="3917"/>
              <a:ext cx="1" cy="37"/>
            </a:xfrm>
            <a:custGeom>
              <a:avLst/>
              <a:gdLst>
                <a:gd name="T0" fmla="*/ 0 w 1"/>
                <a:gd name="T1" fmla="*/ 36 h 37"/>
                <a:gd name="T2" fmla="*/ 0 w 1"/>
                <a:gd name="T3" fmla="*/ 0 h 37"/>
                <a:gd name="T4" fmla="*/ 0 w 1"/>
                <a:gd name="T5" fmla="*/ 36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36"/>
                  </a:moveTo>
                  <a:lnTo>
                    <a:pt x="0" y="0"/>
                  </a:lnTo>
                  <a:lnTo>
                    <a:pt x="0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Freeform 18"/>
            <p:cNvSpPr>
              <a:spLocks/>
            </p:cNvSpPr>
            <p:nvPr/>
          </p:nvSpPr>
          <p:spPr bwMode="auto">
            <a:xfrm>
              <a:off x="2069" y="1142"/>
              <a:ext cx="1" cy="37"/>
            </a:xfrm>
            <a:custGeom>
              <a:avLst/>
              <a:gdLst>
                <a:gd name="T0" fmla="*/ 0 w 1"/>
                <a:gd name="T1" fmla="*/ 0 h 37"/>
                <a:gd name="T2" fmla="*/ 0 w 1"/>
                <a:gd name="T3" fmla="*/ 36 h 37"/>
                <a:gd name="T4" fmla="*/ 0 w 1"/>
                <a:gd name="T5" fmla="*/ 0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0"/>
                  </a:move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Freeform 19"/>
            <p:cNvSpPr>
              <a:spLocks/>
            </p:cNvSpPr>
            <p:nvPr/>
          </p:nvSpPr>
          <p:spPr bwMode="auto">
            <a:xfrm>
              <a:off x="2025" y="3997"/>
              <a:ext cx="26" cy="70"/>
            </a:xfrm>
            <a:custGeom>
              <a:avLst/>
              <a:gdLst>
                <a:gd name="T0" fmla="*/ 25 w 26"/>
                <a:gd name="T1" fmla="*/ 0 h 70"/>
                <a:gd name="T2" fmla="*/ 19 w 26"/>
                <a:gd name="T3" fmla="*/ 0 h 70"/>
                <a:gd name="T4" fmla="*/ 17 w 26"/>
                <a:gd name="T5" fmla="*/ 6 h 70"/>
                <a:gd name="T6" fmla="*/ 15 w 26"/>
                <a:gd name="T7" fmla="*/ 10 h 70"/>
                <a:gd name="T8" fmla="*/ 11 w 26"/>
                <a:gd name="T9" fmla="*/ 12 h 70"/>
                <a:gd name="T10" fmla="*/ 9 w 26"/>
                <a:gd name="T11" fmla="*/ 14 h 70"/>
                <a:gd name="T12" fmla="*/ 0 w 26"/>
                <a:gd name="T13" fmla="*/ 14 h 70"/>
                <a:gd name="T14" fmla="*/ 0 w 26"/>
                <a:gd name="T15" fmla="*/ 21 h 70"/>
                <a:gd name="T16" fmla="*/ 17 w 26"/>
                <a:gd name="T17" fmla="*/ 21 h 70"/>
                <a:gd name="T18" fmla="*/ 17 w 26"/>
                <a:gd name="T19" fmla="*/ 69 h 70"/>
                <a:gd name="T20" fmla="*/ 25 w 26"/>
                <a:gd name="T21" fmla="*/ 69 h 70"/>
                <a:gd name="T22" fmla="*/ 25 w 26"/>
                <a:gd name="T23" fmla="*/ 0 h 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70"/>
                <a:gd name="T38" fmla="*/ 26 w 26"/>
                <a:gd name="T39" fmla="*/ 70 h 7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70">
                  <a:moveTo>
                    <a:pt x="25" y="0"/>
                  </a:moveTo>
                  <a:lnTo>
                    <a:pt x="19" y="0"/>
                  </a:lnTo>
                  <a:lnTo>
                    <a:pt x="17" y="6"/>
                  </a:lnTo>
                  <a:lnTo>
                    <a:pt x="15" y="10"/>
                  </a:lnTo>
                  <a:lnTo>
                    <a:pt x="11" y="12"/>
                  </a:lnTo>
                  <a:lnTo>
                    <a:pt x="9" y="14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17" y="21"/>
                  </a:lnTo>
                  <a:lnTo>
                    <a:pt x="17" y="69"/>
                  </a:lnTo>
                  <a:lnTo>
                    <a:pt x="25" y="69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Freeform 20"/>
            <p:cNvSpPr>
              <a:spLocks/>
            </p:cNvSpPr>
            <p:nvPr/>
          </p:nvSpPr>
          <p:spPr bwMode="auto">
            <a:xfrm>
              <a:off x="2073" y="3997"/>
              <a:ext cx="47" cy="72"/>
            </a:xfrm>
            <a:custGeom>
              <a:avLst/>
              <a:gdLst>
                <a:gd name="T0" fmla="*/ 23 w 47"/>
                <a:gd name="T1" fmla="*/ 0 h 72"/>
                <a:gd name="T2" fmla="*/ 17 w 47"/>
                <a:gd name="T3" fmla="*/ 2 h 72"/>
                <a:gd name="T4" fmla="*/ 13 w 47"/>
                <a:gd name="T5" fmla="*/ 4 h 72"/>
                <a:gd name="T6" fmla="*/ 9 w 47"/>
                <a:gd name="T7" fmla="*/ 6 h 72"/>
                <a:gd name="T8" fmla="*/ 5 w 47"/>
                <a:gd name="T9" fmla="*/ 10 h 72"/>
                <a:gd name="T10" fmla="*/ 4 w 47"/>
                <a:gd name="T11" fmla="*/ 15 h 72"/>
                <a:gd name="T12" fmla="*/ 2 w 47"/>
                <a:gd name="T13" fmla="*/ 21 h 72"/>
                <a:gd name="T14" fmla="*/ 0 w 47"/>
                <a:gd name="T15" fmla="*/ 29 h 72"/>
                <a:gd name="T16" fmla="*/ 0 w 47"/>
                <a:gd name="T17" fmla="*/ 35 h 72"/>
                <a:gd name="T18" fmla="*/ 0 w 47"/>
                <a:gd name="T19" fmla="*/ 44 h 72"/>
                <a:gd name="T20" fmla="*/ 2 w 47"/>
                <a:gd name="T21" fmla="*/ 50 h 72"/>
                <a:gd name="T22" fmla="*/ 4 w 47"/>
                <a:gd name="T23" fmla="*/ 56 h 72"/>
                <a:gd name="T24" fmla="*/ 5 w 47"/>
                <a:gd name="T25" fmla="*/ 61 h 72"/>
                <a:gd name="T26" fmla="*/ 9 w 47"/>
                <a:gd name="T27" fmla="*/ 65 h 72"/>
                <a:gd name="T28" fmla="*/ 13 w 47"/>
                <a:gd name="T29" fmla="*/ 69 h 72"/>
                <a:gd name="T30" fmla="*/ 17 w 47"/>
                <a:gd name="T31" fmla="*/ 69 h 72"/>
                <a:gd name="T32" fmla="*/ 23 w 47"/>
                <a:gd name="T33" fmla="*/ 71 h 72"/>
                <a:gd name="T34" fmla="*/ 28 w 47"/>
                <a:gd name="T35" fmla="*/ 69 h 72"/>
                <a:gd name="T36" fmla="*/ 32 w 47"/>
                <a:gd name="T37" fmla="*/ 69 h 72"/>
                <a:gd name="T38" fmla="*/ 36 w 47"/>
                <a:gd name="T39" fmla="*/ 65 h 72"/>
                <a:gd name="T40" fmla="*/ 40 w 47"/>
                <a:gd name="T41" fmla="*/ 61 h 72"/>
                <a:gd name="T42" fmla="*/ 42 w 47"/>
                <a:gd name="T43" fmla="*/ 58 h 72"/>
                <a:gd name="T44" fmla="*/ 44 w 47"/>
                <a:gd name="T45" fmla="*/ 50 h 72"/>
                <a:gd name="T46" fmla="*/ 46 w 47"/>
                <a:gd name="T47" fmla="*/ 44 h 72"/>
                <a:gd name="T48" fmla="*/ 46 w 47"/>
                <a:gd name="T49" fmla="*/ 36 h 72"/>
                <a:gd name="T50" fmla="*/ 46 w 47"/>
                <a:gd name="T51" fmla="*/ 29 h 72"/>
                <a:gd name="T52" fmla="*/ 44 w 47"/>
                <a:gd name="T53" fmla="*/ 21 h 72"/>
                <a:gd name="T54" fmla="*/ 42 w 47"/>
                <a:gd name="T55" fmla="*/ 15 h 72"/>
                <a:gd name="T56" fmla="*/ 40 w 47"/>
                <a:gd name="T57" fmla="*/ 10 h 72"/>
                <a:gd name="T58" fmla="*/ 36 w 47"/>
                <a:gd name="T59" fmla="*/ 6 h 72"/>
                <a:gd name="T60" fmla="*/ 32 w 47"/>
                <a:gd name="T61" fmla="*/ 4 h 72"/>
                <a:gd name="T62" fmla="*/ 28 w 47"/>
                <a:gd name="T63" fmla="*/ 2 h 72"/>
                <a:gd name="T64" fmla="*/ 23 w 47"/>
                <a:gd name="T65" fmla="*/ 0 h 72"/>
                <a:gd name="T66" fmla="*/ 9 w 47"/>
                <a:gd name="T67" fmla="*/ 35 h 72"/>
                <a:gd name="T68" fmla="*/ 9 w 47"/>
                <a:gd name="T69" fmla="*/ 23 h 72"/>
                <a:gd name="T70" fmla="*/ 13 w 47"/>
                <a:gd name="T71" fmla="*/ 15 h 72"/>
                <a:gd name="T72" fmla="*/ 15 w 47"/>
                <a:gd name="T73" fmla="*/ 12 h 72"/>
                <a:gd name="T74" fmla="*/ 17 w 47"/>
                <a:gd name="T75" fmla="*/ 10 h 72"/>
                <a:gd name="T76" fmla="*/ 19 w 47"/>
                <a:gd name="T77" fmla="*/ 10 h 72"/>
                <a:gd name="T78" fmla="*/ 23 w 47"/>
                <a:gd name="T79" fmla="*/ 10 h 72"/>
                <a:gd name="T80" fmla="*/ 27 w 47"/>
                <a:gd name="T81" fmla="*/ 10 h 72"/>
                <a:gd name="T82" fmla="*/ 28 w 47"/>
                <a:gd name="T83" fmla="*/ 12 h 72"/>
                <a:gd name="T84" fmla="*/ 30 w 47"/>
                <a:gd name="T85" fmla="*/ 12 h 72"/>
                <a:gd name="T86" fmla="*/ 34 w 47"/>
                <a:gd name="T87" fmla="*/ 15 h 72"/>
                <a:gd name="T88" fmla="*/ 36 w 47"/>
                <a:gd name="T89" fmla="*/ 25 h 72"/>
                <a:gd name="T90" fmla="*/ 36 w 47"/>
                <a:gd name="T91" fmla="*/ 36 h 72"/>
                <a:gd name="T92" fmla="*/ 36 w 47"/>
                <a:gd name="T93" fmla="*/ 48 h 72"/>
                <a:gd name="T94" fmla="*/ 34 w 47"/>
                <a:gd name="T95" fmla="*/ 56 h 72"/>
                <a:gd name="T96" fmla="*/ 30 w 47"/>
                <a:gd name="T97" fmla="*/ 59 h 72"/>
                <a:gd name="T98" fmla="*/ 28 w 47"/>
                <a:gd name="T99" fmla="*/ 61 h 72"/>
                <a:gd name="T100" fmla="*/ 27 w 47"/>
                <a:gd name="T101" fmla="*/ 63 h 72"/>
                <a:gd name="T102" fmla="*/ 23 w 47"/>
                <a:gd name="T103" fmla="*/ 63 h 72"/>
                <a:gd name="T104" fmla="*/ 19 w 47"/>
                <a:gd name="T105" fmla="*/ 63 h 72"/>
                <a:gd name="T106" fmla="*/ 17 w 47"/>
                <a:gd name="T107" fmla="*/ 61 h 72"/>
                <a:gd name="T108" fmla="*/ 15 w 47"/>
                <a:gd name="T109" fmla="*/ 59 h 72"/>
                <a:gd name="T110" fmla="*/ 11 w 47"/>
                <a:gd name="T111" fmla="*/ 56 h 72"/>
                <a:gd name="T112" fmla="*/ 9 w 47"/>
                <a:gd name="T113" fmla="*/ 48 h 72"/>
                <a:gd name="T114" fmla="*/ 9 w 47"/>
                <a:gd name="T115" fmla="*/ 36 h 72"/>
                <a:gd name="T116" fmla="*/ 9 w 47"/>
                <a:gd name="T117" fmla="*/ 35 h 72"/>
                <a:gd name="T118" fmla="*/ 23 w 47"/>
                <a:gd name="T119" fmla="*/ 0 h 7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7"/>
                <a:gd name="T181" fmla="*/ 0 h 72"/>
                <a:gd name="T182" fmla="*/ 47 w 47"/>
                <a:gd name="T183" fmla="*/ 72 h 7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7" h="72">
                  <a:moveTo>
                    <a:pt x="23" y="0"/>
                  </a:moveTo>
                  <a:lnTo>
                    <a:pt x="17" y="2"/>
                  </a:lnTo>
                  <a:lnTo>
                    <a:pt x="13" y="4"/>
                  </a:lnTo>
                  <a:lnTo>
                    <a:pt x="9" y="6"/>
                  </a:lnTo>
                  <a:lnTo>
                    <a:pt x="5" y="10"/>
                  </a:lnTo>
                  <a:lnTo>
                    <a:pt x="4" y="15"/>
                  </a:lnTo>
                  <a:lnTo>
                    <a:pt x="2" y="21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5" y="61"/>
                  </a:lnTo>
                  <a:lnTo>
                    <a:pt x="9" y="65"/>
                  </a:lnTo>
                  <a:lnTo>
                    <a:pt x="13" y="69"/>
                  </a:lnTo>
                  <a:lnTo>
                    <a:pt x="17" y="69"/>
                  </a:lnTo>
                  <a:lnTo>
                    <a:pt x="23" y="71"/>
                  </a:lnTo>
                  <a:lnTo>
                    <a:pt x="28" y="69"/>
                  </a:lnTo>
                  <a:lnTo>
                    <a:pt x="32" y="69"/>
                  </a:lnTo>
                  <a:lnTo>
                    <a:pt x="36" y="65"/>
                  </a:lnTo>
                  <a:lnTo>
                    <a:pt x="40" y="61"/>
                  </a:lnTo>
                  <a:lnTo>
                    <a:pt x="42" y="58"/>
                  </a:lnTo>
                  <a:lnTo>
                    <a:pt x="44" y="50"/>
                  </a:lnTo>
                  <a:lnTo>
                    <a:pt x="46" y="44"/>
                  </a:lnTo>
                  <a:lnTo>
                    <a:pt x="46" y="36"/>
                  </a:lnTo>
                  <a:lnTo>
                    <a:pt x="46" y="29"/>
                  </a:lnTo>
                  <a:lnTo>
                    <a:pt x="44" y="21"/>
                  </a:lnTo>
                  <a:lnTo>
                    <a:pt x="42" y="15"/>
                  </a:lnTo>
                  <a:lnTo>
                    <a:pt x="40" y="10"/>
                  </a:lnTo>
                  <a:lnTo>
                    <a:pt x="36" y="6"/>
                  </a:lnTo>
                  <a:lnTo>
                    <a:pt x="32" y="4"/>
                  </a:lnTo>
                  <a:lnTo>
                    <a:pt x="28" y="2"/>
                  </a:lnTo>
                  <a:lnTo>
                    <a:pt x="23" y="0"/>
                  </a:lnTo>
                  <a:lnTo>
                    <a:pt x="9" y="35"/>
                  </a:lnTo>
                  <a:lnTo>
                    <a:pt x="9" y="23"/>
                  </a:lnTo>
                  <a:lnTo>
                    <a:pt x="13" y="15"/>
                  </a:lnTo>
                  <a:lnTo>
                    <a:pt x="15" y="12"/>
                  </a:lnTo>
                  <a:lnTo>
                    <a:pt x="17" y="10"/>
                  </a:lnTo>
                  <a:lnTo>
                    <a:pt x="19" y="10"/>
                  </a:lnTo>
                  <a:lnTo>
                    <a:pt x="23" y="10"/>
                  </a:lnTo>
                  <a:lnTo>
                    <a:pt x="27" y="10"/>
                  </a:lnTo>
                  <a:lnTo>
                    <a:pt x="28" y="12"/>
                  </a:lnTo>
                  <a:lnTo>
                    <a:pt x="30" y="12"/>
                  </a:lnTo>
                  <a:lnTo>
                    <a:pt x="34" y="15"/>
                  </a:lnTo>
                  <a:lnTo>
                    <a:pt x="36" y="25"/>
                  </a:lnTo>
                  <a:lnTo>
                    <a:pt x="36" y="36"/>
                  </a:lnTo>
                  <a:lnTo>
                    <a:pt x="36" y="48"/>
                  </a:lnTo>
                  <a:lnTo>
                    <a:pt x="34" y="56"/>
                  </a:lnTo>
                  <a:lnTo>
                    <a:pt x="30" y="59"/>
                  </a:lnTo>
                  <a:lnTo>
                    <a:pt x="28" y="61"/>
                  </a:lnTo>
                  <a:lnTo>
                    <a:pt x="27" y="63"/>
                  </a:lnTo>
                  <a:lnTo>
                    <a:pt x="23" y="63"/>
                  </a:lnTo>
                  <a:lnTo>
                    <a:pt x="19" y="63"/>
                  </a:lnTo>
                  <a:lnTo>
                    <a:pt x="17" y="61"/>
                  </a:lnTo>
                  <a:lnTo>
                    <a:pt x="15" y="59"/>
                  </a:lnTo>
                  <a:lnTo>
                    <a:pt x="11" y="56"/>
                  </a:lnTo>
                  <a:lnTo>
                    <a:pt x="9" y="48"/>
                  </a:lnTo>
                  <a:lnTo>
                    <a:pt x="9" y="36"/>
                  </a:lnTo>
                  <a:lnTo>
                    <a:pt x="9" y="35"/>
                  </a:lnTo>
                  <a:lnTo>
                    <a:pt x="2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Freeform 21"/>
            <p:cNvSpPr>
              <a:spLocks/>
            </p:cNvSpPr>
            <p:nvPr/>
          </p:nvSpPr>
          <p:spPr bwMode="auto">
            <a:xfrm>
              <a:off x="2960" y="3917"/>
              <a:ext cx="1" cy="37"/>
            </a:xfrm>
            <a:custGeom>
              <a:avLst/>
              <a:gdLst>
                <a:gd name="T0" fmla="*/ 0 w 1"/>
                <a:gd name="T1" fmla="*/ 36 h 37"/>
                <a:gd name="T2" fmla="*/ 0 w 1"/>
                <a:gd name="T3" fmla="*/ 0 h 37"/>
                <a:gd name="T4" fmla="*/ 0 w 1"/>
                <a:gd name="T5" fmla="*/ 36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36"/>
                  </a:moveTo>
                  <a:lnTo>
                    <a:pt x="0" y="0"/>
                  </a:lnTo>
                  <a:lnTo>
                    <a:pt x="0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Freeform 22"/>
            <p:cNvSpPr>
              <a:spLocks/>
            </p:cNvSpPr>
            <p:nvPr/>
          </p:nvSpPr>
          <p:spPr bwMode="auto">
            <a:xfrm>
              <a:off x="2960" y="1142"/>
              <a:ext cx="1" cy="37"/>
            </a:xfrm>
            <a:custGeom>
              <a:avLst/>
              <a:gdLst>
                <a:gd name="T0" fmla="*/ 0 w 1"/>
                <a:gd name="T1" fmla="*/ 0 h 37"/>
                <a:gd name="T2" fmla="*/ 0 w 1"/>
                <a:gd name="T3" fmla="*/ 36 h 37"/>
                <a:gd name="T4" fmla="*/ 0 w 1"/>
                <a:gd name="T5" fmla="*/ 0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0"/>
                  </a:move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Freeform 23"/>
            <p:cNvSpPr>
              <a:spLocks/>
            </p:cNvSpPr>
            <p:nvPr/>
          </p:nvSpPr>
          <p:spPr bwMode="auto">
            <a:xfrm>
              <a:off x="2916" y="3997"/>
              <a:ext cx="26" cy="70"/>
            </a:xfrm>
            <a:custGeom>
              <a:avLst/>
              <a:gdLst>
                <a:gd name="T0" fmla="*/ 25 w 26"/>
                <a:gd name="T1" fmla="*/ 0 h 70"/>
                <a:gd name="T2" fmla="*/ 19 w 26"/>
                <a:gd name="T3" fmla="*/ 0 h 70"/>
                <a:gd name="T4" fmla="*/ 17 w 26"/>
                <a:gd name="T5" fmla="*/ 6 h 70"/>
                <a:gd name="T6" fmla="*/ 15 w 26"/>
                <a:gd name="T7" fmla="*/ 10 h 70"/>
                <a:gd name="T8" fmla="*/ 13 w 26"/>
                <a:gd name="T9" fmla="*/ 12 h 70"/>
                <a:gd name="T10" fmla="*/ 9 w 26"/>
                <a:gd name="T11" fmla="*/ 14 h 70"/>
                <a:gd name="T12" fmla="*/ 0 w 26"/>
                <a:gd name="T13" fmla="*/ 14 h 70"/>
                <a:gd name="T14" fmla="*/ 0 w 26"/>
                <a:gd name="T15" fmla="*/ 21 h 70"/>
                <a:gd name="T16" fmla="*/ 17 w 26"/>
                <a:gd name="T17" fmla="*/ 21 h 70"/>
                <a:gd name="T18" fmla="*/ 17 w 26"/>
                <a:gd name="T19" fmla="*/ 69 h 70"/>
                <a:gd name="T20" fmla="*/ 25 w 26"/>
                <a:gd name="T21" fmla="*/ 69 h 70"/>
                <a:gd name="T22" fmla="*/ 25 w 26"/>
                <a:gd name="T23" fmla="*/ 0 h 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70"/>
                <a:gd name="T38" fmla="*/ 26 w 26"/>
                <a:gd name="T39" fmla="*/ 70 h 7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70">
                  <a:moveTo>
                    <a:pt x="25" y="0"/>
                  </a:moveTo>
                  <a:lnTo>
                    <a:pt x="19" y="0"/>
                  </a:lnTo>
                  <a:lnTo>
                    <a:pt x="17" y="6"/>
                  </a:lnTo>
                  <a:lnTo>
                    <a:pt x="15" y="10"/>
                  </a:lnTo>
                  <a:lnTo>
                    <a:pt x="13" y="12"/>
                  </a:lnTo>
                  <a:lnTo>
                    <a:pt x="9" y="14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17" y="21"/>
                  </a:lnTo>
                  <a:lnTo>
                    <a:pt x="17" y="69"/>
                  </a:lnTo>
                  <a:lnTo>
                    <a:pt x="25" y="69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Freeform 24"/>
            <p:cNvSpPr>
              <a:spLocks/>
            </p:cNvSpPr>
            <p:nvPr/>
          </p:nvSpPr>
          <p:spPr bwMode="auto">
            <a:xfrm>
              <a:off x="2964" y="3999"/>
              <a:ext cx="47" cy="70"/>
            </a:xfrm>
            <a:custGeom>
              <a:avLst/>
              <a:gdLst>
                <a:gd name="T0" fmla="*/ 7 w 47"/>
                <a:gd name="T1" fmla="*/ 0 h 70"/>
                <a:gd name="T2" fmla="*/ 2 w 47"/>
                <a:gd name="T3" fmla="*/ 36 h 70"/>
                <a:gd name="T4" fmla="*/ 9 w 47"/>
                <a:gd name="T5" fmla="*/ 36 h 70"/>
                <a:gd name="T6" fmla="*/ 15 w 47"/>
                <a:gd name="T7" fmla="*/ 33 h 70"/>
                <a:gd name="T8" fmla="*/ 19 w 47"/>
                <a:gd name="T9" fmla="*/ 31 h 70"/>
                <a:gd name="T10" fmla="*/ 21 w 47"/>
                <a:gd name="T11" fmla="*/ 31 h 70"/>
                <a:gd name="T12" fmla="*/ 29 w 47"/>
                <a:gd name="T13" fmla="*/ 33 h 70"/>
                <a:gd name="T14" fmla="*/ 32 w 47"/>
                <a:gd name="T15" fmla="*/ 34 h 70"/>
                <a:gd name="T16" fmla="*/ 36 w 47"/>
                <a:gd name="T17" fmla="*/ 40 h 70"/>
                <a:gd name="T18" fmla="*/ 36 w 47"/>
                <a:gd name="T19" fmla="*/ 46 h 70"/>
                <a:gd name="T20" fmla="*/ 36 w 47"/>
                <a:gd name="T21" fmla="*/ 52 h 70"/>
                <a:gd name="T22" fmla="*/ 32 w 47"/>
                <a:gd name="T23" fmla="*/ 57 h 70"/>
                <a:gd name="T24" fmla="*/ 29 w 47"/>
                <a:gd name="T25" fmla="*/ 59 h 70"/>
                <a:gd name="T26" fmla="*/ 21 w 47"/>
                <a:gd name="T27" fmla="*/ 61 h 70"/>
                <a:gd name="T28" fmla="*/ 17 w 47"/>
                <a:gd name="T29" fmla="*/ 61 h 70"/>
                <a:gd name="T30" fmla="*/ 13 w 47"/>
                <a:gd name="T31" fmla="*/ 57 h 70"/>
                <a:gd name="T32" fmla="*/ 9 w 47"/>
                <a:gd name="T33" fmla="*/ 56 h 70"/>
                <a:gd name="T34" fmla="*/ 7 w 47"/>
                <a:gd name="T35" fmla="*/ 50 h 70"/>
                <a:gd name="T36" fmla="*/ 0 w 47"/>
                <a:gd name="T37" fmla="*/ 50 h 70"/>
                <a:gd name="T38" fmla="*/ 2 w 47"/>
                <a:gd name="T39" fmla="*/ 57 h 70"/>
                <a:gd name="T40" fmla="*/ 4 w 47"/>
                <a:gd name="T41" fmla="*/ 61 h 70"/>
                <a:gd name="T42" fmla="*/ 9 w 47"/>
                <a:gd name="T43" fmla="*/ 65 h 70"/>
                <a:gd name="T44" fmla="*/ 15 w 47"/>
                <a:gd name="T45" fmla="*/ 67 h 70"/>
                <a:gd name="T46" fmla="*/ 23 w 47"/>
                <a:gd name="T47" fmla="*/ 69 h 70"/>
                <a:gd name="T48" fmla="*/ 27 w 47"/>
                <a:gd name="T49" fmla="*/ 67 h 70"/>
                <a:gd name="T50" fmla="*/ 32 w 47"/>
                <a:gd name="T51" fmla="*/ 67 h 70"/>
                <a:gd name="T52" fmla="*/ 36 w 47"/>
                <a:gd name="T53" fmla="*/ 65 h 70"/>
                <a:gd name="T54" fmla="*/ 40 w 47"/>
                <a:gd name="T55" fmla="*/ 61 h 70"/>
                <a:gd name="T56" fmla="*/ 42 w 47"/>
                <a:gd name="T57" fmla="*/ 57 h 70"/>
                <a:gd name="T58" fmla="*/ 44 w 47"/>
                <a:gd name="T59" fmla="*/ 54 h 70"/>
                <a:gd name="T60" fmla="*/ 46 w 47"/>
                <a:gd name="T61" fmla="*/ 50 h 70"/>
                <a:gd name="T62" fmla="*/ 46 w 47"/>
                <a:gd name="T63" fmla="*/ 44 h 70"/>
                <a:gd name="T64" fmla="*/ 46 w 47"/>
                <a:gd name="T65" fmla="*/ 40 h 70"/>
                <a:gd name="T66" fmla="*/ 44 w 47"/>
                <a:gd name="T67" fmla="*/ 36 h 70"/>
                <a:gd name="T68" fmla="*/ 42 w 47"/>
                <a:gd name="T69" fmla="*/ 33 h 70"/>
                <a:gd name="T70" fmla="*/ 40 w 47"/>
                <a:gd name="T71" fmla="*/ 29 h 70"/>
                <a:gd name="T72" fmla="*/ 36 w 47"/>
                <a:gd name="T73" fmla="*/ 27 h 70"/>
                <a:gd name="T74" fmla="*/ 32 w 47"/>
                <a:gd name="T75" fmla="*/ 25 h 70"/>
                <a:gd name="T76" fmla="*/ 29 w 47"/>
                <a:gd name="T77" fmla="*/ 23 h 70"/>
                <a:gd name="T78" fmla="*/ 23 w 47"/>
                <a:gd name="T79" fmla="*/ 23 h 70"/>
                <a:gd name="T80" fmla="*/ 17 w 47"/>
                <a:gd name="T81" fmla="*/ 25 h 70"/>
                <a:gd name="T82" fmla="*/ 11 w 47"/>
                <a:gd name="T83" fmla="*/ 27 h 70"/>
                <a:gd name="T84" fmla="*/ 13 w 47"/>
                <a:gd name="T85" fmla="*/ 10 h 70"/>
                <a:gd name="T86" fmla="*/ 42 w 47"/>
                <a:gd name="T87" fmla="*/ 10 h 70"/>
                <a:gd name="T88" fmla="*/ 42 w 47"/>
                <a:gd name="T89" fmla="*/ 0 h 70"/>
                <a:gd name="T90" fmla="*/ 7 w 47"/>
                <a:gd name="T91" fmla="*/ 0 h 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7"/>
                <a:gd name="T139" fmla="*/ 0 h 70"/>
                <a:gd name="T140" fmla="*/ 47 w 47"/>
                <a:gd name="T141" fmla="*/ 70 h 7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7" h="70">
                  <a:moveTo>
                    <a:pt x="7" y="0"/>
                  </a:moveTo>
                  <a:lnTo>
                    <a:pt x="2" y="36"/>
                  </a:lnTo>
                  <a:lnTo>
                    <a:pt x="9" y="36"/>
                  </a:lnTo>
                  <a:lnTo>
                    <a:pt x="15" y="33"/>
                  </a:lnTo>
                  <a:lnTo>
                    <a:pt x="19" y="31"/>
                  </a:lnTo>
                  <a:lnTo>
                    <a:pt x="21" y="31"/>
                  </a:lnTo>
                  <a:lnTo>
                    <a:pt x="29" y="33"/>
                  </a:lnTo>
                  <a:lnTo>
                    <a:pt x="32" y="34"/>
                  </a:lnTo>
                  <a:lnTo>
                    <a:pt x="36" y="40"/>
                  </a:lnTo>
                  <a:lnTo>
                    <a:pt x="36" y="46"/>
                  </a:lnTo>
                  <a:lnTo>
                    <a:pt x="36" y="52"/>
                  </a:lnTo>
                  <a:lnTo>
                    <a:pt x="32" y="57"/>
                  </a:lnTo>
                  <a:lnTo>
                    <a:pt x="29" y="59"/>
                  </a:lnTo>
                  <a:lnTo>
                    <a:pt x="21" y="61"/>
                  </a:lnTo>
                  <a:lnTo>
                    <a:pt x="17" y="61"/>
                  </a:lnTo>
                  <a:lnTo>
                    <a:pt x="13" y="57"/>
                  </a:lnTo>
                  <a:lnTo>
                    <a:pt x="9" y="56"/>
                  </a:lnTo>
                  <a:lnTo>
                    <a:pt x="7" y="50"/>
                  </a:lnTo>
                  <a:lnTo>
                    <a:pt x="0" y="50"/>
                  </a:lnTo>
                  <a:lnTo>
                    <a:pt x="2" y="57"/>
                  </a:lnTo>
                  <a:lnTo>
                    <a:pt x="4" y="61"/>
                  </a:lnTo>
                  <a:lnTo>
                    <a:pt x="9" y="65"/>
                  </a:lnTo>
                  <a:lnTo>
                    <a:pt x="15" y="67"/>
                  </a:lnTo>
                  <a:lnTo>
                    <a:pt x="23" y="69"/>
                  </a:lnTo>
                  <a:lnTo>
                    <a:pt x="27" y="67"/>
                  </a:lnTo>
                  <a:lnTo>
                    <a:pt x="32" y="67"/>
                  </a:lnTo>
                  <a:lnTo>
                    <a:pt x="36" y="65"/>
                  </a:lnTo>
                  <a:lnTo>
                    <a:pt x="40" y="61"/>
                  </a:lnTo>
                  <a:lnTo>
                    <a:pt x="42" y="57"/>
                  </a:lnTo>
                  <a:lnTo>
                    <a:pt x="44" y="54"/>
                  </a:lnTo>
                  <a:lnTo>
                    <a:pt x="46" y="50"/>
                  </a:lnTo>
                  <a:lnTo>
                    <a:pt x="46" y="44"/>
                  </a:lnTo>
                  <a:lnTo>
                    <a:pt x="46" y="40"/>
                  </a:lnTo>
                  <a:lnTo>
                    <a:pt x="44" y="36"/>
                  </a:lnTo>
                  <a:lnTo>
                    <a:pt x="42" y="33"/>
                  </a:lnTo>
                  <a:lnTo>
                    <a:pt x="40" y="29"/>
                  </a:lnTo>
                  <a:lnTo>
                    <a:pt x="36" y="27"/>
                  </a:lnTo>
                  <a:lnTo>
                    <a:pt x="32" y="25"/>
                  </a:lnTo>
                  <a:lnTo>
                    <a:pt x="29" y="23"/>
                  </a:lnTo>
                  <a:lnTo>
                    <a:pt x="23" y="23"/>
                  </a:lnTo>
                  <a:lnTo>
                    <a:pt x="17" y="25"/>
                  </a:lnTo>
                  <a:lnTo>
                    <a:pt x="11" y="27"/>
                  </a:lnTo>
                  <a:lnTo>
                    <a:pt x="13" y="10"/>
                  </a:lnTo>
                  <a:lnTo>
                    <a:pt x="42" y="10"/>
                  </a:lnTo>
                  <a:lnTo>
                    <a:pt x="42" y="0"/>
                  </a:lnTo>
                  <a:lnTo>
                    <a:pt x="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Freeform 25"/>
            <p:cNvSpPr>
              <a:spLocks/>
            </p:cNvSpPr>
            <p:nvPr/>
          </p:nvSpPr>
          <p:spPr bwMode="auto">
            <a:xfrm>
              <a:off x="3853" y="3917"/>
              <a:ext cx="1" cy="37"/>
            </a:xfrm>
            <a:custGeom>
              <a:avLst/>
              <a:gdLst>
                <a:gd name="T0" fmla="*/ 0 w 1"/>
                <a:gd name="T1" fmla="*/ 36 h 37"/>
                <a:gd name="T2" fmla="*/ 0 w 1"/>
                <a:gd name="T3" fmla="*/ 0 h 37"/>
                <a:gd name="T4" fmla="*/ 0 w 1"/>
                <a:gd name="T5" fmla="*/ 36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36"/>
                  </a:moveTo>
                  <a:lnTo>
                    <a:pt x="0" y="0"/>
                  </a:lnTo>
                  <a:lnTo>
                    <a:pt x="0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Freeform 26"/>
            <p:cNvSpPr>
              <a:spLocks/>
            </p:cNvSpPr>
            <p:nvPr/>
          </p:nvSpPr>
          <p:spPr bwMode="auto">
            <a:xfrm>
              <a:off x="3853" y="1142"/>
              <a:ext cx="1" cy="37"/>
            </a:xfrm>
            <a:custGeom>
              <a:avLst/>
              <a:gdLst>
                <a:gd name="T0" fmla="*/ 0 w 1"/>
                <a:gd name="T1" fmla="*/ 0 h 37"/>
                <a:gd name="T2" fmla="*/ 0 w 1"/>
                <a:gd name="T3" fmla="*/ 36 h 37"/>
                <a:gd name="T4" fmla="*/ 0 w 1"/>
                <a:gd name="T5" fmla="*/ 0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0"/>
                  </a:move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Freeform 27"/>
            <p:cNvSpPr>
              <a:spLocks/>
            </p:cNvSpPr>
            <p:nvPr/>
          </p:nvSpPr>
          <p:spPr bwMode="auto">
            <a:xfrm>
              <a:off x="3801" y="3997"/>
              <a:ext cx="47" cy="70"/>
            </a:xfrm>
            <a:custGeom>
              <a:avLst/>
              <a:gdLst>
                <a:gd name="T0" fmla="*/ 10 w 47"/>
                <a:gd name="T1" fmla="*/ 61 h 70"/>
                <a:gd name="T2" fmla="*/ 12 w 47"/>
                <a:gd name="T3" fmla="*/ 58 h 70"/>
                <a:gd name="T4" fmla="*/ 14 w 47"/>
                <a:gd name="T5" fmla="*/ 54 h 70"/>
                <a:gd name="T6" fmla="*/ 16 w 47"/>
                <a:gd name="T7" fmla="*/ 52 h 70"/>
                <a:gd name="T8" fmla="*/ 29 w 47"/>
                <a:gd name="T9" fmla="*/ 44 h 70"/>
                <a:gd name="T10" fmla="*/ 37 w 47"/>
                <a:gd name="T11" fmla="*/ 38 h 70"/>
                <a:gd name="T12" fmla="*/ 42 w 47"/>
                <a:gd name="T13" fmla="*/ 35 h 70"/>
                <a:gd name="T14" fmla="*/ 46 w 47"/>
                <a:gd name="T15" fmla="*/ 29 h 70"/>
                <a:gd name="T16" fmla="*/ 46 w 47"/>
                <a:gd name="T17" fmla="*/ 21 h 70"/>
                <a:gd name="T18" fmla="*/ 46 w 47"/>
                <a:gd name="T19" fmla="*/ 17 h 70"/>
                <a:gd name="T20" fmla="*/ 44 w 47"/>
                <a:gd name="T21" fmla="*/ 14 h 70"/>
                <a:gd name="T22" fmla="*/ 42 w 47"/>
                <a:gd name="T23" fmla="*/ 10 h 70"/>
                <a:gd name="T24" fmla="*/ 41 w 47"/>
                <a:gd name="T25" fmla="*/ 6 h 70"/>
                <a:gd name="T26" fmla="*/ 37 w 47"/>
                <a:gd name="T27" fmla="*/ 4 h 70"/>
                <a:gd name="T28" fmla="*/ 35 w 47"/>
                <a:gd name="T29" fmla="*/ 2 h 70"/>
                <a:gd name="T30" fmla="*/ 31 w 47"/>
                <a:gd name="T31" fmla="*/ 2 h 70"/>
                <a:gd name="T32" fmla="*/ 25 w 47"/>
                <a:gd name="T33" fmla="*/ 0 h 70"/>
                <a:gd name="T34" fmla="*/ 19 w 47"/>
                <a:gd name="T35" fmla="*/ 2 h 70"/>
                <a:gd name="T36" fmla="*/ 14 w 47"/>
                <a:gd name="T37" fmla="*/ 4 h 70"/>
                <a:gd name="T38" fmla="*/ 10 w 47"/>
                <a:gd name="T39" fmla="*/ 6 h 70"/>
                <a:gd name="T40" fmla="*/ 6 w 47"/>
                <a:gd name="T41" fmla="*/ 12 h 70"/>
                <a:gd name="T42" fmla="*/ 2 w 47"/>
                <a:gd name="T43" fmla="*/ 17 h 70"/>
                <a:gd name="T44" fmla="*/ 2 w 47"/>
                <a:gd name="T45" fmla="*/ 25 h 70"/>
                <a:gd name="T46" fmla="*/ 10 w 47"/>
                <a:gd name="T47" fmla="*/ 25 h 70"/>
                <a:gd name="T48" fmla="*/ 12 w 47"/>
                <a:gd name="T49" fmla="*/ 23 h 70"/>
                <a:gd name="T50" fmla="*/ 12 w 47"/>
                <a:gd name="T51" fmla="*/ 17 h 70"/>
                <a:gd name="T52" fmla="*/ 14 w 47"/>
                <a:gd name="T53" fmla="*/ 14 h 70"/>
                <a:gd name="T54" fmla="*/ 16 w 47"/>
                <a:gd name="T55" fmla="*/ 12 h 70"/>
                <a:gd name="T56" fmla="*/ 18 w 47"/>
                <a:gd name="T57" fmla="*/ 10 h 70"/>
                <a:gd name="T58" fmla="*/ 25 w 47"/>
                <a:gd name="T59" fmla="*/ 10 h 70"/>
                <a:gd name="T60" fmla="*/ 31 w 47"/>
                <a:gd name="T61" fmla="*/ 10 h 70"/>
                <a:gd name="T62" fmla="*/ 35 w 47"/>
                <a:gd name="T63" fmla="*/ 12 h 70"/>
                <a:gd name="T64" fmla="*/ 37 w 47"/>
                <a:gd name="T65" fmla="*/ 15 h 70"/>
                <a:gd name="T66" fmla="*/ 37 w 47"/>
                <a:gd name="T67" fmla="*/ 21 h 70"/>
                <a:gd name="T68" fmla="*/ 37 w 47"/>
                <a:gd name="T69" fmla="*/ 25 h 70"/>
                <a:gd name="T70" fmla="*/ 37 w 47"/>
                <a:gd name="T71" fmla="*/ 29 h 70"/>
                <a:gd name="T72" fmla="*/ 33 w 47"/>
                <a:gd name="T73" fmla="*/ 33 h 70"/>
                <a:gd name="T74" fmla="*/ 29 w 47"/>
                <a:gd name="T75" fmla="*/ 35 h 70"/>
                <a:gd name="T76" fmla="*/ 14 w 47"/>
                <a:gd name="T77" fmla="*/ 42 h 70"/>
                <a:gd name="T78" fmla="*/ 10 w 47"/>
                <a:gd name="T79" fmla="*/ 46 h 70"/>
                <a:gd name="T80" fmla="*/ 4 w 47"/>
                <a:gd name="T81" fmla="*/ 52 h 70"/>
                <a:gd name="T82" fmla="*/ 2 w 47"/>
                <a:gd name="T83" fmla="*/ 59 h 70"/>
                <a:gd name="T84" fmla="*/ 0 w 47"/>
                <a:gd name="T85" fmla="*/ 69 h 70"/>
                <a:gd name="T86" fmla="*/ 46 w 47"/>
                <a:gd name="T87" fmla="*/ 69 h 70"/>
                <a:gd name="T88" fmla="*/ 46 w 47"/>
                <a:gd name="T89" fmla="*/ 61 h 70"/>
                <a:gd name="T90" fmla="*/ 10 w 47"/>
                <a:gd name="T91" fmla="*/ 61 h 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7"/>
                <a:gd name="T139" fmla="*/ 0 h 70"/>
                <a:gd name="T140" fmla="*/ 47 w 47"/>
                <a:gd name="T141" fmla="*/ 70 h 7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7" h="70">
                  <a:moveTo>
                    <a:pt x="10" y="61"/>
                  </a:moveTo>
                  <a:lnTo>
                    <a:pt x="12" y="58"/>
                  </a:lnTo>
                  <a:lnTo>
                    <a:pt x="14" y="54"/>
                  </a:lnTo>
                  <a:lnTo>
                    <a:pt x="16" y="52"/>
                  </a:lnTo>
                  <a:lnTo>
                    <a:pt x="29" y="44"/>
                  </a:lnTo>
                  <a:lnTo>
                    <a:pt x="37" y="38"/>
                  </a:lnTo>
                  <a:lnTo>
                    <a:pt x="42" y="35"/>
                  </a:lnTo>
                  <a:lnTo>
                    <a:pt x="46" y="29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4" y="14"/>
                  </a:lnTo>
                  <a:lnTo>
                    <a:pt x="42" y="10"/>
                  </a:lnTo>
                  <a:lnTo>
                    <a:pt x="41" y="6"/>
                  </a:lnTo>
                  <a:lnTo>
                    <a:pt x="37" y="4"/>
                  </a:lnTo>
                  <a:lnTo>
                    <a:pt x="35" y="2"/>
                  </a:lnTo>
                  <a:lnTo>
                    <a:pt x="31" y="2"/>
                  </a:lnTo>
                  <a:lnTo>
                    <a:pt x="25" y="0"/>
                  </a:lnTo>
                  <a:lnTo>
                    <a:pt x="19" y="2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6" y="12"/>
                  </a:lnTo>
                  <a:lnTo>
                    <a:pt x="2" y="17"/>
                  </a:lnTo>
                  <a:lnTo>
                    <a:pt x="2" y="25"/>
                  </a:lnTo>
                  <a:lnTo>
                    <a:pt x="10" y="25"/>
                  </a:lnTo>
                  <a:lnTo>
                    <a:pt x="12" y="23"/>
                  </a:lnTo>
                  <a:lnTo>
                    <a:pt x="12" y="17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8" y="10"/>
                  </a:lnTo>
                  <a:lnTo>
                    <a:pt x="25" y="10"/>
                  </a:lnTo>
                  <a:lnTo>
                    <a:pt x="31" y="10"/>
                  </a:lnTo>
                  <a:lnTo>
                    <a:pt x="35" y="12"/>
                  </a:lnTo>
                  <a:lnTo>
                    <a:pt x="37" y="15"/>
                  </a:lnTo>
                  <a:lnTo>
                    <a:pt x="37" y="21"/>
                  </a:lnTo>
                  <a:lnTo>
                    <a:pt x="37" y="25"/>
                  </a:lnTo>
                  <a:lnTo>
                    <a:pt x="37" y="29"/>
                  </a:lnTo>
                  <a:lnTo>
                    <a:pt x="33" y="33"/>
                  </a:lnTo>
                  <a:lnTo>
                    <a:pt x="29" y="35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4" y="52"/>
                  </a:lnTo>
                  <a:lnTo>
                    <a:pt x="2" y="59"/>
                  </a:lnTo>
                  <a:lnTo>
                    <a:pt x="0" y="69"/>
                  </a:lnTo>
                  <a:lnTo>
                    <a:pt x="46" y="69"/>
                  </a:lnTo>
                  <a:lnTo>
                    <a:pt x="46" y="61"/>
                  </a:lnTo>
                  <a:lnTo>
                    <a:pt x="10" y="6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Freeform 28"/>
            <p:cNvSpPr>
              <a:spLocks/>
            </p:cNvSpPr>
            <p:nvPr/>
          </p:nvSpPr>
          <p:spPr bwMode="auto">
            <a:xfrm>
              <a:off x="3855" y="3997"/>
              <a:ext cx="49" cy="72"/>
            </a:xfrm>
            <a:custGeom>
              <a:avLst/>
              <a:gdLst>
                <a:gd name="T0" fmla="*/ 23 w 49"/>
                <a:gd name="T1" fmla="*/ 0 h 72"/>
                <a:gd name="T2" fmla="*/ 19 w 49"/>
                <a:gd name="T3" fmla="*/ 2 h 72"/>
                <a:gd name="T4" fmla="*/ 13 w 49"/>
                <a:gd name="T5" fmla="*/ 4 h 72"/>
                <a:gd name="T6" fmla="*/ 10 w 49"/>
                <a:gd name="T7" fmla="*/ 6 h 72"/>
                <a:gd name="T8" fmla="*/ 8 w 49"/>
                <a:gd name="T9" fmla="*/ 10 h 72"/>
                <a:gd name="T10" fmla="*/ 4 w 49"/>
                <a:gd name="T11" fmla="*/ 15 h 72"/>
                <a:gd name="T12" fmla="*/ 2 w 49"/>
                <a:gd name="T13" fmla="*/ 21 h 72"/>
                <a:gd name="T14" fmla="*/ 2 w 49"/>
                <a:gd name="T15" fmla="*/ 29 h 72"/>
                <a:gd name="T16" fmla="*/ 0 w 49"/>
                <a:gd name="T17" fmla="*/ 35 h 72"/>
                <a:gd name="T18" fmla="*/ 2 w 49"/>
                <a:gd name="T19" fmla="*/ 44 h 72"/>
                <a:gd name="T20" fmla="*/ 2 w 49"/>
                <a:gd name="T21" fmla="*/ 50 h 72"/>
                <a:gd name="T22" fmla="*/ 4 w 49"/>
                <a:gd name="T23" fmla="*/ 56 h 72"/>
                <a:gd name="T24" fmla="*/ 8 w 49"/>
                <a:gd name="T25" fmla="*/ 61 h 72"/>
                <a:gd name="T26" fmla="*/ 10 w 49"/>
                <a:gd name="T27" fmla="*/ 65 h 72"/>
                <a:gd name="T28" fmla="*/ 13 w 49"/>
                <a:gd name="T29" fmla="*/ 69 h 72"/>
                <a:gd name="T30" fmla="*/ 19 w 49"/>
                <a:gd name="T31" fmla="*/ 69 h 72"/>
                <a:gd name="T32" fmla="*/ 23 w 49"/>
                <a:gd name="T33" fmla="*/ 71 h 72"/>
                <a:gd name="T34" fmla="*/ 29 w 49"/>
                <a:gd name="T35" fmla="*/ 69 h 72"/>
                <a:gd name="T36" fmla="*/ 34 w 49"/>
                <a:gd name="T37" fmla="*/ 69 h 72"/>
                <a:gd name="T38" fmla="*/ 38 w 49"/>
                <a:gd name="T39" fmla="*/ 65 h 72"/>
                <a:gd name="T40" fmla="*/ 40 w 49"/>
                <a:gd name="T41" fmla="*/ 61 h 72"/>
                <a:gd name="T42" fmla="*/ 44 w 49"/>
                <a:gd name="T43" fmla="*/ 58 h 72"/>
                <a:gd name="T44" fmla="*/ 46 w 49"/>
                <a:gd name="T45" fmla="*/ 50 h 72"/>
                <a:gd name="T46" fmla="*/ 46 w 49"/>
                <a:gd name="T47" fmla="*/ 44 h 72"/>
                <a:gd name="T48" fmla="*/ 48 w 49"/>
                <a:gd name="T49" fmla="*/ 36 h 72"/>
                <a:gd name="T50" fmla="*/ 46 w 49"/>
                <a:gd name="T51" fmla="*/ 29 h 72"/>
                <a:gd name="T52" fmla="*/ 46 w 49"/>
                <a:gd name="T53" fmla="*/ 21 h 72"/>
                <a:gd name="T54" fmla="*/ 44 w 49"/>
                <a:gd name="T55" fmla="*/ 15 h 72"/>
                <a:gd name="T56" fmla="*/ 40 w 49"/>
                <a:gd name="T57" fmla="*/ 10 h 72"/>
                <a:gd name="T58" fmla="*/ 38 w 49"/>
                <a:gd name="T59" fmla="*/ 6 h 72"/>
                <a:gd name="T60" fmla="*/ 34 w 49"/>
                <a:gd name="T61" fmla="*/ 4 h 72"/>
                <a:gd name="T62" fmla="*/ 29 w 49"/>
                <a:gd name="T63" fmla="*/ 2 h 72"/>
                <a:gd name="T64" fmla="*/ 23 w 49"/>
                <a:gd name="T65" fmla="*/ 0 h 72"/>
                <a:gd name="T66" fmla="*/ 10 w 49"/>
                <a:gd name="T67" fmla="*/ 35 h 72"/>
                <a:gd name="T68" fmla="*/ 11 w 49"/>
                <a:gd name="T69" fmla="*/ 23 h 72"/>
                <a:gd name="T70" fmla="*/ 13 w 49"/>
                <a:gd name="T71" fmla="*/ 15 h 72"/>
                <a:gd name="T72" fmla="*/ 15 w 49"/>
                <a:gd name="T73" fmla="*/ 12 h 72"/>
                <a:gd name="T74" fmla="*/ 17 w 49"/>
                <a:gd name="T75" fmla="*/ 10 h 72"/>
                <a:gd name="T76" fmla="*/ 21 w 49"/>
                <a:gd name="T77" fmla="*/ 10 h 72"/>
                <a:gd name="T78" fmla="*/ 23 w 49"/>
                <a:gd name="T79" fmla="*/ 10 h 72"/>
                <a:gd name="T80" fmla="*/ 27 w 49"/>
                <a:gd name="T81" fmla="*/ 10 h 72"/>
                <a:gd name="T82" fmla="*/ 31 w 49"/>
                <a:gd name="T83" fmla="*/ 12 h 72"/>
                <a:gd name="T84" fmla="*/ 32 w 49"/>
                <a:gd name="T85" fmla="*/ 12 h 72"/>
                <a:gd name="T86" fmla="*/ 34 w 49"/>
                <a:gd name="T87" fmla="*/ 15 h 72"/>
                <a:gd name="T88" fmla="*/ 36 w 49"/>
                <a:gd name="T89" fmla="*/ 25 h 72"/>
                <a:gd name="T90" fmla="*/ 38 w 49"/>
                <a:gd name="T91" fmla="*/ 36 h 72"/>
                <a:gd name="T92" fmla="*/ 36 w 49"/>
                <a:gd name="T93" fmla="*/ 48 h 72"/>
                <a:gd name="T94" fmla="*/ 34 w 49"/>
                <a:gd name="T95" fmla="*/ 56 h 72"/>
                <a:gd name="T96" fmla="*/ 32 w 49"/>
                <a:gd name="T97" fmla="*/ 59 h 72"/>
                <a:gd name="T98" fmla="*/ 31 w 49"/>
                <a:gd name="T99" fmla="*/ 61 h 72"/>
                <a:gd name="T100" fmla="*/ 27 w 49"/>
                <a:gd name="T101" fmla="*/ 63 h 72"/>
                <a:gd name="T102" fmla="*/ 23 w 49"/>
                <a:gd name="T103" fmla="*/ 63 h 72"/>
                <a:gd name="T104" fmla="*/ 21 w 49"/>
                <a:gd name="T105" fmla="*/ 63 h 72"/>
                <a:gd name="T106" fmla="*/ 17 w 49"/>
                <a:gd name="T107" fmla="*/ 61 h 72"/>
                <a:gd name="T108" fmla="*/ 15 w 49"/>
                <a:gd name="T109" fmla="*/ 59 h 72"/>
                <a:gd name="T110" fmla="*/ 13 w 49"/>
                <a:gd name="T111" fmla="*/ 56 h 72"/>
                <a:gd name="T112" fmla="*/ 11 w 49"/>
                <a:gd name="T113" fmla="*/ 48 h 72"/>
                <a:gd name="T114" fmla="*/ 10 w 49"/>
                <a:gd name="T115" fmla="*/ 36 h 72"/>
                <a:gd name="T116" fmla="*/ 10 w 49"/>
                <a:gd name="T117" fmla="*/ 35 h 72"/>
                <a:gd name="T118" fmla="*/ 23 w 49"/>
                <a:gd name="T119" fmla="*/ 0 h 7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9"/>
                <a:gd name="T181" fmla="*/ 0 h 72"/>
                <a:gd name="T182" fmla="*/ 49 w 49"/>
                <a:gd name="T183" fmla="*/ 72 h 7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9" h="72">
                  <a:moveTo>
                    <a:pt x="23" y="0"/>
                  </a:moveTo>
                  <a:lnTo>
                    <a:pt x="19" y="2"/>
                  </a:lnTo>
                  <a:lnTo>
                    <a:pt x="13" y="4"/>
                  </a:lnTo>
                  <a:lnTo>
                    <a:pt x="10" y="6"/>
                  </a:lnTo>
                  <a:lnTo>
                    <a:pt x="8" y="10"/>
                  </a:lnTo>
                  <a:lnTo>
                    <a:pt x="4" y="15"/>
                  </a:lnTo>
                  <a:lnTo>
                    <a:pt x="2" y="21"/>
                  </a:lnTo>
                  <a:lnTo>
                    <a:pt x="2" y="29"/>
                  </a:lnTo>
                  <a:lnTo>
                    <a:pt x="0" y="35"/>
                  </a:lnTo>
                  <a:lnTo>
                    <a:pt x="2" y="44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8" y="61"/>
                  </a:lnTo>
                  <a:lnTo>
                    <a:pt x="10" y="65"/>
                  </a:lnTo>
                  <a:lnTo>
                    <a:pt x="13" y="69"/>
                  </a:lnTo>
                  <a:lnTo>
                    <a:pt x="19" y="69"/>
                  </a:lnTo>
                  <a:lnTo>
                    <a:pt x="23" y="71"/>
                  </a:lnTo>
                  <a:lnTo>
                    <a:pt x="29" y="69"/>
                  </a:lnTo>
                  <a:lnTo>
                    <a:pt x="34" y="69"/>
                  </a:lnTo>
                  <a:lnTo>
                    <a:pt x="38" y="65"/>
                  </a:lnTo>
                  <a:lnTo>
                    <a:pt x="40" y="61"/>
                  </a:lnTo>
                  <a:lnTo>
                    <a:pt x="44" y="58"/>
                  </a:lnTo>
                  <a:lnTo>
                    <a:pt x="46" y="50"/>
                  </a:lnTo>
                  <a:lnTo>
                    <a:pt x="46" y="44"/>
                  </a:lnTo>
                  <a:lnTo>
                    <a:pt x="48" y="36"/>
                  </a:lnTo>
                  <a:lnTo>
                    <a:pt x="46" y="29"/>
                  </a:lnTo>
                  <a:lnTo>
                    <a:pt x="46" y="21"/>
                  </a:lnTo>
                  <a:lnTo>
                    <a:pt x="44" y="15"/>
                  </a:lnTo>
                  <a:lnTo>
                    <a:pt x="40" y="10"/>
                  </a:lnTo>
                  <a:lnTo>
                    <a:pt x="38" y="6"/>
                  </a:lnTo>
                  <a:lnTo>
                    <a:pt x="34" y="4"/>
                  </a:lnTo>
                  <a:lnTo>
                    <a:pt x="29" y="2"/>
                  </a:lnTo>
                  <a:lnTo>
                    <a:pt x="23" y="0"/>
                  </a:lnTo>
                  <a:lnTo>
                    <a:pt x="10" y="35"/>
                  </a:lnTo>
                  <a:lnTo>
                    <a:pt x="11" y="23"/>
                  </a:lnTo>
                  <a:lnTo>
                    <a:pt x="13" y="15"/>
                  </a:lnTo>
                  <a:lnTo>
                    <a:pt x="15" y="12"/>
                  </a:lnTo>
                  <a:lnTo>
                    <a:pt x="17" y="10"/>
                  </a:lnTo>
                  <a:lnTo>
                    <a:pt x="21" y="10"/>
                  </a:lnTo>
                  <a:lnTo>
                    <a:pt x="23" y="10"/>
                  </a:lnTo>
                  <a:lnTo>
                    <a:pt x="27" y="10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4" y="15"/>
                  </a:lnTo>
                  <a:lnTo>
                    <a:pt x="36" y="25"/>
                  </a:lnTo>
                  <a:lnTo>
                    <a:pt x="38" y="36"/>
                  </a:lnTo>
                  <a:lnTo>
                    <a:pt x="36" y="48"/>
                  </a:lnTo>
                  <a:lnTo>
                    <a:pt x="34" y="56"/>
                  </a:lnTo>
                  <a:lnTo>
                    <a:pt x="32" y="59"/>
                  </a:lnTo>
                  <a:lnTo>
                    <a:pt x="31" y="61"/>
                  </a:lnTo>
                  <a:lnTo>
                    <a:pt x="27" y="63"/>
                  </a:lnTo>
                  <a:lnTo>
                    <a:pt x="23" y="63"/>
                  </a:lnTo>
                  <a:lnTo>
                    <a:pt x="21" y="63"/>
                  </a:lnTo>
                  <a:lnTo>
                    <a:pt x="17" y="61"/>
                  </a:lnTo>
                  <a:lnTo>
                    <a:pt x="15" y="59"/>
                  </a:lnTo>
                  <a:lnTo>
                    <a:pt x="13" y="56"/>
                  </a:lnTo>
                  <a:lnTo>
                    <a:pt x="11" y="48"/>
                  </a:lnTo>
                  <a:lnTo>
                    <a:pt x="10" y="36"/>
                  </a:lnTo>
                  <a:lnTo>
                    <a:pt x="10" y="35"/>
                  </a:lnTo>
                  <a:lnTo>
                    <a:pt x="2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Freeform 29"/>
            <p:cNvSpPr>
              <a:spLocks/>
            </p:cNvSpPr>
            <p:nvPr/>
          </p:nvSpPr>
          <p:spPr bwMode="auto">
            <a:xfrm>
              <a:off x="4744" y="3917"/>
              <a:ext cx="1" cy="37"/>
            </a:xfrm>
            <a:custGeom>
              <a:avLst/>
              <a:gdLst>
                <a:gd name="T0" fmla="*/ 0 w 1"/>
                <a:gd name="T1" fmla="*/ 36 h 37"/>
                <a:gd name="T2" fmla="*/ 0 w 1"/>
                <a:gd name="T3" fmla="*/ 0 h 37"/>
                <a:gd name="T4" fmla="*/ 0 w 1"/>
                <a:gd name="T5" fmla="*/ 36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36"/>
                  </a:moveTo>
                  <a:lnTo>
                    <a:pt x="0" y="0"/>
                  </a:lnTo>
                  <a:lnTo>
                    <a:pt x="0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Freeform 30"/>
            <p:cNvSpPr>
              <a:spLocks/>
            </p:cNvSpPr>
            <p:nvPr/>
          </p:nvSpPr>
          <p:spPr bwMode="auto">
            <a:xfrm>
              <a:off x="4744" y="1142"/>
              <a:ext cx="1" cy="37"/>
            </a:xfrm>
            <a:custGeom>
              <a:avLst/>
              <a:gdLst>
                <a:gd name="T0" fmla="*/ 0 w 1"/>
                <a:gd name="T1" fmla="*/ 0 h 37"/>
                <a:gd name="T2" fmla="*/ 0 w 1"/>
                <a:gd name="T3" fmla="*/ 36 h 37"/>
                <a:gd name="T4" fmla="*/ 0 w 1"/>
                <a:gd name="T5" fmla="*/ 0 h 37"/>
                <a:gd name="T6" fmla="*/ 0 60000 65536"/>
                <a:gd name="T7" fmla="*/ 0 60000 65536"/>
                <a:gd name="T8" fmla="*/ 0 60000 65536"/>
                <a:gd name="T9" fmla="*/ 0 w 1"/>
                <a:gd name="T10" fmla="*/ 0 h 37"/>
                <a:gd name="T11" fmla="*/ 1 w 1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7">
                  <a:moveTo>
                    <a:pt x="0" y="0"/>
                  </a:move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Freeform 31"/>
            <p:cNvSpPr>
              <a:spLocks/>
            </p:cNvSpPr>
            <p:nvPr/>
          </p:nvSpPr>
          <p:spPr bwMode="auto">
            <a:xfrm>
              <a:off x="4692" y="3997"/>
              <a:ext cx="47" cy="70"/>
            </a:xfrm>
            <a:custGeom>
              <a:avLst/>
              <a:gdLst>
                <a:gd name="T0" fmla="*/ 10 w 47"/>
                <a:gd name="T1" fmla="*/ 61 h 70"/>
                <a:gd name="T2" fmla="*/ 12 w 47"/>
                <a:gd name="T3" fmla="*/ 58 h 70"/>
                <a:gd name="T4" fmla="*/ 14 w 47"/>
                <a:gd name="T5" fmla="*/ 54 h 70"/>
                <a:gd name="T6" fmla="*/ 16 w 47"/>
                <a:gd name="T7" fmla="*/ 52 h 70"/>
                <a:gd name="T8" fmla="*/ 29 w 47"/>
                <a:gd name="T9" fmla="*/ 44 h 70"/>
                <a:gd name="T10" fmla="*/ 37 w 47"/>
                <a:gd name="T11" fmla="*/ 38 h 70"/>
                <a:gd name="T12" fmla="*/ 43 w 47"/>
                <a:gd name="T13" fmla="*/ 35 h 70"/>
                <a:gd name="T14" fmla="*/ 46 w 47"/>
                <a:gd name="T15" fmla="*/ 29 h 70"/>
                <a:gd name="T16" fmla="*/ 46 w 47"/>
                <a:gd name="T17" fmla="*/ 21 h 70"/>
                <a:gd name="T18" fmla="*/ 46 w 47"/>
                <a:gd name="T19" fmla="*/ 17 h 70"/>
                <a:gd name="T20" fmla="*/ 44 w 47"/>
                <a:gd name="T21" fmla="*/ 14 h 70"/>
                <a:gd name="T22" fmla="*/ 44 w 47"/>
                <a:gd name="T23" fmla="*/ 10 h 70"/>
                <a:gd name="T24" fmla="*/ 41 w 47"/>
                <a:gd name="T25" fmla="*/ 6 h 70"/>
                <a:gd name="T26" fmla="*/ 39 w 47"/>
                <a:gd name="T27" fmla="*/ 4 h 70"/>
                <a:gd name="T28" fmla="*/ 35 w 47"/>
                <a:gd name="T29" fmla="*/ 2 h 70"/>
                <a:gd name="T30" fmla="*/ 31 w 47"/>
                <a:gd name="T31" fmla="*/ 2 h 70"/>
                <a:gd name="T32" fmla="*/ 25 w 47"/>
                <a:gd name="T33" fmla="*/ 0 h 70"/>
                <a:gd name="T34" fmla="*/ 20 w 47"/>
                <a:gd name="T35" fmla="*/ 2 h 70"/>
                <a:gd name="T36" fmla="*/ 14 w 47"/>
                <a:gd name="T37" fmla="*/ 4 h 70"/>
                <a:gd name="T38" fmla="*/ 10 w 47"/>
                <a:gd name="T39" fmla="*/ 6 h 70"/>
                <a:gd name="T40" fmla="*/ 6 w 47"/>
                <a:gd name="T41" fmla="*/ 12 h 70"/>
                <a:gd name="T42" fmla="*/ 4 w 47"/>
                <a:gd name="T43" fmla="*/ 17 h 70"/>
                <a:gd name="T44" fmla="*/ 2 w 47"/>
                <a:gd name="T45" fmla="*/ 25 h 70"/>
                <a:gd name="T46" fmla="*/ 10 w 47"/>
                <a:gd name="T47" fmla="*/ 25 h 70"/>
                <a:gd name="T48" fmla="*/ 10 w 47"/>
                <a:gd name="T49" fmla="*/ 23 h 70"/>
                <a:gd name="T50" fmla="*/ 12 w 47"/>
                <a:gd name="T51" fmla="*/ 17 h 70"/>
                <a:gd name="T52" fmla="*/ 14 w 47"/>
                <a:gd name="T53" fmla="*/ 14 h 70"/>
                <a:gd name="T54" fmla="*/ 16 w 47"/>
                <a:gd name="T55" fmla="*/ 12 h 70"/>
                <a:gd name="T56" fmla="*/ 18 w 47"/>
                <a:gd name="T57" fmla="*/ 10 h 70"/>
                <a:gd name="T58" fmla="*/ 25 w 47"/>
                <a:gd name="T59" fmla="*/ 10 h 70"/>
                <a:gd name="T60" fmla="*/ 29 w 47"/>
                <a:gd name="T61" fmla="*/ 10 h 70"/>
                <a:gd name="T62" fmla="*/ 35 w 47"/>
                <a:gd name="T63" fmla="*/ 12 h 70"/>
                <a:gd name="T64" fmla="*/ 37 w 47"/>
                <a:gd name="T65" fmla="*/ 15 h 70"/>
                <a:gd name="T66" fmla="*/ 39 w 47"/>
                <a:gd name="T67" fmla="*/ 21 h 70"/>
                <a:gd name="T68" fmla="*/ 37 w 47"/>
                <a:gd name="T69" fmla="*/ 25 h 70"/>
                <a:gd name="T70" fmla="*/ 35 w 47"/>
                <a:gd name="T71" fmla="*/ 29 h 70"/>
                <a:gd name="T72" fmla="*/ 33 w 47"/>
                <a:gd name="T73" fmla="*/ 33 h 70"/>
                <a:gd name="T74" fmla="*/ 29 w 47"/>
                <a:gd name="T75" fmla="*/ 35 h 70"/>
                <a:gd name="T76" fmla="*/ 14 w 47"/>
                <a:gd name="T77" fmla="*/ 42 h 70"/>
                <a:gd name="T78" fmla="*/ 10 w 47"/>
                <a:gd name="T79" fmla="*/ 46 h 70"/>
                <a:gd name="T80" fmla="*/ 4 w 47"/>
                <a:gd name="T81" fmla="*/ 52 h 70"/>
                <a:gd name="T82" fmla="*/ 2 w 47"/>
                <a:gd name="T83" fmla="*/ 59 h 70"/>
                <a:gd name="T84" fmla="*/ 0 w 47"/>
                <a:gd name="T85" fmla="*/ 69 h 70"/>
                <a:gd name="T86" fmla="*/ 46 w 47"/>
                <a:gd name="T87" fmla="*/ 69 h 70"/>
                <a:gd name="T88" fmla="*/ 46 w 47"/>
                <a:gd name="T89" fmla="*/ 61 h 70"/>
                <a:gd name="T90" fmla="*/ 10 w 47"/>
                <a:gd name="T91" fmla="*/ 61 h 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7"/>
                <a:gd name="T139" fmla="*/ 0 h 70"/>
                <a:gd name="T140" fmla="*/ 47 w 47"/>
                <a:gd name="T141" fmla="*/ 70 h 7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7" h="70">
                  <a:moveTo>
                    <a:pt x="10" y="61"/>
                  </a:moveTo>
                  <a:lnTo>
                    <a:pt x="12" y="58"/>
                  </a:lnTo>
                  <a:lnTo>
                    <a:pt x="14" y="54"/>
                  </a:lnTo>
                  <a:lnTo>
                    <a:pt x="16" y="52"/>
                  </a:lnTo>
                  <a:lnTo>
                    <a:pt x="29" y="44"/>
                  </a:lnTo>
                  <a:lnTo>
                    <a:pt x="37" y="38"/>
                  </a:lnTo>
                  <a:lnTo>
                    <a:pt x="43" y="35"/>
                  </a:lnTo>
                  <a:lnTo>
                    <a:pt x="46" y="29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4" y="14"/>
                  </a:lnTo>
                  <a:lnTo>
                    <a:pt x="44" y="10"/>
                  </a:lnTo>
                  <a:lnTo>
                    <a:pt x="41" y="6"/>
                  </a:lnTo>
                  <a:lnTo>
                    <a:pt x="39" y="4"/>
                  </a:lnTo>
                  <a:lnTo>
                    <a:pt x="35" y="2"/>
                  </a:lnTo>
                  <a:lnTo>
                    <a:pt x="31" y="2"/>
                  </a:lnTo>
                  <a:lnTo>
                    <a:pt x="25" y="0"/>
                  </a:lnTo>
                  <a:lnTo>
                    <a:pt x="20" y="2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6" y="12"/>
                  </a:lnTo>
                  <a:lnTo>
                    <a:pt x="4" y="17"/>
                  </a:lnTo>
                  <a:lnTo>
                    <a:pt x="2" y="25"/>
                  </a:lnTo>
                  <a:lnTo>
                    <a:pt x="10" y="25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8" y="10"/>
                  </a:lnTo>
                  <a:lnTo>
                    <a:pt x="25" y="10"/>
                  </a:lnTo>
                  <a:lnTo>
                    <a:pt x="29" y="10"/>
                  </a:lnTo>
                  <a:lnTo>
                    <a:pt x="35" y="12"/>
                  </a:lnTo>
                  <a:lnTo>
                    <a:pt x="37" y="15"/>
                  </a:lnTo>
                  <a:lnTo>
                    <a:pt x="39" y="21"/>
                  </a:lnTo>
                  <a:lnTo>
                    <a:pt x="37" y="25"/>
                  </a:lnTo>
                  <a:lnTo>
                    <a:pt x="35" y="29"/>
                  </a:lnTo>
                  <a:lnTo>
                    <a:pt x="33" y="33"/>
                  </a:lnTo>
                  <a:lnTo>
                    <a:pt x="29" y="35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4" y="52"/>
                  </a:lnTo>
                  <a:lnTo>
                    <a:pt x="2" y="59"/>
                  </a:lnTo>
                  <a:lnTo>
                    <a:pt x="0" y="69"/>
                  </a:lnTo>
                  <a:lnTo>
                    <a:pt x="46" y="69"/>
                  </a:lnTo>
                  <a:lnTo>
                    <a:pt x="46" y="61"/>
                  </a:lnTo>
                  <a:lnTo>
                    <a:pt x="10" y="6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Freeform 32"/>
            <p:cNvSpPr>
              <a:spLocks/>
            </p:cNvSpPr>
            <p:nvPr/>
          </p:nvSpPr>
          <p:spPr bwMode="auto">
            <a:xfrm>
              <a:off x="4746" y="3999"/>
              <a:ext cx="49" cy="70"/>
            </a:xfrm>
            <a:custGeom>
              <a:avLst/>
              <a:gdLst>
                <a:gd name="T0" fmla="*/ 8 w 49"/>
                <a:gd name="T1" fmla="*/ 0 h 70"/>
                <a:gd name="T2" fmla="*/ 2 w 49"/>
                <a:gd name="T3" fmla="*/ 36 h 70"/>
                <a:gd name="T4" fmla="*/ 10 w 49"/>
                <a:gd name="T5" fmla="*/ 36 h 70"/>
                <a:gd name="T6" fmla="*/ 17 w 49"/>
                <a:gd name="T7" fmla="*/ 33 h 70"/>
                <a:gd name="T8" fmla="*/ 19 w 49"/>
                <a:gd name="T9" fmla="*/ 31 h 70"/>
                <a:gd name="T10" fmla="*/ 23 w 49"/>
                <a:gd name="T11" fmla="*/ 31 h 70"/>
                <a:gd name="T12" fmla="*/ 29 w 49"/>
                <a:gd name="T13" fmla="*/ 33 h 70"/>
                <a:gd name="T14" fmla="*/ 35 w 49"/>
                <a:gd name="T15" fmla="*/ 34 h 70"/>
                <a:gd name="T16" fmla="*/ 36 w 49"/>
                <a:gd name="T17" fmla="*/ 40 h 70"/>
                <a:gd name="T18" fmla="*/ 38 w 49"/>
                <a:gd name="T19" fmla="*/ 46 h 70"/>
                <a:gd name="T20" fmla="*/ 36 w 49"/>
                <a:gd name="T21" fmla="*/ 52 h 70"/>
                <a:gd name="T22" fmla="*/ 35 w 49"/>
                <a:gd name="T23" fmla="*/ 57 h 70"/>
                <a:gd name="T24" fmla="*/ 29 w 49"/>
                <a:gd name="T25" fmla="*/ 59 h 70"/>
                <a:gd name="T26" fmla="*/ 23 w 49"/>
                <a:gd name="T27" fmla="*/ 61 h 70"/>
                <a:gd name="T28" fmla="*/ 17 w 49"/>
                <a:gd name="T29" fmla="*/ 61 h 70"/>
                <a:gd name="T30" fmla="*/ 13 w 49"/>
                <a:gd name="T31" fmla="*/ 57 h 70"/>
                <a:gd name="T32" fmla="*/ 12 w 49"/>
                <a:gd name="T33" fmla="*/ 56 h 70"/>
                <a:gd name="T34" fmla="*/ 10 w 49"/>
                <a:gd name="T35" fmla="*/ 50 h 70"/>
                <a:gd name="T36" fmla="*/ 0 w 49"/>
                <a:gd name="T37" fmla="*/ 50 h 70"/>
                <a:gd name="T38" fmla="*/ 2 w 49"/>
                <a:gd name="T39" fmla="*/ 57 h 70"/>
                <a:gd name="T40" fmla="*/ 6 w 49"/>
                <a:gd name="T41" fmla="*/ 61 h 70"/>
                <a:gd name="T42" fmla="*/ 10 w 49"/>
                <a:gd name="T43" fmla="*/ 65 h 70"/>
                <a:gd name="T44" fmla="*/ 15 w 49"/>
                <a:gd name="T45" fmla="*/ 67 h 70"/>
                <a:gd name="T46" fmla="*/ 23 w 49"/>
                <a:gd name="T47" fmla="*/ 69 h 70"/>
                <a:gd name="T48" fmla="*/ 29 w 49"/>
                <a:gd name="T49" fmla="*/ 67 h 70"/>
                <a:gd name="T50" fmla="*/ 33 w 49"/>
                <a:gd name="T51" fmla="*/ 67 h 70"/>
                <a:gd name="T52" fmla="*/ 36 w 49"/>
                <a:gd name="T53" fmla="*/ 65 h 70"/>
                <a:gd name="T54" fmla="*/ 40 w 49"/>
                <a:gd name="T55" fmla="*/ 61 h 70"/>
                <a:gd name="T56" fmla="*/ 42 w 49"/>
                <a:gd name="T57" fmla="*/ 57 h 70"/>
                <a:gd name="T58" fmla="*/ 46 w 49"/>
                <a:gd name="T59" fmla="*/ 54 h 70"/>
                <a:gd name="T60" fmla="*/ 46 w 49"/>
                <a:gd name="T61" fmla="*/ 50 h 70"/>
                <a:gd name="T62" fmla="*/ 48 w 49"/>
                <a:gd name="T63" fmla="*/ 44 h 70"/>
                <a:gd name="T64" fmla="*/ 46 w 49"/>
                <a:gd name="T65" fmla="*/ 40 h 70"/>
                <a:gd name="T66" fmla="*/ 46 w 49"/>
                <a:gd name="T67" fmla="*/ 36 h 70"/>
                <a:gd name="T68" fmla="*/ 42 w 49"/>
                <a:gd name="T69" fmla="*/ 33 h 70"/>
                <a:gd name="T70" fmla="*/ 40 w 49"/>
                <a:gd name="T71" fmla="*/ 29 h 70"/>
                <a:gd name="T72" fmla="*/ 36 w 49"/>
                <a:gd name="T73" fmla="*/ 27 h 70"/>
                <a:gd name="T74" fmla="*/ 33 w 49"/>
                <a:gd name="T75" fmla="*/ 25 h 70"/>
                <a:gd name="T76" fmla="*/ 29 w 49"/>
                <a:gd name="T77" fmla="*/ 23 h 70"/>
                <a:gd name="T78" fmla="*/ 25 w 49"/>
                <a:gd name="T79" fmla="*/ 23 h 70"/>
                <a:gd name="T80" fmla="*/ 17 w 49"/>
                <a:gd name="T81" fmla="*/ 25 h 70"/>
                <a:gd name="T82" fmla="*/ 12 w 49"/>
                <a:gd name="T83" fmla="*/ 27 h 70"/>
                <a:gd name="T84" fmla="*/ 13 w 49"/>
                <a:gd name="T85" fmla="*/ 10 h 70"/>
                <a:gd name="T86" fmla="*/ 42 w 49"/>
                <a:gd name="T87" fmla="*/ 10 h 70"/>
                <a:gd name="T88" fmla="*/ 42 w 49"/>
                <a:gd name="T89" fmla="*/ 0 h 70"/>
                <a:gd name="T90" fmla="*/ 8 w 49"/>
                <a:gd name="T91" fmla="*/ 0 h 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9"/>
                <a:gd name="T139" fmla="*/ 0 h 70"/>
                <a:gd name="T140" fmla="*/ 49 w 49"/>
                <a:gd name="T141" fmla="*/ 70 h 7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9" h="70">
                  <a:moveTo>
                    <a:pt x="8" y="0"/>
                  </a:moveTo>
                  <a:lnTo>
                    <a:pt x="2" y="36"/>
                  </a:lnTo>
                  <a:lnTo>
                    <a:pt x="10" y="36"/>
                  </a:lnTo>
                  <a:lnTo>
                    <a:pt x="17" y="33"/>
                  </a:lnTo>
                  <a:lnTo>
                    <a:pt x="19" y="31"/>
                  </a:lnTo>
                  <a:lnTo>
                    <a:pt x="23" y="31"/>
                  </a:lnTo>
                  <a:lnTo>
                    <a:pt x="29" y="33"/>
                  </a:lnTo>
                  <a:lnTo>
                    <a:pt x="35" y="34"/>
                  </a:lnTo>
                  <a:lnTo>
                    <a:pt x="36" y="40"/>
                  </a:lnTo>
                  <a:lnTo>
                    <a:pt x="38" y="46"/>
                  </a:lnTo>
                  <a:lnTo>
                    <a:pt x="36" y="52"/>
                  </a:lnTo>
                  <a:lnTo>
                    <a:pt x="35" y="57"/>
                  </a:lnTo>
                  <a:lnTo>
                    <a:pt x="29" y="59"/>
                  </a:lnTo>
                  <a:lnTo>
                    <a:pt x="23" y="61"/>
                  </a:lnTo>
                  <a:lnTo>
                    <a:pt x="17" y="61"/>
                  </a:lnTo>
                  <a:lnTo>
                    <a:pt x="13" y="57"/>
                  </a:lnTo>
                  <a:lnTo>
                    <a:pt x="12" y="56"/>
                  </a:lnTo>
                  <a:lnTo>
                    <a:pt x="10" y="50"/>
                  </a:lnTo>
                  <a:lnTo>
                    <a:pt x="0" y="50"/>
                  </a:lnTo>
                  <a:lnTo>
                    <a:pt x="2" y="57"/>
                  </a:lnTo>
                  <a:lnTo>
                    <a:pt x="6" y="61"/>
                  </a:lnTo>
                  <a:lnTo>
                    <a:pt x="10" y="65"/>
                  </a:lnTo>
                  <a:lnTo>
                    <a:pt x="15" y="67"/>
                  </a:lnTo>
                  <a:lnTo>
                    <a:pt x="23" y="69"/>
                  </a:lnTo>
                  <a:lnTo>
                    <a:pt x="29" y="67"/>
                  </a:lnTo>
                  <a:lnTo>
                    <a:pt x="33" y="67"/>
                  </a:lnTo>
                  <a:lnTo>
                    <a:pt x="36" y="65"/>
                  </a:lnTo>
                  <a:lnTo>
                    <a:pt x="40" y="61"/>
                  </a:lnTo>
                  <a:lnTo>
                    <a:pt x="42" y="57"/>
                  </a:lnTo>
                  <a:lnTo>
                    <a:pt x="46" y="54"/>
                  </a:lnTo>
                  <a:lnTo>
                    <a:pt x="46" y="50"/>
                  </a:lnTo>
                  <a:lnTo>
                    <a:pt x="48" y="44"/>
                  </a:lnTo>
                  <a:lnTo>
                    <a:pt x="46" y="40"/>
                  </a:lnTo>
                  <a:lnTo>
                    <a:pt x="46" y="36"/>
                  </a:lnTo>
                  <a:lnTo>
                    <a:pt x="42" y="33"/>
                  </a:lnTo>
                  <a:lnTo>
                    <a:pt x="40" y="29"/>
                  </a:lnTo>
                  <a:lnTo>
                    <a:pt x="36" y="27"/>
                  </a:lnTo>
                  <a:lnTo>
                    <a:pt x="33" y="25"/>
                  </a:lnTo>
                  <a:lnTo>
                    <a:pt x="29" y="23"/>
                  </a:lnTo>
                  <a:lnTo>
                    <a:pt x="25" y="23"/>
                  </a:lnTo>
                  <a:lnTo>
                    <a:pt x="17" y="25"/>
                  </a:lnTo>
                  <a:lnTo>
                    <a:pt x="12" y="27"/>
                  </a:lnTo>
                  <a:lnTo>
                    <a:pt x="13" y="10"/>
                  </a:lnTo>
                  <a:lnTo>
                    <a:pt x="42" y="10"/>
                  </a:lnTo>
                  <a:lnTo>
                    <a:pt x="42" y="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Freeform 33"/>
            <p:cNvSpPr>
              <a:spLocks/>
            </p:cNvSpPr>
            <p:nvPr/>
          </p:nvSpPr>
          <p:spPr bwMode="auto">
            <a:xfrm>
              <a:off x="1178" y="3953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Freeform 34"/>
            <p:cNvSpPr>
              <a:spLocks/>
            </p:cNvSpPr>
            <p:nvPr/>
          </p:nvSpPr>
          <p:spPr bwMode="auto">
            <a:xfrm>
              <a:off x="4708" y="3953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Freeform 35"/>
            <p:cNvSpPr>
              <a:spLocks/>
            </p:cNvSpPr>
            <p:nvPr/>
          </p:nvSpPr>
          <p:spPr bwMode="auto">
            <a:xfrm>
              <a:off x="1103" y="3920"/>
              <a:ext cx="49" cy="70"/>
            </a:xfrm>
            <a:custGeom>
              <a:avLst/>
              <a:gdLst>
                <a:gd name="T0" fmla="*/ 23 w 49"/>
                <a:gd name="T1" fmla="*/ 0 h 70"/>
                <a:gd name="T2" fmla="*/ 19 w 49"/>
                <a:gd name="T3" fmla="*/ 0 h 70"/>
                <a:gd name="T4" fmla="*/ 13 w 49"/>
                <a:gd name="T5" fmla="*/ 2 h 70"/>
                <a:gd name="T6" fmla="*/ 12 w 49"/>
                <a:gd name="T7" fmla="*/ 6 h 70"/>
                <a:gd name="T8" fmla="*/ 8 w 49"/>
                <a:gd name="T9" fmla="*/ 10 h 70"/>
                <a:gd name="T10" fmla="*/ 4 w 49"/>
                <a:gd name="T11" fmla="*/ 14 h 70"/>
                <a:gd name="T12" fmla="*/ 2 w 49"/>
                <a:gd name="T13" fmla="*/ 20 h 70"/>
                <a:gd name="T14" fmla="*/ 2 w 49"/>
                <a:gd name="T15" fmla="*/ 27 h 70"/>
                <a:gd name="T16" fmla="*/ 0 w 49"/>
                <a:gd name="T17" fmla="*/ 35 h 70"/>
                <a:gd name="T18" fmla="*/ 2 w 49"/>
                <a:gd name="T19" fmla="*/ 43 h 70"/>
                <a:gd name="T20" fmla="*/ 2 w 49"/>
                <a:gd name="T21" fmla="*/ 50 h 70"/>
                <a:gd name="T22" fmla="*/ 4 w 49"/>
                <a:gd name="T23" fmla="*/ 56 h 70"/>
                <a:gd name="T24" fmla="*/ 8 w 49"/>
                <a:gd name="T25" fmla="*/ 62 h 70"/>
                <a:gd name="T26" fmla="*/ 10 w 49"/>
                <a:gd name="T27" fmla="*/ 66 h 70"/>
                <a:gd name="T28" fmla="*/ 13 w 49"/>
                <a:gd name="T29" fmla="*/ 68 h 70"/>
                <a:gd name="T30" fmla="*/ 19 w 49"/>
                <a:gd name="T31" fmla="*/ 69 h 70"/>
                <a:gd name="T32" fmla="*/ 25 w 49"/>
                <a:gd name="T33" fmla="*/ 69 h 70"/>
                <a:gd name="T34" fmla="*/ 29 w 49"/>
                <a:gd name="T35" fmla="*/ 69 h 70"/>
                <a:gd name="T36" fmla="*/ 35 w 49"/>
                <a:gd name="T37" fmla="*/ 68 h 70"/>
                <a:gd name="T38" fmla="*/ 38 w 49"/>
                <a:gd name="T39" fmla="*/ 66 h 70"/>
                <a:gd name="T40" fmla="*/ 40 w 49"/>
                <a:gd name="T41" fmla="*/ 62 h 70"/>
                <a:gd name="T42" fmla="*/ 44 w 49"/>
                <a:gd name="T43" fmla="*/ 56 h 70"/>
                <a:gd name="T44" fmla="*/ 46 w 49"/>
                <a:gd name="T45" fmla="*/ 50 h 70"/>
                <a:gd name="T46" fmla="*/ 46 w 49"/>
                <a:gd name="T47" fmla="*/ 43 h 70"/>
                <a:gd name="T48" fmla="*/ 48 w 49"/>
                <a:gd name="T49" fmla="*/ 37 h 70"/>
                <a:gd name="T50" fmla="*/ 46 w 49"/>
                <a:gd name="T51" fmla="*/ 27 h 70"/>
                <a:gd name="T52" fmla="*/ 46 w 49"/>
                <a:gd name="T53" fmla="*/ 22 h 70"/>
                <a:gd name="T54" fmla="*/ 44 w 49"/>
                <a:gd name="T55" fmla="*/ 14 h 70"/>
                <a:gd name="T56" fmla="*/ 40 w 49"/>
                <a:gd name="T57" fmla="*/ 10 h 70"/>
                <a:gd name="T58" fmla="*/ 38 w 49"/>
                <a:gd name="T59" fmla="*/ 6 h 70"/>
                <a:gd name="T60" fmla="*/ 35 w 49"/>
                <a:gd name="T61" fmla="*/ 2 h 70"/>
                <a:gd name="T62" fmla="*/ 29 w 49"/>
                <a:gd name="T63" fmla="*/ 0 h 70"/>
                <a:gd name="T64" fmla="*/ 23 w 49"/>
                <a:gd name="T65" fmla="*/ 0 h 70"/>
                <a:gd name="T66" fmla="*/ 10 w 49"/>
                <a:gd name="T67" fmla="*/ 33 h 70"/>
                <a:gd name="T68" fmla="*/ 12 w 49"/>
                <a:gd name="T69" fmla="*/ 23 h 70"/>
                <a:gd name="T70" fmla="*/ 13 w 49"/>
                <a:gd name="T71" fmla="*/ 14 h 70"/>
                <a:gd name="T72" fmla="*/ 15 w 49"/>
                <a:gd name="T73" fmla="*/ 12 h 70"/>
                <a:gd name="T74" fmla="*/ 17 w 49"/>
                <a:gd name="T75" fmla="*/ 10 h 70"/>
                <a:gd name="T76" fmla="*/ 21 w 49"/>
                <a:gd name="T77" fmla="*/ 8 h 70"/>
                <a:gd name="T78" fmla="*/ 25 w 49"/>
                <a:gd name="T79" fmla="*/ 8 h 70"/>
                <a:gd name="T80" fmla="*/ 27 w 49"/>
                <a:gd name="T81" fmla="*/ 8 h 70"/>
                <a:gd name="T82" fmla="*/ 31 w 49"/>
                <a:gd name="T83" fmla="*/ 10 h 70"/>
                <a:gd name="T84" fmla="*/ 33 w 49"/>
                <a:gd name="T85" fmla="*/ 12 h 70"/>
                <a:gd name="T86" fmla="*/ 35 w 49"/>
                <a:gd name="T87" fmla="*/ 16 h 70"/>
                <a:gd name="T88" fmla="*/ 36 w 49"/>
                <a:gd name="T89" fmla="*/ 23 h 70"/>
                <a:gd name="T90" fmla="*/ 38 w 49"/>
                <a:gd name="T91" fmla="*/ 37 h 70"/>
                <a:gd name="T92" fmla="*/ 36 w 49"/>
                <a:gd name="T93" fmla="*/ 48 h 70"/>
                <a:gd name="T94" fmla="*/ 35 w 49"/>
                <a:gd name="T95" fmla="*/ 56 h 70"/>
                <a:gd name="T96" fmla="*/ 33 w 49"/>
                <a:gd name="T97" fmla="*/ 60 h 70"/>
                <a:gd name="T98" fmla="*/ 31 w 49"/>
                <a:gd name="T99" fmla="*/ 60 h 70"/>
                <a:gd name="T100" fmla="*/ 27 w 49"/>
                <a:gd name="T101" fmla="*/ 62 h 70"/>
                <a:gd name="T102" fmla="*/ 23 w 49"/>
                <a:gd name="T103" fmla="*/ 62 h 70"/>
                <a:gd name="T104" fmla="*/ 21 w 49"/>
                <a:gd name="T105" fmla="*/ 62 h 70"/>
                <a:gd name="T106" fmla="*/ 17 w 49"/>
                <a:gd name="T107" fmla="*/ 60 h 70"/>
                <a:gd name="T108" fmla="*/ 15 w 49"/>
                <a:gd name="T109" fmla="*/ 60 h 70"/>
                <a:gd name="T110" fmla="*/ 13 w 49"/>
                <a:gd name="T111" fmla="*/ 56 h 70"/>
                <a:gd name="T112" fmla="*/ 12 w 49"/>
                <a:gd name="T113" fmla="*/ 48 h 70"/>
                <a:gd name="T114" fmla="*/ 10 w 49"/>
                <a:gd name="T115" fmla="*/ 37 h 70"/>
                <a:gd name="T116" fmla="*/ 10 w 49"/>
                <a:gd name="T117" fmla="*/ 33 h 70"/>
                <a:gd name="T118" fmla="*/ 23 w 49"/>
                <a:gd name="T119" fmla="*/ 0 h 7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9"/>
                <a:gd name="T181" fmla="*/ 0 h 70"/>
                <a:gd name="T182" fmla="*/ 49 w 49"/>
                <a:gd name="T183" fmla="*/ 70 h 7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9" h="70">
                  <a:moveTo>
                    <a:pt x="23" y="0"/>
                  </a:moveTo>
                  <a:lnTo>
                    <a:pt x="19" y="0"/>
                  </a:lnTo>
                  <a:lnTo>
                    <a:pt x="13" y="2"/>
                  </a:lnTo>
                  <a:lnTo>
                    <a:pt x="12" y="6"/>
                  </a:lnTo>
                  <a:lnTo>
                    <a:pt x="8" y="10"/>
                  </a:lnTo>
                  <a:lnTo>
                    <a:pt x="4" y="14"/>
                  </a:lnTo>
                  <a:lnTo>
                    <a:pt x="2" y="20"/>
                  </a:lnTo>
                  <a:lnTo>
                    <a:pt x="2" y="27"/>
                  </a:lnTo>
                  <a:lnTo>
                    <a:pt x="0" y="35"/>
                  </a:lnTo>
                  <a:lnTo>
                    <a:pt x="2" y="43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8" y="62"/>
                  </a:lnTo>
                  <a:lnTo>
                    <a:pt x="10" y="66"/>
                  </a:lnTo>
                  <a:lnTo>
                    <a:pt x="13" y="68"/>
                  </a:lnTo>
                  <a:lnTo>
                    <a:pt x="19" y="69"/>
                  </a:lnTo>
                  <a:lnTo>
                    <a:pt x="25" y="69"/>
                  </a:lnTo>
                  <a:lnTo>
                    <a:pt x="29" y="69"/>
                  </a:lnTo>
                  <a:lnTo>
                    <a:pt x="35" y="68"/>
                  </a:lnTo>
                  <a:lnTo>
                    <a:pt x="38" y="66"/>
                  </a:lnTo>
                  <a:lnTo>
                    <a:pt x="40" y="62"/>
                  </a:lnTo>
                  <a:lnTo>
                    <a:pt x="44" y="56"/>
                  </a:lnTo>
                  <a:lnTo>
                    <a:pt x="46" y="50"/>
                  </a:lnTo>
                  <a:lnTo>
                    <a:pt x="46" y="43"/>
                  </a:lnTo>
                  <a:lnTo>
                    <a:pt x="48" y="37"/>
                  </a:lnTo>
                  <a:lnTo>
                    <a:pt x="46" y="27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10"/>
                  </a:lnTo>
                  <a:lnTo>
                    <a:pt x="38" y="6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0" y="33"/>
                  </a:lnTo>
                  <a:lnTo>
                    <a:pt x="12" y="23"/>
                  </a:lnTo>
                  <a:lnTo>
                    <a:pt x="13" y="14"/>
                  </a:lnTo>
                  <a:lnTo>
                    <a:pt x="15" y="12"/>
                  </a:lnTo>
                  <a:lnTo>
                    <a:pt x="17" y="10"/>
                  </a:lnTo>
                  <a:lnTo>
                    <a:pt x="21" y="8"/>
                  </a:lnTo>
                  <a:lnTo>
                    <a:pt x="25" y="8"/>
                  </a:lnTo>
                  <a:lnTo>
                    <a:pt x="27" y="8"/>
                  </a:lnTo>
                  <a:lnTo>
                    <a:pt x="31" y="10"/>
                  </a:lnTo>
                  <a:lnTo>
                    <a:pt x="33" y="12"/>
                  </a:lnTo>
                  <a:lnTo>
                    <a:pt x="35" y="16"/>
                  </a:lnTo>
                  <a:lnTo>
                    <a:pt x="36" y="23"/>
                  </a:lnTo>
                  <a:lnTo>
                    <a:pt x="38" y="37"/>
                  </a:lnTo>
                  <a:lnTo>
                    <a:pt x="36" y="48"/>
                  </a:lnTo>
                  <a:lnTo>
                    <a:pt x="35" y="56"/>
                  </a:lnTo>
                  <a:lnTo>
                    <a:pt x="33" y="60"/>
                  </a:lnTo>
                  <a:lnTo>
                    <a:pt x="31" y="60"/>
                  </a:lnTo>
                  <a:lnTo>
                    <a:pt x="27" y="62"/>
                  </a:lnTo>
                  <a:lnTo>
                    <a:pt x="23" y="62"/>
                  </a:lnTo>
                  <a:lnTo>
                    <a:pt x="21" y="62"/>
                  </a:lnTo>
                  <a:lnTo>
                    <a:pt x="17" y="60"/>
                  </a:lnTo>
                  <a:lnTo>
                    <a:pt x="15" y="60"/>
                  </a:lnTo>
                  <a:lnTo>
                    <a:pt x="13" y="56"/>
                  </a:lnTo>
                  <a:lnTo>
                    <a:pt x="12" y="48"/>
                  </a:lnTo>
                  <a:lnTo>
                    <a:pt x="10" y="37"/>
                  </a:lnTo>
                  <a:lnTo>
                    <a:pt x="10" y="33"/>
                  </a:lnTo>
                  <a:lnTo>
                    <a:pt x="2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Freeform 36"/>
            <p:cNvSpPr>
              <a:spLocks/>
            </p:cNvSpPr>
            <p:nvPr/>
          </p:nvSpPr>
          <p:spPr bwMode="auto">
            <a:xfrm>
              <a:off x="1178" y="3641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Freeform 37"/>
            <p:cNvSpPr>
              <a:spLocks/>
            </p:cNvSpPr>
            <p:nvPr/>
          </p:nvSpPr>
          <p:spPr bwMode="auto">
            <a:xfrm>
              <a:off x="4708" y="3641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Freeform 38"/>
            <p:cNvSpPr>
              <a:spLocks/>
            </p:cNvSpPr>
            <p:nvPr/>
          </p:nvSpPr>
          <p:spPr bwMode="auto">
            <a:xfrm>
              <a:off x="1111" y="3608"/>
              <a:ext cx="26" cy="68"/>
            </a:xfrm>
            <a:custGeom>
              <a:avLst/>
              <a:gdLst>
                <a:gd name="T0" fmla="*/ 25 w 26"/>
                <a:gd name="T1" fmla="*/ 0 h 68"/>
                <a:gd name="T2" fmla="*/ 17 w 26"/>
                <a:gd name="T3" fmla="*/ 0 h 68"/>
                <a:gd name="T4" fmla="*/ 15 w 26"/>
                <a:gd name="T5" fmla="*/ 6 h 68"/>
                <a:gd name="T6" fmla="*/ 13 w 26"/>
                <a:gd name="T7" fmla="*/ 10 h 68"/>
                <a:gd name="T8" fmla="*/ 11 w 26"/>
                <a:gd name="T9" fmla="*/ 12 h 68"/>
                <a:gd name="T10" fmla="*/ 7 w 26"/>
                <a:gd name="T11" fmla="*/ 12 h 68"/>
                <a:gd name="T12" fmla="*/ 0 w 26"/>
                <a:gd name="T13" fmla="*/ 14 h 68"/>
                <a:gd name="T14" fmla="*/ 0 w 26"/>
                <a:gd name="T15" fmla="*/ 20 h 68"/>
                <a:gd name="T16" fmla="*/ 15 w 26"/>
                <a:gd name="T17" fmla="*/ 20 h 68"/>
                <a:gd name="T18" fmla="*/ 15 w 26"/>
                <a:gd name="T19" fmla="*/ 67 h 68"/>
                <a:gd name="T20" fmla="*/ 25 w 26"/>
                <a:gd name="T21" fmla="*/ 67 h 68"/>
                <a:gd name="T22" fmla="*/ 25 w 26"/>
                <a:gd name="T23" fmla="*/ 0 h 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68"/>
                <a:gd name="T38" fmla="*/ 26 w 26"/>
                <a:gd name="T39" fmla="*/ 68 h 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68">
                  <a:moveTo>
                    <a:pt x="25" y="0"/>
                  </a:moveTo>
                  <a:lnTo>
                    <a:pt x="17" y="0"/>
                  </a:lnTo>
                  <a:lnTo>
                    <a:pt x="15" y="6"/>
                  </a:lnTo>
                  <a:lnTo>
                    <a:pt x="13" y="10"/>
                  </a:lnTo>
                  <a:lnTo>
                    <a:pt x="11" y="12"/>
                  </a:lnTo>
                  <a:lnTo>
                    <a:pt x="7" y="12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15" y="20"/>
                  </a:lnTo>
                  <a:lnTo>
                    <a:pt x="15" y="67"/>
                  </a:lnTo>
                  <a:lnTo>
                    <a:pt x="25" y="67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Freeform 39"/>
            <p:cNvSpPr>
              <a:spLocks/>
            </p:cNvSpPr>
            <p:nvPr/>
          </p:nvSpPr>
          <p:spPr bwMode="auto">
            <a:xfrm>
              <a:off x="1178" y="3329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Freeform 40"/>
            <p:cNvSpPr>
              <a:spLocks/>
            </p:cNvSpPr>
            <p:nvPr/>
          </p:nvSpPr>
          <p:spPr bwMode="auto">
            <a:xfrm>
              <a:off x="4708" y="3329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Freeform 41"/>
            <p:cNvSpPr>
              <a:spLocks/>
            </p:cNvSpPr>
            <p:nvPr/>
          </p:nvSpPr>
          <p:spPr bwMode="auto">
            <a:xfrm>
              <a:off x="1103" y="3296"/>
              <a:ext cx="47" cy="68"/>
            </a:xfrm>
            <a:custGeom>
              <a:avLst/>
              <a:gdLst>
                <a:gd name="T0" fmla="*/ 10 w 47"/>
                <a:gd name="T1" fmla="*/ 60 h 68"/>
                <a:gd name="T2" fmla="*/ 12 w 47"/>
                <a:gd name="T3" fmla="*/ 56 h 68"/>
                <a:gd name="T4" fmla="*/ 12 w 47"/>
                <a:gd name="T5" fmla="*/ 54 h 68"/>
                <a:gd name="T6" fmla="*/ 15 w 47"/>
                <a:gd name="T7" fmla="*/ 50 h 68"/>
                <a:gd name="T8" fmla="*/ 29 w 47"/>
                <a:gd name="T9" fmla="*/ 42 h 68"/>
                <a:gd name="T10" fmla="*/ 36 w 47"/>
                <a:gd name="T11" fmla="*/ 39 h 68"/>
                <a:gd name="T12" fmla="*/ 42 w 47"/>
                <a:gd name="T13" fmla="*/ 33 h 68"/>
                <a:gd name="T14" fmla="*/ 46 w 47"/>
                <a:gd name="T15" fmla="*/ 27 h 68"/>
                <a:gd name="T16" fmla="*/ 46 w 47"/>
                <a:gd name="T17" fmla="*/ 21 h 68"/>
                <a:gd name="T18" fmla="*/ 46 w 47"/>
                <a:gd name="T19" fmla="*/ 16 h 68"/>
                <a:gd name="T20" fmla="*/ 44 w 47"/>
                <a:gd name="T21" fmla="*/ 12 h 68"/>
                <a:gd name="T22" fmla="*/ 42 w 47"/>
                <a:gd name="T23" fmla="*/ 8 h 68"/>
                <a:gd name="T24" fmla="*/ 40 w 47"/>
                <a:gd name="T25" fmla="*/ 6 h 68"/>
                <a:gd name="T26" fmla="*/ 36 w 47"/>
                <a:gd name="T27" fmla="*/ 4 h 68"/>
                <a:gd name="T28" fmla="*/ 35 w 47"/>
                <a:gd name="T29" fmla="*/ 2 h 68"/>
                <a:gd name="T30" fmla="*/ 29 w 47"/>
                <a:gd name="T31" fmla="*/ 0 h 68"/>
                <a:gd name="T32" fmla="*/ 25 w 47"/>
                <a:gd name="T33" fmla="*/ 0 h 68"/>
                <a:gd name="T34" fmla="*/ 19 w 47"/>
                <a:gd name="T35" fmla="*/ 0 h 68"/>
                <a:gd name="T36" fmla="*/ 13 w 47"/>
                <a:gd name="T37" fmla="*/ 2 h 68"/>
                <a:gd name="T38" fmla="*/ 10 w 47"/>
                <a:gd name="T39" fmla="*/ 6 h 68"/>
                <a:gd name="T40" fmla="*/ 6 w 47"/>
                <a:gd name="T41" fmla="*/ 10 h 68"/>
                <a:gd name="T42" fmla="*/ 2 w 47"/>
                <a:gd name="T43" fmla="*/ 16 h 68"/>
                <a:gd name="T44" fmla="*/ 2 w 47"/>
                <a:gd name="T45" fmla="*/ 23 h 68"/>
                <a:gd name="T46" fmla="*/ 10 w 47"/>
                <a:gd name="T47" fmla="*/ 23 h 68"/>
                <a:gd name="T48" fmla="*/ 12 w 47"/>
                <a:gd name="T49" fmla="*/ 23 h 68"/>
                <a:gd name="T50" fmla="*/ 12 w 47"/>
                <a:gd name="T51" fmla="*/ 17 h 68"/>
                <a:gd name="T52" fmla="*/ 13 w 47"/>
                <a:gd name="T53" fmla="*/ 14 h 68"/>
                <a:gd name="T54" fmla="*/ 15 w 47"/>
                <a:gd name="T55" fmla="*/ 12 h 68"/>
                <a:gd name="T56" fmla="*/ 17 w 47"/>
                <a:gd name="T57" fmla="*/ 10 h 68"/>
                <a:gd name="T58" fmla="*/ 23 w 47"/>
                <a:gd name="T59" fmla="*/ 8 h 68"/>
                <a:gd name="T60" fmla="*/ 29 w 47"/>
                <a:gd name="T61" fmla="*/ 8 h 68"/>
                <a:gd name="T62" fmla="*/ 35 w 47"/>
                <a:gd name="T63" fmla="*/ 12 h 68"/>
                <a:gd name="T64" fmla="*/ 36 w 47"/>
                <a:gd name="T65" fmla="*/ 16 h 68"/>
                <a:gd name="T66" fmla="*/ 36 w 47"/>
                <a:gd name="T67" fmla="*/ 19 h 68"/>
                <a:gd name="T68" fmla="*/ 36 w 47"/>
                <a:gd name="T69" fmla="*/ 23 h 68"/>
                <a:gd name="T70" fmla="*/ 35 w 47"/>
                <a:gd name="T71" fmla="*/ 27 h 68"/>
                <a:gd name="T72" fmla="*/ 33 w 47"/>
                <a:gd name="T73" fmla="*/ 31 h 68"/>
                <a:gd name="T74" fmla="*/ 29 w 47"/>
                <a:gd name="T75" fmla="*/ 33 h 68"/>
                <a:gd name="T76" fmla="*/ 13 w 47"/>
                <a:gd name="T77" fmla="*/ 42 h 68"/>
                <a:gd name="T78" fmla="*/ 8 w 47"/>
                <a:gd name="T79" fmla="*/ 46 h 68"/>
                <a:gd name="T80" fmla="*/ 4 w 47"/>
                <a:gd name="T81" fmla="*/ 52 h 68"/>
                <a:gd name="T82" fmla="*/ 0 w 47"/>
                <a:gd name="T83" fmla="*/ 58 h 68"/>
                <a:gd name="T84" fmla="*/ 0 w 47"/>
                <a:gd name="T85" fmla="*/ 67 h 68"/>
                <a:gd name="T86" fmla="*/ 46 w 47"/>
                <a:gd name="T87" fmla="*/ 67 h 68"/>
                <a:gd name="T88" fmla="*/ 46 w 47"/>
                <a:gd name="T89" fmla="*/ 60 h 68"/>
                <a:gd name="T90" fmla="*/ 10 w 47"/>
                <a:gd name="T91" fmla="*/ 60 h 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7"/>
                <a:gd name="T139" fmla="*/ 0 h 68"/>
                <a:gd name="T140" fmla="*/ 47 w 47"/>
                <a:gd name="T141" fmla="*/ 68 h 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7" h="68">
                  <a:moveTo>
                    <a:pt x="10" y="60"/>
                  </a:moveTo>
                  <a:lnTo>
                    <a:pt x="12" y="56"/>
                  </a:lnTo>
                  <a:lnTo>
                    <a:pt x="12" y="54"/>
                  </a:lnTo>
                  <a:lnTo>
                    <a:pt x="15" y="50"/>
                  </a:lnTo>
                  <a:lnTo>
                    <a:pt x="29" y="42"/>
                  </a:lnTo>
                  <a:lnTo>
                    <a:pt x="36" y="39"/>
                  </a:lnTo>
                  <a:lnTo>
                    <a:pt x="42" y="33"/>
                  </a:lnTo>
                  <a:lnTo>
                    <a:pt x="46" y="27"/>
                  </a:lnTo>
                  <a:lnTo>
                    <a:pt x="46" y="21"/>
                  </a:lnTo>
                  <a:lnTo>
                    <a:pt x="46" y="16"/>
                  </a:lnTo>
                  <a:lnTo>
                    <a:pt x="44" y="12"/>
                  </a:lnTo>
                  <a:lnTo>
                    <a:pt x="42" y="8"/>
                  </a:lnTo>
                  <a:lnTo>
                    <a:pt x="40" y="6"/>
                  </a:lnTo>
                  <a:lnTo>
                    <a:pt x="36" y="4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10"/>
                  </a:lnTo>
                  <a:lnTo>
                    <a:pt x="2" y="16"/>
                  </a:lnTo>
                  <a:lnTo>
                    <a:pt x="2" y="23"/>
                  </a:lnTo>
                  <a:lnTo>
                    <a:pt x="10" y="23"/>
                  </a:lnTo>
                  <a:lnTo>
                    <a:pt x="12" y="23"/>
                  </a:lnTo>
                  <a:lnTo>
                    <a:pt x="12" y="17"/>
                  </a:lnTo>
                  <a:lnTo>
                    <a:pt x="13" y="14"/>
                  </a:lnTo>
                  <a:lnTo>
                    <a:pt x="15" y="12"/>
                  </a:lnTo>
                  <a:lnTo>
                    <a:pt x="17" y="10"/>
                  </a:lnTo>
                  <a:lnTo>
                    <a:pt x="23" y="8"/>
                  </a:lnTo>
                  <a:lnTo>
                    <a:pt x="29" y="8"/>
                  </a:lnTo>
                  <a:lnTo>
                    <a:pt x="35" y="12"/>
                  </a:lnTo>
                  <a:lnTo>
                    <a:pt x="36" y="16"/>
                  </a:lnTo>
                  <a:lnTo>
                    <a:pt x="36" y="19"/>
                  </a:lnTo>
                  <a:lnTo>
                    <a:pt x="36" y="23"/>
                  </a:lnTo>
                  <a:lnTo>
                    <a:pt x="35" y="27"/>
                  </a:lnTo>
                  <a:lnTo>
                    <a:pt x="33" y="31"/>
                  </a:lnTo>
                  <a:lnTo>
                    <a:pt x="29" y="33"/>
                  </a:lnTo>
                  <a:lnTo>
                    <a:pt x="13" y="42"/>
                  </a:lnTo>
                  <a:lnTo>
                    <a:pt x="8" y="46"/>
                  </a:lnTo>
                  <a:lnTo>
                    <a:pt x="4" y="52"/>
                  </a:lnTo>
                  <a:lnTo>
                    <a:pt x="0" y="58"/>
                  </a:lnTo>
                  <a:lnTo>
                    <a:pt x="0" y="67"/>
                  </a:lnTo>
                  <a:lnTo>
                    <a:pt x="46" y="67"/>
                  </a:lnTo>
                  <a:lnTo>
                    <a:pt x="46" y="60"/>
                  </a:lnTo>
                  <a:lnTo>
                    <a:pt x="10" y="6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Freeform 42"/>
            <p:cNvSpPr>
              <a:spLocks/>
            </p:cNvSpPr>
            <p:nvPr/>
          </p:nvSpPr>
          <p:spPr bwMode="auto">
            <a:xfrm>
              <a:off x="1178" y="3017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2" name="Freeform 43"/>
            <p:cNvSpPr>
              <a:spLocks/>
            </p:cNvSpPr>
            <p:nvPr/>
          </p:nvSpPr>
          <p:spPr bwMode="auto">
            <a:xfrm>
              <a:off x="4708" y="3017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Freeform 44"/>
            <p:cNvSpPr>
              <a:spLocks/>
            </p:cNvSpPr>
            <p:nvPr/>
          </p:nvSpPr>
          <p:spPr bwMode="auto">
            <a:xfrm>
              <a:off x="1103" y="2984"/>
              <a:ext cx="49" cy="70"/>
            </a:xfrm>
            <a:custGeom>
              <a:avLst/>
              <a:gdLst>
                <a:gd name="T0" fmla="*/ 40 w 49"/>
                <a:gd name="T1" fmla="*/ 29 h 70"/>
                <a:gd name="T2" fmla="*/ 44 w 49"/>
                <a:gd name="T3" fmla="*/ 23 h 70"/>
                <a:gd name="T4" fmla="*/ 44 w 49"/>
                <a:gd name="T5" fmla="*/ 12 h 70"/>
                <a:gd name="T6" fmla="*/ 40 w 49"/>
                <a:gd name="T7" fmla="*/ 6 h 70"/>
                <a:gd name="T8" fmla="*/ 23 w 49"/>
                <a:gd name="T9" fmla="*/ 0 h 70"/>
                <a:gd name="T10" fmla="*/ 13 w 49"/>
                <a:gd name="T11" fmla="*/ 2 h 70"/>
                <a:gd name="T12" fmla="*/ 6 w 49"/>
                <a:gd name="T13" fmla="*/ 10 h 70"/>
                <a:gd name="T14" fmla="*/ 2 w 49"/>
                <a:gd name="T15" fmla="*/ 23 h 70"/>
                <a:gd name="T16" fmla="*/ 12 w 49"/>
                <a:gd name="T17" fmla="*/ 15 h 70"/>
                <a:gd name="T18" fmla="*/ 17 w 49"/>
                <a:gd name="T19" fmla="*/ 10 h 70"/>
                <a:gd name="T20" fmla="*/ 23 w 49"/>
                <a:gd name="T21" fmla="*/ 8 h 70"/>
                <a:gd name="T22" fmla="*/ 33 w 49"/>
                <a:gd name="T23" fmla="*/ 12 h 70"/>
                <a:gd name="T24" fmla="*/ 36 w 49"/>
                <a:gd name="T25" fmla="*/ 19 h 70"/>
                <a:gd name="T26" fmla="*/ 33 w 49"/>
                <a:gd name="T27" fmla="*/ 27 h 70"/>
                <a:gd name="T28" fmla="*/ 23 w 49"/>
                <a:gd name="T29" fmla="*/ 29 h 70"/>
                <a:gd name="T30" fmla="*/ 19 w 49"/>
                <a:gd name="T31" fmla="*/ 36 h 70"/>
                <a:gd name="T32" fmla="*/ 29 w 49"/>
                <a:gd name="T33" fmla="*/ 36 h 70"/>
                <a:gd name="T34" fmla="*/ 35 w 49"/>
                <a:gd name="T35" fmla="*/ 40 h 70"/>
                <a:gd name="T36" fmla="*/ 38 w 49"/>
                <a:gd name="T37" fmla="*/ 48 h 70"/>
                <a:gd name="T38" fmla="*/ 35 w 49"/>
                <a:gd name="T39" fmla="*/ 58 h 70"/>
                <a:gd name="T40" fmla="*/ 23 w 49"/>
                <a:gd name="T41" fmla="*/ 61 h 70"/>
                <a:gd name="T42" fmla="*/ 13 w 49"/>
                <a:gd name="T43" fmla="*/ 58 h 70"/>
                <a:gd name="T44" fmla="*/ 10 w 49"/>
                <a:gd name="T45" fmla="*/ 46 h 70"/>
                <a:gd name="T46" fmla="*/ 2 w 49"/>
                <a:gd name="T47" fmla="*/ 56 h 70"/>
                <a:gd name="T48" fmla="*/ 8 w 49"/>
                <a:gd name="T49" fmla="*/ 63 h 70"/>
                <a:gd name="T50" fmla="*/ 17 w 49"/>
                <a:gd name="T51" fmla="*/ 69 h 70"/>
                <a:gd name="T52" fmla="*/ 29 w 49"/>
                <a:gd name="T53" fmla="*/ 69 h 70"/>
                <a:gd name="T54" fmla="*/ 38 w 49"/>
                <a:gd name="T55" fmla="*/ 65 h 70"/>
                <a:gd name="T56" fmla="*/ 44 w 49"/>
                <a:gd name="T57" fmla="*/ 59 h 70"/>
                <a:gd name="T58" fmla="*/ 46 w 49"/>
                <a:gd name="T59" fmla="*/ 52 h 70"/>
                <a:gd name="T60" fmla="*/ 46 w 49"/>
                <a:gd name="T61" fmla="*/ 42 h 70"/>
                <a:gd name="T62" fmla="*/ 42 w 49"/>
                <a:gd name="T63" fmla="*/ 35 h 70"/>
                <a:gd name="T64" fmla="*/ 38 w 49"/>
                <a:gd name="T65" fmla="*/ 33 h 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9"/>
                <a:gd name="T100" fmla="*/ 0 h 70"/>
                <a:gd name="T101" fmla="*/ 49 w 49"/>
                <a:gd name="T102" fmla="*/ 70 h 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9" h="70">
                  <a:moveTo>
                    <a:pt x="36" y="33"/>
                  </a:moveTo>
                  <a:lnTo>
                    <a:pt x="40" y="29"/>
                  </a:lnTo>
                  <a:lnTo>
                    <a:pt x="42" y="27"/>
                  </a:lnTo>
                  <a:lnTo>
                    <a:pt x="44" y="23"/>
                  </a:lnTo>
                  <a:lnTo>
                    <a:pt x="46" y="17"/>
                  </a:lnTo>
                  <a:lnTo>
                    <a:pt x="44" y="12"/>
                  </a:lnTo>
                  <a:lnTo>
                    <a:pt x="42" y="8"/>
                  </a:lnTo>
                  <a:lnTo>
                    <a:pt x="40" y="6"/>
                  </a:lnTo>
                  <a:lnTo>
                    <a:pt x="33" y="2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10"/>
                  </a:lnTo>
                  <a:lnTo>
                    <a:pt x="4" y="13"/>
                  </a:lnTo>
                  <a:lnTo>
                    <a:pt x="2" y="23"/>
                  </a:lnTo>
                  <a:lnTo>
                    <a:pt x="12" y="23"/>
                  </a:lnTo>
                  <a:lnTo>
                    <a:pt x="12" y="15"/>
                  </a:lnTo>
                  <a:lnTo>
                    <a:pt x="13" y="12"/>
                  </a:lnTo>
                  <a:lnTo>
                    <a:pt x="17" y="10"/>
                  </a:lnTo>
                  <a:lnTo>
                    <a:pt x="19" y="8"/>
                  </a:lnTo>
                  <a:lnTo>
                    <a:pt x="23" y="8"/>
                  </a:lnTo>
                  <a:lnTo>
                    <a:pt x="29" y="8"/>
                  </a:lnTo>
                  <a:lnTo>
                    <a:pt x="33" y="12"/>
                  </a:lnTo>
                  <a:lnTo>
                    <a:pt x="35" y="13"/>
                  </a:lnTo>
                  <a:lnTo>
                    <a:pt x="36" y="19"/>
                  </a:lnTo>
                  <a:lnTo>
                    <a:pt x="35" y="23"/>
                  </a:lnTo>
                  <a:lnTo>
                    <a:pt x="33" y="27"/>
                  </a:lnTo>
                  <a:lnTo>
                    <a:pt x="29" y="29"/>
                  </a:lnTo>
                  <a:lnTo>
                    <a:pt x="23" y="29"/>
                  </a:lnTo>
                  <a:lnTo>
                    <a:pt x="19" y="29"/>
                  </a:lnTo>
                  <a:lnTo>
                    <a:pt x="19" y="36"/>
                  </a:lnTo>
                  <a:lnTo>
                    <a:pt x="23" y="36"/>
                  </a:lnTo>
                  <a:lnTo>
                    <a:pt x="29" y="36"/>
                  </a:lnTo>
                  <a:lnTo>
                    <a:pt x="33" y="38"/>
                  </a:lnTo>
                  <a:lnTo>
                    <a:pt x="35" y="40"/>
                  </a:lnTo>
                  <a:lnTo>
                    <a:pt x="36" y="42"/>
                  </a:lnTo>
                  <a:lnTo>
                    <a:pt x="38" y="48"/>
                  </a:lnTo>
                  <a:lnTo>
                    <a:pt x="38" y="54"/>
                  </a:lnTo>
                  <a:lnTo>
                    <a:pt x="35" y="58"/>
                  </a:lnTo>
                  <a:lnTo>
                    <a:pt x="29" y="61"/>
                  </a:lnTo>
                  <a:lnTo>
                    <a:pt x="23" y="61"/>
                  </a:lnTo>
                  <a:lnTo>
                    <a:pt x="17" y="61"/>
                  </a:lnTo>
                  <a:lnTo>
                    <a:pt x="13" y="58"/>
                  </a:lnTo>
                  <a:lnTo>
                    <a:pt x="12" y="54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2" y="56"/>
                  </a:lnTo>
                  <a:lnTo>
                    <a:pt x="6" y="61"/>
                  </a:lnTo>
                  <a:lnTo>
                    <a:pt x="8" y="63"/>
                  </a:lnTo>
                  <a:lnTo>
                    <a:pt x="12" y="67"/>
                  </a:lnTo>
                  <a:lnTo>
                    <a:pt x="17" y="69"/>
                  </a:lnTo>
                  <a:lnTo>
                    <a:pt x="25" y="69"/>
                  </a:lnTo>
                  <a:lnTo>
                    <a:pt x="29" y="69"/>
                  </a:lnTo>
                  <a:lnTo>
                    <a:pt x="35" y="67"/>
                  </a:lnTo>
                  <a:lnTo>
                    <a:pt x="38" y="65"/>
                  </a:lnTo>
                  <a:lnTo>
                    <a:pt x="40" y="63"/>
                  </a:lnTo>
                  <a:lnTo>
                    <a:pt x="44" y="59"/>
                  </a:lnTo>
                  <a:lnTo>
                    <a:pt x="46" y="58"/>
                  </a:lnTo>
                  <a:lnTo>
                    <a:pt x="46" y="52"/>
                  </a:lnTo>
                  <a:lnTo>
                    <a:pt x="48" y="48"/>
                  </a:lnTo>
                  <a:lnTo>
                    <a:pt x="46" y="42"/>
                  </a:lnTo>
                  <a:lnTo>
                    <a:pt x="46" y="38"/>
                  </a:lnTo>
                  <a:lnTo>
                    <a:pt x="42" y="35"/>
                  </a:lnTo>
                  <a:lnTo>
                    <a:pt x="40" y="33"/>
                  </a:lnTo>
                  <a:lnTo>
                    <a:pt x="38" y="33"/>
                  </a:lnTo>
                  <a:lnTo>
                    <a:pt x="36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Freeform 45"/>
            <p:cNvSpPr>
              <a:spLocks/>
            </p:cNvSpPr>
            <p:nvPr/>
          </p:nvSpPr>
          <p:spPr bwMode="auto">
            <a:xfrm>
              <a:off x="1178" y="2704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5" name="Freeform 46"/>
            <p:cNvSpPr>
              <a:spLocks/>
            </p:cNvSpPr>
            <p:nvPr/>
          </p:nvSpPr>
          <p:spPr bwMode="auto">
            <a:xfrm>
              <a:off x="4708" y="2704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6" name="Freeform 47"/>
            <p:cNvSpPr>
              <a:spLocks/>
            </p:cNvSpPr>
            <p:nvPr/>
          </p:nvSpPr>
          <p:spPr bwMode="auto">
            <a:xfrm>
              <a:off x="1103" y="2672"/>
              <a:ext cx="49" cy="68"/>
            </a:xfrm>
            <a:custGeom>
              <a:avLst/>
              <a:gdLst>
                <a:gd name="T0" fmla="*/ 31 w 49"/>
                <a:gd name="T1" fmla="*/ 0 h 68"/>
                <a:gd name="T2" fmla="*/ 0 w 49"/>
                <a:gd name="T3" fmla="*/ 42 h 68"/>
                <a:gd name="T4" fmla="*/ 0 w 49"/>
                <a:gd name="T5" fmla="*/ 52 h 68"/>
                <a:gd name="T6" fmla="*/ 29 w 49"/>
                <a:gd name="T7" fmla="*/ 52 h 68"/>
                <a:gd name="T8" fmla="*/ 29 w 49"/>
                <a:gd name="T9" fmla="*/ 67 h 68"/>
                <a:gd name="T10" fmla="*/ 38 w 49"/>
                <a:gd name="T11" fmla="*/ 67 h 68"/>
                <a:gd name="T12" fmla="*/ 38 w 49"/>
                <a:gd name="T13" fmla="*/ 52 h 68"/>
                <a:gd name="T14" fmla="*/ 48 w 49"/>
                <a:gd name="T15" fmla="*/ 52 h 68"/>
                <a:gd name="T16" fmla="*/ 48 w 49"/>
                <a:gd name="T17" fmla="*/ 44 h 68"/>
                <a:gd name="T18" fmla="*/ 38 w 49"/>
                <a:gd name="T19" fmla="*/ 44 h 68"/>
                <a:gd name="T20" fmla="*/ 38 w 49"/>
                <a:gd name="T21" fmla="*/ 0 h 68"/>
                <a:gd name="T22" fmla="*/ 31 w 49"/>
                <a:gd name="T23" fmla="*/ 0 h 68"/>
                <a:gd name="T24" fmla="*/ 29 w 49"/>
                <a:gd name="T25" fmla="*/ 13 h 68"/>
                <a:gd name="T26" fmla="*/ 29 w 49"/>
                <a:gd name="T27" fmla="*/ 44 h 68"/>
                <a:gd name="T28" fmla="*/ 8 w 49"/>
                <a:gd name="T29" fmla="*/ 44 h 68"/>
                <a:gd name="T30" fmla="*/ 29 w 49"/>
                <a:gd name="T31" fmla="*/ 13 h 68"/>
                <a:gd name="T32" fmla="*/ 31 w 49"/>
                <a:gd name="T33" fmla="*/ 0 h 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68"/>
                <a:gd name="T53" fmla="*/ 49 w 49"/>
                <a:gd name="T54" fmla="*/ 68 h 6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68">
                  <a:moveTo>
                    <a:pt x="31" y="0"/>
                  </a:moveTo>
                  <a:lnTo>
                    <a:pt x="0" y="42"/>
                  </a:lnTo>
                  <a:lnTo>
                    <a:pt x="0" y="52"/>
                  </a:lnTo>
                  <a:lnTo>
                    <a:pt x="29" y="52"/>
                  </a:lnTo>
                  <a:lnTo>
                    <a:pt x="29" y="67"/>
                  </a:lnTo>
                  <a:lnTo>
                    <a:pt x="38" y="67"/>
                  </a:lnTo>
                  <a:lnTo>
                    <a:pt x="38" y="52"/>
                  </a:lnTo>
                  <a:lnTo>
                    <a:pt x="48" y="52"/>
                  </a:lnTo>
                  <a:lnTo>
                    <a:pt x="48" y="44"/>
                  </a:lnTo>
                  <a:lnTo>
                    <a:pt x="38" y="44"/>
                  </a:lnTo>
                  <a:lnTo>
                    <a:pt x="38" y="0"/>
                  </a:lnTo>
                  <a:lnTo>
                    <a:pt x="31" y="0"/>
                  </a:lnTo>
                  <a:lnTo>
                    <a:pt x="29" y="13"/>
                  </a:lnTo>
                  <a:lnTo>
                    <a:pt x="29" y="44"/>
                  </a:lnTo>
                  <a:lnTo>
                    <a:pt x="8" y="44"/>
                  </a:lnTo>
                  <a:lnTo>
                    <a:pt x="29" y="13"/>
                  </a:lnTo>
                  <a:lnTo>
                    <a:pt x="3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7" name="Freeform 48"/>
            <p:cNvSpPr>
              <a:spLocks/>
            </p:cNvSpPr>
            <p:nvPr/>
          </p:nvSpPr>
          <p:spPr bwMode="auto">
            <a:xfrm>
              <a:off x="1178" y="2392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8" name="Freeform 49"/>
            <p:cNvSpPr>
              <a:spLocks/>
            </p:cNvSpPr>
            <p:nvPr/>
          </p:nvSpPr>
          <p:spPr bwMode="auto">
            <a:xfrm>
              <a:off x="4708" y="2392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9" name="Freeform 50"/>
            <p:cNvSpPr>
              <a:spLocks/>
            </p:cNvSpPr>
            <p:nvPr/>
          </p:nvSpPr>
          <p:spPr bwMode="auto">
            <a:xfrm>
              <a:off x="1103" y="2360"/>
              <a:ext cx="47" cy="70"/>
            </a:xfrm>
            <a:custGeom>
              <a:avLst/>
              <a:gdLst>
                <a:gd name="T0" fmla="*/ 8 w 47"/>
                <a:gd name="T1" fmla="*/ 0 h 70"/>
                <a:gd name="T2" fmla="*/ 4 w 47"/>
                <a:gd name="T3" fmla="*/ 36 h 70"/>
                <a:gd name="T4" fmla="*/ 12 w 47"/>
                <a:gd name="T5" fmla="*/ 38 h 70"/>
                <a:gd name="T6" fmla="*/ 13 w 47"/>
                <a:gd name="T7" fmla="*/ 34 h 70"/>
                <a:gd name="T8" fmla="*/ 17 w 47"/>
                <a:gd name="T9" fmla="*/ 32 h 70"/>
                <a:gd name="T10" fmla="*/ 19 w 47"/>
                <a:gd name="T11" fmla="*/ 30 h 70"/>
                <a:gd name="T12" fmla="*/ 23 w 47"/>
                <a:gd name="T13" fmla="*/ 30 h 70"/>
                <a:gd name="T14" fmla="*/ 29 w 47"/>
                <a:gd name="T15" fmla="*/ 32 h 70"/>
                <a:gd name="T16" fmla="*/ 35 w 47"/>
                <a:gd name="T17" fmla="*/ 34 h 70"/>
                <a:gd name="T18" fmla="*/ 36 w 47"/>
                <a:gd name="T19" fmla="*/ 40 h 70"/>
                <a:gd name="T20" fmla="*/ 38 w 47"/>
                <a:gd name="T21" fmla="*/ 46 h 70"/>
                <a:gd name="T22" fmla="*/ 36 w 47"/>
                <a:gd name="T23" fmla="*/ 51 h 70"/>
                <a:gd name="T24" fmla="*/ 35 w 47"/>
                <a:gd name="T25" fmla="*/ 57 h 70"/>
                <a:gd name="T26" fmla="*/ 29 w 47"/>
                <a:gd name="T27" fmla="*/ 59 h 70"/>
                <a:gd name="T28" fmla="*/ 23 w 47"/>
                <a:gd name="T29" fmla="*/ 61 h 70"/>
                <a:gd name="T30" fmla="*/ 17 w 47"/>
                <a:gd name="T31" fmla="*/ 61 h 70"/>
                <a:gd name="T32" fmla="*/ 13 w 47"/>
                <a:gd name="T33" fmla="*/ 57 h 70"/>
                <a:gd name="T34" fmla="*/ 12 w 47"/>
                <a:gd name="T35" fmla="*/ 55 h 70"/>
                <a:gd name="T36" fmla="*/ 10 w 47"/>
                <a:gd name="T37" fmla="*/ 50 h 70"/>
                <a:gd name="T38" fmla="*/ 0 w 47"/>
                <a:gd name="T39" fmla="*/ 50 h 70"/>
                <a:gd name="T40" fmla="*/ 2 w 47"/>
                <a:gd name="T41" fmla="*/ 57 h 70"/>
                <a:gd name="T42" fmla="*/ 6 w 47"/>
                <a:gd name="T43" fmla="*/ 63 h 70"/>
                <a:gd name="T44" fmla="*/ 10 w 47"/>
                <a:gd name="T45" fmla="*/ 65 h 70"/>
                <a:gd name="T46" fmla="*/ 15 w 47"/>
                <a:gd name="T47" fmla="*/ 69 h 70"/>
                <a:gd name="T48" fmla="*/ 23 w 47"/>
                <a:gd name="T49" fmla="*/ 69 h 70"/>
                <a:gd name="T50" fmla="*/ 29 w 47"/>
                <a:gd name="T51" fmla="*/ 69 h 70"/>
                <a:gd name="T52" fmla="*/ 33 w 47"/>
                <a:gd name="T53" fmla="*/ 67 h 70"/>
                <a:gd name="T54" fmla="*/ 36 w 47"/>
                <a:gd name="T55" fmla="*/ 65 h 70"/>
                <a:gd name="T56" fmla="*/ 40 w 47"/>
                <a:gd name="T57" fmla="*/ 63 h 70"/>
                <a:gd name="T58" fmla="*/ 44 w 47"/>
                <a:gd name="T59" fmla="*/ 59 h 70"/>
                <a:gd name="T60" fmla="*/ 46 w 47"/>
                <a:gd name="T61" fmla="*/ 55 h 70"/>
                <a:gd name="T62" fmla="*/ 46 w 47"/>
                <a:gd name="T63" fmla="*/ 50 h 70"/>
                <a:gd name="T64" fmla="*/ 46 w 47"/>
                <a:gd name="T65" fmla="*/ 46 h 70"/>
                <a:gd name="T66" fmla="*/ 46 w 47"/>
                <a:gd name="T67" fmla="*/ 40 h 70"/>
                <a:gd name="T68" fmla="*/ 46 w 47"/>
                <a:gd name="T69" fmla="*/ 36 h 70"/>
                <a:gd name="T70" fmla="*/ 44 w 47"/>
                <a:gd name="T71" fmla="*/ 32 h 70"/>
                <a:gd name="T72" fmla="*/ 40 w 47"/>
                <a:gd name="T73" fmla="*/ 28 h 70"/>
                <a:gd name="T74" fmla="*/ 36 w 47"/>
                <a:gd name="T75" fmla="*/ 27 h 70"/>
                <a:gd name="T76" fmla="*/ 35 w 47"/>
                <a:gd name="T77" fmla="*/ 25 h 70"/>
                <a:gd name="T78" fmla="*/ 29 w 47"/>
                <a:gd name="T79" fmla="*/ 23 h 70"/>
                <a:gd name="T80" fmla="*/ 25 w 47"/>
                <a:gd name="T81" fmla="*/ 23 h 70"/>
                <a:gd name="T82" fmla="*/ 17 w 47"/>
                <a:gd name="T83" fmla="*/ 25 h 70"/>
                <a:gd name="T84" fmla="*/ 12 w 47"/>
                <a:gd name="T85" fmla="*/ 27 h 70"/>
                <a:gd name="T86" fmla="*/ 15 w 47"/>
                <a:gd name="T87" fmla="*/ 9 h 70"/>
                <a:gd name="T88" fmla="*/ 44 w 47"/>
                <a:gd name="T89" fmla="*/ 9 h 70"/>
                <a:gd name="T90" fmla="*/ 44 w 47"/>
                <a:gd name="T91" fmla="*/ 0 h 70"/>
                <a:gd name="T92" fmla="*/ 8 w 47"/>
                <a:gd name="T93" fmla="*/ 0 h 7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7"/>
                <a:gd name="T142" fmla="*/ 0 h 70"/>
                <a:gd name="T143" fmla="*/ 47 w 47"/>
                <a:gd name="T144" fmla="*/ 70 h 7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7" h="70">
                  <a:moveTo>
                    <a:pt x="8" y="0"/>
                  </a:moveTo>
                  <a:lnTo>
                    <a:pt x="4" y="36"/>
                  </a:lnTo>
                  <a:lnTo>
                    <a:pt x="12" y="38"/>
                  </a:lnTo>
                  <a:lnTo>
                    <a:pt x="13" y="34"/>
                  </a:lnTo>
                  <a:lnTo>
                    <a:pt x="17" y="32"/>
                  </a:lnTo>
                  <a:lnTo>
                    <a:pt x="19" y="30"/>
                  </a:lnTo>
                  <a:lnTo>
                    <a:pt x="23" y="30"/>
                  </a:lnTo>
                  <a:lnTo>
                    <a:pt x="29" y="32"/>
                  </a:lnTo>
                  <a:lnTo>
                    <a:pt x="35" y="34"/>
                  </a:lnTo>
                  <a:lnTo>
                    <a:pt x="36" y="40"/>
                  </a:lnTo>
                  <a:lnTo>
                    <a:pt x="38" y="46"/>
                  </a:lnTo>
                  <a:lnTo>
                    <a:pt x="36" y="51"/>
                  </a:lnTo>
                  <a:lnTo>
                    <a:pt x="35" y="57"/>
                  </a:lnTo>
                  <a:lnTo>
                    <a:pt x="29" y="59"/>
                  </a:lnTo>
                  <a:lnTo>
                    <a:pt x="23" y="61"/>
                  </a:lnTo>
                  <a:lnTo>
                    <a:pt x="17" y="61"/>
                  </a:lnTo>
                  <a:lnTo>
                    <a:pt x="13" y="57"/>
                  </a:lnTo>
                  <a:lnTo>
                    <a:pt x="12" y="55"/>
                  </a:lnTo>
                  <a:lnTo>
                    <a:pt x="10" y="50"/>
                  </a:lnTo>
                  <a:lnTo>
                    <a:pt x="0" y="50"/>
                  </a:lnTo>
                  <a:lnTo>
                    <a:pt x="2" y="57"/>
                  </a:lnTo>
                  <a:lnTo>
                    <a:pt x="6" y="63"/>
                  </a:lnTo>
                  <a:lnTo>
                    <a:pt x="10" y="65"/>
                  </a:lnTo>
                  <a:lnTo>
                    <a:pt x="15" y="69"/>
                  </a:lnTo>
                  <a:lnTo>
                    <a:pt x="23" y="69"/>
                  </a:lnTo>
                  <a:lnTo>
                    <a:pt x="29" y="69"/>
                  </a:lnTo>
                  <a:lnTo>
                    <a:pt x="33" y="67"/>
                  </a:lnTo>
                  <a:lnTo>
                    <a:pt x="36" y="65"/>
                  </a:lnTo>
                  <a:lnTo>
                    <a:pt x="40" y="63"/>
                  </a:lnTo>
                  <a:lnTo>
                    <a:pt x="44" y="59"/>
                  </a:lnTo>
                  <a:lnTo>
                    <a:pt x="46" y="55"/>
                  </a:lnTo>
                  <a:lnTo>
                    <a:pt x="46" y="50"/>
                  </a:lnTo>
                  <a:lnTo>
                    <a:pt x="46" y="46"/>
                  </a:lnTo>
                  <a:lnTo>
                    <a:pt x="46" y="40"/>
                  </a:lnTo>
                  <a:lnTo>
                    <a:pt x="46" y="36"/>
                  </a:lnTo>
                  <a:lnTo>
                    <a:pt x="44" y="32"/>
                  </a:lnTo>
                  <a:lnTo>
                    <a:pt x="40" y="28"/>
                  </a:lnTo>
                  <a:lnTo>
                    <a:pt x="36" y="27"/>
                  </a:lnTo>
                  <a:lnTo>
                    <a:pt x="35" y="25"/>
                  </a:lnTo>
                  <a:lnTo>
                    <a:pt x="29" y="23"/>
                  </a:lnTo>
                  <a:lnTo>
                    <a:pt x="25" y="23"/>
                  </a:lnTo>
                  <a:lnTo>
                    <a:pt x="17" y="25"/>
                  </a:lnTo>
                  <a:lnTo>
                    <a:pt x="12" y="27"/>
                  </a:lnTo>
                  <a:lnTo>
                    <a:pt x="15" y="9"/>
                  </a:lnTo>
                  <a:lnTo>
                    <a:pt x="44" y="9"/>
                  </a:lnTo>
                  <a:lnTo>
                    <a:pt x="44" y="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0" name="Freeform 51"/>
            <p:cNvSpPr>
              <a:spLocks/>
            </p:cNvSpPr>
            <p:nvPr/>
          </p:nvSpPr>
          <p:spPr bwMode="auto">
            <a:xfrm>
              <a:off x="1178" y="2080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1" name="Freeform 52"/>
            <p:cNvSpPr>
              <a:spLocks/>
            </p:cNvSpPr>
            <p:nvPr/>
          </p:nvSpPr>
          <p:spPr bwMode="auto">
            <a:xfrm>
              <a:off x="4708" y="2080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2" name="Freeform 53"/>
            <p:cNvSpPr>
              <a:spLocks/>
            </p:cNvSpPr>
            <p:nvPr/>
          </p:nvSpPr>
          <p:spPr bwMode="auto">
            <a:xfrm>
              <a:off x="1105" y="2048"/>
              <a:ext cx="47" cy="70"/>
            </a:xfrm>
            <a:custGeom>
              <a:avLst/>
              <a:gdLst>
                <a:gd name="T0" fmla="*/ 42 w 47"/>
                <a:gd name="T1" fmla="*/ 9 h 70"/>
                <a:gd name="T2" fmla="*/ 33 w 47"/>
                <a:gd name="T3" fmla="*/ 0 h 70"/>
                <a:gd name="T4" fmla="*/ 19 w 47"/>
                <a:gd name="T5" fmla="*/ 0 h 70"/>
                <a:gd name="T6" fmla="*/ 10 w 47"/>
                <a:gd name="T7" fmla="*/ 3 h 70"/>
                <a:gd name="T8" fmla="*/ 4 w 47"/>
                <a:gd name="T9" fmla="*/ 15 h 70"/>
                <a:gd name="T10" fmla="*/ 0 w 47"/>
                <a:gd name="T11" fmla="*/ 26 h 70"/>
                <a:gd name="T12" fmla="*/ 0 w 47"/>
                <a:gd name="T13" fmla="*/ 44 h 70"/>
                <a:gd name="T14" fmla="*/ 4 w 47"/>
                <a:gd name="T15" fmla="*/ 55 h 70"/>
                <a:gd name="T16" fmla="*/ 10 w 47"/>
                <a:gd name="T17" fmla="*/ 63 h 70"/>
                <a:gd name="T18" fmla="*/ 17 w 47"/>
                <a:gd name="T19" fmla="*/ 69 h 70"/>
                <a:gd name="T20" fmla="*/ 27 w 47"/>
                <a:gd name="T21" fmla="*/ 69 h 70"/>
                <a:gd name="T22" fmla="*/ 34 w 47"/>
                <a:gd name="T23" fmla="*/ 65 h 70"/>
                <a:gd name="T24" fmla="*/ 42 w 47"/>
                <a:gd name="T25" fmla="*/ 59 h 70"/>
                <a:gd name="T26" fmla="*/ 44 w 47"/>
                <a:gd name="T27" fmla="*/ 49 h 70"/>
                <a:gd name="T28" fmla="*/ 44 w 47"/>
                <a:gd name="T29" fmla="*/ 38 h 70"/>
                <a:gd name="T30" fmla="*/ 38 w 47"/>
                <a:gd name="T31" fmla="*/ 30 h 70"/>
                <a:gd name="T32" fmla="*/ 29 w 47"/>
                <a:gd name="T33" fmla="*/ 25 h 70"/>
                <a:gd name="T34" fmla="*/ 19 w 47"/>
                <a:gd name="T35" fmla="*/ 25 h 70"/>
                <a:gd name="T36" fmla="*/ 11 w 47"/>
                <a:gd name="T37" fmla="*/ 28 h 70"/>
                <a:gd name="T38" fmla="*/ 8 w 47"/>
                <a:gd name="T39" fmla="*/ 30 h 70"/>
                <a:gd name="T40" fmla="*/ 11 w 47"/>
                <a:gd name="T41" fmla="*/ 15 h 70"/>
                <a:gd name="T42" fmla="*/ 17 w 47"/>
                <a:gd name="T43" fmla="*/ 9 h 70"/>
                <a:gd name="T44" fmla="*/ 25 w 47"/>
                <a:gd name="T45" fmla="*/ 7 h 70"/>
                <a:gd name="T46" fmla="*/ 33 w 47"/>
                <a:gd name="T47" fmla="*/ 9 h 70"/>
                <a:gd name="T48" fmla="*/ 36 w 47"/>
                <a:gd name="T49" fmla="*/ 17 h 70"/>
                <a:gd name="T50" fmla="*/ 23 w 47"/>
                <a:gd name="T51" fmla="*/ 32 h 70"/>
                <a:gd name="T52" fmla="*/ 33 w 47"/>
                <a:gd name="T53" fmla="*/ 34 h 70"/>
                <a:gd name="T54" fmla="*/ 36 w 47"/>
                <a:gd name="T55" fmla="*/ 46 h 70"/>
                <a:gd name="T56" fmla="*/ 33 w 47"/>
                <a:gd name="T57" fmla="*/ 57 h 70"/>
                <a:gd name="T58" fmla="*/ 23 w 47"/>
                <a:gd name="T59" fmla="*/ 61 h 70"/>
                <a:gd name="T60" fmla="*/ 13 w 47"/>
                <a:gd name="T61" fmla="*/ 57 h 70"/>
                <a:gd name="T62" fmla="*/ 10 w 47"/>
                <a:gd name="T63" fmla="*/ 46 h 70"/>
                <a:gd name="T64" fmla="*/ 13 w 47"/>
                <a:gd name="T65" fmla="*/ 34 h 70"/>
                <a:gd name="T66" fmla="*/ 23 w 47"/>
                <a:gd name="T67" fmla="*/ 32 h 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7"/>
                <a:gd name="T103" fmla="*/ 0 h 70"/>
                <a:gd name="T104" fmla="*/ 47 w 47"/>
                <a:gd name="T105" fmla="*/ 70 h 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7" h="70">
                  <a:moveTo>
                    <a:pt x="44" y="17"/>
                  </a:moveTo>
                  <a:lnTo>
                    <a:pt x="42" y="9"/>
                  </a:lnTo>
                  <a:lnTo>
                    <a:pt x="38" y="3"/>
                  </a:lnTo>
                  <a:lnTo>
                    <a:pt x="33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10" y="3"/>
                  </a:lnTo>
                  <a:lnTo>
                    <a:pt x="6" y="9"/>
                  </a:lnTo>
                  <a:lnTo>
                    <a:pt x="4" y="15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49"/>
                  </a:lnTo>
                  <a:lnTo>
                    <a:pt x="4" y="55"/>
                  </a:lnTo>
                  <a:lnTo>
                    <a:pt x="6" y="59"/>
                  </a:lnTo>
                  <a:lnTo>
                    <a:pt x="10" y="63"/>
                  </a:lnTo>
                  <a:lnTo>
                    <a:pt x="13" y="67"/>
                  </a:lnTo>
                  <a:lnTo>
                    <a:pt x="17" y="69"/>
                  </a:lnTo>
                  <a:lnTo>
                    <a:pt x="23" y="69"/>
                  </a:lnTo>
                  <a:lnTo>
                    <a:pt x="27" y="69"/>
                  </a:lnTo>
                  <a:lnTo>
                    <a:pt x="33" y="67"/>
                  </a:lnTo>
                  <a:lnTo>
                    <a:pt x="34" y="65"/>
                  </a:lnTo>
                  <a:lnTo>
                    <a:pt x="38" y="63"/>
                  </a:lnTo>
                  <a:lnTo>
                    <a:pt x="42" y="59"/>
                  </a:lnTo>
                  <a:lnTo>
                    <a:pt x="44" y="55"/>
                  </a:lnTo>
                  <a:lnTo>
                    <a:pt x="44" y="49"/>
                  </a:lnTo>
                  <a:lnTo>
                    <a:pt x="46" y="46"/>
                  </a:lnTo>
                  <a:lnTo>
                    <a:pt x="44" y="38"/>
                  </a:lnTo>
                  <a:lnTo>
                    <a:pt x="42" y="34"/>
                  </a:lnTo>
                  <a:lnTo>
                    <a:pt x="38" y="30"/>
                  </a:lnTo>
                  <a:lnTo>
                    <a:pt x="34" y="26"/>
                  </a:lnTo>
                  <a:lnTo>
                    <a:pt x="29" y="25"/>
                  </a:lnTo>
                  <a:lnTo>
                    <a:pt x="23" y="23"/>
                  </a:lnTo>
                  <a:lnTo>
                    <a:pt x="19" y="25"/>
                  </a:lnTo>
                  <a:lnTo>
                    <a:pt x="15" y="26"/>
                  </a:lnTo>
                  <a:lnTo>
                    <a:pt x="11" y="28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10" y="23"/>
                  </a:lnTo>
                  <a:lnTo>
                    <a:pt x="11" y="15"/>
                  </a:lnTo>
                  <a:lnTo>
                    <a:pt x="15" y="11"/>
                  </a:lnTo>
                  <a:lnTo>
                    <a:pt x="17" y="9"/>
                  </a:lnTo>
                  <a:lnTo>
                    <a:pt x="21" y="7"/>
                  </a:lnTo>
                  <a:lnTo>
                    <a:pt x="25" y="7"/>
                  </a:lnTo>
                  <a:lnTo>
                    <a:pt x="29" y="7"/>
                  </a:lnTo>
                  <a:lnTo>
                    <a:pt x="33" y="9"/>
                  </a:lnTo>
                  <a:lnTo>
                    <a:pt x="34" y="13"/>
                  </a:lnTo>
                  <a:lnTo>
                    <a:pt x="36" y="17"/>
                  </a:lnTo>
                  <a:lnTo>
                    <a:pt x="44" y="17"/>
                  </a:lnTo>
                  <a:lnTo>
                    <a:pt x="23" y="32"/>
                  </a:lnTo>
                  <a:lnTo>
                    <a:pt x="29" y="32"/>
                  </a:lnTo>
                  <a:lnTo>
                    <a:pt x="33" y="34"/>
                  </a:lnTo>
                  <a:lnTo>
                    <a:pt x="36" y="40"/>
                  </a:lnTo>
                  <a:lnTo>
                    <a:pt x="36" y="46"/>
                  </a:lnTo>
                  <a:lnTo>
                    <a:pt x="36" y="51"/>
                  </a:lnTo>
                  <a:lnTo>
                    <a:pt x="33" y="57"/>
                  </a:lnTo>
                  <a:lnTo>
                    <a:pt x="29" y="59"/>
                  </a:lnTo>
                  <a:lnTo>
                    <a:pt x="23" y="61"/>
                  </a:lnTo>
                  <a:lnTo>
                    <a:pt x="17" y="59"/>
                  </a:lnTo>
                  <a:lnTo>
                    <a:pt x="13" y="57"/>
                  </a:lnTo>
                  <a:lnTo>
                    <a:pt x="10" y="51"/>
                  </a:lnTo>
                  <a:lnTo>
                    <a:pt x="10" y="46"/>
                  </a:lnTo>
                  <a:lnTo>
                    <a:pt x="10" y="40"/>
                  </a:lnTo>
                  <a:lnTo>
                    <a:pt x="13" y="34"/>
                  </a:lnTo>
                  <a:lnTo>
                    <a:pt x="17" y="32"/>
                  </a:lnTo>
                  <a:lnTo>
                    <a:pt x="23" y="32"/>
                  </a:lnTo>
                  <a:lnTo>
                    <a:pt x="44" y="1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3" name="Freeform 54"/>
            <p:cNvSpPr>
              <a:spLocks/>
            </p:cNvSpPr>
            <p:nvPr/>
          </p:nvSpPr>
          <p:spPr bwMode="auto">
            <a:xfrm>
              <a:off x="1178" y="1768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4" name="Freeform 55"/>
            <p:cNvSpPr>
              <a:spLocks/>
            </p:cNvSpPr>
            <p:nvPr/>
          </p:nvSpPr>
          <p:spPr bwMode="auto">
            <a:xfrm>
              <a:off x="4708" y="1768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5" name="Freeform 56"/>
            <p:cNvSpPr>
              <a:spLocks/>
            </p:cNvSpPr>
            <p:nvPr/>
          </p:nvSpPr>
          <p:spPr bwMode="auto">
            <a:xfrm>
              <a:off x="1103" y="1737"/>
              <a:ext cx="49" cy="67"/>
            </a:xfrm>
            <a:custGeom>
              <a:avLst/>
              <a:gdLst>
                <a:gd name="T0" fmla="*/ 0 w 49"/>
                <a:gd name="T1" fmla="*/ 0 h 67"/>
                <a:gd name="T2" fmla="*/ 0 w 49"/>
                <a:gd name="T3" fmla="*/ 8 h 67"/>
                <a:gd name="T4" fmla="*/ 38 w 49"/>
                <a:gd name="T5" fmla="*/ 8 h 67"/>
                <a:gd name="T6" fmla="*/ 29 w 49"/>
                <a:gd name="T7" fmla="*/ 21 h 67"/>
                <a:gd name="T8" fmla="*/ 19 w 49"/>
                <a:gd name="T9" fmla="*/ 37 h 67"/>
                <a:gd name="T10" fmla="*/ 13 w 49"/>
                <a:gd name="T11" fmla="*/ 52 h 67"/>
                <a:gd name="T12" fmla="*/ 12 w 49"/>
                <a:gd name="T13" fmla="*/ 64 h 67"/>
                <a:gd name="T14" fmla="*/ 12 w 49"/>
                <a:gd name="T15" fmla="*/ 66 h 67"/>
                <a:gd name="T16" fmla="*/ 19 w 49"/>
                <a:gd name="T17" fmla="*/ 66 h 67"/>
                <a:gd name="T18" fmla="*/ 21 w 49"/>
                <a:gd name="T19" fmla="*/ 64 h 67"/>
                <a:gd name="T20" fmla="*/ 21 w 49"/>
                <a:gd name="T21" fmla="*/ 58 h 67"/>
                <a:gd name="T22" fmla="*/ 25 w 49"/>
                <a:gd name="T23" fmla="*/ 44 h 67"/>
                <a:gd name="T24" fmla="*/ 31 w 49"/>
                <a:gd name="T25" fmla="*/ 31 h 67"/>
                <a:gd name="T26" fmla="*/ 36 w 49"/>
                <a:gd name="T27" fmla="*/ 20 h 67"/>
                <a:gd name="T28" fmla="*/ 42 w 49"/>
                <a:gd name="T29" fmla="*/ 14 h 67"/>
                <a:gd name="T30" fmla="*/ 46 w 49"/>
                <a:gd name="T31" fmla="*/ 8 h 67"/>
                <a:gd name="T32" fmla="*/ 48 w 49"/>
                <a:gd name="T33" fmla="*/ 6 h 67"/>
                <a:gd name="T34" fmla="*/ 48 w 49"/>
                <a:gd name="T35" fmla="*/ 0 h 67"/>
                <a:gd name="T36" fmla="*/ 0 w 49"/>
                <a:gd name="T37" fmla="*/ 0 h 6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9"/>
                <a:gd name="T58" fmla="*/ 0 h 67"/>
                <a:gd name="T59" fmla="*/ 49 w 49"/>
                <a:gd name="T60" fmla="*/ 67 h 6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9" h="67">
                  <a:moveTo>
                    <a:pt x="0" y="0"/>
                  </a:moveTo>
                  <a:lnTo>
                    <a:pt x="0" y="8"/>
                  </a:lnTo>
                  <a:lnTo>
                    <a:pt x="38" y="8"/>
                  </a:lnTo>
                  <a:lnTo>
                    <a:pt x="29" y="21"/>
                  </a:lnTo>
                  <a:lnTo>
                    <a:pt x="19" y="37"/>
                  </a:lnTo>
                  <a:lnTo>
                    <a:pt x="13" y="52"/>
                  </a:lnTo>
                  <a:lnTo>
                    <a:pt x="12" y="64"/>
                  </a:lnTo>
                  <a:lnTo>
                    <a:pt x="12" y="66"/>
                  </a:lnTo>
                  <a:lnTo>
                    <a:pt x="19" y="66"/>
                  </a:lnTo>
                  <a:lnTo>
                    <a:pt x="21" y="64"/>
                  </a:lnTo>
                  <a:lnTo>
                    <a:pt x="21" y="58"/>
                  </a:lnTo>
                  <a:lnTo>
                    <a:pt x="25" y="44"/>
                  </a:lnTo>
                  <a:lnTo>
                    <a:pt x="31" y="31"/>
                  </a:lnTo>
                  <a:lnTo>
                    <a:pt x="36" y="20"/>
                  </a:lnTo>
                  <a:lnTo>
                    <a:pt x="42" y="14"/>
                  </a:lnTo>
                  <a:lnTo>
                    <a:pt x="46" y="8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6" name="Freeform 57"/>
            <p:cNvSpPr>
              <a:spLocks/>
            </p:cNvSpPr>
            <p:nvPr/>
          </p:nvSpPr>
          <p:spPr bwMode="auto">
            <a:xfrm>
              <a:off x="1178" y="1454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7" name="Freeform 58"/>
            <p:cNvSpPr>
              <a:spLocks/>
            </p:cNvSpPr>
            <p:nvPr/>
          </p:nvSpPr>
          <p:spPr bwMode="auto">
            <a:xfrm>
              <a:off x="4708" y="1454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8" name="Freeform 59"/>
            <p:cNvSpPr>
              <a:spLocks/>
            </p:cNvSpPr>
            <p:nvPr/>
          </p:nvSpPr>
          <p:spPr bwMode="auto">
            <a:xfrm>
              <a:off x="1103" y="1421"/>
              <a:ext cx="49" cy="70"/>
            </a:xfrm>
            <a:custGeom>
              <a:avLst/>
              <a:gdLst>
                <a:gd name="T0" fmla="*/ 40 w 49"/>
                <a:gd name="T1" fmla="*/ 31 h 70"/>
                <a:gd name="T2" fmla="*/ 44 w 49"/>
                <a:gd name="T3" fmla="*/ 23 h 70"/>
                <a:gd name="T4" fmla="*/ 44 w 49"/>
                <a:gd name="T5" fmla="*/ 12 h 70"/>
                <a:gd name="T6" fmla="*/ 38 w 49"/>
                <a:gd name="T7" fmla="*/ 6 h 70"/>
                <a:gd name="T8" fmla="*/ 23 w 49"/>
                <a:gd name="T9" fmla="*/ 0 h 70"/>
                <a:gd name="T10" fmla="*/ 10 w 49"/>
                <a:gd name="T11" fmla="*/ 6 h 70"/>
                <a:gd name="T12" fmla="*/ 4 w 49"/>
                <a:gd name="T13" fmla="*/ 20 h 70"/>
                <a:gd name="T14" fmla="*/ 6 w 49"/>
                <a:gd name="T15" fmla="*/ 27 h 70"/>
                <a:gd name="T16" fmla="*/ 12 w 49"/>
                <a:gd name="T17" fmla="*/ 33 h 70"/>
                <a:gd name="T18" fmla="*/ 4 w 49"/>
                <a:gd name="T19" fmla="*/ 39 h 70"/>
                <a:gd name="T20" fmla="*/ 0 w 49"/>
                <a:gd name="T21" fmla="*/ 50 h 70"/>
                <a:gd name="T22" fmla="*/ 2 w 49"/>
                <a:gd name="T23" fmla="*/ 58 h 70"/>
                <a:gd name="T24" fmla="*/ 8 w 49"/>
                <a:gd name="T25" fmla="*/ 66 h 70"/>
                <a:gd name="T26" fmla="*/ 15 w 49"/>
                <a:gd name="T27" fmla="*/ 69 h 70"/>
                <a:gd name="T28" fmla="*/ 25 w 49"/>
                <a:gd name="T29" fmla="*/ 69 h 70"/>
                <a:gd name="T30" fmla="*/ 35 w 49"/>
                <a:gd name="T31" fmla="*/ 69 h 70"/>
                <a:gd name="T32" fmla="*/ 40 w 49"/>
                <a:gd name="T33" fmla="*/ 64 h 70"/>
                <a:gd name="T34" fmla="*/ 46 w 49"/>
                <a:gd name="T35" fmla="*/ 58 h 70"/>
                <a:gd name="T36" fmla="*/ 48 w 49"/>
                <a:gd name="T37" fmla="*/ 50 h 70"/>
                <a:gd name="T38" fmla="*/ 44 w 49"/>
                <a:gd name="T39" fmla="*/ 39 h 70"/>
                <a:gd name="T40" fmla="*/ 36 w 49"/>
                <a:gd name="T41" fmla="*/ 33 h 70"/>
                <a:gd name="T42" fmla="*/ 29 w 49"/>
                <a:gd name="T43" fmla="*/ 10 h 70"/>
                <a:gd name="T44" fmla="*/ 35 w 49"/>
                <a:gd name="T45" fmla="*/ 16 h 70"/>
                <a:gd name="T46" fmla="*/ 35 w 49"/>
                <a:gd name="T47" fmla="*/ 23 h 70"/>
                <a:gd name="T48" fmla="*/ 29 w 49"/>
                <a:gd name="T49" fmla="*/ 29 h 70"/>
                <a:gd name="T50" fmla="*/ 19 w 49"/>
                <a:gd name="T51" fmla="*/ 29 h 70"/>
                <a:gd name="T52" fmla="*/ 13 w 49"/>
                <a:gd name="T53" fmla="*/ 23 h 70"/>
                <a:gd name="T54" fmla="*/ 13 w 49"/>
                <a:gd name="T55" fmla="*/ 16 h 70"/>
                <a:gd name="T56" fmla="*/ 17 w 49"/>
                <a:gd name="T57" fmla="*/ 10 h 70"/>
                <a:gd name="T58" fmla="*/ 23 w 49"/>
                <a:gd name="T59" fmla="*/ 37 h 70"/>
                <a:gd name="T60" fmla="*/ 35 w 49"/>
                <a:gd name="T61" fmla="*/ 41 h 70"/>
                <a:gd name="T62" fmla="*/ 38 w 49"/>
                <a:gd name="T63" fmla="*/ 50 h 70"/>
                <a:gd name="T64" fmla="*/ 35 w 49"/>
                <a:gd name="T65" fmla="*/ 60 h 70"/>
                <a:gd name="T66" fmla="*/ 25 w 49"/>
                <a:gd name="T67" fmla="*/ 64 h 70"/>
                <a:gd name="T68" fmla="*/ 13 w 49"/>
                <a:gd name="T69" fmla="*/ 60 h 70"/>
                <a:gd name="T70" fmla="*/ 10 w 49"/>
                <a:gd name="T71" fmla="*/ 50 h 70"/>
                <a:gd name="T72" fmla="*/ 13 w 49"/>
                <a:gd name="T73" fmla="*/ 41 h 70"/>
                <a:gd name="T74" fmla="*/ 23 w 49"/>
                <a:gd name="T75" fmla="*/ 37 h 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9"/>
                <a:gd name="T115" fmla="*/ 0 h 70"/>
                <a:gd name="T116" fmla="*/ 49 w 49"/>
                <a:gd name="T117" fmla="*/ 70 h 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9" h="70">
                  <a:moveTo>
                    <a:pt x="36" y="33"/>
                  </a:moveTo>
                  <a:lnTo>
                    <a:pt x="40" y="31"/>
                  </a:lnTo>
                  <a:lnTo>
                    <a:pt x="42" y="27"/>
                  </a:lnTo>
                  <a:lnTo>
                    <a:pt x="44" y="23"/>
                  </a:lnTo>
                  <a:lnTo>
                    <a:pt x="44" y="20"/>
                  </a:lnTo>
                  <a:lnTo>
                    <a:pt x="44" y="12"/>
                  </a:lnTo>
                  <a:lnTo>
                    <a:pt x="42" y="8"/>
                  </a:lnTo>
                  <a:lnTo>
                    <a:pt x="38" y="6"/>
                  </a:lnTo>
                  <a:lnTo>
                    <a:pt x="33" y="2"/>
                  </a:lnTo>
                  <a:lnTo>
                    <a:pt x="23" y="0"/>
                  </a:lnTo>
                  <a:lnTo>
                    <a:pt x="15" y="2"/>
                  </a:lnTo>
                  <a:lnTo>
                    <a:pt x="10" y="6"/>
                  </a:lnTo>
                  <a:lnTo>
                    <a:pt x="6" y="12"/>
                  </a:lnTo>
                  <a:lnTo>
                    <a:pt x="4" y="20"/>
                  </a:lnTo>
                  <a:lnTo>
                    <a:pt x="4" y="23"/>
                  </a:lnTo>
                  <a:lnTo>
                    <a:pt x="6" y="27"/>
                  </a:lnTo>
                  <a:lnTo>
                    <a:pt x="8" y="31"/>
                  </a:lnTo>
                  <a:lnTo>
                    <a:pt x="12" y="33"/>
                  </a:lnTo>
                  <a:lnTo>
                    <a:pt x="8" y="35"/>
                  </a:lnTo>
                  <a:lnTo>
                    <a:pt x="4" y="39"/>
                  </a:lnTo>
                  <a:lnTo>
                    <a:pt x="2" y="44"/>
                  </a:lnTo>
                  <a:lnTo>
                    <a:pt x="0" y="50"/>
                  </a:lnTo>
                  <a:lnTo>
                    <a:pt x="2" y="54"/>
                  </a:lnTo>
                  <a:lnTo>
                    <a:pt x="2" y="58"/>
                  </a:lnTo>
                  <a:lnTo>
                    <a:pt x="6" y="62"/>
                  </a:lnTo>
                  <a:lnTo>
                    <a:pt x="8" y="66"/>
                  </a:lnTo>
                  <a:lnTo>
                    <a:pt x="12" y="67"/>
                  </a:lnTo>
                  <a:lnTo>
                    <a:pt x="15" y="69"/>
                  </a:lnTo>
                  <a:lnTo>
                    <a:pt x="19" y="69"/>
                  </a:lnTo>
                  <a:lnTo>
                    <a:pt x="25" y="69"/>
                  </a:lnTo>
                  <a:lnTo>
                    <a:pt x="29" y="69"/>
                  </a:lnTo>
                  <a:lnTo>
                    <a:pt x="35" y="69"/>
                  </a:lnTo>
                  <a:lnTo>
                    <a:pt x="38" y="67"/>
                  </a:lnTo>
                  <a:lnTo>
                    <a:pt x="40" y="64"/>
                  </a:lnTo>
                  <a:lnTo>
                    <a:pt x="44" y="62"/>
                  </a:lnTo>
                  <a:lnTo>
                    <a:pt x="46" y="58"/>
                  </a:lnTo>
                  <a:lnTo>
                    <a:pt x="46" y="54"/>
                  </a:lnTo>
                  <a:lnTo>
                    <a:pt x="48" y="50"/>
                  </a:lnTo>
                  <a:lnTo>
                    <a:pt x="46" y="44"/>
                  </a:lnTo>
                  <a:lnTo>
                    <a:pt x="44" y="39"/>
                  </a:lnTo>
                  <a:lnTo>
                    <a:pt x="40" y="35"/>
                  </a:lnTo>
                  <a:lnTo>
                    <a:pt x="36" y="33"/>
                  </a:lnTo>
                  <a:lnTo>
                    <a:pt x="23" y="8"/>
                  </a:lnTo>
                  <a:lnTo>
                    <a:pt x="29" y="10"/>
                  </a:lnTo>
                  <a:lnTo>
                    <a:pt x="33" y="12"/>
                  </a:lnTo>
                  <a:lnTo>
                    <a:pt x="35" y="16"/>
                  </a:lnTo>
                  <a:lnTo>
                    <a:pt x="36" y="20"/>
                  </a:lnTo>
                  <a:lnTo>
                    <a:pt x="35" y="23"/>
                  </a:lnTo>
                  <a:lnTo>
                    <a:pt x="33" y="27"/>
                  </a:lnTo>
                  <a:lnTo>
                    <a:pt x="29" y="29"/>
                  </a:lnTo>
                  <a:lnTo>
                    <a:pt x="23" y="29"/>
                  </a:lnTo>
                  <a:lnTo>
                    <a:pt x="19" y="29"/>
                  </a:lnTo>
                  <a:lnTo>
                    <a:pt x="15" y="27"/>
                  </a:lnTo>
                  <a:lnTo>
                    <a:pt x="13" y="23"/>
                  </a:lnTo>
                  <a:lnTo>
                    <a:pt x="12" y="20"/>
                  </a:lnTo>
                  <a:lnTo>
                    <a:pt x="13" y="16"/>
                  </a:lnTo>
                  <a:lnTo>
                    <a:pt x="15" y="12"/>
                  </a:lnTo>
                  <a:lnTo>
                    <a:pt x="17" y="10"/>
                  </a:lnTo>
                  <a:lnTo>
                    <a:pt x="23" y="8"/>
                  </a:lnTo>
                  <a:lnTo>
                    <a:pt x="23" y="37"/>
                  </a:lnTo>
                  <a:lnTo>
                    <a:pt x="31" y="39"/>
                  </a:lnTo>
                  <a:lnTo>
                    <a:pt x="35" y="41"/>
                  </a:lnTo>
                  <a:lnTo>
                    <a:pt x="36" y="44"/>
                  </a:lnTo>
                  <a:lnTo>
                    <a:pt x="38" y="50"/>
                  </a:lnTo>
                  <a:lnTo>
                    <a:pt x="36" y="56"/>
                  </a:lnTo>
                  <a:lnTo>
                    <a:pt x="35" y="60"/>
                  </a:lnTo>
                  <a:lnTo>
                    <a:pt x="31" y="62"/>
                  </a:lnTo>
                  <a:lnTo>
                    <a:pt x="25" y="64"/>
                  </a:lnTo>
                  <a:lnTo>
                    <a:pt x="19" y="62"/>
                  </a:lnTo>
                  <a:lnTo>
                    <a:pt x="13" y="60"/>
                  </a:lnTo>
                  <a:lnTo>
                    <a:pt x="12" y="56"/>
                  </a:lnTo>
                  <a:lnTo>
                    <a:pt x="10" y="50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9"/>
                  </a:lnTo>
                  <a:lnTo>
                    <a:pt x="23" y="37"/>
                  </a:lnTo>
                  <a:lnTo>
                    <a:pt x="36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9" name="Freeform 60"/>
            <p:cNvSpPr>
              <a:spLocks/>
            </p:cNvSpPr>
            <p:nvPr/>
          </p:nvSpPr>
          <p:spPr bwMode="auto">
            <a:xfrm>
              <a:off x="1178" y="1142"/>
              <a:ext cx="35" cy="1"/>
            </a:xfrm>
            <a:custGeom>
              <a:avLst/>
              <a:gdLst>
                <a:gd name="T0" fmla="*/ 0 w 35"/>
                <a:gd name="T1" fmla="*/ 0 h 1"/>
                <a:gd name="T2" fmla="*/ 34 w 35"/>
                <a:gd name="T3" fmla="*/ 0 h 1"/>
                <a:gd name="T4" fmla="*/ 0 w 35"/>
                <a:gd name="T5" fmla="*/ 0 h 1"/>
                <a:gd name="T6" fmla="*/ 0 60000 65536"/>
                <a:gd name="T7" fmla="*/ 0 60000 65536"/>
                <a:gd name="T8" fmla="*/ 0 60000 65536"/>
                <a:gd name="T9" fmla="*/ 0 w 35"/>
                <a:gd name="T10" fmla="*/ 0 h 1"/>
                <a:gd name="T11" fmla="*/ 35 w 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0" name="Freeform 61"/>
            <p:cNvSpPr>
              <a:spLocks/>
            </p:cNvSpPr>
            <p:nvPr/>
          </p:nvSpPr>
          <p:spPr bwMode="auto">
            <a:xfrm>
              <a:off x="4708" y="1142"/>
              <a:ext cx="37" cy="1"/>
            </a:xfrm>
            <a:custGeom>
              <a:avLst/>
              <a:gdLst>
                <a:gd name="T0" fmla="*/ 36 w 37"/>
                <a:gd name="T1" fmla="*/ 0 h 1"/>
                <a:gd name="T2" fmla="*/ 0 w 37"/>
                <a:gd name="T3" fmla="*/ 0 h 1"/>
                <a:gd name="T4" fmla="*/ 36 w 37"/>
                <a:gd name="T5" fmla="*/ 0 h 1"/>
                <a:gd name="T6" fmla="*/ 0 60000 65536"/>
                <a:gd name="T7" fmla="*/ 0 60000 65536"/>
                <a:gd name="T8" fmla="*/ 0 60000 65536"/>
                <a:gd name="T9" fmla="*/ 0 w 37"/>
                <a:gd name="T10" fmla="*/ 0 h 1"/>
                <a:gd name="T11" fmla="*/ 37 w 3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">
                  <a:moveTo>
                    <a:pt x="36" y="0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1" name="Freeform 62"/>
            <p:cNvSpPr>
              <a:spLocks/>
            </p:cNvSpPr>
            <p:nvPr/>
          </p:nvSpPr>
          <p:spPr bwMode="auto">
            <a:xfrm>
              <a:off x="1105" y="1109"/>
              <a:ext cx="45" cy="72"/>
            </a:xfrm>
            <a:custGeom>
              <a:avLst/>
              <a:gdLst>
                <a:gd name="T0" fmla="*/ 2 w 45"/>
                <a:gd name="T1" fmla="*/ 60 h 72"/>
                <a:gd name="T2" fmla="*/ 11 w 45"/>
                <a:gd name="T3" fmla="*/ 69 h 72"/>
                <a:gd name="T4" fmla="*/ 25 w 45"/>
                <a:gd name="T5" fmla="*/ 69 h 72"/>
                <a:gd name="T6" fmla="*/ 33 w 45"/>
                <a:gd name="T7" fmla="*/ 67 h 72"/>
                <a:gd name="T8" fmla="*/ 38 w 45"/>
                <a:gd name="T9" fmla="*/ 58 h 72"/>
                <a:gd name="T10" fmla="*/ 44 w 45"/>
                <a:gd name="T11" fmla="*/ 42 h 72"/>
                <a:gd name="T12" fmla="*/ 44 w 45"/>
                <a:gd name="T13" fmla="*/ 25 h 72"/>
                <a:gd name="T14" fmla="*/ 42 w 45"/>
                <a:gd name="T15" fmla="*/ 14 h 72"/>
                <a:gd name="T16" fmla="*/ 36 w 45"/>
                <a:gd name="T17" fmla="*/ 6 h 72"/>
                <a:gd name="T18" fmla="*/ 27 w 45"/>
                <a:gd name="T19" fmla="*/ 2 h 72"/>
                <a:gd name="T20" fmla="*/ 17 w 45"/>
                <a:gd name="T21" fmla="*/ 2 h 72"/>
                <a:gd name="T22" fmla="*/ 10 w 45"/>
                <a:gd name="T23" fmla="*/ 6 h 72"/>
                <a:gd name="T24" fmla="*/ 4 w 45"/>
                <a:gd name="T25" fmla="*/ 12 h 72"/>
                <a:gd name="T26" fmla="*/ 0 w 45"/>
                <a:gd name="T27" fmla="*/ 19 h 72"/>
                <a:gd name="T28" fmla="*/ 2 w 45"/>
                <a:gd name="T29" fmla="*/ 33 h 72"/>
                <a:gd name="T30" fmla="*/ 6 w 45"/>
                <a:gd name="T31" fmla="*/ 40 h 72"/>
                <a:gd name="T32" fmla="*/ 11 w 45"/>
                <a:gd name="T33" fmla="*/ 44 h 72"/>
                <a:gd name="T34" fmla="*/ 21 w 45"/>
                <a:gd name="T35" fmla="*/ 46 h 72"/>
                <a:gd name="T36" fmla="*/ 31 w 45"/>
                <a:gd name="T37" fmla="*/ 44 h 72"/>
                <a:gd name="T38" fmla="*/ 36 w 45"/>
                <a:gd name="T39" fmla="*/ 39 h 72"/>
                <a:gd name="T40" fmla="*/ 33 w 45"/>
                <a:gd name="T41" fmla="*/ 54 h 72"/>
                <a:gd name="T42" fmla="*/ 27 w 45"/>
                <a:gd name="T43" fmla="*/ 62 h 72"/>
                <a:gd name="T44" fmla="*/ 21 w 45"/>
                <a:gd name="T45" fmla="*/ 63 h 72"/>
                <a:gd name="T46" fmla="*/ 11 w 45"/>
                <a:gd name="T47" fmla="*/ 60 h 72"/>
                <a:gd name="T48" fmla="*/ 10 w 45"/>
                <a:gd name="T49" fmla="*/ 52 h 72"/>
                <a:gd name="T50" fmla="*/ 21 w 45"/>
                <a:gd name="T51" fmla="*/ 8 h 72"/>
                <a:gd name="T52" fmla="*/ 31 w 45"/>
                <a:gd name="T53" fmla="*/ 12 h 72"/>
                <a:gd name="T54" fmla="*/ 34 w 45"/>
                <a:gd name="T55" fmla="*/ 23 h 72"/>
                <a:gd name="T56" fmla="*/ 33 w 45"/>
                <a:gd name="T57" fmla="*/ 35 h 72"/>
                <a:gd name="T58" fmla="*/ 21 w 45"/>
                <a:gd name="T59" fmla="*/ 39 h 72"/>
                <a:gd name="T60" fmla="*/ 11 w 45"/>
                <a:gd name="T61" fmla="*/ 35 h 72"/>
                <a:gd name="T62" fmla="*/ 10 w 45"/>
                <a:gd name="T63" fmla="*/ 23 h 72"/>
                <a:gd name="T64" fmla="*/ 11 w 45"/>
                <a:gd name="T65" fmla="*/ 14 h 72"/>
                <a:gd name="T66" fmla="*/ 21 w 45"/>
                <a:gd name="T67" fmla="*/ 8 h 7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72"/>
                <a:gd name="T104" fmla="*/ 45 w 45"/>
                <a:gd name="T105" fmla="*/ 72 h 7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72">
                  <a:moveTo>
                    <a:pt x="0" y="52"/>
                  </a:moveTo>
                  <a:lnTo>
                    <a:pt x="2" y="60"/>
                  </a:lnTo>
                  <a:lnTo>
                    <a:pt x="6" y="65"/>
                  </a:lnTo>
                  <a:lnTo>
                    <a:pt x="11" y="69"/>
                  </a:lnTo>
                  <a:lnTo>
                    <a:pt x="21" y="71"/>
                  </a:lnTo>
                  <a:lnTo>
                    <a:pt x="25" y="69"/>
                  </a:lnTo>
                  <a:lnTo>
                    <a:pt x="29" y="69"/>
                  </a:lnTo>
                  <a:lnTo>
                    <a:pt x="33" y="67"/>
                  </a:lnTo>
                  <a:lnTo>
                    <a:pt x="34" y="63"/>
                  </a:lnTo>
                  <a:lnTo>
                    <a:pt x="38" y="58"/>
                  </a:lnTo>
                  <a:lnTo>
                    <a:pt x="42" y="52"/>
                  </a:lnTo>
                  <a:lnTo>
                    <a:pt x="44" y="42"/>
                  </a:lnTo>
                  <a:lnTo>
                    <a:pt x="44" y="33"/>
                  </a:lnTo>
                  <a:lnTo>
                    <a:pt x="44" y="25"/>
                  </a:lnTo>
                  <a:lnTo>
                    <a:pt x="44" y="19"/>
                  </a:lnTo>
                  <a:lnTo>
                    <a:pt x="42" y="14"/>
                  </a:lnTo>
                  <a:lnTo>
                    <a:pt x="38" y="10"/>
                  </a:lnTo>
                  <a:lnTo>
                    <a:pt x="36" y="6"/>
                  </a:lnTo>
                  <a:lnTo>
                    <a:pt x="33" y="4"/>
                  </a:lnTo>
                  <a:lnTo>
                    <a:pt x="27" y="2"/>
                  </a:lnTo>
                  <a:lnTo>
                    <a:pt x="21" y="0"/>
                  </a:lnTo>
                  <a:lnTo>
                    <a:pt x="17" y="2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8"/>
                  </a:lnTo>
                  <a:lnTo>
                    <a:pt x="4" y="12"/>
                  </a:lnTo>
                  <a:lnTo>
                    <a:pt x="2" y="16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33"/>
                  </a:lnTo>
                  <a:lnTo>
                    <a:pt x="4" y="37"/>
                  </a:lnTo>
                  <a:lnTo>
                    <a:pt x="6" y="40"/>
                  </a:lnTo>
                  <a:lnTo>
                    <a:pt x="8" y="42"/>
                  </a:lnTo>
                  <a:lnTo>
                    <a:pt x="11" y="44"/>
                  </a:lnTo>
                  <a:lnTo>
                    <a:pt x="15" y="46"/>
                  </a:lnTo>
                  <a:lnTo>
                    <a:pt x="21" y="46"/>
                  </a:lnTo>
                  <a:lnTo>
                    <a:pt x="27" y="46"/>
                  </a:lnTo>
                  <a:lnTo>
                    <a:pt x="31" y="44"/>
                  </a:lnTo>
                  <a:lnTo>
                    <a:pt x="34" y="40"/>
                  </a:lnTo>
                  <a:lnTo>
                    <a:pt x="36" y="39"/>
                  </a:lnTo>
                  <a:lnTo>
                    <a:pt x="36" y="46"/>
                  </a:lnTo>
                  <a:lnTo>
                    <a:pt x="33" y="54"/>
                  </a:lnTo>
                  <a:lnTo>
                    <a:pt x="31" y="58"/>
                  </a:lnTo>
                  <a:lnTo>
                    <a:pt x="27" y="62"/>
                  </a:lnTo>
                  <a:lnTo>
                    <a:pt x="25" y="63"/>
                  </a:lnTo>
                  <a:lnTo>
                    <a:pt x="21" y="63"/>
                  </a:lnTo>
                  <a:lnTo>
                    <a:pt x="15" y="63"/>
                  </a:lnTo>
                  <a:lnTo>
                    <a:pt x="11" y="60"/>
                  </a:lnTo>
                  <a:lnTo>
                    <a:pt x="10" y="58"/>
                  </a:lnTo>
                  <a:lnTo>
                    <a:pt x="10" y="52"/>
                  </a:lnTo>
                  <a:lnTo>
                    <a:pt x="0" y="52"/>
                  </a:lnTo>
                  <a:lnTo>
                    <a:pt x="21" y="8"/>
                  </a:lnTo>
                  <a:lnTo>
                    <a:pt x="27" y="10"/>
                  </a:lnTo>
                  <a:lnTo>
                    <a:pt x="31" y="12"/>
                  </a:lnTo>
                  <a:lnTo>
                    <a:pt x="34" y="18"/>
                  </a:lnTo>
                  <a:lnTo>
                    <a:pt x="34" y="23"/>
                  </a:lnTo>
                  <a:lnTo>
                    <a:pt x="34" y="29"/>
                  </a:lnTo>
                  <a:lnTo>
                    <a:pt x="33" y="35"/>
                  </a:lnTo>
                  <a:lnTo>
                    <a:pt x="27" y="37"/>
                  </a:lnTo>
                  <a:lnTo>
                    <a:pt x="21" y="39"/>
                  </a:lnTo>
                  <a:lnTo>
                    <a:pt x="15" y="37"/>
                  </a:lnTo>
                  <a:lnTo>
                    <a:pt x="11" y="35"/>
                  </a:lnTo>
                  <a:lnTo>
                    <a:pt x="10" y="31"/>
                  </a:lnTo>
                  <a:lnTo>
                    <a:pt x="10" y="23"/>
                  </a:lnTo>
                  <a:lnTo>
                    <a:pt x="10" y="18"/>
                  </a:lnTo>
                  <a:lnTo>
                    <a:pt x="11" y="14"/>
                  </a:lnTo>
                  <a:lnTo>
                    <a:pt x="15" y="10"/>
                  </a:lnTo>
                  <a:lnTo>
                    <a:pt x="21" y="8"/>
                  </a:lnTo>
                  <a:lnTo>
                    <a:pt x="0" y="5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2" name="Freeform 63"/>
            <p:cNvSpPr>
              <a:spLocks/>
            </p:cNvSpPr>
            <p:nvPr/>
          </p:nvSpPr>
          <p:spPr bwMode="auto">
            <a:xfrm>
              <a:off x="1178" y="3953"/>
              <a:ext cx="3567" cy="1"/>
            </a:xfrm>
            <a:custGeom>
              <a:avLst/>
              <a:gdLst>
                <a:gd name="T0" fmla="*/ 0 w 3567"/>
                <a:gd name="T1" fmla="*/ 0 h 1"/>
                <a:gd name="T2" fmla="*/ 3566 w 3567"/>
                <a:gd name="T3" fmla="*/ 0 h 1"/>
                <a:gd name="T4" fmla="*/ 0 w 3567"/>
                <a:gd name="T5" fmla="*/ 0 h 1"/>
                <a:gd name="T6" fmla="*/ 0 60000 65536"/>
                <a:gd name="T7" fmla="*/ 0 60000 65536"/>
                <a:gd name="T8" fmla="*/ 0 60000 65536"/>
                <a:gd name="T9" fmla="*/ 0 w 3567"/>
                <a:gd name="T10" fmla="*/ 0 h 1"/>
                <a:gd name="T11" fmla="*/ 3567 w 356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67" h="1">
                  <a:moveTo>
                    <a:pt x="0" y="0"/>
                  </a:moveTo>
                  <a:lnTo>
                    <a:pt x="3566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3" name="Freeform 64"/>
            <p:cNvSpPr>
              <a:spLocks/>
            </p:cNvSpPr>
            <p:nvPr/>
          </p:nvSpPr>
          <p:spPr bwMode="auto">
            <a:xfrm>
              <a:off x="1178" y="1142"/>
              <a:ext cx="3567" cy="1"/>
            </a:xfrm>
            <a:custGeom>
              <a:avLst/>
              <a:gdLst>
                <a:gd name="T0" fmla="*/ 0 w 3567"/>
                <a:gd name="T1" fmla="*/ 0 h 1"/>
                <a:gd name="T2" fmla="*/ 3566 w 3567"/>
                <a:gd name="T3" fmla="*/ 0 h 1"/>
                <a:gd name="T4" fmla="*/ 0 w 3567"/>
                <a:gd name="T5" fmla="*/ 0 h 1"/>
                <a:gd name="T6" fmla="*/ 0 60000 65536"/>
                <a:gd name="T7" fmla="*/ 0 60000 65536"/>
                <a:gd name="T8" fmla="*/ 0 60000 65536"/>
                <a:gd name="T9" fmla="*/ 0 w 3567"/>
                <a:gd name="T10" fmla="*/ 0 h 1"/>
                <a:gd name="T11" fmla="*/ 3567 w 356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67" h="1">
                  <a:moveTo>
                    <a:pt x="0" y="0"/>
                  </a:moveTo>
                  <a:lnTo>
                    <a:pt x="3566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4" name="Freeform 65"/>
            <p:cNvSpPr>
              <a:spLocks/>
            </p:cNvSpPr>
            <p:nvPr/>
          </p:nvSpPr>
          <p:spPr bwMode="auto">
            <a:xfrm>
              <a:off x="1178" y="1142"/>
              <a:ext cx="1" cy="2812"/>
            </a:xfrm>
            <a:custGeom>
              <a:avLst/>
              <a:gdLst>
                <a:gd name="T0" fmla="*/ 0 w 1"/>
                <a:gd name="T1" fmla="*/ 2811 h 2812"/>
                <a:gd name="T2" fmla="*/ 0 w 1"/>
                <a:gd name="T3" fmla="*/ 0 h 2812"/>
                <a:gd name="T4" fmla="*/ 0 w 1"/>
                <a:gd name="T5" fmla="*/ 2811 h 2812"/>
                <a:gd name="T6" fmla="*/ 0 60000 65536"/>
                <a:gd name="T7" fmla="*/ 0 60000 65536"/>
                <a:gd name="T8" fmla="*/ 0 60000 65536"/>
                <a:gd name="T9" fmla="*/ 0 w 1"/>
                <a:gd name="T10" fmla="*/ 0 h 2812"/>
                <a:gd name="T11" fmla="*/ 1 w 1"/>
                <a:gd name="T12" fmla="*/ 2812 h 28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12">
                  <a:moveTo>
                    <a:pt x="0" y="2811"/>
                  </a:moveTo>
                  <a:lnTo>
                    <a:pt x="0" y="0"/>
                  </a:lnTo>
                  <a:lnTo>
                    <a:pt x="0" y="28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5" name="Freeform 66"/>
            <p:cNvSpPr>
              <a:spLocks/>
            </p:cNvSpPr>
            <p:nvPr/>
          </p:nvSpPr>
          <p:spPr bwMode="auto">
            <a:xfrm>
              <a:off x="4744" y="1142"/>
              <a:ext cx="1" cy="2812"/>
            </a:xfrm>
            <a:custGeom>
              <a:avLst/>
              <a:gdLst>
                <a:gd name="T0" fmla="*/ 0 w 1"/>
                <a:gd name="T1" fmla="*/ 2811 h 2812"/>
                <a:gd name="T2" fmla="*/ 0 w 1"/>
                <a:gd name="T3" fmla="*/ 0 h 2812"/>
                <a:gd name="T4" fmla="*/ 0 w 1"/>
                <a:gd name="T5" fmla="*/ 2811 h 2812"/>
                <a:gd name="T6" fmla="*/ 0 60000 65536"/>
                <a:gd name="T7" fmla="*/ 0 60000 65536"/>
                <a:gd name="T8" fmla="*/ 0 60000 65536"/>
                <a:gd name="T9" fmla="*/ 0 w 1"/>
                <a:gd name="T10" fmla="*/ 0 h 2812"/>
                <a:gd name="T11" fmla="*/ 1 w 1"/>
                <a:gd name="T12" fmla="*/ 2812 h 28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12">
                  <a:moveTo>
                    <a:pt x="0" y="2811"/>
                  </a:moveTo>
                  <a:lnTo>
                    <a:pt x="0" y="0"/>
                  </a:lnTo>
                  <a:lnTo>
                    <a:pt x="0" y="28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6" name="Line 67"/>
            <p:cNvSpPr>
              <a:spLocks noChangeShapeType="1"/>
            </p:cNvSpPr>
            <p:nvPr/>
          </p:nvSpPr>
          <p:spPr bwMode="auto">
            <a:xfrm>
              <a:off x="1178" y="1142"/>
              <a:ext cx="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7" name="Line 68"/>
            <p:cNvSpPr>
              <a:spLocks noChangeShapeType="1"/>
            </p:cNvSpPr>
            <p:nvPr/>
          </p:nvSpPr>
          <p:spPr bwMode="auto">
            <a:xfrm>
              <a:off x="4744" y="1142"/>
              <a:ext cx="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8" name="Freeform 69"/>
            <p:cNvSpPr>
              <a:spLocks/>
            </p:cNvSpPr>
            <p:nvPr/>
          </p:nvSpPr>
          <p:spPr bwMode="auto">
            <a:xfrm>
              <a:off x="1178" y="1609"/>
              <a:ext cx="3567" cy="1769"/>
            </a:xfrm>
            <a:custGeom>
              <a:avLst/>
              <a:gdLst>
                <a:gd name="T0" fmla="*/ 0 w 3567"/>
                <a:gd name="T1" fmla="*/ 1768 h 1769"/>
                <a:gd name="T2" fmla="*/ 444 w 3567"/>
                <a:gd name="T3" fmla="*/ 1601 h 1769"/>
                <a:gd name="T4" fmla="*/ 891 w 3567"/>
                <a:gd name="T5" fmla="*/ 1413 h 1769"/>
                <a:gd name="T6" fmla="*/ 1782 w 3567"/>
                <a:gd name="T7" fmla="*/ 982 h 1769"/>
                <a:gd name="T8" fmla="*/ 2675 w 3567"/>
                <a:gd name="T9" fmla="*/ 502 h 1769"/>
                <a:gd name="T10" fmla="*/ 3566 w 3567"/>
                <a:gd name="T11" fmla="*/ 0 h 1769"/>
                <a:gd name="T12" fmla="*/ 2675 w 3567"/>
                <a:gd name="T13" fmla="*/ 502 h 1769"/>
                <a:gd name="T14" fmla="*/ 1782 w 3567"/>
                <a:gd name="T15" fmla="*/ 982 h 1769"/>
                <a:gd name="T16" fmla="*/ 891 w 3567"/>
                <a:gd name="T17" fmla="*/ 1413 h 1769"/>
                <a:gd name="T18" fmla="*/ 444 w 3567"/>
                <a:gd name="T19" fmla="*/ 1601 h 1769"/>
                <a:gd name="T20" fmla="*/ 0 w 3567"/>
                <a:gd name="T21" fmla="*/ 1768 h 176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67"/>
                <a:gd name="T34" fmla="*/ 0 h 1769"/>
                <a:gd name="T35" fmla="*/ 3567 w 3567"/>
                <a:gd name="T36" fmla="*/ 1769 h 176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67" h="1769">
                  <a:moveTo>
                    <a:pt x="0" y="1768"/>
                  </a:moveTo>
                  <a:lnTo>
                    <a:pt x="444" y="1601"/>
                  </a:lnTo>
                  <a:lnTo>
                    <a:pt x="891" y="1413"/>
                  </a:lnTo>
                  <a:lnTo>
                    <a:pt x="1782" y="982"/>
                  </a:lnTo>
                  <a:lnTo>
                    <a:pt x="2675" y="502"/>
                  </a:lnTo>
                  <a:lnTo>
                    <a:pt x="3566" y="0"/>
                  </a:lnTo>
                  <a:lnTo>
                    <a:pt x="2675" y="502"/>
                  </a:lnTo>
                  <a:lnTo>
                    <a:pt x="1782" y="982"/>
                  </a:lnTo>
                  <a:lnTo>
                    <a:pt x="891" y="1413"/>
                  </a:lnTo>
                  <a:lnTo>
                    <a:pt x="444" y="1601"/>
                  </a:lnTo>
                  <a:lnTo>
                    <a:pt x="0" y="176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9" name="Freeform 70"/>
            <p:cNvSpPr>
              <a:spLocks/>
            </p:cNvSpPr>
            <p:nvPr/>
          </p:nvSpPr>
          <p:spPr bwMode="auto">
            <a:xfrm>
              <a:off x="2569" y="4102"/>
              <a:ext cx="62" cy="70"/>
            </a:xfrm>
            <a:custGeom>
              <a:avLst/>
              <a:gdLst>
                <a:gd name="T0" fmla="*/ 25 w 62"/>
                <a:gd name="T1" fmla="*/ 0 h 70"/>
                <a:gd name="T2" fmla="*/ 0 w 62"/>
                <a:gd name="T3" fmla="*/ 69 h 70"/>
                <a:gd name="T4" fmla="*/ 10 w 62"/>
                <a:gd name="T5" fmla="*/ 69 h 70"/>
                <a:gd name="T6" fmla="*/ 17 w 62"/>
                <a:gd name="T7" fmla="*/ 50 h 70"/>
                <a:gd name="T8" fmla="*/ 44 w 62"/>
                <a:gd name="T9" fmla="*/ 50 h 70"/>
                <a:gd name="T10" fmla="*/ 50 w 62"/>
                <a:gd name="T11" fmla="*/ 69 h 70"/>
                <a:gd name="T12" fmla="*/ 61 w 62"/>
                <a:gd name="T13" fmla="*/ 69 h 70"/>
                <a:gd name="T14" fmla="*/ 36 w 62"/>
                <a:gd name="T15" fmla="*/ 0 h 70"/>
                <a:gd name="T16" fmla="*/ 25 w 62"/>
                <a:gd name="T17" fmla="*/ 0 h 70"/>
                <a:gd name="T18" fmla="*/ 31 w 62"/>
                <a:gd name="T19" fmla="*/ 12 h 70"/>
                <a:gd name="T20" fmla="*/ 40 w 62"/>
                <a:gd name="T21" fmla="*/ 41 h 70"/>
                <a:gd name="T22" fmla="*/ 19 w 62"/>
                <a:gd name="T23" fmla="*/ 41 h 70"/>
                <a:gd name="T24" fmla="*/ 31 w 62"/>
                <a:gd name="T25" fmla="*/ 12 h 70"/>
                <a:gd name="T26" fmla="*/ 25 w 62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2"/>
                <a:gd name="T43" fmla="*/ 0 h 70"/>
                <a:gd name="T44" fmla="*/ 62 w 62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2" h="70">
                  <a:moveTo>
                    <a:pt x="25" y="0"/>
                  </a:moveTo>
                  <a:lnTo>
                    <a:pt x="0" y="69"/>
                  </a:lnTo>
                  <a:lnTo>
                    <a:pt x="10" y="69"/>
                  </a:lnTo>
                  <a:lnTo>
                    <a:pt x="17" y="50"/>
                  </a:lnTo>
                  <a:lnTo>
                    <a:pt x="44" y="50"/>
                  </a:lnTo>
                  <a:lnTo>
                    <a:pt x="50" y="69"/>
                  </a:lnTo>
                  <a:lnTo>
                    <a:pt x="61" y="69"/>
                  </a:lnTo>
                  <a:lnTo>
                    <a:pt x="36" y="0"/>
                  </a:lnTo>
                  <a:lnTo>
                    <a:pt x="25" y="0"/>
                  </a:lnTo>
                  <a:lnTo>
                    <a:pt x="31" y="12"/>
                  </a:lnTo>
                  <a:lnTo>
                    <a:pt x="40" y="41"/>
                  </a:lnTo>
                  <a:lnTo>
                    <a:pt x="19" y="41"/>
                  </a:lnTo>
                  <a:lnTo>
                    <a:pt x="31" y="12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0" name="Freeform 71"/>
            <p:cNvSpPr>
              <a:spLocks/>
            </p:cNvSpPr>
            <p:nvPr/>
          </p:nvSpPr>
          <p:spPr bwMode="auto">
            <a:xfrm>
              <a:off x="2632" y="4122"/>
              <a:ext cx="47" cy="50"/>
            </a:xfrm>
            <a:custGeom>
              <a:avLst/>
              <a:gdLst>
                <a:gd name="T0" fmla="*/ 0 w 47"/>
                <a:gd name="T1" fmla="*/ 0 h 50"/>
                <a:gd name="T2" fmla="*/ 19 w 47"/>
                <a:gd name="T3" fmla="*/ 49 h 50"/>
                <a:gd name="T4" fmla="*/ 27 w 47"/>
                <a:gd name="T5" fmla="*/ 49 h 50"/>
                <a:gd name="T6" fmla="*/ 46 w 47"/>
                <a:gd name="T7" fmla="*/ 0 h 50"/>
                <a:gd name="T8" fmla="*/ 37 w 47"/>
                <a:gd name="T9" fmla="*/ 0 h 50"/>
                <a:gd name="T10" fmla="*/ 23 w 47"/>
                <a:gd name="T11" fmla="*/ 42 h 50"/>
                <a:gd name="T12" fmla="*/ 10 w 47"/>
                <a:gd name="T13" fmla="*/ 0 h 50"/>
                <a:gd name="T14" fmla="*/ 0 w 47"/>
                <a:gd name="T15" fmla="*/ 0 h 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50"/>
                <a:gd name="T26" fmla="*/ 47 w 47"/>
                <a:gd name="T27" fmla="*/ 50 h 5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50">
                  <a:moveTo>
                    <a:pt x="0" y="0"/>
                  </a:moveTo>
                  <a:lnTo>
                    <a:pt x="19" y="49"/>
                  </a:lnTo>
                  <a:lnTo>
                    <a:pt x="27" y="49"/>
                  </a:lnTo>
                  <a:lnTo>
                    <a:pt x="46" y="0"/>
                  </a:lnTo>
                  <a:lnTo>
                    <a:pt x="37" y="0"/>
                  </a:lnTo>
                  <a:lnTo>
                    <a:pt x="23" y="42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1" name="Freeform 72"/>
            <p:cNvSpPr>
              <a:spLocks/>
            </p:cNvSpPr>
            <p:nvPr/>
          </p:nvSpPr>
          <p:spPr bwMode="auto">
            <a:xfrm>
              <a:off x="2684" y="4120"/>
              <a:ext cx="47" cy="54"/>
            </a:xfrm>
            <a:custGeom>
              <a:avLst/>
              <a:gdLst>
                <a:gd name="T0" fmla="*/ 46 w 47"/>
                <a:gd name="T1" fmla="*/ 30 h 54"/>
                <a:gd name="T2" fmla="*/ 44 w 47"/>
                <a:gd name="T3" fmla="*/ 17 h 54"/>
                <a:gd name="T4" fmla="*/ 42 w 47"/>
                <a:gd name="T5" fmla="*/ 11 h 54"/>
                <a:gd name="T6" fmla="*/ 40 w 47"/>
                <a:gd name="T7" fmla="*/ 7 h 54"/>
                <a:gd name="T8" fmla="*/ 36 w 47"/>
                <a:gd name="T9" fmla="*/ 5 h 54"/>
                <a:gd name="T10" fmla="*/ 33 w 47"/>
                <a:gd name="T11" fmla="*/ 2 h 54"/>
                <a:gd name="T12" fmla="*/ 29 w 47"/>
                <a:gd name="T13" fmla="*/ 2 h 54"/>
                <a:gd name="T14" fmla="*/ 23 w 47"/>
                <a:gd name="T15" fmla="*/ 0 h 54"/>
                <a:gd name="T16" fmla="*/ 17 w 47"/>
                <a:gd name="T17" fmla="*/ 2 h 54"/>
                <a:gd name="T18" fmla="*/ 13 w 47"/>
                <a:gd name="T19" fmla="*/ 2 h 54"/>
                <a:gd name="T20" fmla="*/ 10 w 47"/>
                <a:gd name="T21" fmla="*/ 3 h 54"/>
                <a:gd name="T22" fmla="*/ 6 w 47"/>
                <a:gd name="T23" fmla="*/ 7 h 54"/>
                <a:gd name="T24" fmla="*/ 4 w 47"/>
                <a:gd name="T25" fmla="*/ 11 h 54"/>
                <a:gd name="T26" fmla="*/ 0 w 47"/>
                <a:gd name="T27" fmla="*/ 17 h 54"/>
                <a:gd name="T28" fmla="*/ 0 w 47"/>
                <a:gd name="T29" fmla="*/ 21 h 54"/>
                <a:gd name="T30" fmla="*/ 0 w 47"/>
                <a:gd name="T31" fmla="*/ 26 h 54"/>
                <a:gd name="T32" fmla="*/ 0 w 47"/>
                <a:gd name="T33" fmla="*/ 34 h 54"/>
                <a:gd name="T34" fmla="*/ 2 w 47"/>
                <a:gd name="T35" fmla="*/ 42 h 54"/>
                <a:gd name="T36" fmla="*/ 6 w 47"/>
                <a:gd name="T37" fmla="*/ 46 h 54"/>
                <a:gd name="T38" fmla="*/ 10 w 47"/>
                <a:gd name="T39" fmla="*/ 49 h 54"/>
                <a:gd name="T40" fmla="*/ 15 w 47"/>
                <a:gd name="T41" fmla="*/ 53 h 54"/>
                <a:gd name="T42" fmla="*/ 23 w 47"/>
                <a:gd name="T43" fmla="*/ 53 h 54"/>
                <a:gd name="T44" fmla="*/ 29 w 47"/>
                <a:gd name="T45" fmla="*/ 53 h 54"/>
                <a:gd name="T46" fmla="*/ 33 w 47"/>
                <a:gd name="T47" fmla="*/ 51 h 54"/>
                <a:gd name="T48" fmla="*/ 36 w 47"/>
                <a:gd name="T49" fmla="*/ 49 h 54"/>
                <a:gd name="T50" fmla="*/ 40 w 47"/>
                <a:gd name="T51" fmla="*/ 46 h 54"/>
                <a:gd name="T52" fmla="*/ 42 w 47"/>
                <a:gd name="T53" fmla="*/ 42 h 54"/>
                <a:gd name="T54" fmla="*/ 44 w 47"/>
                <a:gd name="T55" fmla="*/ 36 h 54"/>
                <a:gd name="T56" fmla="*/ 36 w 47"/>
                <a:gd name="T57" fmla="*/ 36 h 54"/>
                <a:gd name="T58" fmla="*/ 35 w 47"/>
                <a:gd name="T59" fmla="*/ 40 h 54"/>
                <a:gd name="T60" fmla="*/ 31 w 47"/>
                <a:gd name="T61" fmla="*/ 44 h 54"/>
                <a:gd name="T62" fmla="*/ 27 w 47"/>
                <a:gd name="T63" fmla="*/ 46 h 54"/>
                <a:gd name="T64" fmla="*/ 23 w 47"/>
                <a:gd name="T65" fmla="*/ 46 h 54"/>
                <a:gd name="T66" fmla="*/ 17 w 47"/>
                <a:gd name="T67" fmla="*/ 46 h 54"/>
                <a:gd name="T68" fmla="*/ 12 w 47"/>
                <a:gd name="T69" fmla="*/ 42 h 54"/>
                <a:gd name="T70" fmla="*/ 10 w 47"/>
                <a:gd name="T71" fmla="*/ 38 h 54"/>
                <a:gd name="T72" fmla="*/ 8 w 47"/>
                <a:gd name="T73" fmla="*/ 30 h 54"/>
                <a:gd name="T74" fmla="*/ 46 w 47"/>
                <a:gd name="T75" fmla="*/ 30 h 54"/>
                <a:gd name="T76" fmla="*/ 8 w 47"/>
                <a:gd name="T77" fmla="*/ 23 h 54"/>
                <a:gd name="T78" fmla="*/ 10 w 47"/>
                <a:gd name="T79" fmla="*/ 17 h 54"/>
                <a:gd name="T80" fmla="*/ 13 w 47"/>
                <a:gd name="T81" fmla="*/ 13 h 54"/>
                <a:gd name="T82" fmla="*/ 17 w 47"/>
                <a:gd name="T83" fmla="*/ 9 h 54"/>
                <a:gd name="T84" fmla="*/ 23 w 47"/>
                <a:gd name="T85" fmla="*/ 7 h 54"/>
                <a:gd name="T86" fmla="*/ 29 w 47"/>
                <a:gd name="T87" fmla="*/ 9 h 54"/>
                <a:gd name="T88" fmla="*/ 33 w 47"/>
                <a:gd name="T89" fmla="*/ 11 h 54"/>
                <a:gd name="T90" fmla="*/ 35 w 47"/>
                <a:gd name="T91" fmla="*/ 17 h 54"/>
                <a:gd name="T92" fmla="*/ 36 w 47"/>
                <a:gd name="T93" fmla="*/ 23 h 54"/>
                <a:gd name="T94" fmla="*/ 8 w 47"/>
                <a:gd name="T95" fmla="*/ 23 h 54"/>
                <a:gd name="T96" fmla="*/ 46 w 47"/>
                <a:gd name="T97" fmla="*/ 30 h 5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7"/>
                <a:gd name="T148" fmla="*/ 0 h 54"/>
                <a:gd name="T149" fmla="*/ 47 w 47"/>
                <a:gd name="T150" fmla="*/ 54 h 5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7" h="54">
                  <a:moveTo>
                    <a:pt x="46" y="30"/>
                  </a:moveTo>
                  <a:lnTo>
                    <a:pt x="44" y="17"/>
                  </a:lnTo>
                  <a:lnTo>
                    <a:pt x="42" y="11"/>
                  </a:lnTo>
                  <a:lnTo>
                    <a:pt x="40" y="7"/>
                  </a:lnTo>
                  <a:lnTo>
                    <a:pt x="36" y="5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3" y="0"/>
                  </a:lnTo>
                  <a:lnTo>
                    <a:pt x="17" y="2"/>
                  </a:lnTo>
                  <a:lnTo>
                    <a:pt x="13" y="2"/>
                  </a:lnTo>
                  <a:lnTo>
                    <a:pt x="10" y="3"/>
                  </a:lnTo>
                  <a:lnTo>
                    <a:pt x="6" y="7"/>
                  </a:lnTo>
                  <a:lnTo>
                    <a:pt x="4" y="11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10" y="49"/>
                  </a:lnTo>
                  <a:lnTo>
                    <a:pt x="15" y="53"/>
                  </a:lnTo>
                  <a:lnTo>
                    <a:pt x="23" y="53"/>
                  </a:lnTo>
                  <a:lnTo>
                    <a:pt x="29" y="53"/>
                  </a:lnTo>
                  <a:lnTo>
                    <a:pt x="33" y="51"/>
                  </a:lnTo>
                  <a:lnTo>
                    <a:pt x="36" y="49"/>
                  </a:lnTo>
                  <a:lnTo>
                    <a:pt x="40" y="46"/>
                  </a:lnTo>
                  <a:lnTo>
                    <a:pt x="42" y="42"/>
                  </a:lnTo>
                  <a:lnTo>
                    <a:pt x="44" y="36"/>
                  </a:lnTo>
                  <a:lnTo>
                    <a:pt x="36" y="36"/>
                  </a:lnTo>
                  <a:lnTo>
                    <a:pt x="35" y="40"/>
                  </a:lnTo>
                  <a:lnTo>
                    <a:pt x="31" y="44"/>
                  </a:lnTo>
                  <a:lnTo>
                    <a:pt x="27" y="46"/>
                  </a:lnTo>
                  <a:lnTo>
                    <a:pt x="23" y="46"/>
                  </a:lnTo>
                  <a:lnTo>
                    <a:pt x="17" y="46"/>
                  </a:lnTo>
                  <a:lnTo>
                    <a:pt x="12" y="42"/>
                  </a:lnTo>
                  <a:lnTo>
                    <a:pt x="10" y="38"/>
                  </a:lnTo>
                  <a:lnTo>
                    <a:pt x="8" y="30"/>
                  </a:lnTo>
                  <a:lnTo>
                    <a:pt x="46" y="30"/>
                  </a:lnTo>
                  <a:lnTo>
                    <a:pt x="8" y="23"/>
                  </a:lnTo>
                  <a:lnTo>
                    <a:pt x="10" y="17"/>
                  </a:lnTo>
                  <a:lnTo>
                    <a:pt x="13" y="13"/>
                  </a:lnTo>
                  <a:lnTo>
                    <a:pt x="17" y="9"/>
                  </a:lnTo>
                  <a:lnTo>
                    <a:pt x="23" y="7"/>
                  </a:lnTo>
                  <a:lnTo>
                    <a:pt x="29" y="9"/>
                  </a:lnTo>
                  <a:lnTo>
                    <a:pt x="33" y="11"/>
                  </a:lnTo>
                  <a:lnTo>
                    <a:pt x="35" y="17"/>
                  </a:lnTo>
                  <a:lnTo>
                    <a:pt x="36" y="23"/>
                  </a:lnTo>
                  <a:lnTo>
                    <a:pt x="8" y="23"/>
                  </a:lnTo>
                  <a:lnTo>
                    <a:pt x="46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2" name="Freeform 73"/>
            <p:cNvSpPr>
              <a:spLocks/>
            </p:cNvSpPr>
            <p:nvPr/>
          </p:nvSpPr>
          <p:spPr bwMode="auto">
            <a:xfrm>
              <a:off x="2740" y="4120"/>
              <a:ext cx="26" cy="52"/>
            </a:xfrm>
            <a:custGeom>
              <a:avLst/>
              <a:gdLst>
                <a:gd name="T0" fmla="*/ 25 w 26"/>
                <a:gd name="T1" fmla="*/ 2 h 52"/>
                <a:gd name="T2" fmla="*/ 23 w 26"/>
                <a:gd name="T3" fmla="*/ 0 h 52"/>
                <a:gd name="T4" fmla="*/ 19 w 26"/>
                <a:gd name="T5" fmla="*/ 2 h 52"/>
                <a:gd name="T6" fmla="*/ 15 w 26"/>
                <a:gd name="T7" fmla="*/ 3 h 52"/>
                <a:gd name="T8" fmla="*/ 11 w 26"/>
                <a:gd name="T9" fmla="*/ 5 h 52"/>
                <a:gd name="T10" fmla="*/ 7 w 26"/>
                <a:gd name="T11" fmla="*/ 9 h 52"/>
                <a:gd name="T12" fmla="*/ 7 w 26"/>
                <a:gd name="T13" fmla="*/ 2 h 52"/>
                <a:gd name="T14" fmla="*/ 0 w 26"/>
                <a:gd name="T15" fmla="*/ 2 h 52"/>
                <a:gd name="T16" fmla="*/ 0 w 26"/>
                <a:gd name="T17" fmla="*/ 51 h 52"/>
                <a:gd name="T18" fmla="*/ 9 w 26"/>
                <a:gd name="T19" fmla="*/ 51 h 52"/>
                <a:gd name="T20" fmla="*/ 9 w 26"/>
                <a:gd name="T21" fmla="*/ 21 h 52"/>
                <a:gd name="T22" fmla="*/ 9 w 26"/>
                <a:gd name="T23" fmla="*/ 17 h 52"/>
                <a:gd name="T24" fmla="*/ 13 w 26"/>
                <a:gd name="T25" fmla="*/ 13 h 52"/>
                <a:gd name="T26" fmla="*/ 17 w 26"/>
                <a:gd name="T27" fmla="*/ 9 h 52"/>
                <a:gd name="T28" fmla="*/ 23 w 26"/>
                <a:gd name="T29" fmla="*/ 9 h 52"/>
                <a:gd name="T30" fmla="*/ 25 w 26"/>
                <a:gd name="T31" fmla="*/ 9 h 52"/>
                <a:gd name="T32" fmla="*/ 25 w 26"/>
                <a:gd name="T33" fmla="*/ 2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52"/>
                <a:gd name="T53" fmla="*/ 26 w 26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52">
                  <a:moveTo>
                    <a:pt x="25" y="2"/>
                  </a:moveTo>
                  <a:lnTo>
                    <a:pt x="23" y="0"/>
                  </a:lnTo>
                  <a:lnTo>
                    <a:pt x="19" y="2"/>
                  </a:lnTo>
                  <a:lnTo>
                    <a:pt x="15" y="3"/>
                  </a:lnTo>
                  <a:lnTo>
                    <a:pt x="11" y="5"/>
                  </a:lnTo>
                  <a:lnTo>
                    <a:pt x="7" y="9"/>
                  </a:lnTo>
                  <a:lnTo>
                    <a:pt x="7" y="2"/>
                  </a:lnTo>
                  <a:lnTo>
                    <a:pt x="0" y="2"/>
                  </a:lnTo>
                  <a:lnTo>
                    <a:pt x="0" y="51"/>
                  </a:lnTo>
                  <a:lnTo>
                    <a:pt x="9" y="51"/>
                  </a:lnTo>
                  <a:lnTo>
                    <a:pt x="9" y="21"/>
                  </a:lnTo>
                  <a:lnTo>
                    <a:pt x="9" y="17"/>
                  </a:lnTo>
                  <a:lnTo>
                    <a:pt x="13" y="13"/>
                  </a:lnTo>
                  <a:lnTo>
                    <a:pt x="17" y="9"/>
                  </a:lnTo>
                  <a:lnTo>
                    <a:pt x="23" y="9"/>
                  </a:lnTo>
                  <a:lnTo>
                    <a:pt x="25" y="9"/>
                  </a:lnTo>
                  <a:lnTo>
                    <a:pt x="25" y="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3" name="Freeform 74"/>
            <p:cNvSpPr>
              <a:spLocks/>
            </p:cNvSpPr>
            <p:nvPr/>
          </p:nvSpPr>
          <p:spPr bwMode="auto">
            <a:xfrm>
              <a:off x="2768" y="4120"/>
              <a:ext cx="49" cy="54"/>
            </a:xfrm>
            <a:custGeom>
              <a:avLst/>
              <a:gdLst>
                <a:gd name="T0" fmla="*/ 44 w 49"/>
                <a:gd name="T1" fmla="*/ 46 h 54"/>
                <a:gd name="T2" fmla="*/ 43 w 49"/>
                <a:gd name="T3" fmla="*/ 44 h 54"/>
                <a:gd name="T4" fmla="*/ 41 w 49"/>
                <a:gd name="T5" fmla="*/ 9 h 54"/>
                <a:gd name="T6" fmla="*/ 31 w 49"/>
                <a:gd name="T7" fmla="*/ 2 h 54"/>
                <a:gd name="T8" fmla="*/ 14 w 49"/>
                <a:gd name="T9" fmla="*/ 2 h 54"/>
                <a:gd name="T10" fmla="*/ 6 w 49"/>
                <a:gd name="T11" fmla="*/ 7 h 54"/>
                <a:gd name="T12" fmla="*/ 2 w 49"/>
                <a:gd name="T13" fmla="*/ 17 h 54"/>
                <a:gd name="T14" fmla="*/ 12 w 49"/>
                <a:gd name="T15" fmla="*/ 13 h 54"/>
                <a:gd name="T16" fmla="*/ 18 w 49"/>
                <a:gd name="T17" fmla="*/ 7 h 54"/>
                <a:gd name="T18" fmla="*/ 27 w 49"/>
                <a:gd name="T19" fmla="*/ 7 h 54"/>
                <a:gd name="T20" fmla="*/ 33 w 49"/>
                <a:gd name="T21" fmla="*/ 13 h 54"/>
                <a:gd name="T22" fmla="*/ 33 w 49"/>
                <a:gd name="T23" fmla="*/ 19 h 54"/>
                <a:gd name="T24" fmla="*/ 27 w 49"/>
                <a:gd name="T25" fmla="*/ 21 h 54"/>
                <a:gd name="T26" fmla="*/ 10 w 49"/>
                <a:gd name="T27" fmla="*/ 25 h 54"/>
                <a:gd name="T28" fmla="*/ 2 w 49"/>
                <a:gd name="T29" fmla="*/ 30 h 54"/>
                <a:gd name="T30" fmla="*/ 0 w 49"/>
                <a:gd name="T31" fmla="*/ 38 h 54"/>
                <a:gd name="T32" fmla="*/ 4 w 49"/>
                <a:gd name="T33" fmla="*/ 49 h 54"/>
                <a:gd name="T34" fmla="*/ 18 w 49"/>
                <a:gd name="T35" fmla="*/ 53 h 54"/>
                <a:gd name="T36" fmla="*/ 25 w 49"/>
                <a:gd name="T37" fmla="*/ 51 h 54"/>
                <a:gd name="T38" fmla="*/ 35 w 49"/>
                <a:gd name="T39" fmla="*/ 46 h 54"/>
                <a:gd name="T40" fmla="*/ 37 w 49"/>
                <a:gd name="T41" fmla="*/ 51 h 54"/>
                <a:gd name="T42" fmla="*/ 43 w 49"/>
                <a:gd name="T43" fmla="*/ 53 h 54"/>
                <a:gd name="T44" fmla="*/ 48 w 49"/>
                <a:gd name="T45" fmla="*/ 46 h 54"/>
                <a:gd name="T46" fmla="*/ 33 w 49"/>
                <a:gd name="T47" fmla="*/ 34 h 54"/>
                <a:gd name="T48" fmla="*/ 31 w 49"/>
                <a:gd name="T49" fmla="*/ 42 h 54"/>
                <a:gd name="T50" fmla="*/ 23 w 49"/>
                <a:gd name="T51" fmla="*/ 46 h 54"/>
                <a:gd name="T52" fmla="*/ 14 w 49"/>
                <a:gd name="T53" fmla="*/ 46 h 54"/>
                <a:gd name="T54" fmla="*/ 10 w 49"/>
                <a:gd name="T55" fmla="*/ 42 h 54"/>
                <a:gd name="T56" fmla="*/ 10 w 49"/>
                <a:gd name="T57" fmla="*/ 34 h 54"/>
                <a:gd name="T58" fmla="*/ 14 w 49"/>
                <a:gd name="T59" fmla="*/ 30 h 54"/>
                <a:gd name="T60" fmla="*/ 27 w 49"/>
                <a:gd name="T61" fmla="*/ 28 h 54"/>
                <a:gd name="T62" fmla="*/ 33 w 49"/>
                <a:gd name="T63" fmla="*/ 32 h 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9"/>
                <a:gd name="T97" fmla="*/ 0 h 54"/>
                <a:gd name="T98" fmla="*/ 49 w 49"/>
                <a:gd name="T99" fmla="*/ 54 h 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9" h="54">
                  <a:moveTo>
                    <a:pt x="48" y="46"/>
                  </a:moveTo>
                  <a:lnTo>
                    <a:pt x="44" y="46"/>
                  </a:lnTo>
                  <a:lnTo>
                    <a:pt x="43" y="46"/>
                  </a:lnTo>
                  <a:lnTo>
                    <a:pt x="43" y="44"/>
                  </a:lnTo>
                  <a:lnTo>
                    <a:pt x="43" y="15"/>
                  </a:lnTo>
                  <a:lnTo>
                    <a:pt x="41" y="9"/>
                  </a:lnTo>
                  <a:lnTo>
                    <a:pt x="37" y="3"/>
                  </a:lnTo>
                  <a:lnTo>
                    <a:pt x="31" y="2"/>
                  </a:lnTo>
                  <a:lnTo>
                    <a:pt x="23" y="0"/>
                  </a:lnTo>
                  <a:lnTo>
                    <a:pt x="14" y="2"/>
                  </a:lnTo>
                  <a:lnTo>
                    <a:pt x="8" y="3"/>
                  </a:lnTo>
                  <a:lnTo>
                    <a:pt x="6" y="7"/>
                  </a:lnTo>
                  <a:lnTo>
                    <a:pt x="4" y="9"/>
                  </a:lnTo>
                  <a:lnTo>
                    <a:pt x="2" y="17"/>
                  </a:lnTo>
                  <a:lnTo>
                    <a:pt x="10" y="17"/>
                  </a:lnTo>
                  <a:lnTo>
                    <a:pt x="12" y="13"/>
                  </a:lnTo>
                  <a:lnTo>
                    <a:pt x="14" y="9"/>
                  </a:lnTo>
                  <a:lnTo>
                    <a:pt x="18" y="7"/>
                  </a:lnTo>
                  <a:lnTo>
                    <a:pt x="21" y="7"/>
                  </a:lnTo>
                  <a:lnTo>
                    <a:pt x="27" y="7"/>
                  </a:lnTo>
                  <a:lnTo>
                    <a:pt x="31" y="9"/>
                  </a:lnTo>
                  <a:lnTo>
                    <a:pt x="33" y="13"/>
                  </a:lnTo>
                  <a:lnTo>
                    <a:pt x="33" y="15"/>
                  </a:lnTo>
                  <a:lnTo>
                    <a:pt x="33" y="19"/>
                  </a:lnTo>
                  <a:lnTo>
                    <a:pt x="31" y="21"/>
                  </a:lnTo>
                  <a:lnTo>
                    <a:pt x="27" y="21"/>
                  </a:lnTo>
                  <a:lnTo>
                    <a:pt x="20" y="23"/>
                  </a:lnTo>
                  <a:lnTo>
                    <a:pt x="10" y="25"/>
                  </a:lnTo>
                  <a:lnTo>
                    <a:pt x="6" y="26"/>
                  </a:lnTo>
                  <a:lnTo>
                    <a:pt x="2" y="30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4" y="49"/>
                  </a:lnTo>
                  <a:lnTo>
                    <a:pt x="10" y="51"/>
                  </a:lnTo>
                  <a:lnTo>
                    <a:pt x="18" y="53"/>
                  </a:lnTo>
                  <a:lnTo>
                    <a:pt x="21" y="53"/>
                  </a:lnTo>
                  <a:lnTo>
                    <a:pt x="25" y="51"/>
                  </a:lnTo>
                  <a:lnTo>
                    <a:pt x="29" y="49"/>
                  </a:lnTo>
                  <a:lnTo>
                    <a:pt x="35" y="46"/>
                  </a:lnTo>
                  <a:lnTo>
                    <a:pt x="35" y="49"/>
                  </a:lnTo>
                  <a:lnTo>
                    <a:pt x="37" y="51"/>
                  </a:lnTo>
                  <a:lnTo>
                    <a:pt x="39" y="53"/>
                  </a:lnTo>
                  <a:lnTo>
                    <a:pt x="43" y="53"/>
                  </a:lnTo>
                  <a:lnTo>
                    <a:pt x="48" y="51"/>
                  </a:lnTo>
                  <a:lnTo>
                    <a:pt x="48" y="46"/>
                  </a:lnTo>
                  <a:lnTo>
                    <a:pt x="33" y="32"/>
                  </a:lnTo>
                  <a:lnTo>
                    <a:pt x="33" y="34"/>
                  </a:lnTo>
                  <a:lnTo>
                    <a:pt x="33" y="38"/>
                  </a:lnTo>
                  <a:lnTo>
                    <a:pt x="31" y="42"/>
                  </a:lnTo>
                  <a:lnTo>
                    <a:pt x="27" y="44"/>
                  </a:lnTo>
                  <a:lnTo>
                    <a:pt x="23" y="46"/>
                  </a:lnTo>
                  <a:lnTo>
                    <a:pt x="18" y="46"/>
                  </a:lnTo>
                  <a:lnTo>
                    <a:pt x="14" y="46"/>
                  </a:lnTo>
                  <a:lnTo>
                    <a:pt x="12" y="44"/>
                  </a:lnTo>
                  <a:lnTo>
                    <a:pt x="10" y="42"/>
                  </a:lnTo>
                  <a:lnTo>
                    <a:pt x="8" y="38"/>
                  </a:lnTo>
                  <a:lnTo>
                    <a:pt x="10" y="34"/>
                  </a:lnTo>
                  <a:lnTo>
                    <a:pt x="12" y="32"/>
                  </a:lnTo>
                  <a:lnTo>
                    <a:pt x="14" y="30"/>
                  </a:lnTo>
                  <a:lnTo>
                    <a:pt x="20" y="30"/>
                  </a:lnTo>
                  <a:lnTo>
                    <a:pt x="27" y="28"/>
                  </a:lnTo>
                  <a:lnTo>
                    <a:pt x="33" y="26"/>
                  </a:lnTo>
                  <a:lnTo>
                    <a:pt x="33" y="32"/>
                  </a:lnTo>
                  <a:lnTo>
                    <a:pt x="48" y="4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4" name="Freeform 75"/>
            <p:cNvSpPr>
              <a:spLocks/>
            </p:cNvSpPr>
            <p:nvPr/>
          </p:nvSpPr>
          <p:spPr bwMode="auto">
            <a:xfrm>
              <a:off x="2822" y="4120"/>
              <a:ext cx="45" cy="73"/>
            </a:xfrm>
            <a:custGeom>
              <a:avLst/>
              <a:gdLst>
                <a:gd name="T0" fmla="*/ 33 w 45"/>
                <a:gd name="T1" fmla="*/ 5 h 73"/>
                <a:gd name="T2" fmla="*/ 25 w 45"/>
                <a:gd name="T3" fmla="*/ 2 h 73"/>
                <a:gd name="T4" fmla="*/ 15 w 45"/>
                <a:gd name="T5" fmla="*/ 2 h 73"/>
                <a:gd name="T6" fmla="*/ 8 w 45"/>
                <a:gd name="T7" fmla="*/ 3 h 73"/>
                <a:gd name="T8" fmla="*/ 4 w 45"/>
                <a:gd name="T9" fmla="*/ 11 h 73"/>
                <a:gd name="T10" fmla="*/ 0 w 45"/>
                <a:gd name="T11" fmla="*/ 26 h 73"/>
                <a:gd name="T12" fmla="*/ 2 w 45"/>
                <a:gd name="T13" fmla="*/ 38 h 73"/>
                <a:gd name="T14" fmla="*/ 6 w 45"/>
                <a:gd name="T15" fmla="*/ 46 h 73"/>
                <a:gd name="T16" fmla="*/ 13 w 45"/>
                <a:gd name="T17" fmla="*/ 51 h 73"/>
                <a:gd name="T18" fmla="*/ 21 w 45"/>
                <a:gd name="T19" fmla="*/ 53 h 73"/>
                <a:gd name="T20" fmla="*/ 31 w 45"/>
                <a:gd name="T21" fmla="*/ 51 h 73"/>
                <a:gd name="T22" fmla="*/ 35 w 45"/>
                <a:gd name="T23" fmla="*/ 46 h 73"/>
                <a:gd name="T24" fmla="*/ 35 w 45"/>
                <a:gd name="T25" fmla="*/ 57 h 73"/>
                <a:gd name="T26" fmla="*/ 27 w 45"/>
                <a:gd name="T27" fmla="*/ 65 h 73"/>
                <a:gd name="T28" fmla="*/ 17 w 45"/>
                <a:gd name="T29" fmla="*/ 65 h 73"/>
                <a:gd name="T30" fmla="*/ 12 w 45"/>
                <a:gd name="T31" fmla="*/ 61 h 73"/>
                <a:gd name="T32" fmla="*/ 2 w 45"/>
                <a:gd name="T33" fmla="*/ 57 h 73"/>
                <a:gd name="T34" fmla="*/ 8 w 45"/>
                <a:gd name="T35" fmla="*/ 69 h 73"/>
                <a:gd name="T36" fmla="*/ 21 w 45"/>
                <a:gd name="T37" fmla="*/ 72 h 73"/>
                <a:gd name="T38" fmla="*/ 31 w 45"/>
                <a:gd name="T39" fmla="*/ 72 h 73"/>
                <a:gd name="T40" fmla="*/ 38 w 45"/>
                <a:gd name="T41" fmla="*/ 67 h 73"/>
                <a:gd name="T42" fmla="*/ 42 w 45"/>
                <a:gd name="T43" fmla="*/ 59 h 73"/>
                <a:gd name="T44" fmla="*/ 44 w 45"/>
                <a:gd name="T45" fmla="*/ 49 h 73"/>
                <a:gd name="T46" fmla="*/ 36 w 45"/>
                <a:gd name="T47" fmla="*/ 2 h 73"/>
                <a:gd name="T48" fmla="*/ 23 w 45"/>
                <a:gd name="T49" fmla="*/ 7 h 73"/>
                <a:gd name="T50" fmla="*/ 31 w 45"/>
                <a:gd name="T51" fmla="*/ 11 h 73"/>
                <a:gd name="T52" fmla="*/ 35 w 45"/>
                <a:gd name="T53" fmla="*/ 21 h 73"/>
                <a:gd name="T54" fmla="*/ 35 w 45"/>
                <a:gd name="T55" fmla="*/ 36 h 73"/>
                <a:gd name="T56" fmla="*/ 29 w 45"/>
                <a:gd name="T57" fmla="*/ 46 h 73"/>
                <a:gd name="T58" fmla="*/ 17 w 45"/>
                <a:gd name="T59" fmla="*/ 44 h 73"/>
                <a:gd name="T60" fmla="*/ 10 w 45"/>
                <a:gd name="T61" fmla="*/ 34 h 73"/>
                <a:gd name="T62" fmla="*/ 10 w 45"/>
                <a:gd name="T63" fmla="*/ 19 h 73"/>
                <a:gd name="T64" fmla="*/ 17 w 45"/>
                <a:gd name="T65" fmla="*/ 9 h 73"/>
                <a:gd name="T66" fmla="*/ 36 w 45"/>
                <a:gd name="T67" fmla="*/ 9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73"/>
                <a:gd name="T104" fmla="*/ 45 w 45"/>
                <a:gd name="T105" fmla="*/ 73 h 7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73">
                  <a:moveTo>
                    <a:pt x="36" y="9"/>
                  </a:moveTo>
                  <a:lnTo>
                    <a:pt x="33" y="5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21" y="0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8" y="3"/>
                  </a:lnTo>
                  <a:lnTo>
                    <a:pt x="6" y="7"/>
                  </a:lnTo>
                  <a:lnTo>
                    <a:pt x="4" y="11"/>
                  </a:lnTo>
                  <a:lnTo>
                    <a:pt x="2" y="15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2" y="38"/>
                  </a:lnTo>
                  <a:lnTo>
                    <a:pt x="4" y="42"/>
                  </a:lnTo>
                  <a:lnTo>
                    <a:pt x="6" y="46"/>
                  </a:lnTo>
                  <a:lnTo>
                    <a:pt x="10" y="49"/>
                  </a:lnTo>
                  <a:lnTo>
                    <a:pt x="13" y="51"/>
                  </a:lnTo>
                  <a:lnTo>
                    <a:pt x="17" y="53"/>
                  </a:lnTo>
                  <a:lnTo>
                    <a:pt x="21" y="53"/>
                  </a:lnTo>
                  <a:lnTo>
                    <a:pt x="27" y="53"/>
                  </a:lnTo>
                  <a:lnTo>
                    <a:pt x="31" y="51"/>
                  </a:lnTo>
                  <a:lnTo>
                    <a:pt x="33" y="49"/>
                  </a:lnTo>
                  <a:lnTo>
                    <a:pt x="35" y="46"/>
                  </a:lnTo>
                  <a:lnTo>
                    <a:pt x="35" y="49"/>
                  </a:lnTo>
                  <a:lnTo>
                    <a:pt x="35" y="57"/>
                  </a:lnTo>
                  <a:lnTo>
                    <a:pt x="33" y="61"/>
                  </a:lnTo>
                  <a:lnTo>
                    <a:pt x="27" y="65"/>
                  </a:lnTo>
                  <a:lnTo>
                    <a:pt x="21" y="67"/>
                  </a:lnTo>
                  <a:lnTo>
                    <a:pt x="17" y="65"/>
                  </a:lnTo>
                  <a:lnTo>
                    <a:pt x="13" y="65"/>
                  </a:lnTo>
                  <a:lnTo>
                    <a:pt x="12" y="61"/>
                  </a:lnTo>
                  <a:lnTo>
                    <a:pt x="10" y="57"/>
                  </a:lnTo>
                  <a:lnTo>
                    <a:pt x="2" y="57"/>
                  </a:lnTo>
                  <a:lnTo>
                    <a:pt x="4" y="65"/>
                  </a:lnTo>
                  <a:lnTo>
                    <a:pt x="8" y="69"/>
                  </a:lnTo>
                  <a:lnTo>
                    <a:pt x="13" y="72"/>
                  </a:lnTo>
                  <a:lnTo>
                    <a:pt x="21" y="72"/>
                  </a:lnTo>
                  <a:lnTo>
                    <a:pt x="27" y="72"/>
                  </a:lnTo>
                  <a:lnTo>
                    <a:pt x="31" y="72"/>
                  </a:lnTo>
                  <a:lnTo>
                    <a:pt x="35" y="69"/>
                  </a:lnTo>
                  <a:lnTo>
                    <a:pt x="38" y="67"/>
                  </a:lnTo>
                  <a:lnTo>
                    <a:pt x="40" y="63"/>
                  </a:lnTo>
                  <a:lnTo>
                    <a:pt x="42" y="59"/>
                  </a:lnTo>
                  <a:lnTo>
                    <a:pt x="44" y="55"/>
                  </a:lnTo>
                  <a:lnTo>
                    <a:pt x="44" y="49"/>
                  </a:lnTo>
                  <a:lnTo>
                    <a:pt x="44" y="2"/>
                  </a:lnTo>
                  <a:lnTo>
                    <a:pt x="36" y="2"/>
                  </a:lnTo>
                  <a:lnTo>
                    <a:pt x="36" y="9"/>
                  </a:lnTo>
                  <a:lnTo>
                    <a:pt x="23" y="7"/>
                  </a:lnTo>
                  <a:lnTo>
                    <a:pt x="29" y="9"/>
                  </a:lnTo>
                  <a:lnTo>
                    <a:pt x="31" y="11"/>
                  </a:lnTo>
                  <a:lnTo>
                    <a:pt x="33" y="13"/>
                  </a:lnTo>
                  <a:lnTo>
                    <a:pt x="35" y="21"/>
                  </a:lnTo>
                  <a:lnTo>
                    <a:pt x="36" y="28"/>
                  </a:lnTo>
                  <a:lnTo>
                    <a:pt x="35" y="36"/>
                  </a:lnTo>
                  <a:lnTo>
                    <a:pt x="33" y="42"/>
                  </a:lnTo>
                  <a:lnTo>
                    <a:pt x="29" y="46"/>
                  </a:lnTo>
                  <a:lnTo>
                    <a:pt x="23" y="46"/>
                  </a:lnTo>
                  <a:lnTo>
                    <a:pt x="17" y="44"/>
                  </a:lnTo>
                  <a:lnTo>
                    <a:pt x="12" y="40"/>
                  </a:lnTo>
                  <a:lnTo>
                    <a:pt x="10" y="34"/>
                  </a:lnTo>
                  <a:lnTo>
                    <a:pt x="10" y="26"/>
                  </a:lnTo>
                  <a:lnTo>
                    <a:pt x="10" y="19"/>
                  </a:lnTo>
                  <a:lnTo>
                    <a:pt x="12" y="13"/>
                  </a:lnTo>
                  <a:lnTo>
                    <a:pt x="17" y="9"/>
                  </a:lnTo>
                  <a:lnTo>
                    <a:pt x="23" y="7"/>
                  </a:lnTo>
                  <a:lnTo>
                    <a:pt x="36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5" name="Freeform 76"/>
            <p:cNvSpPr>
              <a:spLocks/>
            </p:cNvSpPr>
            <p:nvPr/>
          </p:nvSpPr>
          <p:spPr bwMode="auto">
            <a:xfrm>
              <a:off x="2876" y="4120"/>
              <a:ext cx="45" cy="54"/>
            </a:xfrm>
            <a:custGeom>
              <a:avLst/>
              <a:gdLst>
                <a:gd name="T0" fmla="*/ 44 w 45"/>
                <a:gd name="T1" fmla="*/ 30 h 54"/>
                <a:gd name="T2" fmla="*/ 44 w 45"/>
                <a:gd name="T3" fmla="*/ 17 h 54"/>
                <a:gd name="T4" fmla="*/ 42 w 45"/>
                <a:gd name="T5" fmla="*/ 11 h 54"/>
                <a:gd name="T6" fmla="*/ 38 w 45"/>
                <a:gd name="T7" fmla="*/ 7 h 54"/>
                <a:gd name="T8" fmla="*/ 36 w 45"/>
                <a:gd name="T9" fmla="*/ 5 h 54"/>
                <a:gd name="T10" fmla="*/ 32 w 45"/>
                <a:gd name="T11" fmla="*/ 2 h 54"/>
                <a:gd name="T12" fmla="*/ 28 w 45"/>
                <a:gd name="T13" fmla="*/ 2 h 54"/>
                <a:gd name="T14" fmla="*/ 23 w 45"/>
                <a:gd name="T15" fmla="*/ 0 h 54"/>
                <a:gd name="T16" fmla="*/ 17 w 45"/>
                <a:gd name="T17" fmla="*/ 2 h 54"/>
                <a:gd name="T18" fmla="*/ 13 w 45"/>
                <a:gd name="T19" fmla="*/ 2 h 54"/>
                <a:gd name="T20" fmla="*/ 9 w 45"/>
                <a:gd name="T21" fmla="*/ 3 h 54"/>
                <a:gd name="T22" fmla="*/ 5 w 45"/>
                <a:gd name="T23" fmla="*/ 7 h 54"/>
                <a:gd name="T24" fmla="*/ 4 w 45"/>
                <a:gd name="T25" fmla="*/ 11 h 54"/>
                <a:gd name="T26" fmla="*/ 2 w 45"/>
                <a:gd name="T27" fmla="*/ 17 h 54"/>
                <a:gd name="T28" fmla="*/ 0 w 45"/>
                <a:gd name="T29" fmla="*/ 21 h 54"/>
                <a:gd name="T30" fmla="*/ 0 w 45"/>
                <a:gd name="T31" fmla="*/ 26 h 54"/>
                <a:gd name="T32" fmla="*/ 0 w 45"/>
                <a:gd name="T33" fmla="*/ 34 h 54"/>
                <a:gd name="T34" fmla="*/ 2 w 45"/>
                <a:gd name="T35" fmla="*/ 42 h 54"/>
                <a:gd name="T36" fmla="*/ 5 w 45"/>
                <a:gd name="T37" fmla="*/ 46 h 54"/>
                <a:gd name="T38" fmla="*/ 9 w 45"/>
                <a:gd name="T39" fmla="*/ 49 h 54"/>
                <a:gd name="T40" fmla="*/ 15 w 45"/>
                <a:gd name="T41" fmla="*/ 53 h 54"/>
                <a:gd name="T42" fmla="*/ 23 w 45"/>
                <a:gd name="T43" fmla="*/ 53 h 54"/>
                <a:gd name="T44" fmla="*/ 28 w 45"/>
                <a:gd name="T45" fmla="*/ 53 h 54"/>
                <a:gd name="T46" fmla="*/ 32 w 45"/>
                <a:gd name="T47" fmla="*/ 51 h 54"/>
                <a:gd name="T48" fmla="*/ 36 w 45"/>
                <a:gd name="T49" fmla="*/ 49 h 54"/>
                <a:gd name="T50" fmla="*/ 40 w 45"/>
                <a:gd name="T51" fmla="*/ 46 h 54"/>
                <a:gd name="T52" fmla="*/ 42 w 45"/>
                <a:gd name="T53" fmla="*/ 42 h 54"/>
                <a:gd name="T54" fmla="*/ 44 w 45"/>
                <a:gd name="T55" fmla="*/ 36 h 54"/>
                <a:gd name="T56" fmla="*/ 36 w 45"/>
                <a:gd name="T57" fmla="*/ 36 h 54"/>
                <a:gd name="T58" fmla="*/ 34 w 45"/>
                <a:gd name="T59" fmla="*/ 40 h 54"/>
                <a:gd name="T60" fmla="*/ 32 w 45"/>
                <a:gd name="T61" fmla="*/ 44 h 54"/>
                <a:gd name="T62" fmla="*/ 27 w 45"/>
                <a:gd name="T63" fmla="*/ 46 h 54"/>
                <a:gd name="T64" fmla="*/ 23 w 45"/>
                <a:gd name="T65" fmla="*/ 46 h 54"/>
                <a:gd name="T66" fmla="*/ 17 w 45"/>
                <a:gd name="T67" fmla="*/ 46 h 54"/>
                <a:gd name="T68" fmla="*/ 11 w 45"/>
                <a:gd name="T69" fmla="*/ 42 h 54"/>
                <a:gd name="T70" fmla="*/ 9 w 45"/>
                <a:gd name="T71" fmla="*/ 38 h 54"/>
                <a:gd name="T72" fmla="*/ 9 w 45"/>
                <a:gd name="T73" fmla="*/ 30 h 54"/>
                <a:gd name="T74" fmla="*/ 44 w 45"/>
                <a:gd name="T75" fmla="*/ 30 h 54"/>
                <a:gd name="T76" fmla="*/ 9 w 45"/>
                <a:gd name="T77" fmla="*/ 23 h 54"/>
                <a:gd name="T78" fmla="*/ 9 w 45"/>
                <a:gd name="T79" fmla="*/ 17 h 54"/>
                <a:gd name="T80" fmla="*/ 13 w 45"/>
                <a:gd name="T81" fmla="*/ 13 h 54"/>
                <a:gd name="T82" fmla="*/ 17 w 45"/>
                <a:gd name="T83" fmla="*/ 9 h 54"/>
                <a:gd name="T84" fmla="*/ 23 w 45"/>
                <a:gd name="T85" fmla="*/ 7 h 54"/>
                <a:gd name="T86" fmla="*/ 28 w 45"/>
                <a:gd name="T87" fmla="*/ 9 h 54"/>
                <a:gd name="T88" fmla="*/ 32 w 45"/>
                <a:gd name="T89" fmla="*/ 11 h 54"/>
                <a:gd name="T90" fmla="*/ 34 w 45"/>
                <a:gd name="T91" fmla="*/ 17 h 54"/>
                <a:gd name="T92" fmla="*/ 36 w 45"/>
                <a:gd name="T93" fmla="*/ 23 h 54"/>
                <a:gd name="T94" fmla="*/ 9 w 45"/>
                <a:gd name="T95" fmla="*/ 23 h 54"/>
                <a:gd name="T96" fmla="*/ 44 w 45"/>
                <a:gd name="T97" fmla="*/ 30 h 5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"/>
                <a:gd name="T148" fmla="*/ 0 h 54"/>
                <a:gd name="T149" fmla="*/ 45 w 45"/>
                <a:gd name="T150" fmla="*/ 54 h 5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" h="54">
                  <a:moveTo>
                    <a:pt x="44" y="30"/>
                  </a:moveTo>
                  <a:lnTo>
                    <a:pt x="44" y="17"/>
                  </a:lnTo>
                  <a:lnTo>
                    <a:pt x="42" y="11"/>
                  </a:lnTo>
                  <a:lnTo>
                    <a:pt x="38" y="7"/>
                  </a:lnTo>
                  <a:lnTo>
                    <a:pt x="36" y="5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23" y="0"/>
                  </a:lnTo>
                  <a:lnTo>
                    <a:pt x="17" y="2"/>
                  </a:lnTo>
                  <a:lnTo>
                    <a:pt x="13" y="2"/>
                  </a:lnTo>
                  <a:lnTo>
                    <a:pt x="9" y="3"/>
                  </a:lnTo>
                  <a:lnTo>
                    <a:pt x="5" y="7"/>
                  </a:lnTo>
                  <a:lnTo>
                    <a:pt x="4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9" y="49"/>
                  </a:lnTo>
                  <a:lnTo>
                    <a:pt x="15" y="53"/>
                  </a:lnTo>
                  <a:lnTo>
                    <a:pt x="23" y="53"/>
                  </a:lnTo>
                  <a:lnTo>
                    <a:pt x="28" y="53"/>
                  </a:lnTo>
                  <a:lnTo>
                    <a:pt x="32" y="51"/>
                  </a:lnTo>
                  <a:lnTo>
                    <a:pt x="36" y="49"/>
                  </a:lnTo>
                  <a:lnTo>
                    <a:pt x="40" y="46"/>
                  </a:lnTo>
                  <a:lnTo>
                    <a:pt x="42" y="42"/>
                  </a:lnTo>
                  <a:lnTo>
                    <a:pt x="44" y="36"/>
                  </a:lnTo>
                  <a:lnTo>
                    <a:pt x="36" y="36"/>
                  </a:lnTo>
                  <a:lnTo>
                    <a:pt x="34" y="40"/>
                  </a:lnTo>
                  <a:lnTo>
                    <a:pt x="32" y="44"/>
                  </a:lnTo>
                  <a:lnTo>
                    <a:pt x="27" y="46"/>
                  </a:lnTo>
                  <a:lnTo>
                    <a:pt x="23" y="46"/>
                  </a:lnTo>
                  <a:lnTo>
                    <a:pt x="17" y="46"/>
                  </a:lnTo>
                  <a:lnTo>
                    <a:pt x="11" y="42"/>
                  </a:lnTo>
                  <a:lnTo>
                    <a:pt x="9" y="38"/>
                  </a:lnTo>
                  <a:lnTo>
                    <a:pt x="9" y="30"/>
                  </a:lnTo>
                  <a:lnTo>
                    <a:pt x="44" y="30"/>
                  </a:lnTo>
                  <a:lnTo>
                    <a:pt x="9" y="23"/>
                  </a:lnTo>
                  <a:lnTo>
                    <a:pt x="9" y="17"/>
                  </a:lnTo>
                  <a:lnTo>
                    <a:pt x="13" y="13"/>
                  </a:lnTo>
                  <a:lnTo>
                    <a:pt x="17" y="9"/>
                  </a:lnTo>
                  <a:lnTo>
                    <a:pt x="23" y="7"/>
                  </a:lnTo>
                  <a:lnTo>
                    <a:pt x="28" y="9"/>
                  </a:lnTo>
                  <a:lnTo>
                    <a:pt x="32" y="11"/>
                  </a:lnTo>
                  <a:lnTo>
                    <a:pt x="34" y="17"/>
                  </a:lnTo>
                  <a:lnTo>
                    <a:pt x="36" y="23"/>
                  </a:lnTo>
                  <a:lnTo>
                    <a:pt x="9" y="23"/>
                  </a:lnTo>
                  <a:lnTo>
                    <a:pt x="44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6" name="Freeform 77"/>
            <p:cNvSpPr>
              <a:spLocks/>
            </p:cNvSpPr>
            <p:nvPr/>
          </p:nvSpPr>
          <p:spPr bwMode="auto">
            <a:xfrm>
              <a:off x="2956" y="4101"/>
              <a:ext cx="57" cy="73"/>
            </a:xfrm>
            <a:custGeom>
              <a:avLst/>
              <a:gdLst>
                <a:gd name="T0" fmla="*/ 52 w 57"/>
                <a:gd name="T1" fmla="*/ 17 h 73"/>
                <a:gd name="T2" fmla="*/ 48 w 57"/>
                <a:gd name="T3" fmla="*/ 9 h 73"/>
                <a:gd name="T4" fmla="*/ 42 w 57"/>
                <a:gd name="T5" fmla="*/ 3 h 73"/>
                <a:gd name="T6" fmla="*/ 33 w 57"/>
                <a:gd name="T7" fmla="*/ 1 h 73"/>
                <a:gd name="T8" fmla="*/ 15 w 57"/>
                <a:gd name="T9" fmla="*/ 1 h 73"/>
                <a:gd name="T10" fmla="*/ 10 w 57"/>
                <a:gd name="T11" fmla="*/ 5 h 73"/>
                <a:gd name="T12" fmla="*/ 4 w 57"/>
                <a:gd name="T13" fmla="*/ 13 h 73"/>
                <a:gd name="T14" fmla="*/ 2 w 57"/>
                <a:gd name="T15" fmla="*/ 22 h 73"/>
                <a:gd name="T16" fmla="*/ 6 w 57"/>
                <a:gd name="T17" fmla="*/ 32 h 73"/>
                <a:gd name="T18" fmla="*/ 12 w 57"/>
                <a:gd name="T19" fmla="*/ 36 h 73"/>
                <a:gd name="T20" fmla="*/ 35 w 57"/>
                <a:gd name="T21" fmla="*/ 42 h 73"/>
                <a:gd name="T22" fmla="*/ 42 w 57"/>
                <a:gd name="T23" fmla="*/ 45 h 73"/>
                <a:gd name="T24" fmla="*/ 46 w 57"/>
                <a:gd name="T25" fmla="*/ 53 h 73"/>
                <a:gd name="T26" fmla="*/ 42 w 57"/>
                <a:gd name="T27" fmla="*/ 61 h 73"/>
                <a:gd name="T28" fmla="*/ 35 w 57"/>
                <a:gd name="T29" fmla="*/ 65 h 73"/>
                <a:gd name="T30" fmla="*/ 19 w 57"/>
                <a:gd name="T31" fmla="*/ 63 h 73"/>
                <a:gd name="T32" fmla="*/ 10 w 57"/>
                <a:gd name="T33" fmla="*/ 55 h 73"/>
                <a:gd name="T34" fmla="*/ 0 w 57"/>
                <a:gd name="T35" fmla="*/ 49 h 73"/>
                <a:gd name="T36" fmla="*/ 2 w 57"/>
                <a:gd name="T37" fmla="*/ 61 h 73"/>
                <a:gd name="T38" fmla="*/ 12 w 57"/>
                <a:gd name="T39" fmla="*/ 68 h 73"/>
                <a:gd name="T40" fmla="*/ 27 w 57"/>
                <a:gd name="T41" fmla="*/ 72 h 73"/>
                <a:gd name="T42" fmla="*/ 44 w 57"/>
                <a:gd name="T43" fmla="*/ 70 h 73"/>
                <a:gd name="T44" fmla="*/ 50 w 57"/>
                <a:gd name="T45" fmla="*/ 65 h 73"/>
                <a:gd name="T46" fmla="*/ 54 w 57"/>
                <a:gd name="T47" fmla="*/ 57 h 73"/>
                <a:gd name="T48" fmla="*/ 54 w 57"/>
                <a:gd name="T49" fmla="*/ 45 h 73"/>
                <a:gd name="T50" fmla="*/ 46 w 57"/>
                <a:gd name="T51" fmla="*/ 36 h 73"/>
                <a:gd name="T52" fmla="*/ 17 w 57"/>
                <a:gd name="T53" fmla="*/ 28 h 73"/>
                <a:gd name="T54" fmla="*/ 14 w 57"/>
                <a:gd name="T55" fmla="*/ 26 h 73"/>
                <a:gd name="T56" fmla="*/ 12 w 57"/>
                <a:gd name="T57" fmla="*/ 21 h 73"/>
                <a:gd name="T58" fmla="*/ 15 w 57"/>
                <a:gd name="T59" fmla="*/ 11 h 73"/>
                <a:gd name="T60" fmla="*/ 27 w 57"/>
                <a:gd name="T61" fmla="*/ 9 h 73"/>
                <a:gd name="T62" fmla="*/ 38 w 57"/>
                <a:gd name="T63" fmla="*/ 11 h 73"/>
                <a:gd name="T64" fmla="*/ 44 w 57"/>
                <a:gd name="T65" fmla="*/ 22 h 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7"/>
                <a:gd name="T100" fmla="*/ 0 h 73"/>
                <a:gd name="T101" fmla="*/ 57 w 57"/>
                <a:gd name="T102" fmla="*/ 73 h 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7" h="73">
                  <a:moveTo>
                    <a:pt x="52" y="22"/>
                  </a:moveTo>
                  <a:lnTo>
                    <a:pt x="52" y="17"/>
                  </a:lnTo>
                  <a:lnTo>
                    <a:pt x="50" y="13"/>
                  </a:lnTo>
                  <a:lnTo>
                    <a:pt x="48" y="9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8" y="1"/>
                  </a:lnTo>
                  <a:lnTo>
                    <a:pt x="33" y="1"/>
                  </a:lnTo>
                  <a:lnTo>
                    <a:pt x="27" y="0"/>
                  </a:lnTo>
                  <a:lnTo>
                    <a:pt x="15" y="1"/>
                  </a:lnTo>
                  <a:lnTo>
                    <a:pt x="12" y="3"/>
                  </a:lnTo>
                  <a:lnTo>
                    <a:pt x="10" y="5"/>
                  </a:lnTo>
                  <a:lnTo>
                    <a:pt x="6" y="9"/>
                  </a:lnTo>
                  <a:lnTo>
                    <a:pt x="4" y="13"/>
                  </a:lnTo>
                  <a:lnTo>
                    <a:pt x="2" y="17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5" y="38"/>
                  </a:lnTo>
                  <a:lnTo>
                    <a:pt x="35" y="42"/>
                  </a:lnTo>
                  <a:lnTo>
                    <a:pt x="38" y="44"/>
                  </a:lnTo>
                  <a:lnTo>
                    <a:pt x="42" y="45"/>
                  </a:lnTo>
                  <a:lnTo>
                    <a:pt x="44" y="49"/>
                  </a:lnTo>
                  <a:lnTo>
                    <a:pt x="46" y="53"/>
                  </a:lnTo>
                  <a:lnTo>
                    <a:pt x="44" y="59"/>
                  </a:lnTo>
                  <a:lnTo>
                    <a:pt x="42" y="61"/>
                  </a:lnTo>
                  <a:lnTo>
                    <a:pt x="40" y="63"/>
                  </a:lnTo>
                  <a:lnTo>
                    <a:pt x="35" y="65"/>
                  </a:lnTo>
                  <a:lnTo>
                    <a:pt x="27" y="65"/>
                  </a:lnTo>
                  <a:lnTo>
                    <a:pt x="19" y="63"/>
                  </a:lnTo>
                  <a:lnTo>
                    <a:pt x="14" y="61"/>
                  </a:lnTo>
                  <a:lnTo>
                    <a:pt x="10" y="55"/>
                  </a:lnTo>
                  <a:lnTo>
                    <a:pt x="10" y="49"/>
                  </a:lnTo>
                  <a:lnTo>
                    <a:pt x="0" y="49"/>
                  </a:lnTo>
                  <a:lnTo>
                    <a:pt x="0" y="57"/>
                  </a:lnTo>
                  <a:lnTo>
                    <a:pt x="2" y="61"/>
                  </a:lnTo>
                  <a:lnTo>
                    <a:pt x="6" y="67"/>
                  </a:lnTo>
                  <a:lnTo>
                    <a:pt x="12" y="68"/>
                  </a:lnTo>
                  <a:lnTo>
                    <a:pt x="17" y="72"/>
                  </a:lnTo>
                  <a:lnTo>
                    <a:pt x="27" y="72"/>
                  </a:lnTo>
                  <a:lnTo>
                    <a:pt x="38" y="70"/>
                  </a:lnTo>
                  <a:lnTo>
                    <a:pt x="44" y="70"/>
                  </a:lnTo>
                  <a:lnTo>
                    <a:pt x="48" y="67"/>
                  </a:lnTo>
                  <a:lnTo>
                    <a:pt x="50" y="65"/>
                  </a:lnTo>
                  <a:lnTo>
                    <a:pt x="52" y="61"/>
                  </a:lnTo>
                  <a:lnTo>
                    <a:pt x="54" y="57"/>
                  </a:lnTo>
                  <a:lnTo>
                    <a:pt x="56" y="51"/>
                  </a:lnTo>
                  <a:lnTo>
                    <a:pt x="54" y="45"/>
                  </a:lnTo>
                  <a:lnTo>
                    <a:pt x="50" y="40"/>
                  </a:lnTo>
                  <a:lnTo>
                    <a:pt x="46" y="36"/>
                  </a:lnTo>
                  <a:lnTo>
                    <a:pt x="38" y="34"/>
                  </a:lnTo>
                  <a:lnTo>
                    <a:pt x="17" y="28"/>
                  </a:lnTo>
                  <a:lnTo>
                    <a:pt x="15" y="28"/>
                  </a:lnTo>
                  <a:lnTo>
                    <a:pt x="14" y="26"/>
                  </a:lnTo>
                  <a:lnTo>
                    <a:pt x="12" y="22"/>
                  </a:lnTo>
                  <a:lnTo>
                    <a:pt x="12" y="21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9"/>
                  </a:lnTo>
                  <a:lnTo>
                    <a:pt x="27" y="9"/>
                  </a:lnTo>
                  <a:lnTo>
                    <a:pt x="33" y="9"/>
                  </a:lnTo>
                  <a:lnTo>
                    <a:pt x="38" y="11"/>
                  </a:lnTo>
                  <a:lnTo>
                    <a:pt x="42" y="17"/>
                  </a:lnTo>
                  <a:lnTo>
                    <a:pt x="44" y="22"/>
                  </a:lnTo>
                  <a:lnTo>
                    <a:pt x="52" y="2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7" name="Freeform 78"/>
            <p:cNvSpPr>
              <a:spLocks/>
            </p:cNvSpPr>
            <p:nvPr/>
          </p:nvSpPr>
          <p:spPr bwMode="auto">
            <a:xfrm>
              <a:off x="3023" y="4102"/>
              <a:ext cx="55" cy="70"/>
            </a:xfrm>
            <a:custGeom>
              <a:avLst/>
              <a:gdLst>
                <a:gd name="T0" fmla="*/ 0 w 55"/>
                <a:gd name="T1" fmla="*/ 0 h 70"/>
                <a:gd name="T2" fmla="*/ 0 w 55"/>
                <a:gd name="T3" fmla="*/ 69 h 70"/>
                <a:gd name="T4" fmla="*/ 8 w 55"/>
                <a:gd name="T5" fmla="*/ 69 h 70"/>
                <a:gd name="T6" fmla="*/ 8 w 55"/>
                <a:gd name="T7" fmla="*/ 14 h 70"/>
                <a:gd name="T8" fmla="*/ 44 w 55"/>
                <a:gd name="T9" fmla="*/ 69 h 70"/>
                <a:gd name="T10" fmla="*/ 54 w 55"/>
                <a:gd name="T11" fmla="*/ 69 h 70"/>
                <a:gd name="T12" fmla="*/ 54 w 55"/>
                <a:gd name="T13" fmla="*/ 0 h 70"/>
                <a:gd name="T14" fmla="*/ 44 w 55"/>
                <a:gd name="T15" fmla="*/ 0 h 70"/>
                <a:gd name="T16" fmla="*/ 44 w 55"/>
                <a:gd name="T17" fmla="*/ 56 h 70"/>
                <a:gd name="T18" fmla="*/ 10 w 55"/>
                <a:gd name="T19" fmla="*/ 0 h 70"/>
                <a:gd name="T20" fmla="*/ 0 w 55"/>
                <a:gd name="T21" fmla="*/ 0 h 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70"/>
                <a:gd name="T35" fmla="*/ 55 w 55"/>
                <a:gd name="T36" fmla="*/ 70 h 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70">
                  <a:moveTo>
                    <a:pt x="0" y="0"/>
                  </a:moveTo>
                  <a:lnTo>
                    <a:pt x="0" y="69"/>
                  </a:lnTo>
                  <a:lnTo>
                    <a:pt x="8" y="69"/>
                  </a:lnTo>
                  <a:lnTo>
                    <a:pt x="8" y="14"/>
                  </a:lnTo>
                  <a:lnTo>
                    <a:pt x="44" y="69"/>
                  </a:lnTo>
                  <a:lnTo>
                    <a:pt x="54" y="69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44" y="56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8" name="Freeform 79"/>
            <p:cNvSpPr>
              <a:spLocks/>
            </p:cNvSpPr>
            <p:nvPr/>
          </p:nvSpPr>
          <p:spPr bwMode="auto">
            <a:xfrm>
              <a:off x="3092" y="4102"/>
              <a:ext cx="59" cy="70"/>
            </a:xfrm>
            <a:custGeom>
              <a:avLst/>
              <a:gdLst>
                <a:gd name="T0" fmla="*/ 0 w 59"/>
                <a:gd name="T1" fmla="*/ 0 h 70"/>
                <a:gd name="T2" fmla="*/ 0 w 59"/>
                <a:gd name="T3" fmla="*/ 69 h 70"/>
                <a:gd name="T4" fmla="*/ 10 w 59"/>
                <a:gd name="T5" fmla="*/ 69 h 70"/>
                <a:gd name="T6" fmla="*/ 10 w 59"/>
                <a:gd name="T7" fmla="*/ 41 h 70"/>
                <a:gd name="T8" fmla="*/ 35 w 59"/>
                <a:gd name="T9" fmla="*/ 41 h 70"/>
                <a:gd name="T10" fmla="*/ 39 w 59"/>
                <a:gd name="T11" fmla="*/ 41 h 70"/>
                <a:gd name="T12" fmla="*/ 40 w 59"/>
                <a:gd name="T13" fmla="*/ 43 h 70"/>
                <a:gd name="T14" fmla="*/ 42 w 59"/>
                <a:gd name="T15" fmla="*/ 44 h 70"/>
                <a:gd name="T16" fmla="*/ 44 w 59"/>
                <a:gd name="T17" fmla="*/ 46 h 70"/>
                <a:gd name="T18" fmla="*/ 44 w 59"/>
                <a:gd name="T19" fmla="*/ 56 h 70"/>
                <a:gd name="T20" fmla="*/ 46 w 59"/>
                <a:gd name="T21" fmla="*/ 62 h 70"/>
                <a:gd name="T22" fmla="*/ 46 w 59"/>
                <a:gd name="T23" fmla="*/ 64 h 70"/>
                <a:gd name="T24" fmla="*/ 46 w 59"/>
                <a:gd name="T25" fmla="*/ 69 h 70"/>
                <a:gd name="T26" fmla="*/ 58 w 59"/>
                <a:gd name="T27" fmla="*/ 69 h 70"/>
                <a:gd name="T28" fmla="*/ 58 w 59"/>
                <a:gd name="T29" fmla="*/ 67 h 70"/>
                <a:gd name="T30" fmla="*/ 56 w 59"/>
                <a:gd name="T31" fmla="*/ 67 h 70"/>
                <a:gd name="T32" fmla="*/ 54 w 59"/>
                <a:gd name="T33" fmla="*/ 64 h 70"/>
                <a:gd name="T34" fmla="*/ 54 w 59"/>
                <a:gd name="T35" fmla="*/ 48 h 70"/>
                <a:gd name="T36" fmla="*/ 54 w 59"/>
                <a:gd name="T37" fmla="*/ 44 h 70"/>
                <a:gd name="T38" fmla="*/ 52 w 59"/>
                <a:gd name="T39" fmla="*/ 41 h 70"/>
                <a:gd name="T40" fmla="*/ 50 w 59"/>
                <a:gd name="T41" fmla="*/ 39 h 70"/>
                <a:gd name="T42" fmla="*/ 46 w 59"/>
                <a:gd name="T43" fmla="*/ 37 h 70"/>
                <a:gd name="T44" fmla="*/ 50 w 59"/>
                <a:gd name="T45" fmla="*/ 33 h 70"/>
                <a:gd name="T46" fmla="*/ 52 w 59"/>
                <a:gd name="T47" fmla="*/ 29 h 70"/>
                <a:gd name="T48" fmla="*/ 54 w 59"/>
                <a:gd name="T49" fmla="*/ 25 h 70"/>
                <a:gd name="T50" fmla="*/ 56 w 59"/>
                <a:gd name="T51" fmla="*/ 20 h 70"/>
                <a:gd name="T52" fmla="*/ 54 w 59"/>
                <a:gd name="T53" fmla="*/ 14 h 70"/>
                <a:gd name="T54" fmla="*/ 52 w 59"/>
                <a:gd name="T55" fmla="*/ 8 h 70"/>
                <a:gd name="T56" fmla="*/ 48 w 59"/>
                <a:gd name="T57" fmla="*/ 4 h 70"/>
                <a:gd name="T58" fmla="*/ 44 w 59"/>
                <a:gd name="T59" fmla="*/ 2 h 70"/>
                <a:gd name="T60" fmla="*/ 39 w 59"/>
                <a:gd name="T61" fmla="*/ 2 h 70"/>
                <a:gd name="T62" fmla="*/ 35 w 59"/>
                <a:gd name="T63" fmla="*/ 0 h 70"/>
                <a:gd name="T64" fmla="*/ 0 w 59"/>
                <a:gd name="T65" fmla="*/ 0 h 70"/>
                <a:gd name="T66" fmla="*/ 10 w 59"/>
                <a:gd name="T67" fmla="*/ 10 h 70"/>
                <a:gd name="T68" fmla="*/ 33 w 59"/>
                <a:gd name="T69" fmla="*/ 10 h 70"/>
                <a:gd name="T70" fmla="*/ 35 w 59"/>
                <a:gd name="T71" fmla="*/ 10 h 70"/>
                <a:gd name="T72" fmla="*/ 37 w 59"/>
                <a:gd name="T73" fmla="*/ 10 h 70"/>
                <a:gd name="T74" fmla="*/ 40 w 59"/>
                <a:gd name="T75" fmla="*/ 10 h 70"/>
                <a:gd name="T76" fmla="*/ 42 w 59"/>
                <a:gd name="T77" fmla="*/ 14 h 70"/>
                <a:gd name="T78" fmla="*/ 44 w 59"/>
                <a:gd name="T79" fmla="*/ 16 h 70"/>
                <a:gd name="T80" fmla="*/ 46 w 59"/>
                <a:gd name="T81" fmla="*/ 21 h 70"/>
                <a:gd name="T82" fmla="*/ 44 w 59"/>
                <a:gd name="T83" fmla="*/ 25 h 70"/>
                <a:gd name="T84" fmla="*/ 42 w 59"/>
                <a:gd name="T85" fmla="*/ 29 h 70"/>
                <a:gd name="T86" fmla="*/ 39 w 59"/>
                <a:gd name="T87" fmla="*/ 31 h 70"/>
                <a:gd name="T88" fmla="*/ 35 w 59"/>
                <a:gd name="T89" fmla="*/ 33 h 70"/>
                <a:gd name="T90" fmla="*/ 10 w 59"/>
                <a:gd name="T91" fmla="*/ 33 h 70"/>
                <a:gd name="T92" fmla="*/ 10 w 59"/>
                <a:gd name="T93" fmla="*/ 10 h 70"/>
                <a:gd name="T94" fmla="*/ 0 w 59"/>
                <a:gd name="T95" fmla="*/ 0 h 7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9"/>
                <a:gd name="T145" fmla="*/ 0 h 70"/>
                <a:gd name="T146" fmla="*/ 59 w 59"/>
                <a:gd name="T147" fmla="*/ 70 h 7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9" h="70">
                  <a:moveTo>
                    <a:pt x="0" y="0"/>
                  </a:moveTo>
                  <a:lnTo>
                    <a:pt x="0" y="69"/>
                  </a:lnTo>
                  <a:lnTo>
                    <a:pt x="10" y="69"/>
                  </a:lnTo>
                  <a:lnTo>
                    <a:pt x="10" y="41"/>
                  </a:lnTo>
                  <a:lnTo>
                    <a:pt x="35" y="41"/>
                  </a:lnTo>
                  <a:lnTo>
                    <a:pt x="39" y="41"/>
                  </a:lnTo>
                  <a:lnTo>
                    <a:pt x="40" y="43"/>
                  </a:lnTo>
                  <a:lnTo>
                    <a:pt x="42" y="44"/>
                  </a:lnTo>
                  <a:lnTo>
                    <a:pt x="44" y="46"/>
                  </a:lnTo>
                  <a:lnTo>
                    <a:pt x="44" y="56"/>
                  </a:lnTo>
                  <a:lnTo>
                    <a:pt x="46" y="62"/>
                  </a:lnTo>
                  <a:lnTo>
                    <a:pt x="46" y="64"/>
                  </a:lnTo>
                  <a:lnTo>
                    <a:pt x="46" y="69"/>
                  </a:lnTo>
                  <a:lnTo>
                    <a:pt x="58" y="69"/>
                  </a:lnTo>
                  <a:lnTo>
                    <a:pt x="58" y="67"/>
                  </a:lnTo>
                  <a:lnTo>
                    <a:pt x="56" y="67"/>
                  </a:lnTo>
                  <a:lnTo>
                    <a:pt x="54" y="64"/>
                  </a:lnTo>
                  <a:lnTo>
                    <a:pt x="54" y="48"/>
                  </a:lnTo>
                  <a:lnTo>
                    <a:pt x="54" y="44"/>
                  </a:lnTo>
                  <a:lnTo>
                    <a:pt x="52" y="41"/>
                  </a:lnTo>
                  <a:lnTo>
                    <a:pt x="50" y="39"/>
                  </a:lnTo>
                  <a:lnTo>
                    <a:pt x="46" y="37"/>
                  </a:lnTo>
                  <a:lnTo>
                    <a:pt x="50" y="33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4" y="14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39" y="2"/>
                  </a:lnTo>
                  <a:lnTo>
                    <a:pt x="35" y="0"/>
                  </a:lnTo>
                  <a:lnTo>
                    <a:pt x="0" y="0"/>
                  </a:lnTo>
                  <a:lnTo>
                    <a:pt x="10" y="10"/>
                  </a:lnTo>
                  <a:lnTo>
                    <a:pt x="33" y="10"/>
                  </a:lnTo>
                  <a:lnTo>
                    <a:pt x="35" y="10"/>
                  </a:lnTo>
                  <a:lnTo>
                    <a:pt x="37" y="10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4" y="16"/>
                  </a:lnTo>
                  <a:lnTo>
                    <a:pt x="46" y="21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9" y="31"/>
                  </a:lnTo>
                  <a:lnTo>
                    <a:pt x="35" y="33"/>
                  </a:lnTo>
                  <a:lnTo>
                    <a:pt x="10" y="33"/>
                  </a:lnTo>
                  <a:lnTo>
                    <a:pt x="10" y="1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9" name="Freeform 80"/>
            <p:cNvSpPr>
              <a:spLocks/>
            </p:cNvSpPr>
            <p:nvPr/>
          </p:nvSpPr>
          <p:spPr bwMode="auto">
            <a:xfrm>
              <a:off x="3186" y="4102"/>
              <a:ext cx="24" cy="91"/>
            </a:xfrm>
            <a:custGeom>
              <a:avLst/>
              <a:gdLst>
                <a:gd name="T0" fmla="*/ 23 w 24"/>
                <a:gd name="T1" fmla="*/ 0 h 91"/>
                <a:gd name="T2" fmla="*/ 17 w 24"/>
                <a:gd name="T3" fmla="*/ 0 h 91"/>
                <a:gd name="T4" fmla="*/ 8 w 24"/>
                <a:gd name="T5" fmla="*/ 16 h 91"/>
                <a:gd name="T6" fmla="*/ 4 w 24"/>
                <a:gd name="T7" fmla="*/ 21 h 91"/>
                <a:gd name="T8" fmla="*/ 2 w 24"/>
                <a:gd name="T9" fmla="*/ 29 h 91"/>
                <a:gd name="T10" fmla="*/ 0 w 24"/>
                <a:gd name="T11" fmla="*/ 37 h 91"/>
                <a:gd name="T12" fmla="*/ 0 w 24"/>
                <a:gd name="T13" fmla="*/ 44 h 91"/>
                <a:gd name="T14" fmla="*/ 2 w 24"/>
                <a:gd name="T15" fmla="*/ 54 h 91"/>
                <a:gd name="T16" fmla="*/ 4 w 24"/>
                <a:gd name="T17" fmla="*/ 62 h 91"/>
                <a:gd name="T18" fmla="*/ 8 w 24"/>
                <a:gd name="T19" fmla="*/ 73 h 91"/>
                <a:gd name="T20" fmla="*/ 15 w 24"/>
                <a:gd name="T21" fmla="*/ 89 h 91"/>
                <a:gd name="T22" fmla="*/ 17 w 24"/>
                <a:gd name="T23" fmla="*/ 90 h 91"/>
                <a:gd name="T24" fmla="*/ 23 w 24"/>
                <a:gd name="T25" fmla="*/ 90 h 91"/>
                <a:gd name="T26" fmla="*/ 21 w 24"/>
                <a:gd name="T27" fmla="*/ 85 h 91"/>
                <a:gd name="T28" fmla="*/ 17 w 24"/>
                <a:gd name="T29" fmla="*/ 77 h 91"/>
                <a:gd name="T30" fmla="*/ 14 w 24"/>
                <a:gd name="T31" fmla="*/ 69 h 91"/>
                <a:gd name="T32" fmla="*/ 12 w 24"/>
                <a:gd name="T33" fmla="*/ 62 h 91"/>
                <a:gd name="T34" fmla="*/ 10 w 24"/>
                <a:gd name="T35" fmla="*/ 54 h 91"/>
                <a:gd name="T36" fmla="*/ 10 w 24"/>
                <a:gd name="T37" fmla="*/ 46 h 91"/>
                <a:gd name="T38" fmla="*/ 10 w 24"/>
                <a:gd name="T39" fmla="*/ 35 h 91"/>
                <a:gd name="T40" fmla="*/ 12 w 24"/>
                <a:gd name="T41" fmla="*/ 25 h 91"/>
                <a:gd name="T42" fmla="*/ 17 w 24"/>
                <a:gd name="T43" fmla="*/ 12 h 91"/>
                <a:gd name="T44" fmla="*/ 21 w 24"/>
                <a:gd name="T45" fmla="*/ 2 h 91"/>
                <a:gd name="T46" fmla="*/ 23 w 24"/>
                <a:gd name="T47" fmla="*/ 0 h 9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4"/>
                <a:gd name="T73" fmla="*/ 0 h 91"/>
                <a:gd name="T74" fmla="*/ 24 w 24"/>
                <a:gd name="T75" fmla="*/ 91 h 9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4" h="91">
                  <a:moveTo>
                    <a:pt x="23" y="0"/>
                  </a:moveTo>
                  <a:lnTo>
                    <a:pt x="17" y="0"/>
                  </a:lnTo>
                  <a:lnTo>
                    <a:pt x="8" y="16"/>
                  </a:lnTo>
                  <a:lnTo>
                    <a:pt x="4" y="21"/>
                  </a:lnTo>
                  <a:lnTo>
                    <a:pt x="2" y="29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2" y="54"/>
                  </a:lnTo>
                  <a:lnTo>
                    <a:pt x="4" y="62"/>
                  </a:lnTo>
                  <a:lnTo>
                    <a:pt x="8" y="73"/>
                  </a:lnTo>
                  <a:lnTo>
                    <a:pt x="15" y="89"/>
                  </a:lnTo>
                  <a:lnTo>
                    <a:pt x="17" y="90"/>
                  </a:lnTo>
                  <a:lnTo>
                    <a:pt x="23" y="90"/>
                  </a:lnTo>
                  <a:lnTo>
                    <a:pt x="21" y="85"/>
                  </a:lnTo>
                  <a:lnTo>
                    <a:pt x="17" y="77"/>
                  </a:lnTo>
                  <a:lnTo>
                    <a:pt x="14" y="69"/>
                  </a:lnTo>
                  <a:lnTo>
                    <a:pt x="12" y="62"/>
                  </a:lnTo>
                  <a:lnTo>
                    <a:pt x="10" y="54"/>
                  </a:lnTo>
                  <a:lnTo>
                    <a:pt x="10" y="46"/>
                  </a:lnTo>
                  <a:lnTo>
                    <a:pt x="10" y="35"/>
                  </a:lnTo>
                  <a:lnTo>
                    <a:pt x="12" y="25"/>
                  </a:lnTo>
                  <a:lnTo>
                    <a:pt x="17" y="12"/>
                  </a:lnTo>
                  <a:lnTo>
                    <a:pt x="21" y="2"/>
                  </a:lnTo>
                  <a:lnTo>
                    <a:pt x="2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0" name="Freeform 81"/>
            <p:cNvSpPr>
              <a:spLocks/>
            </p:cNvSpPr>
            <p:nvPr/>
          </p:nvSpPr>
          <p:spPr bwMode="auto">
            <a:xfrm>
              <a:off x="3215" y="4102"/>
              <a:ext cx="47" cy="72"/>
            </a:xfrm>
            <a:custGeom>
              <a:avLst/>
              <a:gdLst>
                <a:gd name="T0" fmla="*/ 36 w 47"/>
                <a:gd name="T1" fmla="*/ 0 h 72"/>
                <a:gd name="T2" fmla="*/ 36 w 47"/>
                <a:gd name="T3" fmla="*/ 27 h 72"/>
                <a:gd name="T4" fmla="*/ 34 w 47"/>
                <a:gd name="T5" fmla="*/ 23 h 72"/>
                <a:gd name="T6" fmla="*/ 31 w 47"/>
                <a:gd name="T7" fmla="*/ 21 h 72"/>
                <a:gd name="T8" fmla="*/ 27 w 47"/>
                <a:gd name="T9" fmla="*/ 20 h 72"/>
                <a:gd name="T10" fmla="*/ 21 w 47"/>
                <a:gd name="T11" fmla="*/ 18 h 72"/>
                <a:gd name="T12" fmla="*/ 17 w 47"/>
                <a:gd name="T13" fmla="*/ 20 h 72"/>
                <a:gd name="T14" fmla="*/ 13 w 47"/>
                <a:gd name="T15" fmla="*/ 20 h 72"/>
                <a:gd name="T16" fmla="*/ 9 w 47"/>
                <a:gd name="T17" fmla="*/ 21 h 72"/>
                <a:gd name="T18" fmla="*/ 6 w 47"/>
                <a:gd name="T19" fmla="*/ 25 h 72"/>
                <a:gd name="T20" fmla="*/ 4 w 47"/>
                <a:gd name="T21" fmla="*/ 29 h 72"/>
                <a:gd name="T22" fmla="*/ 2 w 47"/>
                <a:gd name="T23" fmla="*/ 33 h 72"/>
                <a:gd name="T24" fmla="*/ 0 w 47"/>
                <a:gd name="T25" fmla="*/ 39 h 72"/>
                <a:gd name="T26" fmla="*/ 0 w 47"/>
                <a:gd name="T27" fmla="*/ 44 h 72"/>
                <a:gd name="T28" fmla="*/ 0 w 47"/>
                <a:gd name="T29" fmla="*/ 50 h 72"/>
                <a:gd name="T30" fmla="*/ 2 w 47"/>
                <a:gd name="T31" fmla="*/ 56 h 72"/>
                <a:gd name="T32" fmla="*/ 4 w 47"/>
                <a:gd name="T33" fmla="*/ 60 h 72"/>
                <a:gd name="T34" fmla="*/ 6 w 47"/>
                <a:gd name="T35" fmla="*/ 64 h 72"/>
                <a:gd name="T36" fmla="*/ 9 w 47"/>
                <a:gd name="T37" fmla="*/ 67 h 72"/>
                <a:gd name="T38" fmla="*/ 13 w 47"/>
                <a:gd name="T39" fmla="*/ 69 h 72"/>
                <a:gd name="T40" fmla="*/ 17 w 47"/>
                <a:gd name="T41" fmla="*/ 71 h 72"/>
                <a:gd name="T42" fmla="*/ 23 w 47"/>
                <a:gd name="T43" fmla="*/ 71 h 72"/>
                <a:gd name="T44" fmla="*/ 27 w 47"/>
                <a:gd name="T45" fmla="*/ 71 h 72"/>
                <a:gd name="T46" fmla="*/ 31 w 47"/>
                <a:gd name="T47" fmla="*/ 69 h 72"/>
                <a:gd name="T48" fmla="*/ 34 w 47"/>
                <a:gd name="T49" fmla="*/ 67 h 72"/>
                <a:gd name="T50" fmla="*/ 36 w 47"/>
                <a:gd name="T51" fmla="*/ 64 h 72"/>
                <a:gd name="T52" fmla="*/ 36 w 47"/>
                <a:gd name="T53" fmla="*/ 69 h 72"/>
                <a:gd name="T54" fmla="*/ 46 w 47"/>
                <a:gd name="T55" fmla="*/ 69 h 72"/>
                <a:gd name="T56" fmla="*/ 46 w 47"/>
                <a:gd name="T57" fmla="*/ 0 h 72"/>
                <a:gd name="T58" fmla="*/ 36 w 47"/>
                <a:gd name="T59" fmla="*/ 0 h 72"/>
                <a:gd name="T60" fmla="*/ 23 w 47"/>
                <a:gd name="T61" fmla="*/ 25 h 72"/>
                <a:gd name="T62" fmla="*/ 29 w 47"/>
                <a:gd name="T63" fmla="*/ 27 h 72"/>
                <a:gd name="T64" fmla="*/ 31 w 47"/>
                <a:gd name="T65" fmla="*/ 29 h 72"/>
                <a:gd name="T66" fmla="*/ 32 w 47"/>
                <a:gd name="T67" fmla="*/ 31 h 72"/>
                <a:gd name="T68" fmla="*/ 36 w 47"/>
                <a:gd name="T69" fmla="*/ 37 h 72"/>
                <a:gd name="T70" fmla="*/ 36 w 47"/>
                <a:gd name="T71" fmla="*/ 46 h 72"/>
                <a:gd name="T72" fmla="*/ 36 w 47"/>
                <a:gd name="T73" fmla="*/ 52 h 72"/>
                <a:gd name="T74" fmla="*/ 34 w 47"/>
                <a:gd name="T75" fmla="*/ 58 h 72"/>
                <a:gd name="T76" fmla="*/ 32 w 47"/>
                <a:gd name="T77" fmla="*/ 60 h 72"/>
                <a:gd name="T78" fmla="*/ 29 w 47"/>
                <a:gd name="T79" fmla="*/ 62 h 72"/>
                <a:gd name="T80" fmla="*/ 27 w 47"/>
                <a:gd name="T81" fmla="*/ 64 h 72"/>
                <a:gd name="T82" fmla="*/ 23 w 47"/>
                <a:gd name="T83" fmla="*/ 64 h 72"/>
                <a:gd name="T84" fmla="*/ 17 w 47"/>
                <a:gd name="T85" fmla="*/ 62 h 72"/>
                <a:gd name="T86" fmla="*/ 13 w 47"/>
                <a:gd name="T87" fmla="*/ 58 h 72"/>
                <a:gd name="T88" fmla="*/ 11 w 47"/>
                <a:gd name="T89" fmla="*/ 52 h 72"/>
                <a:gd name="T90" fmla="*/ 9 w 47"/>
                <a:gd name="T91" fmla="*/ 44 h 72"/>
                <a:gd name="T92" fmla="*/ 9 w 47"/>
                <a:gd name="T93" fmla="*/ 37 h 72"/>
                <a:gd name="T94" fmla="*/ 13 w 47"/>
                <a:gd name="T95" fmla="*/ 31 h 72"/>
                <a:gd name="T96" fmla="*/ 17 w 47"/>
                <a:gd name="T97" fmla="*/ 27 h 72"/>
                <a:gd name="T98" fmla="*/ 23 w 47"/>
                <a:gd name="T99" fmla="*/ 25 h 72"/>
                <a:gd name="T100" fmla="*/ 36 w 47"/>
                <a:gd name="T101" fmla="*/ 0 h 7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7"/>
                <a:gd name="T154" fmla="*/ 0 h 72"/>
                <a:gd name="T155" fmla="*/ 47 w 47"/>
                <a:gd name="T156" fmla="*/ 72 h 7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7" h="72">
                  <a:moveTo>
                    <a:pt x="36" y="0"/>
                  </a:moveTo>
                  <a:lnTo>
                    <a:pt x="36" y="27"/>
                  </a:lnTo>
                  <a:lnTo>
                    <a:pt x="34" y="23"/>
                  </a:lnTo>
                  <a:lnTo>
                    <a:pt x="31" y="21"/>
                  </a:lnTo>
                  <a:lnTo>
                    <a:pt x="27" y="20"/>
                  </a:lnTo>
                  <a:lnTo>
                    <a:pt x="21" y="18"/>
                  </a:lnTo>
                  <a:lnTo>
                    <a:pt x="17" y="20"/>
                  </a:lnTo>
                  <a:lnTo>
                    <a:pt x="13" y="20"/>
                  </a:lnTo>
                  <a:lnTo>
                    <a:pt x="9" y="21"/>
                  </a:lnTo>
                  <a:lnTo>
                    <a:pt x="6" y="25"/>
                  </a:lnTo>
                  <a:lnTo>
                    <a:pt x="4" y="29"/>
                  </a:lnTo>
                  <a:lnTo>
                    <a:pt x="2" y="33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2" y="56"/>
                  </a:lnTo>
                  <a:lnTo>
                    <a:pt x="4" y="60"/>
                  </a:lnTo>
                  <a:lnTo>
                    <a:pt x="6" y="64"/>
                  </a:lnTo>
                  <a:lnTo>
                    <a:pt x="9" y="67"/>
                  </a:lnTo>
                  <a:lnTo>
                    <a:pt x="13" y="69"/>
                  </a:lnTo>
                  <a:lnTo>
                    <a:pt x="17" y="71"/>
                  </a:lnTo>
                  <a:lnTo>
                    <a:pt x="23" y="71"/>
                  </a:lnTo>
                  <a:lnTo>
                    <a:pt x="27" y="71"/>
                  </a:lnTo>
                  <a:lnTo>
                    <a:pt x="31" y="69"/>
                  </a:lnTo>
                  <a:lnTo>
                    <a:pt x="34" y="67"/>
                  </a:lnTo>
                  <a:lnTo>
                    <a:pt x="36" y="64"/>
                  </a:lnTo>
                  <a:lnTo>
                    <a:pt x="36" y="69"/>
                  </a:lnTo>
                  <a:lnTo>
                    <a:pt x="46" y="69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3" y="25"/>
                  </a:lnTo>
                  <a:lnTo>
                    <a:pt x="29" y="27"/>
                  </a:lnTo>
                  <a:lnTo>
                    <a:pt x="31" y="29"/>
                  </a:lnTo>
                  <a:lnTo>
                    <a:pt x="32" y="31"/>
                  </a:lnTo>
                  <a:lnTo>
                    <a:pt x="36" y="37"/>
                  </a:lnTo>
                  <a:lnTo>
                    <a:pt x="36" y="46"/>
                  </a:lnTo>
                  <a:lnTo>
                    <a:pt x="36" y="52"/>
                  </a:lnTo>
                  <a:lnTo>
                    <a:pt x="34" y="58"/>
                  </a:lnTo>
                  <a:lnTo>
                    <a:pt x="32" y="60"/>
                  </a:lnTo>
                  <a:lnTo>
                    <a:pt x="29" y="62"/>
                  </a:lnTo>
                  <a:lnTo>
                    <a:pt x="27" y="64"/>
                  </a:lnTo>
                  <a:lnTo>
                    <a:pt x="23" y="64"/>
                  </a:lnTo>
                  <a:lnTo>
                    <a:pt x="17" y="62"/>
                  </a:lnTo>
                  <a:lnTo>
                    <a:pt x="13" y="58"/>
                  </a:lnTo>
                  <a:lnTo>
                    <a:pt x="11" y="52"/>
                  </a:lnTo>
                  <a:lnTo>
                    <a:pt x="9" y="44"/>
                  </a:lnTo>
                  <a:lnTo>
                    <a:pt x="9" y="37"/>
                  </a:lnTo>
                  <a:lnTo>
                    <a:pt x="13" y="31"/>
                  </a:lnTo>
                  <a:lnTo>
                    <a:pt x="17" y="27"/>
                  </a:lnTo>
                  <a:lnTo>
                    <a:pt x="23" y="25"/>
                  </a:lnTo>
                  <a:lnTo>
                    <a:pt x="3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Freeform 82"/>
            <p:cNvSpPr>
              <a:spLocks/>
            </p:cNvSpPr>
            <p:nvPr/>
          </p:nvSpPr>
          <p:spPr bwMode="auto">
            <a:xfrm>
              <a:off x="3272" y="4102"/>
              <a:ext cx="55" cy="70"/>
            </a:xfrm>
            <a:custGeom>
              <a:avLst/>
              <a:gdLst>
                <a:gd name="T0" fmla="*/ 0 w 55"/>
                <a:gd name="T1" fmla="*/ 0 h 70"/>
                <a:gd name="T2" fmla="*/ 0 w 55"/>
                <a:gd name="T3" fmla="*/ 69 h 70"/>
                <a:gd name="T4" fmla="*/ 31 w 55"/>
                <a:gd name="T5" fmla="*/ 69 h 70"/>
                <a:gd name="T6" fmla="*/ 33 w 55"/>
                <a:gd name="T7" fmla="*/ 69 h 70"/>
                <a:gd name="T8" fmla="*/ 37 w 55"/>
                <a:gd name="T9" fmla="*/ 69 h 70"/>
                <a:gd name="T10" fmla="*/ 41 w 55"/>
                <a:gd name="T11" fmla="*/ 67 h 70"/>
                <a:gd name="T12" fmla="*/ 48 w 55"/>
                <a:gd name="T13" fmla="*/ 64 h 70"/>
                <a:gd name="T14" fmla="*/ 52 w 55"/>
                <a:gd name="T15" fmla="*/ 58 h 70"/>
                <a:gd name="T16" fmla="*/ 52 w 55"/>
                <a:gd name="T17" fmla="*/ 54 h 70"/>
                <a:gd name="T18" fmla="*/ 54 w 55"/>
                <a:gd name="T19" fmla="*/ 50 h 70"/>
                <a:gd name="T20" fmla="*/ 52 w 55"/>
                <a:gd name="T21" fmla="*/ 44 h 70"/>
                <a:gd name="T22" fmla="*/ 50 w 55"/>
                <a:gd name="T23" fmla="*/ 39 h 70"/>
                <a:gd name="T24" fmla="*/ 46 w 55"/>
                <a:gd name="T25" fmla="*/ 35 h 70"/>
                <a:gd name="T26" fmla="*/ 41 w 55"/>
                <a:gd name="T27" fmla="*/ 33 h 70"/>
                <a:gd name="T28" fmla="*/ 46 w 55"/>
                <a:gd name="T29" fmla="*/ 31 h 70"/>
                <a:gd name="T30" fmla="*/ 48 w 55"/>
                <a:gd name="T31" fmla="*/ 27 h 70"/>
                <a:gd name="T32" fmla="*/ 50 w 55"/>
                <a:gd name="T33" fmla="*/ 23 h 70"/>
                <a:gd name="T34" fmla="*/ 50 w 55"/>
                <a:gd name="T35" fmla="*/ 18 h 70"/>
                <a:gd name="T36" fmla="*/ 48 w 55"/>
                <a:gd name="T37" fmla="*/ 12 h 70"/>
                <a:gd name="T38" fmla="*/ 44 w 55"/>
                <a:gd name="T39" fmla="*/ 6 h 70"/>
                <a:gd name="T40" fmla="*/ 39 w 55"/>
                <a:gd name="T41" fmla="*/ 2 h 70"/>
                <a:gd name="T42" fmla="*/ 33 w 55"/>
                <a:gd name="T43" fmla="*/ 0 h 70"/>
                <a:gd name="T44" fmla="*/ 0 w 55"/>
                <a:gd name="T45" fmla="*/ 0 h 70"/>
                <a:gd name="T46" fmla="*/ 10 w 55"/>
                <a:gd name="T47" fmla="*/ 31 h 70"/>
                <a:gd name="T48" fmla="*/ 10 w 55"/>
                <a:gd name="T49" fmla="*/ 10 h 70"/>
                <a:gd name="T50" fmla="*/ 27 w 55"/>
                <a:gd name="T51" fmla="*/ 10 h 70"/>
                <a:gd name="T52" fmla="*/ 29 w 55"/>
                <a:gd name="T53" fmla="*/ 10 h 70"/>
                <a:gd name="T54" fmla="*/ 33 w 55"/>
                <a:gd name="T55" fmla="*/ 10 h 70"/>
                <a:gd name="T56" fmla="*/ 37 w 55"/>
                <a:gd name="T57" fmla="*/ 12 h 70"/>
                <a:gd name="T58" fmla="*/ 41 w 55"/>
                <a:gd name="T59" fmla="*/ 16 h 70"/>
                <a:gd name="T60" fmla="*/ 41 w 55"/>
                <a:gd name="T61" fmla="*/ 20 h 70"/>
                <a:gd name="T62" fmla="*/ 41 w 55"/>
                <a:gd name="T63" fmla="*/ 23 h 70"/>
                <a:gd name="T64" fmla="*/ 37 w 55"/>
                <a:gd name="T65" fmla="*/ 27 h 70"/>
                <a:gd name="T66" fmla="*/ 33 w 55"/>
                <a:gd name="T67" fmla="*/ 29 h 70"/>
                <a:gd name="T68" fmla="*/ 27 w 55"/>
                <a:gd name="T69" fmla="*/ 31 h 70"/>
                <a:gd name="T70" fmla="*/ 10 w 55"/>
                <a:gd name="T71" fmla="*/ 31 h 70"/>
                <a:gd name="T72" fmla="*/ 10 w 55"/>
                <a:gd name="T73" fmla="*/ 62 h 70"/>
                <a:gd name="T74" fmla="*/ 10 w 55"/>
                <a:gd name="T75" fmla="*/ 39 h 70"/>
                <a:gd name="T76" fmla="*/ 29 w 55"/>
                <a:gd name="T77" fmla="*/ 39 h 70"/>
                <a:gd name="T78" fmla="*/ 35 w 55"/>
                <a:gd name="T79" fmla="*/ 39 h 70"/>
                <a:gd name="T80" fmla="*/ 41 w 55"/>
                <a:gd name="T81" fmla="*/ 41 h 70"/>
                <a:gd name="T82" fmla="*/ 43 w 55"/>
                <a:gd name="T83" fmla="*/ 44 h 70"/>
                <a:gd name="T84" fmla="*/ 44 w 55"/>
                <a:gd name="T85" fmla="*/ 50 h 70"/>
                <a:gd name="T86" fmla="*/ 43 w 55"/>
                <a:gd name="T87" fmla="*/ 54 h 70"/>
                <a:gd name="T88" fmla="*/ 41 w 55"/>
                <a:gd name="T89" fmla="*/ 58 h 70"/>
                <a:gd name="T90" fmla="*/ 37 w 55"/>
                <a:gd name="T91" fmla="*/ 62 h 70"/>
                <a:gd name="T92" fmla="*/ 31 w 55"/>
                <a:gd name="T93" fmla="*/ 62 h 70"/>
                <a:gd name="T94" fmla="*/ 10 w 55"/>
                <a:gd name="T95" fmla="*/ 62 h 70"/>
                <a:gd name="T96" fmla="*/ 0 w 55"/>
                <a:gd name="T97" fmla="*/ 0 h 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5"/>
                <a:gd name="T148" fmla="*/ 0 h 70"/>
                <a:gd name="T149" fmla="*/ 55 w 55"/>
                <a:gd name="T150" fmla="*/ 70 h 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5" h="70">
                  <a:moveTo>
                    <a:pt x="0" y="0"/>
                  </a:moveTo>
                  <a:lnTo>
                    <a:pt x="0" y="69"/>
                  </a:lnTo>
                  <a:lnTo>
                    <a:pt x="31" y="69"/>
                  </a:lnTo>
                  <a:lnTo>
                    <a:pt x="33" y="69"/>
                  </a:lnTo>
                  <a:lnTo>
                    <a:pt x="37" y="69"/>
                  </a:lnTo>
                  <a:lnTo>
                    <a:pt x="41" y="67"/>
                  </a:lnTo>
                  <a:lnTo>
                    <a:pt x="48" y="64"/>
                  </a:lnTo>
                  <a:lnTo>
                    <a:pt x="52" y="58"/>
                  </a:lnTo>
                  <a:lnTo>
                    <a:pt x="52" y="54"/>
                  </a:lnTo>
                  <a:lnTo>
                    <a:pt x="54" y="50"/>
                  </a:lnTo>
                  <a:lnTo>
                    <a:pt x="52" y="44"/>
                  </a:lnTo>
                  <a:lnTo>
                    <a:pt x="50" y="39"/>
                  </a:lnTo>
                  <a:lnTo>
                    <a:pt x="46" y="35"/>
                  </a:lnTo>
                  <a:lnTo>
                    <a:pt x="41" y="33"/>
                  </a:lnTo>
                  <a:lnTo>
                    <a:pt x="46" y="31"/>
                  </a:lnTo>
                  <a:lnTo>
                    <a:pt x="48" y="27"/>
                  </a:lnTo>
                  <a:lnTo>
                    <a:pt x="50" y="23"/>
                  </a:lnTo>
                  <a:lnTo>
                    <a:pt x="50" y="18"/>
                  </a:lnTo>
                  <a:lnTo>
                    <a:pt x="48" y="12"/>
                  </a:lnTo>
                  <a:lnTo>
                    <a:pt x="44" y="6"/>
                  </a:lnTo>
                  <a:lnTo>
                    <a:pt x="39" y="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10" y="31"/>
                  </a:lnTo>
                  <a:lnTo>
                    <a:pt x="10" y="10"/>
                  </a:lnTo>
                  <a:lnTo>
                    <a:pt x="27" y="10"/>
                  </a:lnTo>
                  <a:lnTo>
                    <a:pt x="29" y="10"/>
                  </a:lnTo>
                  <a:lnTo>
                    <a:pt x="33" y="10"/>
                  </a:lnTo>
                  <a:lnTo>
                    <a:pt x="37" y="12"/>
                  </a:lnTo>
                  <a:lnTo>
                    <a:pt x="41" y="16"/>
                  </a:lnTo>
                  <a:lnTo>
                    <a:pt x="41" y="20"/>
                  </a:lnTo>
                  <a:lnTo>
                    <a:pt x="41" y="23"/>
                  </a:lnTo>
                  <a:lnTo>
                    <a:pt x="37" y="27"/>
                  </a:lnTo>
                  <a:lnTo>
                    <a:pt x="33" y="29"/>
                  </a:lnTo>
                  <a:lnTo>
                    <a:pt x="27" y="31"/>
                  </a:lnTo>
                  <a:lnTo>
                    <a:pt x="10" y="31"/>
                  </a:lnTo>
                  <a:lnTo>
                    <a:pt x="10" y="62"/>
                  </a:lnTo>
                  <a:lnTo>
                    <a:pt x="10" y="39"/>
                  </a:lnTo>
                  <a:lnTo>
                    <a:pt x="29" y="39"/>
                  </a:lnTo>
                  <a:lnTo>
                    <a:pt x="35" y="39"/>
                  </a:lnTo>
                  <a:lnTo>
                    <a:pt x="41" y="41"/>
                  </a:lnTo>
                  <a:lnTo>
                    <a:pt x="43" y="44"/>
                  </a:lnTo>
                  <a:lnTo>
                    <a:pt x="44" y="50"/>
                  </a:lnTo>
                  <a:lnTo>
                    <a:pt x="43" y="54"/>
                  </a:lnTo>
                  <a:lnTo>
                    <a:pt x="41" y="58"/>
                  </a:lnTo>
                  <a:lnTo>
                    <a:pt x="37" y="62"/>
                  </a:lnTo>
                  <a:lnTo>
                    <a:pt x="31" y="62"/>
                  </a:lnTo>
                  <a:lnTo>
                    <a:pt x="10" y="6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2" name="Freeform 83"/>
            <p:cNvSpPr>
              <a:spLocks/>
            </p:cNvSpPr>
            <p:nvPr/>
          </p:nvSpPr>
          <p:spPr bwMode="auto">
            <a:xfrm>
              <a:off x="3332" y="4102"/>
              <a:ext cx="24" cy="91"/>
            </a:xfrm>
            <a:custGeom>
              <a:avLst/>
              <a:gdLst>
                <a:gd name="T0" fmla="*/ 6 w 24"/>
                <a:gd name="T1" fmla="*/ 0 h 91"/>
                <a:gd name="T2" fmla="*/ 0 w 24"/>
                <a:gd name="T3" fmla="*/ 0 h 91"/>
                <a:gd name="T4" fmla="*/ 4 w 24"/>
                <a:gd name="T5" fmla="*/ 4 h 91"/>
                <a:gd name="T6" fmla="*/ 9 w 24"/>
                <a:gd name="T7" fmla="*/ 18 h 91"/>
                <a:gd name="T8" fmla="*/ 11 w 24"/>
                <a:gd name="T9" fmla="*/ 25 h 91"/>
                <a:gd name="T10" fmla="*/ 13 w 24"/>
                <a:gd name="T11" fmla="*/ 35 h 91"/>
                <a:gd name="T12" fmla="*/ 13 w 24"/>
                <a:gd name="T13" fmla="*/ 43 h 91"/>
                <a:gd name="T14" fmla="*/ 13 w 24"/>
                <a:gd name="T15" fmla="*/ 56 h 91"/>
                <a:gd name="T16" fmla="*/ 11 w 24"/>
                <a:gd name="T17" fmla="*/ 66 h 91"/>
                <a:gd name="T18" fmla="*/ 7 w 24"/>
                <a:gd name="T19" fmla="*/ 77 h 91"/>
                <a:gd name="T20" fmla="*/ 2 w 24"/>
                <a:gd name="T21" fmla="*/ 89 h 91"/>
                <a:gd name="T22" fmla="*/ 0 w 24"/>
                <a:gd name="T23" fmla="*/ 90 h 91"/>
                <a:gd name="T24" fmla="*/ 7 w 24"/>
                <a:gd name="T25" fmla="*/ 90 h 91"/>
                <a:gd name="T26" fmla="*/ 7 w 24"/>
                <a:gd name="T27" fmla="*/ 89 h 91"/>
                <a:gd name="T28" fmla="*/ 15 w 24"/>
                <a:gd name="T29" fmla="*/ 77 h 91"/>
                <a:gd name="T30" fmla="*/ 19 w 24"/>
                <a:gd name="T31" fmla="*/ 67 h 91"/>
                <a:gd name="T32" fmla="*/ 21 w 24"/>
                <a:gd name="T33" fmla="*/ 56 h 91"/>
                <a:gd name="T34" fmla="*/ 23 w 24"/>
                <a:gd name="T35" fmla="*/ 44 h 91"/>
                <a:gd name="T36" fmla="*/ 23 w 24"/>
                <a:gd name="T37" fmla="*/ 35 h 91"/>
                <a:gd name="T38" fmla="*/ 21 w 24"/>
                <a:gd name="T39" fmla="*/ 27 h 91"/>
                <a:gd name="T40" fmla="*/ 17 w 24"/>
                <a:gd name="T41" fmla="*/ 16 h 91"/>
                <a:gd name="T42" fmla="*/ 11 w 24"/>
                <a:gd name="T43" fmla="*/ 6 h 91"/>
                <a:gd name="T44" fmla="*/ 7 w 24"/>
                <a:gd name="T45" fmla="*/ 0 h 91"/>
                <a:gd name="T46" fmla="*/ 6 w 24"/>
                <a:gd name="T47" fmla="*/ 0 h 9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4"/>
                <a:gd name="T73" fmla="*/ 0 h 91"/>
                <a:gd name="T74" fmla="*/ 24 w 24"/>
                <a:gd name="T75" fmla="*/ 91 h 9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4" h="91">
                  <a:moveTo>
                    <a:pt x="6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9" y="18"/>
                  </a:lnTo>
                  <a:lnTo>
                    <a:pt x="11" y="25"/>
                  </a:lnTo>
                  <a:lnTo>
                    <a:pt x="13" y="35"/>
                  </a:lnTo>
                  <a:lnTo>
                    <a:pt x="13" y="43"/>
                  </a:lnTo>
                  <a:lnTo>
                    <a:pt x="13" y="56"/>
                  </a:lnTo>
                  <a:lnTo>
                    <a:pt x="11" y="66"/>
                  </a:lnTo>
                  <a:lnTo>
                    <a:pt x="7" y="77"/>
                  </a:lnTo>
                  <a:lnTo>
                    <a:pt x="2" y="89"/>
                  </a:lnTo>
                  <a:lnTo>
                    <a:pt x="0" y="90"/>
                  </a:lnTo>
                  <a:lnTo>
                    <a:pt x="7" y="90"/>
                  </a:lnTo>
                  <a:lnTo>
                    <a:pt x="7" y="89"/>
                  </a:lnTo>
                  <a:lnTo>
                    <a:pt x="15" y="77"/>
                  </a:lnTo>
                  <a:lnTo>
                    <a:pt x="19" y="67"/>
                  </a:lnTo>
                  <a:lnTo>
                    <a:pt x="21" y="56"/>
                  </a:lnTo>
                  <a:lnTo>
                    <a:pt x="23" y="44"/>
                  </a:lnTo>
                  <a:lnTo>
                    <a:pt x="23" y="35"/>
                  </a:lnTo>
                  <a:lnTo>
                    <a:pt x="21" y="27"/>
                  </a:lnTo>
                  <a:lnTo>
                    <a:pt x="17" y="16"/>
                  </a:lnTo>
                  <a:lnTo>
                    <a:pt x="11" y="6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3" name="Freeform 84"/>
            <p:cNvSpPr>
              <a:spLocks/>
            </p:cNvSpPr>
            <p:nvPr/>
          </p:nvSpPr>
          <p:spPr bwMode="auto">
            <a:xfrm>
              <a:off x="994" y="3076"/>
              <a:ext cx="74" cy="57"/>
            </a:xfrm>
            <a:custGeom>
              <a:avLst/>
              <a:gdLst>
                <a:gd name="T0" fmla="*/ 17 w 74"/>
                <a:gd name="T1" fmla="*/ 2 h 57"/>
                <a:gd name="T2" fmla="*/ 9 w 74"/>
                <a:gd name="T3" fmla="*/ 6 h 57"/>
                <a:gd name="T4" fmla="*/ 4 w 74"/>
                <a:gd name="T5" fmla="*/ 11 h 57"/>
                <a:gd name="T6" fmla="*/ 0 w 74"/>
                <a:gd name="T7" fmla="*/ 23 h 57"/>
                <a:gd name="T8" fmla="*/ 2 w 74"/>
                <a:gd name="T9" fmla="*/ 38 h 57"/>
                <a:gd name="T10" fmla="*/ 6 w 74"/>
                <a:gd name="T11" fmla="*/ 46 h 57"/>
                <a:gd name="T12" fmla="*/ 11 w 74"/>
                <a:gd name="T13" fmla="*/ 52 h 57"/>
                <a:gd name="T14" fmla="*/ 21 w 74"/>
                <a:gd name="T15" fmla="*/ 52 h 57"/>
                <a:gd name="T16" fmla="*/ 30 w 74"/>
                <a:gd name="T17" fmla="*/ 50 h 57"/>
                <a:gd name="T18" fmla="*/ 36 w 74"/>
                <a:gd name="T19" fmla="*/ 44 h 57"/>
                <a:gd name="T20" fmla="*/ 42 w 74"/>
                <a:gd name="T21" fmla="*/ 21 h 57"/>
                <a:gd name="T22" fmla="*/ 46 w 74"/>
                <a:gd name="T23" fmla="*/ 11 h 57"/>
                <a:gd name="T24" fmla="*/ 52 w 74"/>
                <a:gd name="T25" fmla="*/ 10 h 57"/>
                <a:gd name="T26" fmla="*/ 59 w 74"/>
                <a:gd name="T27" fmla="*/ 11 h 57"/>
                <a:gd name="T28" fmla="*/ 63 w 74"/>
                <a:gd name="T29" fmla="*/ 19 h 57"/>
                <a:gd name="T30" fmla="*/ 63 w 74"/>
                <a:gd name="T31" fmla="*/ 34 h 57"/>
                <a:gd name="T32" fmla="*/ 55 w 74"/>
                <a:gd name="T33" fmla="*/ 44 h 57"/>
                <a:gd name="T34" fmla="*/ 48 w 74"/>
                <a:gd name="T35" fmla="*/ 56 h 57"/>
                <a:gd name="T36" fmla="*/ 61 w 74"/>
                <a:gd name="T37" fmla="*/ 52 h 57"/>
                <a:gd name="T38" fmla="*/ 69 w 74"/>
                <a:gd name="T39" fmla="*/ 44 h 57"/>
                <a:gd name="T40" fmla="*/ 73 w 74"/>
                <a:gd name="T41" fmla="*/ 27 h 57"/>
                <a:gd name="T42" fmla="*/ 69 w 74"/>
                <a:gd name="T43" fmla="*/ 11 h 57"/>
                <a:gd name="T44" fmla="*/ 63 w 74"/>
                <a:gd name="T45" fmla="*/ 4 h 57"/>
                <a:gd name="T46" fmla="*/ 57 w 74"/>
                <a:gd name="T47" fmla="*/ 0 h 57"/>
                <a:gd name="T48" fmla="*/ 46 w 74"/>
                <a:gd name="T49" fmla="*/ 0 h 57"/>
                <a:gd name="T50" fmla="*/ 36 w 74"/>
                <a:gd name="T51" fmla="*/ 8 h 57"/>
                <a:gd name="T52" fmla="*/ 29 w 74"/>
                <a:gd name="T53" fmla="*/ 36 h 57"/>
                <a:gd name="T54" fmla="*/ 25 w 74"/>
                <a:gd name="T55" fmla="*/ 40 h 57"/>
                <a:gd name="T56" fmla="*/ 19 w 74"/>
                <a:gd name="T57" fmla="*/ 44 h 57"/>
                <a:gd name="T58" fmla="*/ 11 w 74"/>
                <a:gd name="T59" fmla="*/ 38 h 57"/>
                <a:gd name="T60" fmla="*/ 7 w 74"/>
                <a:gd name="T61" fmla="*/ 27 h 57"/>
                <a:gd name="T62" fmla="*/ 11 w 74"/>
                <a:gd name="T63" fmla="*/ 15 h 57"/>
                <a:gd name="T64" fmla="*/ 23 w 74"/>
                <a:gd name="T65" fmla="*/ 11 h 5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4"/>
                <a:gd name="T100" fmla="*/ 0 h 57"/>
                <a:gd name="T101" fmla="*/ 74 w 74"/>
                <a:gd name="T102" fmla="*/ 57 h 5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4" h="57">
                  <a:moveTo>
                    <a:pt x="23" y="2"/>
                  </a:moveTo>
                  <a:lnTo>
                    <a:pt x="17" y="2"/>
                  </a:lnTo>
                  <a:lnTo>
                    <a:pt x="13" y="4"/>
                  </a:lnTo>
                  <a:lnTo>
                    <a:pt x="9" y="6"/>
                  </a:lnTo>
                  <a:lnTo>
                    <a:pt x="6" y="10"/>
                  </a:lnTo>
                  <a:lnTo>
                    <a:pt x="4" y="11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0" y="29"/>
                  </a:lnTo>
                  <a:lnTo>
                    <a:pt x="2" y="38"/>
                  </a:lnTo>
                  <a:lnTo>
                    <a:pt x="4" y="42"/>
                  </a:lnTo>
                  <a:lnTo>
                    <a:pt x="6" y="46"/>
                  </a:lnTo>
                  <a:lnTo>
                    <a:pt x="9" y="48"/>
                  </a:lnTo>
                  <a:lnTo>
                    <a:pt x="11" y="52"/>
                  </a:lnTo>
                  <a:lnTo>
                    <a:pt x="17" y="52"/>
                  </a:lnTo>
                  <a:lnTo>
                    <a:pt x="21" y="52"/>
                  </a:lnTo>
                  <a:lnTo>
                    <a:pt x="29" y="52"/>
                  </a:lnTo>
                  <a:lnTo>
                    <a:pt x="30" y="50"/>
                  </a:lnTo>
                  <a:lnTo>
                    <a:pt x="34" y="46"/>
                  </a:lnTo>
                  <a:lnTo>
                    <a:pt x="36" y="44"/>
                  </a:lnTo>
                  <a:lnTo>
                    <a:pt x="38" y="40"/>
                  </a:lnTo>
                  <a:lnTo>
                    <a:pt x="42" y="21"/>
                  </a:lnTo>
                  <a:lnTo>
                    <a:pt x="44" y="15"/>
                  </a:lnTo>
                  <a:lnTo>
                    <a:pt x="46" y="11"/>
                  </a:lnTo>
                  <a:lnTo>
                    <a:pt x="50" y="10"/>
                  </a:lnTo>
                  <a:lnTo>
                    <a:pt x="52" y="10"/>
                  </a:lnTo>
                  <a:lnTo>
                    <a:pt x="57" y="10"/>
                  </a:lnTo>
                  <a:lnTo>
                    <a:pt x="59" y="11"/>
                  </a:lnTo>
                  <a:lnTo>
                    <a:pt x="61" y="13"/>
                  </a:lnTo>
                  <a:lnTo>
                    <a:pt x="63" y="19"/>
                  </a:lnTo>
                  <a:lnTo>
                    <a:pt x="65" y="27"/>
                  </a:lnTo>
                  <a:lnTo>
                    <a:pt x="63" y="34"/>
                  </a:lnTo>
                  <a:lnTo>
                    <a:pt x="61" y="40"/>
                  </a:lnTo>
                  <a:lnTo>
                    <a:pt x="55" y="44"/>
                  </a:lnTo>
                  <a:lnTo>
                    <a:pt x="48" y="46"/>
                  </a:lnTo>
                  <a:lnTo>
                    <a:pt x="48" y="56"/>
                  </a:lnTo>
                  <a:lnTo>
                    <a:pt x="55" y="54"/>
                  </a:lnTo>
                  <a:lnTo>
                    <a:pt x="61" y="52"/>
                  </a:lnTo>
                  <a:lnTo>
                    <a:pt x="65" y="48"/>
                  </a:lnTo>
                  <a:lnTo>
                    <a:pt x="69" y="44"/>
                  </a:lnTo>
                  <a:lnTo>
                    <a:pt x="71" y="36"/>
                  </a:lnTo>
                  <a:lnTo>
                    <a:pt x="73" y="27"/>
                  </a:lnTo>
                  <a:lnTo>
                    <a:pt x="71" y="15"/>
                  </a:lnTo>
                  <a:lnTo>
                    <a:pt x="69" y="11"/>
                  </a:lnTo>
                  <a:lnTo>
                    <a:pt x="67" y="8"/>
                  </a:lnTo>
                  <a:lnTo>
                    <a:pt x="63" y="4"/>
                  </a:lnTo>
                  <a:lnTo>
                    <a:pt x="61" y="2"/>
                  </a:lnTo>
                  <a:lnTo>
                    <a:pt x="57" y="0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40" y="4"/>
                  </a:lnTo>
                  <a:lnTo>
                    <a:pt x="36" y="8"/>
                  </a:lnTo>
                  <a:lnTo>
                    <a:pt x="34" y="15"/>
                  </a:lnTo>
                  <a:lnTo>
                    <a:pt x="29" y="36"/>
                  </a:lnTo>
                  <a:lnTo>
                    <a:pt x="27" y="40"/>
                  </a:lnTo>
                  <a:lnTo>
                    <a:pt x="25" y="40"/>
                  </a:lnTo>
                  <a:lnTo>
                    <a:pt x="23" y="42"/>
                  </a:lnTo>
                  <a:lnTo>
                    <a:pt x="19" y="44"/>
                  </a:lnTo>
                  <a:lnTo>
                    <a:pt x="15" y="42"/>
                  </a:lnTo>
                  <a:lnTo>
                    <a:pt x="11" y="38"/>
                  </a:lnTo>
                  <a:lnTo>
                    <a:pt x="9" y="34"/>
                  </a:lnTo>
                  <a:lnTo>
                    <a:pt x="7" y="27"/>
                  </a:lnTo>
                  <a:lnTo>
                    <a:pt x="9" y="21"/>
                  </a:lnTo>
                  <a:lnTo>
                    <a:pt x="11" y="15"/>
                  </a:lnTo>
                  <a:lnTo>
                    <a:pt x="17" y="11"/>
                  </a:lnTo>
                  <a:lnTo>
                    <a:pt x="23" y="11"/>
                  </a:lnTo>
                  <a:lnTo>
                    <a:pt x="23" y="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4" name="Freeform 85"/>
            <p:cNvSpPr>
              <a:spLocks/>
            </p:cNvSpPr>
            <p:nvPr/>
          </p:nvSpPr>
          <p:spPr bwMode="auto">
            <a:xfrm>
              <a:off x="1013" y="3022"/>
              <a:ext cx="72" cy="45"/>
            </a:xfrm>
            <a:custGeom>
              <a:avLst/>
              <a:gdLst>
                <a:gd name="T0" fmla="*/ 46 w 72"/>
                <a:gd name="T1" fmla="*/ 35 h 45"/>
                <a:gd name="T2" fmla="*/ 50 w 72"/>
                <a:gd name="T3" fmla="*/ 33 h 45"/>
                <a:gd name="T4" fmla="*/ 52 w 72"/>
                <a:gd name="T5" fmla="*/ 29 h 45"/>
                <a:gd name="T6" fmla="*/ 54 w 72"/>
                <a:gd name="T7" fmla="*/ 25 h 45"/>
                <a:gd name="T8" fmla="*/ 54 w 72"/>
                <a:gd name="T9" fmla="*/ 21 h 45"/>
                <a:gd name="T10" fmla="*/ 52 w 72"/>
                <a:gd name="T11" fmla="*/ 18 h 45"/>
                <a:gd name="T12" fmla="*/ 52 w 72"/>
                <a:gd name="T13" fmla="*/ 14 h 45"/>
                <a:gd name="T14" fmla="*/ 50 w 72"/>
                <a:gd name="T15" fmla="*/ 8 h 45"/>
                <a:gd name="T16" fmla="*/ 46 w 72"/>
                <a:gd name="T17" fmla="*/ 6 h 45"/>
                <a:gd name="T18" fmla="*/ 42 w 72"/>
                <a:gd name="T19" fmla="*/ 2 h 45"/>
                <a:gd name="T20" fmla="*/ 36 w 72"/>
                <a:gd name="T21" fmla="*/ 2 h 45"/>
                <a:gd name="T22" fmla="*/ 31 w 72"/>
                <a:gd name="T23" fmla="*/ 0 h 45"/>
                <a:gd name="T24" fmla="*/ 25 w 72"/>
                <a:gd name="T25" fmla="*/ 0 h 45"/>
                <a:gd name="T26" fmla="*/ 15 w 72"/>
                <a:gd name="T27" fmla="*/ 2 h 45"/>
                <a:gd name="T28" fmla="*/ 11 w 72"/>
                <a:gd name="T29" fmla="*/ 2 h 45"/>
                <a:gd name="T30" fmla="*/ 8 w 72"/>
                <a:gd name="T31" fmla="*/ 6 h 45"/>
                <a:gd name="T32" fmla="*/ 4 w 72"/>
                <a:gd name="T33" fmla="*/ 8 h 45"/>
                <a:gd name="T34" fmla="*/ 2 w 72"/>
                <a:gd name="T35" fmla="*/ 12 h 45"/>
                <a:gd name="T36" fmla="*/ 0 w 72"/>
                <a:gd name="T37" fmla="*/ 16 h 45"/>
                <a:gd name="T38" fmla="*/ 0 w 72"/>
                <a:gd name="T39" fmla="*/ 20 h 45"/>
                <a:gd name="T40" fmla="*/ 0 w 72"/>
                <a:gd name="T41" fmla="*/ 25 h 45"/>
                <a:gd name="T42" fmla="*/ 2 w 72"/>
                <a:gd name="T43" fmla="*/ 29 h 45"/>
                <a:gd name="T44" fmla="*/ 4 w 72"/>
                <a:gd name="T45" fmla="*/ 31 h 45"/>
                <a:gd name="T46" fmla="*/ 8 w 72"/>
                <a:gd name="T47" fmla="*/ 35 h 45"/>
                <a:gd name="T48" fmla="*/ 10 w 72"/>
                <a:gd name="T49" fmla="*/ 37 h 45"/>
                <a:gd name="T50" fmla="*/ 2 w 72"/>
                <a:gd name="T51" fmla="*/ 37 h 45"/>
                <a:gd name="T52" fmla="*/ 2 w 72"/>
                <a:gd name="T53" fmla="*/ 44 h 45"/>
                <a:gd name="T54" fmla="*/ 71 w 72"/>
                <a:gd name="T55" fmla="*/ 44 h 45"/>
                <a:gd name="T56" fmla="*/ 71 w 72"/>
                <a:gd name="T57" fmla="*/ 35 h 45"/>
                <a:gd name="T58" fmla="*/ 46 w 72"/>
                <a:gd name="T59" fmla="*/ 35 h 45"/>
                <a:gd name="T60" fmla="*/ 8 w 72"/>
                <a:gd name="T61" fmla="*/ 23 h 45"/>
                <a:gd name="T62" fmla="*/ 10 w 72"/>
                <a:gd name="T63" fmla="*/ 16 h 45"/>
                <a:gd name="T64" fmla="*/ 11 w 72"/>
                <a:gd name="T65" fmla="*/ 12 h 45"/>
                <a:gd name="T66" fmla="*/ 17 w 72"/>
                <a:gd name="T67" fmla="*/ 10 h 45"/>
                <a:gd name="T68" fmla="*/ 27 w 72"/>
                <a:gd name="T69" fmla="*/ 8 h 45"/>
                <a:gd name="T70" fmla="*/ 34 w 72"/>
                <a:gd name="T71" fmla="*/ 10 h 45"/>
                <a:gd name="T72" fmla="*/ 40 w 72"/>
                <a:gd name="T73" fmla="*/ 12 h 45"/>
                <a:gd name="T74" fmla="*/ 44 w 72"/>
                <a:gd name="T75" fmla="*/ 16 h 45"/>
                <a:gd name="T76" fmla="*/ 46 w 72"/>
                <a:gd name="T77" fmla="*/ 21 h 45"/>
                <a:gd name="T78" fmla="*/ 44 w 72"/>
                <a:gd name="T79" fmla="*/ 27 h 45"/>
                <a:gd name="T80" fmla="*/ 40 w 72"/>
                <a:gd name="T81" fmla="*/ 31 h 45"/>
                <a:gd name="T82" fmla="*/ 36 w 72"/>
                <a:gd name="T83" fmla="*/ 35 h 45"/>
                <a:gd name="T84" fmla="*/ 29 w 72"/>
                <a:gd name="T85" fmla="*/ 37 h 45"/>
                <a:gd name="T86" fmla="*/ 19 w 72"/>
                <a:gd name="T87" fmla="*/ 35 h 45"/>
                <a:gd name="T88" fmla="*/ 13 w 72"/>
                <a:gd name="T89" fmla="*/ 33 h 45"/>
                <a:gd name="T90" fmla="*/ 10 w 72"/>
                <a:gd name="T91" fmla="*/ 27 h 45"/>
                <a:gd name="T92" fmla="*/ 8 w 72"/>
                <a:gd name="T93" fmla="*/ 23 h 45"/>
                <a:gd name="T94" fmla="*/ 46 w 72"/>
                <a:gd name="T95" fmla="*/ 35 h 4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2"/>
                <a:gd name="T145" fmla="*/ 0 h 45"/>
                <a:gd name="T146" fmla="*/ 72 w 72"/>
                <a:gd name="T147" fmla="*/ 45 h 4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2" h="45">
                  <a:moveTo>
                    <a:pt x="46" y="35"/>
                  </a:moveTo>
                  <a:lnTo>
                    <a:pt x="50" y="33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4" y="21"/>
                  </a:lnTo>
                  <a:lnTo>
                    <a:pt x="52" y="18"/>
                  </a:lnTo>
                  <a:lnTo>
                    <a:pt x="52" y="14"/>
                  </a:lnTo>
                  <a:lnTo>
                    <a:pt x="50" y="8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2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15" y="2"/>
                  </a:lnTo>
                  <a:lnTo>
                    <a:pt x="11" y="2"/>
                  </a:lnTo>
                  <a:lnTo>
                    <a:pt x="8" y="6"/>
                  </a:lnTo>
                  <a:lnTo>
                    <a:pt x="4" y="8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0" y="25"/>
                  </a:lnTo>
                  <a:lnTo>
                    <a:pt x="2" y="29"/>
                  </a:lnTo>
                  <a:lnTo>
                    <a:pt x="4" y="31"/>
                  </a:lnTo>
                  <a:lnTo>
                    <a:pt x="8" y="35"/>
                  </a:lnTo>
                  <a:lnTo>
                    <a:pt x="10" y="37"/>
                  </a:lnTo>
                  <a:lnTo>
                    <a:pt x="2" y="37"/>
                  </a:lnTo>
                  <a:lnTo>
                    <a:pt x="2" y="44"/>
                  </a:lnTo>
                  <a:lnTo>
                    <a:pt x="71" y="44"/>
                  </a:lnTo>
                  <a:lnTo>
                    <a:pt x="71" y="35"/>
                  </a:lnTo>
                  <a:lnTo>
                    <a:pt x="46" y="35"/>
                  </a:lnTo>
                  <a:lnTo>
                    <a:pt x="8" y="23"/>
                  </a:lnTo>
                  <a:lnTo>
                    <a:pt x="10" y="16"/>
                  </a:lnTo>
                  <a:lnTo>
                    <a:pt x="11" y="12"/>
                  </a:lnTo>
                  <a:lnTo>
                    <a:pt x="17" y="10"/>
                  </a:lnTo>
                  <a:lnTo>
                    <a:pt x="27" y="8"/>
                  </a:lnTo>
                  <a:lnTo>
                    <a:pt x="34" y="10"/>
                  </a:lnTo>
                  <a:lnTo>
                    <a:pt x="40" y="12"/>
                  </a:lnTo>
                  <a:lnTo>
                    <a:pt x="44" y="16"/>
                  </a:lnTo>
                  <a:lnTo>
                    <a:pt x="46" y="21"/>
                  </a:lnTo>
                  <a:lnTo>
                    <a:pt x="44" y="27"/>
                  </a:lnTo>
                  <a:lnTo>
                    <a:pt x="40" y="31"/>
                  </a:lnTo>
                  <a:lnTo>
                    <a:pt x="36" y="35"/>
                  </a:lnTo>
                  <a:lnTo>
                    <a:pt x="29" y="37"/>
                  </a:lnTo>
                  <a:lnTo>
                    <a:pt x="19" y="35"/>
                  </a:lnTo>
                  <a:lnTo>
                    <a:pt x="13" y="33"/>
                  </a:lnTo>
                  <a:lnTo>
                    <a:pt x="10" y="27"/>
                  </a:lnTo>
                  <a:lnTo>
                    <a:pt x="8" y="23"/>
                  </a:lnTo>
                  <a:lnTo>
                    <a:pt x="46" y="3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5" name="Freeform 86"/>
            <p:cNvSpPr>
              <a:spLocks/>
            </p:cNvSpPr>
            <p:nvPr/>
          </p:nvSpPr>
          <p:spPr bwMode="auto">
            <a:xfrm>
              <a:off x="1013" y="2969"/>
              <a:ext cx="55" cy="47"/>
            </a:xfrm>
            <a:custGeom>
              <a:avLst/>
              <a:gdLst>
                <a:gd name="T0" fmla="*/ 29 w 55"/>
                <a:gd name="T1" fmla="*/ 0 h 47"/>
                <a:gd name="T2" fmla="*/ 17 w 55"/>
                <a:gd name="T3" fmla="*/ 2 h 47"/>
                <a:gd name="T4" fmla="*/ 11 w 55"/>
                <a:gd name="T5" fmla="*/ 4 h 47"/>
                <a:gd name="T6" fmla="*/ 8 w 55"/>
                <a:gd name="T7" fmla="*/ 5 h 47"/>
                <a:gd name="T8" fmla="*/ 4 w 55"/>
                <a:gd name="T9" fmla="*/ 9 h 47"/>
                <a:gd name="T10" fmla="*/ 2 w 55"/>
                <a:gd name="T11" fmla="*/ 11 h 47"/>
                <a:gd name="T12" fmla="*/ 0 w 55"/>
                <a:gd name="T13" fmla="*/ 17 h 47"/>
                <a:gd name="T14" fmla="*/ 0 w 55"/>
                <a:gd name="T15" fmla="*/ 21 h 47"/>
                <a:gd name="T16" fmla="*/ 0 w 55"/>
                <a:gd name="T17" fmla="*/ 27 h 47"/>
                <a:gd name="T18" fmla="*/ 2 w 55"/>
                <a:gd name="T19" fmla="*/ 32 h 47"/>
                <a:gd name="T20" fmla="*/ 4 w 55"/>
                <a:gd name="T21" fmla="*/ 36 h 47"/>
                <a:gd name="T22" fmla="*/ 8 w 55"/>
                <a:gd name="T23" fmla="*/ 38 h 47"/>
                <a:gd name="T24" fmla="*/ 11 w 55"/>
                <a:gd name="T25" fmla="*/ 42 h 47"/>
                <a:gd name="T26" fmla="*/ 15 w 55"/>
                <a:gd name="T27" fmla="*/ 44 h 47"/>
                <a:gd name="T28" fmla="*/ 21 w 55"/>
                <a:gd name="T29" fmla="*/ 44 h 47"/>
                <a:gd name="T30" fmla="*/ 27 w 55"/>
                <a:gd name="T31" fmla="*/ 46 h 47"/>
                <a:gd name="T32" fmla="*/ 34 w 55"/>
                <a:gd name="T33" fmla="*/ 44 h 47"/>
                <a:gd name="T34" fmla="*/ 40 w 55"/>
                <a:gd name="T35" fmla="*/ 42 h 47"/>
                <a:gd name="T36" fmla="*/ 46 w 55"/>
                <a:gd name="T37" fmla="*/ 38 h 47"/>
                <a:gd name="T38" fmla="*/ 50 w 55"/>
                <a:gd name="T39" fmla="*/ 34 h 47"/>
                <a:gd name="T40" fmla="*/ 52 w 55"/>
                <a:gd name="T41" fmla="*/ 28 h 47"/>
                <a:gd name="T42" fmla="*/ 54 w 55"/>
                <a:gd name="T43" fmla="*/ 21 h 47"/>
                <a:gd name="T44" fmla="*/ 52 w 55"/>
                <a:gd name="T45" fmla="*/ 17 h 47"/>
                <a:gd name="T46" fmla="*/ 52 w 55"/>
                <a:gd name="T47" fmla="*/ 11 h 47"/>
                <a:gd name="T48" fmla="*/ 50 w 55"/>
                <a:gd name="T49" fmla="*/ 9 h 47"/>
                <a:gd name="T50" fmla="*/ 46 w 55"/>
                <a:gd name="T51" fmla="*/ 5 h 47"/>
                <a:gd name="T52" fmla="*/ 40 w 55"/>
                <a:gd name="T53" fmla="*/ 2 h 47"/>
                <a:gd name="T54" fmla="*/ 36 w 55"/>
                <a:gd name="T55" fmla="*/ 0 h 47"/>
                <a:gd name="T56" fmla="*/ 36 w 55"/>
                <a:gd name="T57" fmla="*/ 9 h 47"/>
                <a:gd name="T58" fmla="*/ 40 w 55"/>
                <a:gd name="T59" fmla="*/ 9 h 47"/>
                <a:gd name="T60" fmla="*/ 44 w 55"/>
                <a:gd name="T61" fmla="*/ 13 h 47"/>
                <a:gd name="T62" fmla="*/ 44 w 55"/>
                <a:gd name="T63" fmla="*/ 17 h 47"/>
                <a:gd name="T64" fmla="*/ 46 w 55"/>
                <a:gd name="T65" fmla="*/ 23 h 47"/>
                <a:gd name="T66" fmla="*/ 44 w 55"/>
                <a:gd name="T67" fmla="*/ 28 h 47"/>
                <a:gd name="T68" fmla="*/ 42 w 55"/>
                <a:gd name="T69" fmla="*/ 32 h 47"/>
                <a:gd name="T70" fmla="*/ 36 w 55"/>
                <a:gd name="T71" fmla="*/ 34 h 47"/>
                <a:gd name="T72" fmla="*/ 29 w 55"/>
                <a:gd name="T73" fmla="*/ 36 h 47"/>
                <a:gd name="T74" fmla="*/ 29 w 55"/>
                <a:gd name="T75" fmla="*/ 0 h 47"/>
                <a:gd name="T76" fmla="*/ 23 w 55"/>
                <a:gd name="T77" fmla="*/ 36 h 47"/>
                <a:gd name="T78" fmla="*/ 17 w 55"/>
                <a:gd name="T79" fmla="*/ 34 h 47"/>
                <a:gd name="T80" fmla="*/ 11 w 55"/>
                <a:gd name="T81" fmla="*/ 32 h 47"/>
                <a:gd name="T82" fmla="*/ 10 w 55"/>
                <a:gd name="T83" fmla="*/ 27 h 47"/>
                <a:gd name="T84" fmla="*/ 8 w 55"/>
                <a:gd name="T85" fmla="*/ 21 h 47"/>
                <a:gd name="T86" fmla="*/ 10 w 55"/>
                <a:gd name="T87" fmla="*/ 17 h 47"/>
                <a:gd name="T88" fmla="*/ 11 w 55"/>
                <a:gd name="T89" fmla="*/ 13 h 47"/>
                <a:gd name="T90" fmla="*/ 15 w 55"/>
                <a:gd name="T91" fmla="*/ 9 h 47"/>
                <a:gd name="T92" fmla="*/ 23 w 55"/>
                <a:gd name="T93" fmla="*/ 9 h 47"/>
                <a:gd name="T94" fmla="*/ 23 w 55"/>
                <a:gd name="T95" fmla="*/ 36 h 47"/>
                <a:gd name="T96" fmla="*/ 29 w 55"/>
                <a:gd name="T97" fmla="*/ 0 h 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5"/>
                <a:gd name="T148" fmla="*/ 0 h 47"/>
                <a:gd name="T149" fmla="*/ 55 w 55"/>
                <a:gd name="T150" fmla="*/ 47 h 4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5" h="47">
                  <a:moveTo>
                    <a:pt x="29" y="0"/>
                  </a:moveTo>
                  <a:lnTo>
                    <a:pt x="17" y="2"/>
                  </a:lnTo>
                  <a:lnTo>
                    <a:pt x="11" y="4"/>
                  </a:lnTo>
                  <a:lnTo>
                    <a:pt x="8" y="5"/>
                  </a:lnTo>
                  <a:lnTo>
                    <a:pt x="4" y="9"/>
                  </a:lnTo>
                  <a:lnTo>
                    <a:pt x="2" y="11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8" y="38"/>
                  </a:lnTo>
                  <a:lnTo>
                    <a:pt x="11" y="42"/>
                  </a:lnTo>
                  <a:lnTo>
                    <a:pt x="15" y="44"/>
                  </a:lnTo>
                  <a:lnTo>
                    <a:pt x="21" y="44"/>
                  </a:lnTo>
                  <a:lnTo>
                    <a:pt x="27" y="46"/>
                  </a:lnTo>
                  <a:lnTo>
                    <a:pt x="34" y="44"/>
                  </a:lnTo>
                  <a:lnTo>
                    <a:pt x="40" y="42"/>
                  </a:lnTo>
                  <a:lnTo>
                    <a:pt x="46" y="38"/>
                  </a:lnTo>
                  <a:lnTo>
                    <a:pt x="50" y="34"/>
                  </a:lnTo>
                  <a:lnTo>
                    <a:pt x="52" y="28"/>
                  </a:lnTo>
                  <a:lnTo>
                    <a:pt x="54" y="21"/>
                  </a:lnTo>
                  <a:lnTo>
                    <a:pt x="52" y="17"/>
                  </a:lnTo>
                  <a:lnTo>
                    <a:pt x="52" y="11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6" y="9"/>
                  </a:lnTo>
                  <a:lnTo>
                    <a:pt x="40" y="9"/>
                  </a:lnTo>
                  <a:lnTo>
                    <a:pt x="44" y="13"/>
                  </a:lnTo>
                  <a:lnTo>
                    <a:pt x="44" y="17"/>
                  </a:lnTo>
                  <a:lnTo>
                    <a:pt x="46" y="23"/>
                  </a:lnTo>
                  <a:lnTo>
                    <a:pt x="44" y="28"/>
                  </a:lnTo>
                  <a:lnTo>
                    <a:pt x="42" y="32"/>
                  </a:lnTo>
                  <a:lnTo>
                    <a:pt x="36" y="34"/>
                  </a:lnTo>
                  <a:lnTo>
                    <a:pt x="29" y="36"/>
                  </a:lnTo>
                  <a:lnTo>
                    <a:pt x="29" y="0"/>
                  </a:lnTo>
                  <a:lnTo>
                    <a:pt x="23" y="36"/>
                  </a:lnTo>
                  <a:lnTo>
                    <a:pt x="17" y="34"/>
                  </a:lnTo>
                  <a:lnTo>
                    <a:pt x="11" y="32"/>
                  </a:lnTo>
                  <a:lnTo>
                    <a:pt x="10" y="27"/>
                  </a:lnTo>
                  <a:lnTo>
                    <a:pt x="8" y="21"/>
                  </a:lnTo>
                  <a:lnTo>
                    <a:pt x="10" y="17"/>
                  </a:lnTo>
                  <a:lnTo>
                    <a:pt x="11" y="13"/>
                  </a:lnTo>
                  <a:lnTo>
                    <a:pt x="15" y="9"/>
                  </a:lnTo>
                  <a:lnTo>
                    <a:pt x="23" y="9"/>
                  </a:lnTo>
                  <a:lnTo>
                    <a:pt x="23" y="36"/>
                  </a:lnTo>
                  <a:lnTo>
                    <a:pt x="2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6" name="Freeform 87"/>
            <p:cNvSpPr>
              <a:spLocks/>
            </p:cNvSpPr>
            <p:nvPr/>
          </p:nvSpPr>
          <p:spPr bwMode="auto">
            <a:xfrm>
              <a:off x="1013" y="2919"/>
              <a:ext cx="55" cy="43"/>
            </a:xfrm>
            <a:custGeom>
              <a:avLst/>
              <a:gdLst>
                <a:gd name="T0" fmla="*/ 19 w 55"/>
                <a:gd name="T1" fmla="*/ 0 h 43"/>
                <a:gd name="T2" fmla="*/ 10 w 55"/>
                <a:gd name="T3" fmla="*/ 2 h 43"/>
                <a:gd name="T4" fmla="*/ 4 w 55"/>
                <a:gd name="T5" fmla="*/ 6 h 43"/>
                <a:gd name="T6" fmla="*/ 2 w 55"/>
                <a:gd name="T7" fmla="*/ 11 h 43"/>
                <a:gd name="T8" fmla="*/ 0 w 55"/>
                <a:gd name="T9" fmla="*/ 19 h 43"/>
                <a:gd name="T10" fmla="*/ 0 w 55"/>
                <a:gd name="T11" fmla="*/ 25 h 43"/>
                <a:gd name="T12" fmla="*/ 2 w 55"/>
                <a:gd name="T13" fmla="*/ 29 h 43"/>
                <a:gd name="T14" fmla="*/ 4 w 55"/>
                <a:gd name="T15" fmla="*/ 33 h 43"/>
                <a:gd name="T16" fmla="*/ 8 w 55"/>
                <a:gd name="T17" fmla="*/ 36 h 43"/>
                <a:gd name="T18" fmla="*/ 11 w 55"/>
                <a:gd name="T19" fmla="*/ 40 h 43"/>
                <a:gd name="T20" fmla="*/ 15 w 55"/>
                <a:gd name="T21" fmla="*/ 42 h 43"/>
                <a:gd name="T22" fmla="*/ 21 w 55"/>
                <a:gd name="T23" fmla="*/ 42 h 43"/>
                <a:gd name="T24" fmla="*/ 27 w 55"/>
                <a:gd name="T25" fmla="*/ 42 h 43"/>
                <a:gd name="T26" fmla="*/ 33 w 55"/>
                <a:gd name="T27" fmla="*/ 42 h 43"/>
                <a:gd name="T28" fmla="*/ 38 w 55"/>
                <a:gd name="T29" fmla="*/ 42 h 43"/>
                <a:gd name="T30" fmla="*/ 42 w 55"/>
                <a:gd name="T31" fmla="*/ 40 h 43"/>
                <a:gd name="T32" fmla="*/ 46 w 55"/>
                <a:gd name="T33" fmla="*/ 36 h 43"/>
                <a:gd name="T34" fmla="*/ 50 w 55"/>
                <a:gd name="T35" fmla="*/ 34 h 43"/>
                <a:gd name="T36" fmla="*/ 52 w 55"/>
                <a:gd name="T37" fmla="*/ 31 h 43"/>
                <a:gd name="T38" fmla="*/ 52 w 55"/>
                <a:gd name="T39" fmla="*/ 25 h 43"/>
                <a:gd name="T40" fmla="*/ 54 w 55"/>
                <a:gd name="T41" fmla="*/ 21 h 43"/>
                <a:gd name="T42" fmla="*/ 52 w 55"/>
                <a:gd name="T43" fmla="*/ 13 h 43"/>
                <a:gd name="T44" fmla="*/ 48 w 55"/>
                <a:gd name="T45" fmla="*/ 6 h 43"/>
                <a:gd name="T46" fmla="*/ 42 w 55"/>
                <a:gd name="T47" fmla="*/ 2 h 43"/>
                <a:gd name="T48" fmla="*/ 34 w 55"/>
                <a:gd name="T49" fmla="*/ 0 h 43"/>
                <a:gd name="T50" fmla="*/ 34 w 55"/>
                <a:gd name="T51" fmla="*/ 8 h 43"/>
                <a:gd name="T52" fmla="*/ 38 w 55"/>
                <a:gd name="T53" fmla="*/ 10 h 43"/>
                <a:gd name="T54" fmla="*/ 42 w 55"/>
                <a:gd name="T55" fmla="*/ 13 h 43"/>
                <a:gd name="T56" fmla="*/ 44 w 55"/>
                <a:gd name="T57" fmla="*/ 17 h 43"/>
                <a:gd name="T58" fmla="*/ 46 w 55"/>
                <a:gd name="T59" fmla="*/ 21 h 43"/>
                <a:gd name="T60" fmla="*/ 44 w 55"/>
                <a:gd name="T61" fmla="*/ 27 h 43"/>
                <a:gd name="T62" fmla="*/ 40 w 55"/>
                <a:gd name="T63" fmla="*/ 31 h 43"/>
                <a:gd name="T64" fmla="*/ 34 w 55"/>
                <a:gd name="T65" fmla="*/ 33 h 43"/>
                <a:gd name="T66" fmla="*/ 27 w 55"/>
                <a:gd name="T67" fmla="*/ 34 h 43"/>
                <a:gd name="T68" fmla="*/ 19 w 55"/>
                <a:gd name="T69" fmla="*/ 33 h 43"/>
                <a:gd name="T70" fmla="*/ 13 w 55"/>
                <a:gd name="T71" fmla="*/ 31 h 43"/>
                <a:gd name="T72" fmla="*/ 10 w 55"/>
                <a:gd name="T73" fmla="*/ 25 h 43"/>
                <a:gd name="T74" fmla="*/ 8 w 55"/>
                <a:gd name="T75" fmla="*/ 19 h 43"/>
                <a:gd name="T76" fmla="*/ 8 w 55"/>
                <a:gd name="T77" fmla="*/ 15 h 43"/>
                <a:gd name="T78" fmla="*/ 10 w 55"/>
                <a:gd name="T79" fmla="*/ 11 h 43"/>
                <a:gd name="T80" fmla="*/ 13 w 55"/>
                <a:gd name="T81" fmla="*/ 10 h 43"/>
                <a:gd name="T82" fmla="*/ 19 w 55"/>
                <a:gd name="T83" fmla="*/ 8 h 43"/>
                <a:gd name="T84" fmla="*/ 19 w 55"/>
                <a:gd name="T85" fmla="*/ 0 h 4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5"/>
                <a:gd name="T130" fmla="*/ 0 h 43"/>
                <a:gd name="T131" fmla="*/ 55 w 55"/>
                <a:gd name="T132" fmla="*/ 43 h 4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5" h="43">
                  <a:moveTo>
                    <a:pt x="19" y="0"/>
                  </a:moveTo>
                  <a:lnTo>
                    <a:pt x="10" y="2"/>
                  </a:lnTo>
                  <a:lnTo>
                    <a:pt x="4" y="6"/>
                  </a:lnTo>
                  <a:lnTo>
                    <a:pt x="2" y="11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2" y="29"/>
                  </a:lnTo>
                  <a:lnTo>
                    <a:pt x="4" y="33"/>
                  </a:lnTo>
                  <a:lnTo>
                    <a:pt x="8" y="36"/>
                  </a:lnTo>
                  <a:lnTo>
                    <a:pt x="11" y="40"/>
                  </a:lnTo>
                  <a:lnTo>
                    <a:pt x="15" y="42"/>
                  </a:lnTo>
                  <a:lnTo>
                    <a:pt x="21" y="42"/>
                  </a:lnTo>
                  <a:lnTo>
                    <a:pt x="27" y="42"/>
                  </a:lnTo>
                  <a:lnTo>
                    <a:pt x="33" y="42"/>
                  </a:lnTo>
                  <a:lnTo>
                    <a:pt x="38" y="42"/>
                  </a:lnTo>
                  <a:lnTo>
                    <a:pt x="42" y="40"/>
                  </a:lnTo>
                  <a:lnTo>
                    <a:pt x="46" y="36"/>
                  </a:lnTo>
                  <a:lnTo>
                    <a:pt x="50" y="34"/>
                  </a:lnTo>
                  <a:lnTo>
                    <a:pt x="52" y="31"/>
                  </a:lnTo>
                  <a:lnTo>
                    <a:pt x="52" y="25"/>
                  </a:lnTo>
                  <a:lnTo>
                    <a:pt x="54" y="21"/>
                  </a:lnTo>
                  <a:lnTo>
                    <a:pt x="52" y="13"/>
                  </a:lnTo>
                  <a:lnTo>
                    <a:pt x="48" y="6"/>
                  </a:lnTo>
                  <a:lnTo>
                    <a:pt x="42" y="2"/>
                  </a:lnTo>
                  <a:lnTo>
                    <a:pt x="34" y="0"/>
                  </a:lnTo>
                  <a:lnTo>
                    <a:pt x="34" y="8"/>
                  </a:lnTo>
                  <a:lnTo>
                    <a:pt x="38" y="10"/>
                  </a:lnTo>
                  <a:lnTo>
                    <a:pt x="42" y="13"/>
                  </a:lnTo>
                  <a:lnTo>
                    <a:pt x="44" y="17"/>
                  </a:lnTo>
                  <a:lnTo>
                    <a:pt x="46" y="21"/>
                  </a:lnTo>
                  <a:lnTo>
                    <a:pt x="44" y="27"/>
                  </a:lnTo>
                  <a:lnTo>
                    <a:pt x="40" y="31"/>
                  </a:lnTo>
                  <a:lnTo>
                    <a:pt x="34" y="33"/>
                  </a:lnTo>
                  <a:lnTo>
                    <a:pt x="27" y="34"/>
                  </a:lnTo>
                  <a:lnTo>
                    <a:pt x="19" y="33"/>
                  </a:lnTo>
                  <a:lnTo>
                    <a:pt x="13" y="31"/>
                  </a:lnTo>
                  <a:lnTo>
                    <a:pt x="10" y="25"/>
                  </a:lnTo>
                  <a:lnTo>
                    <a:pt x="8" y="19"/>
                  </a:lnTo>
                  <a:lnTo>
                    <a:pt x="8" y="15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19" y="8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7" name="Freeform 88"/>
            <p:cNvSpPr>
              <a:spLocks/>
            </p:cNvSpPr>
            <p:nvPr/>
          </p:nvSpPr>
          <p:spPr bwMode="auto">
            <a:xfrm>
              <a:off x="1000" y="2892"/>
              <a:ext cx="66" cy="24"/>
            </a:xfrm>
            <a:custGeom>
              <a:avLst/>
              <a:gdLst>
                <a:gd name="T0" fmla="*/ 0 w 66"/>
                <a:gd name="T1" fmla="*/ 17 h 24"/>
                <a:gd name="T2" fmla="*/ 15 w 66"/>
                <a:gd name="T3" fmla="*/ 17 h 24"/>
                <a:gd name="T4" fmla="*/ 15 w 66"/>
                <a:gd name="T5" fmla="*/ 23 h 24"/>
                <a:gd name="T6" fmla="*/ 23 w 66"/>
                <a:gd name="T7" fmla="*/ 23 h 24"/>
                <a:gd name="T8" fmla="*/ 23 w 66"/>
                <a:gd name="T9" fmla="*/ 17 h 24"/>
                <a:gd name="T10" fmla="*/ 55 w 66"/>
                <a:gd name="T11" fmla="*/ 17 h 24"/>
                <a:gd name="T12" fmla="*/ 59 w 66"/>
                <a:gd name="T13" fmla="*/ 15 h 24"/>
                <a:gd name="T14" fmla="*/ 63 w 66"/>
                <a:gd name="T15" fmla="*/ 14 h 24"/>
                <a:gd name="T16" fmla="*/ 65 w 66"/>
                <a:gd name="T17" fmla="*/ 12 h 24"/>
                <a:gd name="T18" fmla="*/ 65 w 66"/>
                <a:gd name="T19" fmla="*/ 6 h 24"/>
                <a:gd name="T20" fmla="*/ 65 w 66"/>
                <a:gd name="T21" fmla="*/ 0 h 24"/>
                <a:gd name="T22" fmla="*/ 57 w 66"/>
                <a:gd name="T23" fmla="*/ 0 h 24"/>
                <a:gd name="T24" fmla="*/ 57 w 66"/>
                <a:gd name="T25" fmla="*/ 4 h 24"/>
                <a:gd name="T26" fmla="*/ 57 w 66"/>
                <a:gd name="T27" fmla="*/ 8 h 24"/>
                <a:gd name="T28" fmla="*/ 55 w 66"/>
                <a:gd name="T29" fmla="*/ 8 h 24"/>
                <a:gd name="T30" fmla="*/ 23 w 66"/>
                <a:gd name="T31" fmla="*/ 8 h 24"/>
                <a:gd name="T32" fmla="*/ 23 w 66"/>
                <a:gd name="T33" fmla="*/ 0 h 24"/>
                <a:gd name="T34" fmla="*/ 15 w 66"/>
                <a:gd name="T35" fmla="*/ 0 h 24"/>
                <a:gd name="T36" fmla="*/ 15 w 66"/>
                <a:gd name="T37" fmla="*/ 8 h 24"/>
                <a:gd name="T38" fmla="*/ 0 w 66"/>
                <a:gd name="T39" fmla="*/ 8 h 24"/>
                <a:gd name="T40" fmla="*/ 0 w 66"/>
                <a:gd name="T41" fmla="*/ 17 h 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6"/>
                <a:gd name="T64" fmla="*/ 0 h 24"/>
                <a:gd name="T65" fmla="*/ 66 w 66"/>
                <a:gd name="T66" fmla="*/ 24 h 2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6" h="24">
                  <a:moveTo>
                    <a:pt x="0" y="17"/>
                  </a:moveTo>
                  <a:lnTo>
                    <a:pt x="15" y="17"/>
                  </a:lnTo>
                  <a:lnTo>
                    <a:pt x="15" y="23"/>
                  </a:lnTo>
                  <a:lnTo>
                    <a:pt x="23" y="23"/>
                  </a:lnTo>
                  <a:lnTo>
                    <a:pt x="23" y="17"/>
                  </a:lnTo>
                  <a:lnTo>
                    <a:pt x="55" y="17"/>
                  </a:lnTo>
                  <a:lnTo>
                    <a:pt x="59" y="15"/>
                  </a:lnTo>
                  <a:lnTo>
                    <a:pt x="63" y="14"/>
                  </a:lnTo>
                  <a:lnTo>
                    <a:pt x="65" y="12"/>
                  </a:lnTo>
                  <a:lnTo>
                    <a:pt x="65" y="6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57" y="4"/>
                  </a:lnTo>
                  <a:lnTo>
                    <a:pt x="57" y="8"/>
                  </a:lnTo>
                  <a:lnTo>
                    <a:pt x="55" y="8"/>
                  </a:lnTo>
                  <a:lnTo>
                    <a:pt x="23" y="8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15" y="8"/>
                  </a:lnTo>
                  <a:lnTo>
                    <a:pt x="0" y="8"/>
                  </a:lnTo>
                  <a:lnTo>
                    <a:pt x="0" y="1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8" name="Freeform 89"/>
            <p:cNvSpPr>
              <a:spLocks/>
            </p:cNvSpPr>
            <p:nvPr/>
          </p:nvSpPr>
          <p:spPr bwMode="auto">
            <a:xfrm>
              <a:off x="1013" y="2858"/>
              <a:ext cx="53" cy="26"/>
            </a:xfrm>
            <a:custGeom>
              <a:avLst/>
              <a:gdLst>
                <a:gd name="T0" fmla="*/ 0 w 53"/>
                <a:gd name="T1" fmla="*/ 0 h 26"/>
                <a:gd name="T2" fmla="*/ 0 w 53"/>
                <a:gd name="T3" fmla="*/ 4 h 26"/>
                <a:gd name="T4" fmla="*/ 0 w 53"/>
                <a:gd name="T5" fmla="*/ 7 h 26"/>
                <a:gd name="T6" fmla="*/ 4 w 53"/>
                <a:gd name="T7" fmla="*/ 11 h 26"/>
                <a:gd name="T8" fmla="*/ 6 w 53"/>
                <a:gd name="T9" fmla="*/ 13 h 26"/>
                <a:gd name="T10" fmla="*/ 10 w 53"/>
                <a:gd name="T11" fmla="*/ 17 h 26"/>
                <a:gd name="T12" fmla="*/ 2 w 53"/>
                <a:gd name="T13" fmla="*/ 17 h 26"/>
                <a:gd name="T14" fmla="*/ 2 w 53"/>
                <a:gd name="T15" fmla="*/ 25 h 26"/>
                <a:gd name="T16" fmla="*/ 52 w 53"/>
                <a:gd name="T17" fmla="*/ 25 h 26"/>
                <a:gd name="T18" fmla="*/ 52 w 53"/>
                <a:gd name="T19" fmla="*/ 17 h 26"/>
                <a:gd name="T20" fmla="*/ 21 w 53"/>
                <a:gd name="T21" fmla="*/ 17 h 26"/>
                <a:gd name="T22" fmla="*/ 17 w 53"/>
                <a:gd name="T23" fmla="*/ 15 h 26"/>
                <a:gd name="T24" fmla="*/ 13 w 53"/>
                <a:gd name="T25" fmla="*/ 13 h 26"/>
                <a:gd name="T26" fmla="*/ 10 w 53"/>
                <a:gd name="T27" fmla="*/ 9 h 26"/>
                <a:gd name="T28" fmla="*/ 10 w 53"/>
                <a:gd name="T29" fmla="*/ 4 h 26"/>
                <a:gd name="T30" fmla="*/ 10 w 53"/>
                <a:gd name="T31" fmla="*/ 0 h 26"/>
                <a:gd name="T32" fmla="*/ 0 w 53"/>
                <a:gd name="T33" fmla="*/ 0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"/>
                <a:gd name="T52" fmla="*/ 0 h 26"/>
                <a:gd name="T53" fmla="*/ 53 w 53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" h="26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4" y="11"/>
                  </a:lnTo>
                  <a:lnTo>
                    <a:pt x="6" y="13"/>
                  </a:lnTo>
                  <a:lnTo>
                    <a:pt x="10" y="17"/>
                  </a:lnTo>
                  <a:lnTo>
                    <a:pt x="2" y="17"/>
                  </a:lnTo>
                  <a:lnTo>
                    <a:pt x="2" y="25"/>
                  </a:lnTo>
                  <a:lnTo>
                    <a:pt x="52" y="25"/>
                  </a:lnTo>
                  <a:lnTo>
                    <a:pt x="52" y="17"/>
                  </a:lnTo>
                  <a:lnTo>
                    <a:pt x="21" y="17"/>
                  </a:lnTo>
                  <a:lnTo>
                    <a:pt x="17" y="15"/>
                  </a:lnTo>
                  <a:lnTo>
                    <a:pt x="13" y="13"/>
                  </a:lnTo>
                  <a:lnTo>
                    <a:pt x="10" y="9"/>
                  </a:lnTo>
                  <a:lnTo>
                    <a:pt x="10" y="4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9" name="Freeform 90"/>
            <p:cNvSpPr>
              <a:spLocks/>
            </p:cNvSpPr>
            <p:nvPr/>
          </p:nvSpPr>
          <p:spPr bwMode="auto">
            <a:xfrm>
              <a:off x="1013" y="2808"/>
              <a:ext cx="55" cy="49"/>
            </a:xfrm>
            <a:custGeom>
              <a:avLst/>
              <a:gdLst>
                <a:gd name="T0" fmla="*/ 46 w 55"/>
                <a:gd name="T1" fmla="*/ 2 h 49"/>
                <a:gd name="T2" fmla="*/ 42 w 55"/>
                <a:gd name="T3" fmla="*/ 6 h 49"/>
                <a:gd name="T4" fmla="*/ 8 w 55"/>
                <a:gd name="T5" fmla="*/ 6 h 49"/>
                <a:gd name="T6" fmla="*/ 2 w 55"/>
                <a:gd name="T7" fmla="*/ 15 h 49"/>
                <a:gd name="T8" fmla="*/ 2 w 55"/>
                <a:gd name="T9" fmla="*/ 32 h 49"/>
                <a:gd name="T10" fmla="*/ 6 w 55"/>
                <a:gd name="T11" fmla="*/ 42 h 49"/>
                <a:gd name="T12" fmla="*/ 17 w 55"/>
                <a:gd name="T13" fmla="*/ 44 h 49"/>
                <a:gd name="T14" fmla="*/ 11 w 55"/>
                <a:gd name="T15" fmla="*/ 36 h 49"/>
                <a:gd name="T16" fmla="*/ 8 w 55"/>
                <a:gd name="T17" fmla="*/ 31 h 49"/>
                <a:gd name="T18" fmla="*/ 8 w 55"/>
                <a:gd name="T19" fmla="*/ 19 h 49"/>
                <a:gd name="T20" fmla="*/ 11 w 55"/>
                <a:gd name="T21" fmla="*/ 13 h 49"/>
                <a:gd name="T22" fmla="*/ 19 w 55"/>
                <a:gd name="T23" fmla="*/ 13 h 49"/>
                <a:gd name="T24" fmla="*/ 21 w 55"/>
                <a:gd name="T25" fmla="*/ 19 h 49"/>
                <a:gd name="T26" fmla="*/ 25 w 55"/>
                <a:gd name="T27" fmla="*/ 36 h 49"/>
                <a:gd name="T28" fmla="*/ 29 w 55"/>
                <a:gd name="T29" fmla="*/ 44 h 49"/>
                <a:gd name="T30" fmla="*/ 38 w 55"/>
                <a:gd name="T31" fmla="*/ 48 h 49"/>
                <a:gd name="T32" fmla="*/ 50 w 55"/>
                <a:gd name="T33" fmla="*/ 42 h 49"/>
                <a:gd name="T34" fmla="*/ 54 w 55"/>
                <a:gd name="T35" fmla="*/ 31 h 49"/>
                <a:gd name="T36" fmla="*/ 52 w 55"/>
                <a:gd name="T37" fmla="*/ 21 h 49"/>
                <a:gd name="T38" fmla="*/ 44 w 55"/>
                <a:gd name="T39" fmla="*/ 13 h 49"/>
                <a:gd name="T40" fmla="*/ 50 w 55"/>
                <a:gd name="T41" fmla="*/ 11 h 49"/>
                <a:gd name="T42" fmla="*/ 52 w 55"/>
                <a:gd name="T43" fmla="*/ 6 h 49"/>
                <a:gd name="T44" fmla="*/ 46 w 55"/>
                <a:gd name="T45" fmla="*/ 0 h 49"/>
                <a:gd name="T46" fmla="*/ 34 w 55"/>
                <a:gd name="T47" fmla="*/ 13 h 49"/>
                <a:gd name="T48" fmla="*/ 42 w 55"/>
                <a:gd name="T49" fmla="*/ 17 h 49"/>
                <a:gd name="T50" fmla="*/ 46 w 55"/>
                <a:gd name="T51" fmla="*/ 25 h 49"/>
                <a:gd name="T52" fmla="*/ 46 w 55"/>
                <a:gd name="T53" fmla="*/ 32 h 49"/>
                <a:gd name="T54" fmla="*/ 42 w 55"/>
                <a:gd name="T55" fmla="*/ 38 h 49"/>
                <a:gd name="T56" fmla="*/ 34 w 55"/>
                <a:gd name="T57" fmla="*/ 36 h 49"/>
                <a:gd name="T58" fmla="*/ 31 w 55"/>
                <a:gd name="T59" fmla="*/ 32 h 49"/>
                <a:gd name="T60" fmla="*/ 29 w 55"/>
                <a:gd name="T61" fmla="*/ 19 h 49"/>
                <a:gd name="T62" fmla="*/ 27 w 55"/>
                <a:gd name="T63" fmla="*/ 13 h 49"/>
                <a:gd name="T64" fmla="*/ 46 w 55"/>
                <a:gd name="T65" fmla="*/ 0 h 4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5"/>
                <a:gd name="T100" fmla="*/ 0 h 49"/>
                <a:gd name="T101" fmla="*/ 55 w 55"/>
                <a:gd name="T102" fmla="*/ 49 h 4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5" h="49">
                  <a:moveTo>
                    <a:pt x="46" y="0"/>
                  </a:moveTo>
                  <a:lnTo>
                    <a:pt x="46" y="2"/>
                  </a:lnTo>
                  <a:lnTo>
                    <a:pt x="44" y="4"/>
                  </a:lnTo>
                  <a:lnTo>
                    <a:pt x="42" y="6"/>
                  </a:lnTo>
                  <a:lnTo>
                    <a:pt x="15" y="6"/>
                  </a:lnTo>
                  <a:lnTo>
                    <a:pt x="8" y="6"/>
                  </a:lnTo>
                  <a:lnTo>
                    <a:pt x="4" y="9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2"/>
                  </a:lnTo>
                  <a:lnTo>
                    <a:pt x="4" y="38"/>
                  </a:lnTo>
                  <a:lnTo>
                    <a:pt x="6" y="42"/>
                  </a:lnTo>
                  <a:lnTo>
                    <a:pt x="10" y="42"/>
                  </a:lnTo>
                  <a:lnTo>
                    <a:pt x="17" y="44"/>
                  </a:lnTo>
                  <a:lnTo>
                    <a:pt x="17" y="36"/>
                  </a:lnTo>
                  <a:lnTo>
                    <a:pt x="11" y="36"/>
                  </a:lnTo>
                  <a:lnTo>
                    <a:pt x="10" y="32"/>
                  </a:lnTo>
                  <a:lnTo>
                    <a:pt x="8" y="31"/>
                  </a:lnTo>
                  <a:lnTo>
                    <a:pt x="8" y="25"/>
                  </a:lnTo>
                  <a:lnTo>
                    <a:pt x="8" y="19"/>
                  </a:lnTo>
                  <a:lnTo>
                    <a:pt x="10" y="17"/>
                  </a:lnTo>
                  <a:lnTo>
                    <a:pt x="11" y="13"/>
                  </a:lnTo>
                  <a:lnTo>
                    <a:pt x="15" y="13"/>
                  </a:lnTo>
                  <a:lnTo>
                    <a:pt x="19" y="13"/>
                  </a:lnTo>
                  <a:lnTo>
                    <a:pt x="21" y="15"/>
                  </a:lnTo>
                  <a:lnTo>
                    <a:pt x="21" y="19"/>
                  </a:lnTo>
                  <a:lnTo>
                    <a:pt x="23" y="29"/>
                  </a:lnTo>
                  <a:lnTo>
                    <a:pt x="25" y="36"/>
                  </a:lnTo>
                  <a:lnTo>
                    <a:pt x="27" y="40"/>
                  </a:lnTo>
                  <a:lnTo>
                    <a:pt x="29" y="44"/>
                  </a:lnTo>
                  <a:lnTo>
                    <a:pt x="33" y="46"/>
                  </a:lnTo>
                  <a:lnTo>
                    <a:pt x="38" y="48"/>
                  </a:lnTo>
                  <a:lnTo>
                    <a:pt x="44" y="46"/>
                  </a:lnTo>
                  <a:lnTo>
                    <a:pt x="50" y="42"/>
                  </a:lnTo>
                  <a:lnTo>
                    <a:pt x="52" y="36"/>
                  </a:lnTo>
                  <a:lnTo>
                    <a:pt x="54" y="31"/>
                  </a:lnTo>
                  <a:lnTo>
                    <a:pt x="54" y="25"/>
                  </a:lnTo>
                  <a:lnTo>
                    <a:pt x="52" y="21"/>
                  </a:lnTo>
                  <a:lnTo>
                    <a:pt x="50" y="17"/>
                  </a:lnTo>
                  <a:lnTo>
                    <a:pt x="44" y="13"/>
                  </a:lnTo>
                  <a:lnTo>
                    <a:pt x="48" y="13"/>
                  </a:lnTo>
                  <a:lnTo>
                    <a:pt x="50" y="11"/>
                  </a:lnTo>
                  <a:lnTo>
                    <a:pt x="52" y="8"/>
                  </a:lnTo>
                  <a:lnTo>
                    <a:pt x="52" y="6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33" y="13"/>
                  </a:lnTo>
                  <a:lnTo>
                    <a:pt x="34" y="13"/>
                  </a:lnTo>
                  <a:lnTo>
                    <a:pt x="38" y="15"/>
                  </a:lnTo>
                  <a:lnTo>
                    <a:pt x="42" y="17"/>
                  </a:lnTo>
                  <a:lnTo>
                    <a:pt x="44" y="21"/>
                  </a:lnTo>
                  <a:lnTo>
                    <a:pt x="46" y="25"/>
                  </a:lnTo>
                  <a:lnTo>
                    <a:pt x="46" y="29"/>
                  </a:lnTo>
                  <a:lnTo>
                    <a:pt x="46" y="32"/>
                  </a:lnTo>
                  <a:lnTo>
                    <a:pt x="44" y="36"/>
                  </a:lnTo>
                  <a:lnTo>
                    <a:pt x="42" y="38"/>
                  </a:lnTo>
                  <a:lnTo>
                    <a:pt x="38" y="38"/>
                  </a:lnTo>
                  <a:lnTo>
                    <a:pt x="34" y="36"/>
                  </a:lnTo>
                  <a:lnTo>
                    <a:pt x="33" y="36"/>
                  </a:lnTo>
                  <a:lnTo>
                    <a:pt x="31" y="32"/>
                  </a:lnTo>
                  <a:lnTo>
                    <a:pt x="29" y="29"/>
                  </a:lnTo>
                  <a:lnTo>
                    <a:pt x="29" y="19"/>
                  </a:lnTo>
                  <a:lnTo>
                    <a:pt x="27" y="15"/>
                  </a:lnTo>
                  <a:lnTo>
                    <a:pt x="27" y="13"/>
                  </a:lnTo>
                  <a:lnTo>
                    <a:pt x="33" y="13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0" name="Freeform 91"/>
            <p:cNvSpPr>
              <a:spLocks/>
            </p:cNvSpPr>
            <p:nvPr/>
          </p:nvSpPr>
          <p:spPr bwMode="auto">
            <a:xfrm>
              <a:off x="996" y="2791"/>
              <a:ext cx="70" cy="17"/>
            </a:xfrm>
            <a:custGeom>
              <a:avLst/>
              <a:gdLst>
                <a:gd name="T0" fmla="*/ 0 w 70"/>
                <a:gd name="T1" fmla="*/ 16 h 17"/>
                <a:gd name="T2" fmla="*/ 69 w 70"/>
                <a:gd name="T3" fmla="*/ 16 h 17"/>
                <a:gd name="T4" fmla="*/ 69 w 70"/>
                <a:gd name="T5" fmla="*/ 0 h 17"/>
                <a:gd name="T6" fmla="*/ 0 w 70"/>
                <a:gd name="T7" fmla="*/ 0 h 17"/>
                <a:gd name="T8" fmla="*/ 0 w 70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"/>
                <a:gd name="T16" fmla="*/ 0 h 17"/>
                <a:gd name="T17" fmla="*/ 70 w 70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" h="17">
                  <a:moveTo>
                    <a:pt x="0" y="16"/>
                  </a:moveTo>
                  <a:lnTo>
                    <a:pt x="69" y="16"/>
                  </a:lnTo>
                  <a:lnTo>
                    <a:pt x="69" y="0"/>
                  </a:lnTo>
                  <a:lnTo>
                    <a:pt x="0" y="0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1" name="Freeform 92"/>
            <p:cNvSpPr>
              <a:spLocks/>
            </p:cNvSpPr>
            <p:nvPr/>
          </p:nvSpPr>
          <p:spPr bwMode="auto">
            <a:xfrm>
              <a:off x="996" y="2699"/>
              <a:ext cx="70" cy="51"/>
            </a:xfrm>
            <a:custGeom>
              <a:avLst/>
              <a:gdLst>
                <a:gd name="T0" fmla="*/ 0 w 70"/>
                <a:gd name="T1" fmla="*/ 50 h 51"/>
                <a:gd name="T2" fmla="*/ 69 w 70"/>
                <a:gd name="T3" fmla="*/ 50 h 51"/>
                <a:gd name="T4" fmla="*/ 69 w 70"/>
                <a:gd name="T5" fmla="*/ 0 h 51"/>
                <a:gd name="T6" fmla="*/ 61 w 70"/>
                <a:gd name="T7" fmla="*/ 0 h 51"/>
                <a:gd name="T8" fmla="*/ 61 w 70"/>
                <a:gd name="T9" fmla="*/ 40 h 51"/>
                <a:gd name="T10" fmla="*/ 38 w 70"/>
                <a:gd name="T11" fmla="*/ 40 h 51"/>
                <a:gd name="T12" fmla="*/ 38 w 70"/>
                <a:gd name="T13" fmla="*/ 4 h 51"/>
                <a:gd name="T14" fmla="*/ 28 w 70"/>
                <a:gd name="T15" fmla="*/ 4 h 51"/>
                <a:gd name="T16" fmla="*/ 28 w 70"/>
                <a:gd name="T17" fmla="*/ 40 h 51"/>
                <a:gd name="T18" fmla="*/ 9 w 70"/>
                <a:gd name="T19" fmla="*/ 40 h 51"/>
                <a:gd name="T20" fmla="*/ 9 w 70"/>
                <a:gd name="T21" fmla="*/ 0 h 51"/>
                <a:gd name="T22" fmla="*/ 0 w 70"/>
                <a:gd name="T23" fmla="*/ 0 h 51"/>
                <a:gd name="T24" fmla="*/ 0 w 70"/>
                <a:gd name="T25" fmla="*/ 50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51"/>
                <a:gd name="T41" fmla="*/ 70 w 70"/>
                <a:gd name="T42" fmla="*/ 51 h 5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51">
                  <a:moveTo>
                    <a:pt x="0" y="50"/>
                  </a:moveTo>
                  <a:lnTo>
                    <a:pt x="69" y="50"/>
                  </a:lnTo>
                  <a:lnTo>
                    <a:pt x="69" y="0"/>
                  </a:lnTo>
                  <a:lnTo>
                    <a:pt x="61" y="0"/>
                  </a:lnTo>
                  <a:lnTo>
                    <a:pt x="61" y="40"/>
                  </a:lnTo>
                  <a:lnTo>
                    <a:pt x="38" y="40"/>
                  </a:lnTo>
                  <a:lnTo>
                    <a:pt x="38" y="4"/>
                  </a:lnTo>
                  <a:lnTo>
                    <a:pt x="28" y="4"/>
                  </a:lnTo>
                  <a:lnTo>
                    <a:pt x="28" y="40"/>
                  </a:lnTo>
                  <a:lnTo>
                    <a:pt x="9" y="4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2" name="Freeform 93"/>
            <p:cNvSpPr>
              <a:spLocks/>
            </p:cNvSpPr>
            <p:nvPr/>
          </p:nvSpPr>
          <p:spPr bwMode="auto">
            <a:xfrm>
              <a:off x="994" y="2668"/>
              <a:ext cx="72" cy="26"/>
            </a:xfrm>
            <a:custGeom>
              <a:avLst/>
              <a:gdLst>
                <a:gd name="T0" fmla="*/ 2 w 72"/>
                <a:gd name="T1" fmla="*/ 0 h 26"/>
                <a:gd name="T2" fmla="*/ 0 w 72"/>
                <a:gd name="T3" fmla="*/ 4 h 26"/>
                <a:gd name="T4" fmla="*/ 2 w 72"/>
                <a:gd name="T5" fmla="*/ 10 h 26"/>
                <a:gd name="T6" fmla="*/ 4 w 72"/>
                <a:gd name="T7" fmla="*/ 13 h 26"/>
                <a:gd name="T8" fmla="*/ 7 w 72"/>
                <a:gd name="T9" fmla="*/ 15 h 26"/>
                <a:gd name="T10" fmla="*/ 11 w 72"/>
                <a:gd name="T11" fmla="*/ 17 h 26"/>
                <a:gd name="T12" fmla="*/ 21 w 72"/>
                <a:gd name="T13" fmla="*/ 17 h 26"/>
                <a:gd name="T14" fmla="*/ 21 w 72"/>
                <a:gd name="T15" fmla="*/ 25 h 26"/>
                <a:gd name="T16" fmla="*/ 29 w 72"/>
                <a:gd name="T17" fmla="*/ 25 h 26"/>
                <a:gd name="T18" fmla="*/ 29 w 72"/>
                <a:gd name="T19" fmla="*/ 17 h 26"/>
                <a:gd name="T20" fmla="*/ 71 w 72"/>
                <a:gd name="T21" fmla="*/ 17 h 26"/>
                <a:gd name="T22" fmla="*/ 71 w 72"/>
                <a:gd name="T23" fmla="*/ 10 h 26"/>
                <a:gd name="T24" fmla="*/ 29 w 72"/>
                <a:gd name="T25" fmla="*/ 10 h 26"/>
                <a:gd name="T26" fmla="*/ 29 w 72"/>
                <a:gd name="T27" fmla="*/ 0 h 26"/>
                <a:gd name="T28" fmla="*/ 21 w 72"/>
                <a:gd name="T29" fmla="*/ 0 h 26"/>
                <a:gd name="T30" fmla="*/ 21 w 72"/>
                <a:gd name="T31" fmla="*/ 10 h 26"/>
                <a:gd name="T32" fmla="*/ 13 w 72"/>
                <a:gd name="T33" fmla="*/ 10 h 26"/>
                <a:gd name="T34" fmla="*/ 11 w 72"/>
                <a:gd name="T35" fmla="*/ 8 h 26"/>
                <a:gd name="T36" fmla="*/ 9 w 72"/>
                <a:gd name="T37" fmla="*/ 8 h 26"/>
                <a:gd name="T38" fmla="*/ 9 w 72"/>
                <a:gd name="T39" fmla="*/ 6 h 26"/>
                <a:gd name="T40" fmla="*/ 9 w 72"/>
                <a:gd name="T41" fmla="*/ 4 h 26"/>
                <a:gd name="T42" fmla="*/ 9 w 72"/>
                <a:gd name="T43" fmla="*/ 0 h 26"/>
                <a:gd name="T44" fmla="*/ 2 w 72"/>
                <a:gd name="T45" fmla="*/ 0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2"/>
                <a:gd name="T70" fmla="*/ 0 h 26"/>
                <a:gd name="T71" fmla="*/ 72 w 72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2" h="26">
                  <a:moveTo>
                    <a:pt x="2" y="0"/>
                  </a:moveTo>
                  <a:lnTo>
                    <a:pt x="0" y="4"/>
                  </a:lnTo>
                  <a:lnTo>
                    <a:pt x="2" y="10"/>
                  </a:lnTo>
                  <a:lnTo>
                    <a:pt x="4" y="13"/>
                  </a:lnTo>
                  <a:lnTo>
                    <a:pt x="7" y="15"/>
                  </a:lnTo>
                  <a:lnTo>
                    <a:pt x="11" y="17"/>
                  </a:lnTo>
                  <a:lnTo>
                    <a:pt x="21" y="17"/>
                  </a:lnTo>
                  <a:lnTo>
                    <a:pt x="21" y="25"/>
                  </a:lnTo>
                  <a:lnTo>
                    <a:pt x="29" y="25"/>
                  </a:lnTo>
                  <a:lnTo>
                    <a:pt x="29" y="17"/>
                  </a:lnTo>
                  <a:lnTo>
                    <a:pt x="71" y="17"/>
                  </a:lnTo>
                  <a:lnTo>
                    <a:pt x="71" y="10"/>
                  </a:lnTo>
                  <a:lnTo>
                    <a:pt x="29" y="10"/>
                  </a:lnTo>
                  <a:lnTo>
                    <a:pt x="29" y="0"/>
                  </a:lnTo>
                  <a:lnTo>
                    <a:pt x="21" y="0"/>
                  </a:lnTo>
                  <a:lnTo>
                    <a:pt x="21" y="10"/>
                  </a:lnTo>
                  <a:lnTo>
                    <a:pt x="13" y="10"/>
                  </a:lnTo>
                  <a:lnTo>
                    <a:pt x="11" y="8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4"/>
                  </a:lnTo>
                  <a:lnTo>
                    <a:pt x="9" y="0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3" name="Freeform 94"/>
            <p:cNvSpPr>
              <a:spLocks/>
            </p:cNvSpPr>
            <p:nvPr/>
          </p:nvSpPr>
          <p:spPr bwMode="auto">
            <a:xfrm>
              <a:off x="994" y="2641"/>
              <a:ext cx="72" cy="26"/>
            </a:xfrm>
            <a:custGeom>
              <a:avLst/>
              <a:gdLst>
                <a:gd name="T0" fmla="*/ 2 w 72"/>
                <a:gd name="T1" fmla="*/ 0 h 26"/>
                <a:gd name="T2" fmla="*/ 0 w 72"/>
                <a:gd name="T3" fmla="*/ 4 h 26"/>
                <a:gd name="T4" fmla="*/ 2 w 72"/>
                <a:gd name="T5" fmla="*/ 10 h 26"/>
                <a:gd name="T6" fmla="*/ 4 w 72"/>
                <a:gd name="T7" fmla="*/ 14 h 26"/>
                <a:gd name="T8" fmla="*/ 7 w 72"/>
                <a:gd name="T9" fmla="*/ 18 h 26"/>
                <a:gd name="T10" fmla="*/ 11 w 72"/>
                <a:gd name="T11" fmla="*/ 18 h 26"/>
                <a:gd name="T12" fmla="*/ 21 w 72"/>
                <a:gd name="T13" fmla="*/ 18 h 26"/>
                <a:gd name="T14" fmla="*/ 21 w 72"/>
                <a:gd name="T15" fmla="*/ 25 h 26"/>
                <a:gd name="T16" fmla="*/ 29 w 72"/>
                <a:gd name="T17" fmla="*/ 25 h 26"/>
                <a:gd name="T18" fmla="*/ 29 w 72"/>
                <a:gd name="T19" fmla="*/ 18 h 26"/>
                <a:gd name="T20" fmla="*/ 71 w 72"/>
                <a:gd name="T21" fmla="*/ 18 h 26"/>
                <a:gd name="T22" fmla="*/ 71 w 72"/>
                <a:gd name="T23" fmla="*/ 8 h 26"/>
                <a:gd name="T24" fmla="*/ 29 w 72"/>
                <a:gd name="T25" fmla="*/ 8 h 26"/>
                <a:gd name="T26" fmla="*/ 29 w 72"/>
                <a:gd name="T27" fmla="*/ 0 h 26"/>
                <a:gd name="T28" fmla="*/ 21 w 72"/>
                <a:gd name="T29" fmla="*/ 0 h 26"/>
                <a:gd name="T30" fmla="*/ 21 w 72"/>
                <a:gd name="T31" fmla="*/ 8 h 26"/>
                <a:gd name="T32" fmla="*/ 13 w 72"/>
                <a:gd name="T33" fmla="*/ 8 h 26"/>
                <a:gd name="T34" fmla="*/ 11 w 72"/>
                <a:gd name="T35" fmla="*/ 8 h 26"/>
                <a:gd name="T36" fmla="*/ 9 w 72"/>
                <a:gd name="T37" fmla="*/ 8 h 26"/>
                <a:gd name="T38" fmla="*/ 9 w 72"/>
                <a:gd name="T39" fmla="*/ 6 h 26"/>
                <a:gd name="T40" fmla="*/ 9 w 72"/>
                <a:gd name="T41" fmla="*/ 4 h 26"/>
                <a:gd name="T42" fmla="*/ 9 w 72"/>
                <a:gd name="T43" fmla="*/ 0 h 26"/>
                <a:gd name="T44" fmla="*/ 2 w 72"/>
                <a:gd name="T45" fmla="*/ 0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2"/>
                <a:gd name="T70" fmla="*/ 0 h 26"/>
                <a:gd name="T71" fmla="*/ 72 w 72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2" h="26">
                  <a:moveTo>
                    <a:pt x="2" y="0"/>
                  </a:moveTo>
                  <a:lnTo>
                    <a:pt x="0" y="4"/>
                  </a:lnTo>
                  <a:lnTo>
                    <a:pt x="2" y="10"/>
                  </a:lnTo>
                  <a:lnTo>
                    <a:pt x="4" y="14"/>
                  </a:lnTo>
                  <a:lnTo>
                    <a:pt x="7" y="18"/>
                  </a:lnTo>
                  <a:lnTo>
                    <a:pt x="11" y="18"/>
                  </a:lnTo>
                  <a:lnTo>
                    <a:pt x="21" y="18"/>
                  </a:lnTo>
                  <a:lnTo>
                    <a:pt x="21" y="25"/>
                  </a:lnTo>
                  <a:lnTo>
                    <a:pt x="29" y="25"/>
                  </a:lnTo>
                  <a:lnTo>
                    <a:pt x="29" y="18"/>
                  </a:lnTo>
                  <a:lnTo>
                    <a:pt x="71" y="18"/>
                  </a:lnTo>
                  <a:lnTo>
                    <a:pt x="71" y="8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21" y="0"/>
                  </a:lnTo>
                  <a:lnTo>
                    <a:pt x="21" y="8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4"/>
                  </a:lnTo>
                  <a:lnTo>
                    <a:pt x="9" y="0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4" name="Freeform 95"/>
            <p:cNvSpPr>
              <a:spLocks/>
            </p:cNvSpPr>
            <p:nvPr/>
          </p:nvSpPr>
          <p:spPr bwMode="auto">
            <a:xfrm>
              <a:off x="996" y="2626"/>
              <a:ext cx="70" cy="17"/>
            </a:xfrm>
            <a:custGeom>
              <a:avLst/>
              <a:gdLst>
                <a:gd name="T0" fmla="*/ 0 w 70"/>
                <a:gd name="T1" fmla="*/ 16 h 17"/>
                <a:gd name="T2" fmla="*/ 9 w 70"/>
                <a:gd name="T3" fmla="*/ 16 h 17"/>
                <a:gd name="T4" fmla="*/ 9 w 70"/>
                <a:gd name="T5" fmla="*/ 0 h 17"/>
                <a:gd name="T6" fmla="*/ 0 w 70"/>
                <a:gd name="T7" fmla="*/ 0 h 17"/>
                <a:gd name="T8" fmla="*/ 0 w 70"/>
                <a:gd name="T9" fmla="*/ 16 h 17"/>
                <a:gd name="T10" fmla="*/ 19 w 70"/>
                <a:gd name="T11" fmla="*/ 16 h 17"/>
                <a:gd name="T12" fmla="*/ 69 w 70"/>
                <a:gd name="T13" fmla="*/ 16 h 17"/>
                <a:gd name="T14" fmla="*/ 69 w 70"/>
                <a:gd name="T15" fmla="*/ 0 h 17"/>
                <a:gd name="T16" fmla="*/ 19 w 70"/>
                <a:gd name="T17" fmla="*/ 0 h 17"/>
                <a:gd name="T18" fmla="*/ 19 w 70"/>
                <a:gd name="T19" fmla="*/ 16 h 17"/>
                <a:gd name="T20" fmla="*/ 0 w 70"/>
                <a:gd name="T21" fmla="*/ 16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0"/>
                <a:gd name="T34" fmla="*/ 0 h 17"/>
                <a:gd name="T35" fmla="*/ 70 w 70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0" h="17">
                  <a:moveTo>
                    <a:pt x="0" y="16"/>
                  </a:moveTo>
                  <a:lnTo>
                    <a:pt x="9" y="16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9" y="16"/>
                  </a:lnTo>
                  <a:lnTo>
                    <a:pt x="69" y="16"/>
                  </a:lnTo>
                  <a:lnTo>
                    <a:pt x="69" y="0"/>
                  </a:lnTo>
                  <a:lnTo>
                    <a:pt x="19" y="0"/>
                  </a:lnTo>
                  <a:lnTo>
                    <a:pt x="19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5" name="Freeform 96"/>
            <p:cNvSpPr>
              <a:spLocks/>
            </p:cNvSpPr>
            <p:nvPr/>
          </p:nvSpPr>
          <p:spPr bwMode="auto">
            <a:xfrm>
              <a:off x="1013" y="2572"/>
              <a:ext cx="55" cy="45"/>
            </a:xfrm>
            <a:custGeom>
              <a:avLst/>
              <a:gdLst>
                <a:gd name="T0" fmla="*/ 19 w 55"/>
                <a:gd name="T1" fmla="*/ 0 h 45"/>
                <a:gd name="T2" fmla="*/ 10 w 55"/>
                <a:gd name="T3" fmla="*/ 2 h 45"/>
                <a:gd name="T4" fmla="*/ 4 w 55"/>
                <a:gd name="T5" fmla="*/ 6 h 45"/>
                <a:gd name="T6" fmla="*/ 2 w 55"/>
                <a:gd name="T7" fmla="*/ 12 h 45"/>
                <a:gd name="T8" fmla="*/ 0 w 55"/>
                <a:gd name="T9" fmla="*/ 19 h 45"/>
                <a:gd name="T10" fmla="*/ 0 w 55"/>
                <a:gd name="T11" fmla="*/ 25 h 45"/>
                <a:gd name="T12" fmla="*/ 2 w 55"/>
                <a:gd name="T13" fmla="*/ 29 h 45"/>
                <a:gd name="T14" fmla="*/ 4 w 55"/>
                <a:gd name="T15" fmla="*/ 35 h 45"/>
                <a:gd name="T16" fmla="*/ 8 w 55"/>
                <a:gd name="T17" fmla="*/ 37 h 45"/>
                <a:gd name="T18" fmla="*/ 11 w 55"/>
                <a:gd name="T19" fmla="*/ 41 h 45"/>
                <a:gd name="T20" fmla="*/ 15 w 55"/>
                <a:gd name="T21" fmla="*/ 42 h 45"/>
                <a:gd name="T22" fmla="*/ 21 w 55"/>
                <a:gd name="T23" fmla="*/ 42 h 45"/>
                <a:gd name="T24" fmla="*/ 27 w 55"/>
                <a:gd name="T25" fmla="*/ 44 h 45"/>
                <a:gd name="T26" fmla="*/ 33 w 55"/>
                <a:gd name="T27" fmla="*/ 42 h 45"/>
                <a:gd name="T28" fmla="*/ 38 w 55"/>
                <a:gd name="T29" fmla="*/ 42 h 45"/>
                <a:gd name="T30" fmla="*/ 42 w 55"/>
                <a:gd name="T31" fmla="*/ 41 h 45"/>
                <a:gd name="T32" fmla="*/ 46 w 55"/>
                <a:gd name="T33" fmla="*/ 37 h 45"/>
                <a:gd name="T34" fmla="*/ 50 w 55"/>
                <a:gd name="T35" fmla="*/ 35 h 45"/>
                <a:gd name="T36" fmla="*/ 52 w 55"/>
                <a:gd name="T37" fmla="*/ 31 h 45"/>
                <a:gd name="T38" fmla="*/ 52 w 55"/>
                <a:gd name="T39" fmla="*/ 25 h 45"/>
                <a:gd name="T40" fmla="*/ 54 w 55"/>
                <a:gd name="T41" fmla="*/ 21 h 45"/>
                <a:gd name="T42" fmla="*/ 52 w 55"/>
                <a:gd name="T43" fmla="*/ 14 h 45"/>
                <a:gd name="T44" fmla="*/ 48 w 55"/>
                <a:gd name="T45" fmla="*/ 6 h 45"/>
                <a:gd name="T46" fmla="*/ 42 w 55"/>
                <a:gd name="T47" fmla="*/ 2 h 45"/>
                <a:gd name="T48" fmla="*/ 34 w 55"/>
                <a:gd name="T49" fmla="*/ 0 h 45"/>
                <a:gd name="T50" fmla="*/ 34 w 55"/>
                <a:gd name="T51" fmla="*/ 10 h 45"/>
                <a:gd name="T52" fmla="*/ 38 w 55"/>
                <a:gd name="T53" fmla="*/ 12 h 45"/>
                <a:gd name="T54" fmla="*/ 42 w 55"/>
                <a:gd name="T55" fmla="*/ 14 h 45"/>
                <a:gd name="T56" fmla="*/ 44 w 55"/>
                <a:gd name="T57" fmla="*/ 18 h 45"/>
                <a:gd name="T58" fmla="*/ 46 w 55"/>
                <a:gd name="T59" fmla="*/ 21 h 45"/>
                <a:gd name="T60" fmla="*/ 44 w 55"/>
                <a:gd name="T61" fmla="*/ 27 h 45"/>
                <a:gd name="T62" fmla="*/ 40 w 55"/>
                <a:gd name="T63" fmla="*/ 31 h 45"/>
                <a:gd name="T64" fmla="*/ 34 w 55"/>
                <a:gd name="T65" fmla="*/ 35 h 45"/>
                <a:gd name="T66" fmla="*/ 27 w 55"/>
                <a:gd name="T67" fmla="*/ 35 h 45"/>
                <a:gd name="T68" fmla="*/ 19 w 55"/>
                <a:gd name="T69" fmla="*/ 35 h 45"/>
                <a:gd name="T70" fmla="*/ 13 w 55"/>
                <a:gd name="T71" fmla="*/ 31 h 45"/>
                <a:gd name="T72" fmla="*/ 10 w 55"/>
                <a:gd name="T73" fmla="*/ 27 h 45"/>
                <a:gd name="T74" fmla="*/ 8 w 55"/>
                <a:gd name="T75" fmla="*/ 21 h 45"/>
                <a:gd name="T76" fmla="*/ 8 w 55"/>
                <a:gd name="T77" fmla="*/ 16 h 45"/>
                <a:gd name="T78" fmla="*/ 10 w 55"/>
                <a:gd name="T79" fmla="*/ 12 h 45"/>
                <a:gd name="T80" fmla="*/ 13 w 55"/>
                <a:gd name="T81" fmla="*/ 10 h 45"/>
                <a:gd name="T82" fmla="*/ 19 w 55"/>
                <a:gd name="T83" fmla="*/ 10 h 45"/>
                <a:gd name="T84" fmla="*/ 19 w 55"/>
                <a:gd name="T85" fmla="*/ 0 h 4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5"/>
                <a:gd name="T130" fmla="*/ 0 h 45"/>
                <a:gd name="T131" fmla="*/ 55 w 55"/>
                <a:gd name="T132" fmla="*/ 45 h 4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5" h="45">
                  <a:moveTo>
                    <a:pt x="19" y="0"/>
                  </a:moveTo>
                  <a:lnTo>
                    <a:pt x="10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2" y="29"/>
                  </a:lnTo>
                  <a:lnTo>
                    <a:pt x="4" y="35"/>
                  </a:lnTo>
                  <a:lnTo>
                    <a:pt x="8" y="37"/>
                  </a:lnTo>
                  <a:lnTo>
                    <a:pt x="11" y="41"/>
                  </a:lnTo>
                  <a:lnTo>
                    <a:pt x="15" y="42"/>
                  </a:lnTo>
                  <a:lnTo>
                    <a:pt x="21" y="42"/>
                  </a:lnTo>
                  <a:lnTo>
                    <a:pt x="27" y="44"/>
                  </a:lnTo>
                  <a:lnTo>
                    <a:pt x="33" y="42"/>
                  </a:lnTo>
                  <a:lnTo>
                    <a:pt x="38" y="42"/>
                  </a:lnTo>
                  <a:lnTo>
                    <a:pt x="42" y="41"/>
                  </a:lnTo>
                  <a:lnTo>
                    <a:pt x="46" y="37"/>
                  </a:lnTo>
                  <a:lnTo>
                    <a:pt x="50" y="35"/>
                  </a:lnTo>
                  <a:lnTo>
                    <a:pt x="52" y="31"/>
                  </a:lnTo>
                  <a:lnTo>
                    <a:pt x="52" y="25"/>
                  </a:lnTo>
                  <a:lnTo>
                    <a:pt x="54" y="21"/>
                  </a:lnTo>
                  <a:lnTo>
                    <a:pt x="52" y="14"/>
                  </a:lnTo>
                  <a:lnTo>
                    <a:pt x="48" y="6"/>
                  </a:lnTo>
                  <a:lnTo>
                    <a:pt x="42" y="2"/>
                  </a:lnTo>
                  <a:lnTo>
                    <a:pt x="34" y="0"/>
                  </a:lnTo>
                  <a:lnTo>
                    <a:pt x="34" y="10"/>
                  </a:lnTo>
                  <a:lnTo>
                    <a:pt x="38" y="12"/>
                  </a:lnTo>
                  <a:lnTo>
                    <a:pt x="42" y="14"/>
                  </a:lnTo>
                  <a:lnTo>
                    <a:pt x="44" y="18"/>
                  </a:lnTo>
                  <a:lnTo>
                    <a:pt x="46" y="21"/>
                  </a:lnTo>
                  <a:lnTo>
                    <a:pt x="44" y="27"/>
                  </a:lnTo>
                  <a:lnTo>
                    <a:pt x="40" y="31"/>
                  </a:lnTo>
                  <a:lnTo>
                    <a:pt x="34" y="35"/>
                  </a:lnTo>
                  <a:lnTo>
                    <a:pt x="27" y="35"/>
                  </a:lnTo>
                  <a:lnTo>
                    <a:pt x="19" y="35"/>
                  </a:lnTo>
                  <a:lnTo>
                    <a:pt x="13" y="31"/>
                  </a:lnTo>
                  <a:lnTo>
                    <a:pt x="10" y="27"/>
                  </a:lnTo>
                  <a:lnTo>
                    <a:pt x="8" y="21"/>
                  </a:lnTo>
                  <a:lnTo>
                    <a:pt x="8" y="16"/>
                  </a:lnTo>
                  <a:lnTo>
                    <a:pt x="10" y="12"/>
                  </a:lnTo>
                  <a:lnTo>
                    <a:pt x="13" y="10"/>
                  </a:lnTo>
                  <a:lnTo>
                    <a:pt x="19" y="10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6" name="Freeform 97"/>
            <p:cNvSpPr>
              <a:spLocks/>
            </p:cNvSpPr>
            <p:nvPr/>
          </p:nvSpPr>
          <p:spPr bwMode="auto">
            <a:xfrm>
              <a:off x="996" y="2555"/>
              <a:ext cx="70" cy="17"/>
            </a:xfrm>
            <a:custGeom>
              <a:avLst/>
              <a:gdLst>
                <a:gd name="T0" fmla="*/ 0 w 70"/>
                <a:gd name="T1" fmla="*/ 16 h 17"/>
                <a:gd name="T2" fmla="*/ 9 w 70"/>
                <a:gd name="T3" fmla="*/ 16 h 17"/>
                <a:gd name="T4" fmla="*/ 9 w 70"/>
                <a:gd name="T5" fmla="*/ 0 h 17"/>
                <a:gd name="T6" fmla="*/ 0 w 70"/>
                <a:gd name="T7" fmla="*/ 0 h 17"/>
                <a:gd name="T8" fmla="*/ 0 w 70"/>
                <a:gd name="T9" fmla="*/ 16 h 17"/>
                <a:gd name="T10" fmla="*/ 19 w 70"/>
                <a:gd name="T11" fmla="*/ 16 h 17"/>
                <a:gd name="T12" fmla="*/ 69 w 70"/>
                <a:gd name="T13" fmla="*/ 16 h 17"/>
                <a:gd name="T14" fmla="*/ 69 w 70"/>
                <a:gd name="T15" fmla="*/ 0 h 17"/>
                <a:gd name="T16" fmla="*/ 19 w 70"/>
                <a:gd name="T17" fmla="*/ 0 h 17"/>
                <a:gd name="T18" fmla="*/ 19 w 70"/>
                <a:gd name="T19" fmla="*/ 16 h 17"/>
                <a:gd name="T20" fmla="*/ 0 w 70"/>
                <a:gd name="T21" fmla="*/ 16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0"/>
                <a:gd name="T34" fmla="*/ 0 h 17"/>
                <a:gd name="T35" fmla="*/ 70 w 70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0" h="17">
                  <a:moveTo>
                    <a:pt x="0" y="16"/>
                  </a:moveTo>
                  <a:lnTo>
                    <a:pt x="9" y="16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9" y="16"/>
                  </a:lnTo>
                  <a:lnTo>
                    <a:pt x="69" y="16"/>
                  </a:lnTo>
                  <a:lnTo>
                    <a:pt x="69" y="0"/>
                  </a:lnTo>
                  <a:lnTo>
                    <a:pt x="19" y="0"/>
                  </a:lnTo>
                  <a:lnTo>
                    <a:pt x="19" y="16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7" name="Freeform 98"/>
            <p:cNvSpPr>
              <a:spLocks/>
            </p:cNvSpPr>
            <p:nvPr/>
          </p:nvSpPr>
          <p:spPr bwMode="auto">
            <a:xfrm>
              <a:off x="1013" y="2500"/>
              <a:ext cx="55" cy="47"/>
            </a:xfrm>
            <a:custGeom>
              <a:avLst/>
              <a:gdLst>
                <a:gd name="T0" fmla="*/ 29 w 55"/>
                <a:gd name="T1" fmla="*/ 0 h 47"/>
                <a:gd name="T2" fmla="*/ 17 w 55"/>
                <a:gd name="T3" fmla="*/ 1 h 47"/>
                <a:gd name="T4" fmla="*/ 11 w 55"/>
                <a:gd name="T5" fmla="*/ 3 h 47"/>
                <a:gd name="T6" fmla="*/ 8 w 55"/>
                <a:gd name="T7" fmla="*/ 5 h 47"/>
                <a:gd name="T8" fmla="*/ 4 w 55"/>
                <a:gd name="T9" fmla="*/ 9 h 47"/>
                <a:gd name="T10" fmla="*/ 2 w 55"/>
                <a:gd name="T11" fmla="*/ 13 h 47"/>
                <a:gd name="T12" fmla="*/ 0 w 55"/>
                <a:gd name="T13" fmla="*/ 17 h 47"/>
                <a:gd name="T14" fmla="*/ 0 w 55"/>
                <a:gd name="T15" fmla="*/ 21 h 47"/>
                <a:gd name="T16" fmla="*/ 0 w 55"/>
                <a:gd name="T17" fmla="*/ 26 h 47"/>
                <a:gd name="T18" fmla="*/ 2 w 55"/>
                <a:gd name="T19" fmla="*/ 32 h 47"/>
                <a:gd name="T20" fmla="*/ 4 w 55"/>
                <a:gd name="T21" fmla="*/ 36 h 47"/>
                <a:gd name="T22" fmla="*/ 8 w 55"/>
                <a:gd name="T23" fmla="*/ 40 h 47"/>
                <a:gd name="T24" fmla="*/ 11 w 55"/>
                <a:gd name="T25" fmla="*/ 42 h 47"/>
                <a:gd name="T26" fmla="*/ 15 w 55"/>
                <a:gd name="T27" fmla="*/ 44 h 47"/>
                <a:gd name="T28" fmla="*/ 21 w 55"/>
                <a:gd name="T29" fmla="*/ 46 h 47"/>
                <a:gd name="T30" fmla="*/ 27 w 55"/>
                <a:gd name="T31" fmla="*/ 46 h 47"/>
                <a:gd name="T32" fmla="*/ 34 w 55"/>
                <a:gd name="T33" fmla="*/ 46 h 47"/>
                <a:gd name="T34" fmla="*/ 40 w 55"/>
                <a:gd name="T35" fmla="*/ 44 h 47"/>
                <a:gd name="T36" fmla="*/ 46 w 55"/>
                <a:gd name="T37" fmla="*/ 40 h 47"/>
                <a:gd name="T38" fmla="*/ 50 w 55"/>
                <a:gd name="T39" fmla="*/ 34 h 47"/>
                <a:gd name="T40" fmla="*/ 52 w 55"/>
                <a:gd name="T41" fmla="*/ 28 h 47"/>
                <a:gd name="T42" fmla="*/ 54 w 55"/>
                <a:gd name="T43" fmla="*/ 23 h 47"/>
                <a:gd name="T44" fmla="*/ 52 w 55"/>
                <a:gd name="T45" fmla="*/ 17 h 47"/>
                <a:gd name="T46" fmla="*/ 52 w 55"/>
                <a:gd name="T47" fmla="*/ 13 h 47"/>
                <a:gd name="T48" fmla="*/ 50 w 55"/>
                <a:gd name="T49" fmla="*/ 9 h 47"/>
                <a:gd name="T50" fmla="*/ 46 w 55"/>
                <a:gd name="T51" fmla="*/ 5 h 47"/>
                <a:gd name="T52" fmla="*/ 40 w 55"/>
                <a:gd name="T53" fmla="*/ 1 h 47"/>
                <a:gd name="T54" fmla="*/ 36 w 55"/>
                <a:gd name="T55" fmla="*/ 1 h 47"/>
                <a:gd name="T56" fmla="*/ 36 w 55"/>
                <a:gd name="T57" fmla="*/ 9 h 47"/>
                <a:gd name="T58" fmla="*/ 40 w 55"/>
                <a:gd name="T59" fmla="*/ 11 h 47"/>
                <a:gd name="T60" fmla="*/ 44 w 55"/>
                <a:gd name="T61" fmla="*/ 13 h 47"/>
                <a:gd name="T62" fmla="*/ 44 w 55"/>
                <a:gd name="T63" fmla="*/ 17 h 47"/>
                <a:gd name="T64" fmla="*/ 46 w 55"/>
                <a:gd name="T65" fmla="*/ 23 h 47"/>
                <a:gd name="T66" fmla="*/ 44 w 55"/>
                <a:gd name="T67" fmla="*/ 28 h 47"/>
                <a:gd name="T68" fmla="*/ 42 w 55"/>
                <a:gd name="T69" fmla="*/ 32 h 47"/>
                <a:gd name="T70" fmla="*/ 36 w 55"/>
                <a:gd name="T71" fmla="*/ 36 h 47"/>
                <a:gd name="T72" fmla="*/ 29 w 55"/>
                <a:gd name="T73" fmla="*/ 36 h 47"/>
                <a:gd name="T74" fmla="*/ 29 w 55"/>
                <a:gd name="T75" fmla="*/ 0 h 47"/>
                <a:gd name="T76" fmla="*/ 23 w 55"/>
                <a:gd name="T77" fmla="*/ 36 h 47"/>
                <a:gd name="T78" fmla="*/ 17 w 55"/>
                <a:gd name="T79" fmla="*/ 36 h 47"/>
                <a:gd name="T80" fmla="*/ 11 w 55"/>
                <a:gd name="T81" fmla="*/ 32 h 47"/>
                <a:gd name="T82" fmla="*/ 10 w 55"/>
                <a:gd name="T83" fmla="*/ 28 h 47"/>
                <a:gd name="T84" fmla="*/ 8 w 55"/>
                <a:gd name="T85" fmla="*/ 23 h 47"/>
                <a:gd name="T86" fmla="*/ 10 w 55"/>
                <a:gd name="T87" fmla="*/ 17 h 47"/>
                <a:gd name="T88" fmla="*/ 11 w 55"/>
                <a:gd name="T89" fmla="*/ 13 h 47"/>
                <a:gd name="T90" fmla="*/ 15 w 55"/>
                <a:gd name="T91" fmla="*/ 9 h 47"/>
                <a:gd name="T92" fmla="*/ 23 w 55"/>
                <a:gd name="T93" fmla="*/ 9 h 47"/>
                <a:gd name="T94" fmla="*/ 23 w 55"/>
                <a:gd name="T95" fmla="*/ 36 h 47"/>
                <a:gd name="T96" fmla="*/ 29 w 55"/>
                <a:gd name="T97" fmla="*/ 0 h 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5"/>
                <a:gd name="T148" fmla="*/ 0 h 47"/>
                <a:gd name="T149" fmla="*/ 55 w 55"/>
                <a:gd name="T150" fmla="*/ 47 h 4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5" h="47">
                  <a:moveTo>
                    <a:pt x="29" y="0"/>
                  </a:moveTo>
                  <a:lnTo>
                    <a:pt x="17" y="1"/>
                  </a:lnTo>
                  <a:lnTo>
                    <a:pt x="11" y="3"/>
                  </a:lnTo>
                  <a:lnTo>
                    <a:pt x="8" y="5"/>
                  </a:lnTo>
                  <a:lnTo>
                    <a:pt x="4" y="9"/>
                  </a:lnTo>
                  <a:lnTo>
                    <a:pt x="2" y="13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8" y="40"/>
                  </a:lnTo>
                  <a:lnTo>
                    <a:pt x="11" y="42"/>
                  </a:lnTo>
                  <a:lnTo>
                    <a:pt x="15" y="44"/>
                  </a:lnTo>
                  <a:lnTo>
                    <a:pt x="21" y="46"/>
                  </a:lnTo>
                  <a:lnTo>
                    <a:pt x="27" y="46"/>
                  </a:lnTo>
                  <a:lnTo>
                    <a:pt x="34" y="46"/>
                  </a:lnTo>
                  <a:lnTo>
                    <a:pt x="40" y="44"/>
                  </a:lnTo>
                  <a:lnTo>
                    <a:pt x="46" y="40"/>
                  </a:lnTo>
                  <a:lnTo>
                    <a:pt x="50" y="34"/>
                  </a:lnTo>
                  <a:lnTo>
                    <a:pt x="52" y="28"/>
                  </a:lnTo>
                  <a:lnTo>
                    <a:pt x="54" y="23"/>
                  </a:lnTo>
                  <a:lnTo>
                    <a:pt x="52" y="17"/>
                  </a:lnTo>
                  <a:lnTo>
                    <a:pt x="52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1"/>
                  </a:lnTo>
                  <a:lnTo>
                    <a:pt x="36" y="1"/>
                  </a:lnTo>
                  <a:lnTo>
                    <a:pt x="36" y="9"/>
                  </a:lnTo>
                  <a:lnTo>
                    <a:pt x="40" y="11"/>
                  </a:lnTo>
                  <a:lnTo>
                    <a:pt x="44" y="13"/>
                  </a:lnTo>
                  <a:lnTo>
                    <a:pt x="44" y="17"/>
                  </a:lnTo>
                  <a:lnTo>
                    <a:pt x="46" y="23"/>
                  </a:lnTo>
                  <a:lnTo>
                    <a:pt x="44" y="28"/>
                  </a:lnTo>
                  <a:lnTo>
                    <a:pt x="42" y="32"/>
                  </a:lnTo>
                  <a:lnTo>
                    <a:pt x="36" y="36"/>
                  </a:lnTo>
                  <a:lnTo>
                    <a:pt x="29" y="36"/>
                  </a:lnTo>
                  <a:lnTo>
                    <a:pt x="29" y="0"/>
                  </a:lnTo>
                  <a:lnTo>
                    <a:pt x="23" y="36"/>
                  </a:lnTo>
                  <a:lnTo>
                    <a:pt x="17" y="36"/>
                  </a:lnTo>
                  <a:lnTo>
                    <a:pt x="11" y="32"/>
                  </a:lnTo>
                  <a:lnTo>
                    <a:pt x="10" y="28"/>
                  </a:lnTo>
                  <a:lnTo>
                    <a:pt x="8" y="23"/>
                  </a:lnTo>
                  <a:lnTo>
                    <a:pt x="10" y="17"/>
                  </a:lnTo>
                  <a:lnTo>
                    <a:pt x="11" y="13"/>
                  </a:lnTo>
                  <a:lnTo>
                    <a:pt x="15" y="9"/>
                  </a:lnTo>
                  <a:lnTo>
                    <a:pt x="23" y="9"/>
                  </a:lnTo>
                  <a:lnTo>
                    <a:pt x="23" y="36"/>
                  </a:lnTo>
                  <a:lnTo>
                    <a:pt x="2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8" name="Freeform 99"/>
            <p:cNvSpPr>
              <a:spLocks/>
            </p:cNvSpPr>
            <p:nvPr/>
          </p:nvSpPr>
          <p:spPr bwMode="auto">
            <a:xfrm>
              <a:off x="1013" y="2450"/>
              <a:ext cx="53" cy="41"/>
            </a:xfrm>
            <a:custGeom>
              <a:avLst/>
              <a:gdLst>
                <a:gd name="T0" fmla="*/ 52 w 53"/>
                <a:gd name="T1" fmla="*/ 0 h 41"/>
                <a:gd name="T2" fmla="*/ 15 w 53"/>
                <a:gd name="T3" fmla="*/ 0 h 41"/>
                <a:gd name="T4" fmla="*/ 10 w 53"/>
                <a:gd name="T5" fmla="*/ 0 h 41"/>
                <a:gd name="T6" fmla="*/ 4 w 53"/>
                <a:gd name="T7" fmla="*/ 4 h 41"/>
                <a:gd name="T8" fmla="*/ 2 w 53"/>
                <a:gd name="T9" fmla="*/ 9 h 41"/>
                <a:gd name="T10" fmla="*/ 0 w 53"/>
                <a:gd name="T11" fmla="*/ 17 h 41"/>
                <a:gd name="T12" fmla="*/ 0 w 53"/>
                <a:gd name="T13" fmla="*/ 21 h 41"/>
                <a:gd name="T14" fmla="*/ 2 w 53"/>
                <a:gd name="T15" fmla="*/ 25 h 41"/>
                <a:gd name="T16" fmla="*/ 4 w 53"/>
                <a:gd name="T17" fmla="*/ 29 h 41"/>
                <a:gd name="T18" fmla="*/ 10 w 53"/>
                <a:gd name="T19" fmla="*/ 32 h 41"/>
                <a:gd name="T20" fmla="*/ 2 w 53"/>
                <a:gd name="T21" fmla="*/ 32 h 41"/>
                <a:gd name="T22" fmla="*/ 2 w 53"/>
                <a:gd name="T23" fmla="*/ 40 h 41"/>
                <a:gd name="T24" fmla="*/ 52 w 53"/>
                <a:gd name="T25" fmla="*/ 40 h 41"/>
                <a:gd name="T26" fmla="*/ 52 w 53"/>
                <a:gd name="T27" fmla="*/ 30 h 41"/>
                <a:gd name="T28" fmla="*/ 23 w 53"/>
                <a:gd name="T29" fmla="*/ 30 h 41"/>
                <a:gd name="T30" fmla="*/ 17 w 53"/>
                <a:gd name="T31" fmla="*/ 30 h 41"/>
                <a:gd name="T32" fmla="*/ 11 w 53"/>
                <a:gd name="T33" fmla="*/ 29 h 41"/>
                <a:gd name="T34" fmla="*/ 10 w 53"/>
                <a:gd name="T35" fmla="*/ 23 h 41"/>
                <a:gd name="T36" fmla="*/ 8 w 53"/>
                <a:gd name="T37" fmla="*/ 19 h 41"/>
                <a:gd name="T38" fmla="*/ 8 w 53"/>
                <a:gd name="T39" fmla="*/ 13 h 41"/>
                <a:gd name="T40" fmla="*/ 10 w 53"/>
                <a:gd name="T41" fmla="*/ 9 h 41"/>
                <a:gd name="T42" fmla="*/ 15 w 53"/>
                <a:gd name="T43" fmla="*/ 7 h 41"/>
                <a:gd name="T44" fmla="*/ 19 w 53"/>
                <a:gd name="T45" fmla="*/ 7 h 41"/>
                <a:gd name="T46" fmla="*/ 52 w 53"/>
                <a:gd name="T47" fmla="*/ 7 h 41"/>
                <a:gd name="T48" fmla="*/ 52 w 53"/>
                <a:gd name="T49" fmla="*/ 0 h 4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3"/>
                <a:gd name="T76" fmla="*/ 0 h 41"/>
                <a:gd name="T77" fmla="*/ 53 w 53"/>
                <a:gd name="T78" fmla="*/ 41 h 4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3" h="41">
                  <a:moveTo>
                    <a:pt x="52" y="0"/>
                  </a:moveTo>
                  <a:lnTo>
                    <a:pt x="15" y="0"/>
                  </a:lnTo>
                  <a:lnTo>
                    <a:pt x="10" y="0"/>
                  </a:lnTo>
                  <a:lnTo>
                    <a:pt x="4" y="4"/>
                  </a:lnTo>
                  <a:lnTo>
                    <a:pt x="2" y="9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4" y="29"/>
                  </a:lnTo>
                  <a:lnTo>
                    <a:pt x="10" y="32"/>
                  </a:lnTo>
                  <a:lnTo>
                    <a:pt x="2" y="32"/>
                  </a:lnTo>
                  <a:lnTo>
                    <a:pt x="2" y="40"/>
                  </a:lnTo>
                  <a:lnTo>
                    <a:pt x="52" y="40"/>
                  </a:lnTo>
                  <a:lnTo>
                    <a:pt x="52" y="30"/>
                  </a:lnTo>
                  <a:lnTo>
                    <a:pt x="23" y="30"/>
                  </a:lnTo>
                  <a:lnTo>
                    <a:pt x="17" y="30"/>
                  </a:lnTo>
                  <a:lnTo>
                    <a:pt x="11" y="29"/>
                  </a:lnTo>
                  <a:lnTo>
                    <a:pt x="10" y="23"/>
                  </a:lnTo>
                  <a:lnTo>
                    <a:pt x="8" y="19"/>
                  </a:lnTo>
                  <a:lnTo>
                    <a:pt x="8" y="13"/>
                  </a:lnTo>
                  <a:lnTo>
                    <a:pt x="10" y="9"/>
                  </a:lnTo>
                  <a:lnTo>
                    <a:pt x="15" y="7"/>
                  </a:lnTo>
                  <a:lnTo>
                    <a:pt x="19" y="7"/>
                  </a:lnTo>
                  <a:lnTo>
                    <a:pt x="52" y="7"/>
                  </a:lnTo>
                  <a:lnTo>
                    <a:pt x="52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9" name="Freeform 100"/>
            <p:cNvSpPr>
              <a:spLocks/>
            </p:cNvSpPr>
            <p:nvPr/>
          </p:nvSpPr>
          <p:spPr bwMode="auto">
            <a:xfrm>
              <a:off x="1013" y="2398"/>
              <a:ext cx="55" cy="43"/>
            </a:xfrm>
            <a:custGeom>
              <a:avLst/>
              <a:gdLst>
                <a:gd name="T0" fmla="*/ 19 w 55"/>
                <a:gd name="T1" fmla="*/ 0 h 43"/>
                <a:gd name="T2" fmla="*/ 10 w 55"/>
                <a:gd name="T3" fmla="*/ 2 h 43"/>
                <a:gd name="T4" fmla="*/ 4 w 55"/>
                <a:gd name="T5" fmla="*/ 6 h 43"/>
                <a:gd name="T6" fmla="*/ 2 w 55"/>
                <a:gd name="T7" fmla="*/ 12 h 43"/>
                <a:gd name="T8" fmla="*/ 0 w 55"/>
                <a:gd name="T9" fmla="*/ 19 h 43"/>
                <a:gd name="T10" fmla="*/ 0 w 55"/>
                <a:gd name="T11" fmla="*/ 23 h 43"/>
                <a:gd name="T12" fmla="*/ 2 w 55"/>
                <a:gd name="T13" fmla="*/ 29 h 43"/>
                <a:gd name="T14" fmla="*/ 4 w 55"/>
                <a:gd name="T15" fmla="*/ 33 h 43"/>
                <a:gd name="T16" fmla="*/ 8 w 55"/>
                <a:gd name="T17" fmla="*/ 36 h 43"/>
                <a:gd name="T18" fmla="*/ 11 w 55"/>
                <a:gd name="T19" fmla="*/ 38 h 43"/>
                <a:gd name="T20" fmla="*/ 15 w 55"/>
                <a:gd name="T21" fmla="*/ 40 h 43"/>
                <a:gd name="T22" fmla="*/ 21 w 55"/>
                <a:gd name="T23" fmla="*/ 42 h 43"/>
                <a:gd name="T24" fmla="*/ 27 w 55"/>
                <a:gd name="T25" fmla="*/ 42 h 43"/>
                <a:gd name="T26" fmla="*/ 33 w 55"/>
                <a:gd name="T27" fmla="*/ 42 h 43"/>
                <a:gd name="T28" fmla="*/ 38 w 55"/>
                <a:gd name="T29" fmla="*/ 40 h 43"/>
                <a:gd name="T30" fmla="*/ 42 w 55"/>
                <a:gd name="T31" fmla="*/ 38 h 43"/>
                <a:gd name="T32" fmla="*/ 46 w 55"/>
                <a:gd name="T33" fmla="*/ 36 h 43"/>
                <a:gd name="T34" fmla="*/ 50 w 55"/>
                <a:gd name="T35" fmla="*/ 33 h 43"/>
                <a:gd name="T36" fmla="*/ 52 w 55"/>
                <a:gd name="T37" fmla="*/ 29 h 43"/>
                <a:gd name="T38" fmla="*/ 52 w 55"/>
                <a:gd name="T39" fmla="*/ 25 h 43"/>
                <a:gd name="T40" fmla="*/ 54 w 55"/>
                <a:gd name="T41" fmla="*/ 19 h 43"/>
                <a:gd name="T42" fmla="*/ 52 w 55"/>
                <a:gd name="T43" fmla="*/ 12 h 43"/>
                <a:gd name="T44" fmla="*/ 48 w 55"/>
                <a:gd name="T45" fmla="*/ 6 h 43"/>
                <a:gd name="T46" fmla="*/ 42 w 55"/>
                <a:gd name="T47" fmla="*/ 2 h 43"/>
                <a:gd name="T48" fmla="*/ 34 w 55"/>
                <a:gd name="T49" fmla="*/ 0 h 43"/>
                <a:gd name="T50" fmla="*/ 34 w 55"/>
                <a:gd name="T51" fmla="*/ 8 h 43"/>
                <a:gd name="T52" fmla="*/ 38 w 55"/>
                <a:gd name="T53" fmla="*/ 10 h 43"/>
                <a:gd name="T54" fmla="*/ 42 w 55"/>
                <a:gd name="T55" fmla="*/ 12 h 43"/>
                <a:gd name="T56" fmla="*/ 44 w 55"/>
                <a:gd name="T57" fmla="*/ 15 h 43"/>
                <a:gd name="T58" fmla="*/ 46 w 55"/>
                <a:gd name="T59" fmla="*/ 19 h 43"/>
                <a:gd name="T60" fmla="*/ 44 w 55"/>
                <a:gd name="T61" fmla="*/ 25 h 43"/>
                <a:gd name="T62" fmla="*/ 40 w 55"/>
                <a:gd name="T63" fmla="*/ 31 h 43"/>
                <a:gd name="T64" fmla="*/ 34 w 55"/>
                <a:gd name="T65" fmla="*/ 33 h 43"/>
                <a:gd name="T66" fmla="*/ 27 w 55"/>
                <a:gd name="T67" fmla="*/ 33 h 43"/>
                <a:gd name="T68" fmla="*/ 19 w 55"/>
                <a:gd name="T69" fmla="*/ 33 h 43"/>
                <a:gd name="T70" fmla="*/ 13 w 55"/>
                <a:gd name="T71" fmla="*/ 29 h 43"/>
                <a:gd name="T72" fmla="*/ 10 w 55"/>
                <a:gd name="T73" fmla="*/ 25 h 43"/>
                <a:gd name="T74" fmla="*/ 8 w 55"/>
                <a:gd name="T75" fmla="*/ 19 h 43"/>
                <a:gd name="T76" fmla="*/ 8 w 55"/>
                <a:gd name="T77" fmla="*/ 15 h 43"/>
                <a:gd name="T78" fmla="*/ 10 w 55"/>
                <a:gd name="T79" fmla="*/ 12 h 43"/>
                <a:gd name="T80" fmla="*/ 13 w 55"/>
                <a:gd name="T81" fmla="*/ 8 h 43"/>
                <a:gd name="T82" fmla="*/ 19 w 55"/>
                <a:gd name="T83" fmla="*/ 8 h 43"/>
                <a:gd name="T84" fmla="*/ 19 w 55"/>
                <a:gd name="T85" fmla="*/ 0 h 4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5"/>
                <a:gd name="T130" fmla="*/ 0 h 43"/>
                <a:gd name="T131" fmla="*/ 55 w 55"/>
                <a:gd name="T132" fmla="*/ 43 h 4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5" h="43">
                  <a:moveTo>
                    <a:pt x="19" y="0"/>
                  </a:moveTo>
                  <a:lnTo>
                    <a:pt x="10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29"/>
                  </a:lnTo>
                  <a:lnTo>
                    <a:pt x="4" y="33"/>
                  </a:lnTo>
                  <a:lnTo>
                    <a:pt x="8" y="36"/>
                  </a:lnTo>
                  <a:lnTo>
                    <a:pt x="11" y="38"/>
                  </a:lnTo>
                  <a:lnTo>
                    <a:pt x="15" y="40"/>
                  </a:lnTo>
                  <a:lnTo>
                    <a:pt x="21" y="42"/>
                  </a:lnTo>
                  <a:lnTo>
                    <a:pt x="27" y="42"/>
                  </a:lnTo>
                  <a:lnTo>
                    <a:pt x="33" y="42"/>
                  </a:lnTo>
                  <a:lnTo>
                    <a:pt x="38" y="40"/>
                  </a:lnTo>
                  <a:lnTo>
                    <a:pt x="42" y="38"/>
                  </a:lnTo>
                  <a:lnTo>
                    <a:pt x="46" y="36"/>
                  </a:lnTo>
                  <a:lnTo>
                    <a:pt x="50" y="33"/>
                  </a:lnTo>
                  <a:lnTo>
                    <a:pt x="52" y="29"/>
                  </a:lnTo>
                  <a:lnTo>
                    <a:pt x="52" y="25"/>
                  </a:lnTo>
                  <a:lnTo>
                    <a:pt x="54" y="19"/>
                  </a:lnTo>
                  <a:lnTo>
                    <a:pt x="52" y="12"/>
                  </a:lnTo>
                  <a:lnTo>
                    <a:pt x="48" y="6"/>
                  </a:lnTo>
                  <a:lnTo>
                    <a:pt x="42" y="2"/>
                  </a:lnTo>
                  <a:lnTo>
                    <a:pt x="34" y="0"/>
                  </a:lnTo>
                  <a:lnTo>
                    <a:pt x="34" y="8"/>
                  </a:lnTo>
                  <a:lnTo>
                    <a:pt x="38" y="10"/>
                  </a:lnTo>
                  <a:lnTo>
                    <a:pt x="42" y="12"/>
                  </a:lnTo>
                  <a:lnTo>
                    <a:pt x="44" y="15"/>
                  </a:lnTo>
                  <a:lnTo>
                    <a:pt x="46" y="19"/>
                  </a:lnTo>
                  <a:lnTo>
                    <a:pt x="44" y="25"/>
                  </a:lnTo>
                  <a:lnTo>
                    <a:pt x="40" y="31"/>
                  </a:lnTo>
                  <a:lnTo>
                    <a:pt x="34" y="33"/>
                  </a:lnTo>
                  <a:lnTo>
                    <a:pt x="27" y="33"/>
                  </a:lnTo>
                  <a:lnTo>
                    <a:pt x="19" y="33"/>
                  </a:lnTo>
                  <a:lnTo>
                    <a:pt x="13" y="29"/>
                  </a:lnTo>
                  <a:lnTo>
                    <a:pt x="10" y="25"/>
                  </a:lnTo>
                  <a:lnTo>
                    <a:pt x="8" y="19"/>
                  </a:lnTo>
                  <a:lnTo>
                    <a:pt x="8" y="15"/>
                  </a:lnTo>
                  <a:lnTo>
                    <a:pt x="10" y="12"/>
                  </a:lnTo>
                  <a:lnTo>
                    <a:pt x="13" y="8"/>
                  </a:lnTo>
                  <a:lnTo>
                    <a:pt x="19" y="8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0" name="Freeform 101"/>
            <p:cNvSpPr>
              <a:spLocks/>
            </p:cNvSpPr>
            <p:nvPr/>
          </p:nvSpPr>
          <p:spPr bwMode="auto">
            <a:xfrm>
              <a:off x="1015" y="2348"/>
              <a:ext cx="72" cy="47"/>
            </a:xfrm>
            <a:custGeom>
              <a:avLst/>
              <a:gdLst>
                <a:gd name="T0" fmla="*/ 0 w 72"/>
                <a:gd name="T1" fmla="*/ 46 h 47"/>
                <a:gd name="T2" fmla="*/ 52 w 72"/>
                <a:gd name="T3" fmla="*/ 27 h 47"/>
                <a:gd name="T4" fmla="*/ 55 w 72"/>
                <a:gd name="T5" fmla="*/ 29 h 47"/>
                <a:gd name="T6" fmla="*/ 57 w 72"/>
                <a:gd name="T7" fmla="*/ 31 h 47"/>
                <a:gd name="T8" fmla="*/ 61 w 72"/>
                <a:gd name="T9" fmla="*/ 33 h 47"/>
                <a:gd name="T10" fmla="*/ 63 w 72"/>
                <a:gd name="T11" fmla="*/ 37 h 47"/>
                <a:gd name="T12" fmla="*/ 61 w 72"/>
                <a:gd name="T13" fmla="*/ 40 h 47"/>
                <a:gd name="T14" fmla="*/ 69 w 72"/>
                <a:gd name="T15" fmla="*/ 40 h 47"/>
                <a:gd name="T16" fmla="*/ 71 w 72"/>
                <a:gd name="T17" fmla="*/ 37 h 47"/>
                <a:gd name="T18" fmla="*/ 69 w 72"/>
                <a:gd name="T19" fmla="*/ 29 h 47"/>
                <a:gd name="T20" fmla="*/ 67 w 72"/>
                <a:gd name="T21" fmla="*/ 27 h 47"/>
                <a:gd name="T22" fmla="*/ 65 w 72"/>
                <a:gd name="T23" fmla="*/ 25 h 47"/>
                <a:gd name="T24" fmla="*/ 54 w 72"/>
                <a:gd name="T25" fmla="*/ 19 h 47"/>
                <a:gd name="T26" fmla="*/ 46 w 72"/>
                <a:gd name="T27" fmla="*/ 18 h 47"/>
                <a:gd name="T28" fmla="*/ 38 w 72"/>
                <a:gd name="T29" fmla="*/ 14 h 47"/>
                <a:gd name="T30" fmla="*/ 0 w 72"/>
                <a:gd name="T31" fmla="*/ 0 h 47"/>
                <a:gd name="T32" fmla="*/ 0 w 72"/>
                <a:gd name="T33" fmla="*/ 10 h 47"/>
                <a:gd name="T34" fmla="*/ 40 w 72"/>
                <a:gd name="T35" fmla="*/ 23 h 47"/>
                <a:gd name="T36" fmla="*/ 0 w 72"/>
                <a:gd name="T37" fmla="*/ 37 h 47"/>
                <a:gd name="T38" fmla="*/ 0 w 72"/>
                <a:gd name="T39" fmla="*/ 46 h 4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2"/>
                <a:gd name="T61" fmla="*/ 0 h 47"/>
                <a:gd name="T62" fmla="*/ 72 w 72"/>
                <a:gd name="T63" fmla="*/ 47 h 4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2" h="47">
                  <a:moveTo>
                    <a:pt x="0" y="46"/>
                  </a:moveTo>
                  <a:lnTo>
                    <a:pt x="52" y="27"/>
                  </a:lnTo>
                  <a:lnTo>
                    <a:pt x="55" y="29"/>
                  </a:lnTo>
                  <a:lnTo>
                    <a:pt x="57" y="31"/>
                  </a:lnTo>
                  <a:lnTo>
                    <a:pt x="61" y="33"/>
                  </a:lnTo>
                  <a:lnTo>
                    <a:pt x="63" y="37"/>
                  </a:lnTo>
                  <a:lnTo>
                    <a:pt x="61" y="40"/>
                  </a:lnTo>
                  <a:lnTo>
                    <a:pt x="69" y="40"/>
                  </a:lnTo>
                  <a:lnTo>
                    <a:pt x="71" y="37"/>
                  </a:lnTo>
                  <a:lnTo>
                    <a:pt x="69" y="29"/>
                  </a:lnTo>
                  <a:lnTo>
                    <a:pt x="67" y="27"/>
                  </a:lnTo>
                  <a:lnTo>
                    <a:pt x="65" y="25"/>
                  </a:lnTo>
                  <a:lnTo>
                    <a:pt x="54" y="19"/>
                  </a:lnTo>
                  <a:lnTo>
                    <a:pt x="46" y="18"/>
                  </a:lnTo>
                  <a:lnTo>
                    <a:pt x="38" y="14"/>
                  </a:lnTo>
                  <a:lnTo>
                    <a:pt x="0" y="0"/>
                  </a:lnTo>
                  <a:lnTo>
                    <a:pt x="0" y="10"/>
                  </a:lnTo>
                  <a:lnTo>
                    <a:pt x="40" y="23"/>
                  </a:lnTo>
                  <a:lnTo>
                    <a:pt x="0" y="37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" name="Freeform 102"/>
            <p:cNvSpPr>
              <a:spLocks/>
            </p:cNvSpPr>
            <p:nvPr/>
          </p:nvSpPr>
          <p:spPr bwMode="auto">
            <a:xfrm>
              <a:off x="994" y="2291"/>
              <a:ext cx="91" cy="24"/>
            </a:xfrm>
            <a:custGeom>
              <a:avLst/>
              <a:gdLst>
                <a:gd name="T0" fmla="*/ 0 w 91"/>
                <a:gd name="T1" fmla="*/ 2 h 24"/>
                <a:gd name="T2" fmla="*/ 0 w 91"/>
                <a:gd name="T3" fmla="*/ 7 h 24"/>
                <a:gd name="T4" fmla="*/ 2 w 91"/>
                <a:gd name="T5" fmla="*/ 7 h 24"/>
                <a:gd name="T6" fmla="*/ 15 w 91"/>
                <a:gd name="T7" fmla="*/ 15 h 24"/>
                <a:gd name="T8" fmla="*/ 23 w 91"/>
                <a:gd name="T9" fmla="*/ 19 h 24"/>
                <a:gd name="T10" fmla="*/ 30 w 91"/>
                <a:gd name="T11" fmla="*/ 21 h 24"/>
                <a:gd name="T12" fmla="*/ 38 w 91"/>
                <a:gd name="T13" fmla="*/ 23 h 24"/>
                <a:gd name="T14" fmla="*/ 46 w 91"/>
                <a:gd name="T15" fmla="*/ 23 h 24"/>
                <a:gd name="T16" fmla="*/ 55 w 91"/>
                <a:gd name="T17" fmla="*/ 23 h 24"/>
                <a:gd name="T18" fmla="*/ 63 w 91"/>
                <a:gd name="T19" fmla="*/ 21 h 24"/>
                <a:gd name="T20" fmla="*/ 75 w 91"/>
                <a:gd name="T21" fmla="*/ 15 h 24"/>
                <a:gd name="T22" fmla="*/ 88 w 91"/>
                <a:gd name="T23" fmla="*/ 7 h 24"/>
                <a:gd name="T24" fmla="*/ 90 w 91"/>
                <a:gd name="T25" fmla="*/ 7 h 24"/>
                <a:gd name="T26" fmla="*/ 90 w 91"/>
                <a:gd name="T27" fmla="*/ 0 h 24"/>
                <a:gd name="T28" fmla="*/ 86 w 91"/>
                <a:gd name="T29" fmla="*/ 4 h 24"/>
                <a:gd name="T30" fmla="*/ 76 w 91"/>
                <a:gd name="T31" fmla="*/ 7 h 24"/>
                <a:gd name="T32" fmla="*/ 69 w 91"/>
                <a:gd name="T33" fmla="*/ 9 h 24"/>
                <a:gd name="T34" fmla="*/ 63 w 91"/>
                <a:gd name="T35" fmla="*/ 13 h 24"/>
                <a:gd name="T36" fmla="*/ 55 w 91"/>
                <a:gd name="T37" fmla="*/ 13 h 24"/>
                <a:gd name="T38" fmla="*/ 46 w 91"/>
                <a:gd name="T39" fmla="*/ 13 h 24"/>
                <a:gd name="T40" fmla="*/ 34 w 91"/>
                <a:gd name="T41" fmla="*/ 13 h 24"/>
                <a:gd name="T42" fmla="*/ 25 w 91"/>
                <a:gd name="T43" fmla="*/ 11 h 24"/>
                <a:gd name="T44" fmla="*/ 11 w 91"/>
                <a:gd name="T45" fmla="*/ 7 h 24"/>
                <a:gd name="T46" fmla="*/ 2 w 91"/>
                <a:gd name="T47" fmla="*/ 2 h 24"/>
                <a:gd name="T48" fmla="*/ 0 w 91"/>
                <a:gd name="T49" fmla="*/ 2 h 2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"/>
                <a:gd name="T76" fmla="*/ 0 h 24"/>
                <a:gd name="T77" fmla="*/ 91 w 91"/>
                <a:gd name="T78" fmla="*/ 24 h 2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" h="24">
                  <a:moveTo>
                    <a:pt x="0" y="2"/>
                  </a:moveTo>
                  <a:lnTo>
                    <a:pt x="0" y="7"/>
                  </a:lnTo>
                  <a:lnTo>
                    <a:pt x="2" y="7"/>
                  </a:lnTo>
                  <a:lnTo>
                    <a:pt x="15" y="15"/>
                  </a:lnTo>
                  <a:lnTo>
                    <a:pt x="23" y="19"/>
                  </a:lnTo>
                  <a:lnTo>
                    <a:pt x="30" y="21"/>
                  </a:lnTo>
                  <a:lnTo>
                    <a:pt x="38" y="23"/>
                  </a:lnTo>
                  <a:lnTo>
                    <a:pt x="46" y="23"/>
                  </a:lnTo>
                  <a:lnTo>
                    <a:pt x="55" y="23"/>
                  </a:lnTo>
                  <a:lnTo>
                    <a:pt x="63" y="21"/>
                  </a:lnTo>
                  <a:lnTo>
                    <a:pt x="75" y="15"/>
                  </a:lnTo>
                  <a:lnTo>
                    <a:pt x="88" y="7"/>
                  </a:lnTo>
                  <a:lnTo>
                    <a:pt x="90" y="7"/>
                  </a:lnTo>
                  <a:lnTo>
                    <a:pt x="90" y="0"/>
                  </a:lnTo>
                  <a:lnTo>
                    <a:pt x="86" y="4"/>
                  </a:lnTo>
                  <a:lnTo>
                    <a:pt x="76" y="7"/>
                  </a:lnTo>
                  <a:lnTo>
                    <a:pt x="69" y="9"/>
                  </a:lnTo>
                  <a:lnTo>
                    <a:pt x="63" y="13"/>
                  </a:lnTo>
                  <a:lnTo>
                    <a:pt x="55" y="13"/>
                  </a:lnTo>
                  <a:lnTo>
                    <a:pt x="46" y="13"/>
                  </a:lnTo>
                  <a:lnTo>
                    <a:pt x="34" y="13"/>
                  </a:lnTo>
                  <a:lnTo>
                    <a:pt x="25" y="11"/>
                  </a:lnTo>
                  <a:lnTo>
                    <a:pt x="11" y="7"/>
                  </a:lnTo>
                  <a:lnTo>
                    <a:pt x="2" y="2"/>
                  </a:lnTo>
                  <a:lnTo>
                    <a:pt x="0" y="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Freeform 103"/>
            <p:cNvSpPr>
              <a:spLocks/>
            </p:cNvSpPr>
            <p:nvPr/>
          </p:nvSpPr>
          <p:spPr bwMode="auto">
            <a:xfrm>
              <a:off x="996" y="2239"/>
              <a:ext cx="72" cy="45"/>
            </a:xfrm>
            <a:custGeom>
              <a:avLst/>
              <a:gdLst>
                <a:gd name="T0" fmla="*/ 0 w 72"/>
                <a:gd name="T1" fmla="*/ 44 h 45"/>
                <a:gd name="T2" fmla="*/ 69 w 72"/>
                <a:gd name="T3" fmla="*/ 44 h 45"/>
                <a:gd name="T4" fmla="*/ 69 w 72"/>
                <a:gd name="T5" fmla="*/ 37 h 45"/>
                <a:gd name="T6" fmla="*/ 63 w 72"/>
                <a:gd name="T7" fmla="*/ 37 h 45"/>
                <a:gd name="T8" fmla="*/ 67 w 72"/>
                <a:gd name="T9" fmla="*/ 33 h 45"/>
                <a:gd name="T10" fmla="*/ 69 w 72"/>
                <a:gd name="T11" fmla="*/ 31 h 45"/>
                <a:gd name="T12" fmla="*/ 71 w 72"/>
                <a:gd name="T13" fmla="*/ 27 h 45"/>
                <a:gd name="T14" fmla="*/ 71 w 72"/>
                <a:gd name="T15" fmla="*/ 21 h 45"/>
                <a:gd name="T16" fmla="*/ 69 w 72"/>
                <a:gd name="T17" fmla="*/ 17 h 45"/>
                <a:gd name="T18" fmla="*/ 69 w 72"/>
                <a:gd name="T19" fmla="*/ 14 h 45"/>
                <a:gd name="T20" fmla="*/ 67 w 72"/>
                <a:gd name="T21" fmla="*/ 10 h 45"/>
                <a:gd name="T22" fmla="*/ 63 w 72"/>
                <a:gd name="T23" fmla="*/ 6 h 45"/>
                <a:gd name="T24" fmla="*/ 59 w 72"/>
                <a:gd name="T25" fmla="*/ 4 h 45"/>
                <a:gd name="T26" fmla="*/ 53 w 72"/>
                <a:gd name="T27" fmla="*/ 2 h 45"/>
                <a:gd name="T28" fmla="*/ 48 w 72"/>
                <a:gd name="T29" fmla="*/ 0 h 45"/>
                <a:gd name="T30" fmla="*/ 42 w 72"/>
                <a:gd name="T31" fmla="*/ 0 h 45"/>
                <a:gd name="T32" fmla="*/ 36 w 72"/>
                <a:gd name="T33" fmla="*/ 0 h 45"/>
                <a:gd name="T34" fmla="*/ 32 w 72"/>
                <a:gd name="T35" fmla="*/ 2 h 45"/>
                <a:gd name="T36" fmla="*/ 27 w 72"/>
                <a:gd name="T37" fmla="*/ 4 h 45"/>
                <a:gd name="T38" fmla="*/ 25 w 72"/>
                <a:gd name="T39" fmla="*/ 6 h 45"/>
                <a:gd name="T40" fmla="*/ 21 w 72"/>
                <a:gd name="T41" fmla="*/ 10 h 45"/>
                <a:gd name="T42" fmla="*/ 19 w 72"/>
                <a:gd name="T43" fmla="*/ 12 h 45"/>
                <a:gd name="T44" fmla="*/ 17 w 72"/>
                <a:gd name="T45" fmla="*/ 15 h 45"/>
                <a:gd name="T46" fmla="*/ 17 w 72"/>
                <a:gd name="T47" fmla="*/ 21 h 45"/>
                <a:gd name="T48" fmla="*/ 17 w 72"/>
                <a:gd name="T49" fmla="*/ 25 h 45"/>
                <a:gd name="T50" fmla="*/ 19 w 72"/>
                <a:gd name="T51" fmla="*/ 29 h 45"/>
                <a:gd name="T52" fmla="*/ 21 w 72"/>
                <a:gd name="T53" fmla="*/ 31 h 45"/>
                <a:gd name="T54" fmla="*/ 25 w 72"/>
                <a:gd name="T55" fmla="*/ 35 h 45"/>
                <a:gd name="T56" fmla="*/ 25 w 72"/>
                <a:gd name="T57" fmla="*/ 37 h 45"/>
                <a:gd name="T58" fmla="*/ 0 w 72"/>
                <a:gd name="T59" fmla="*/ 37 h 45"/>
                <a:gd name="T60" fmla="*/ 0 w 72"/>
                <a:gd name="T61" fmla="*/ 44 h 45"/>
                <a:gd name="T62" fmla="*/ 25 w 72"/>
                <a:gd name="T63" fmla="*/ 23 h 45"/>
                <a:gd name="T64" fmla="*/ 25 w 72"/>
                <a:gd name="T65" fmla="*/ 21 h 45"/>
                <a:gd name="T66" fmla="*/ 27 w 72"/>
                <a:gd name="T67" fmla="*/ 15 h 45"/>
                <a:gd name="T68" fmla="*/ 28 w 72"/>
                <a:gd name="T69" fmla="*/ 12 h 45"/>
                <a:gd name="T70" fmla="*/ 34 w 72"/>
                <a:gd name="T71" fmla="*/ 10 h 45"/>
                <a:gd name="T72" fmla="*/ 44 w 72"/>
                <a:gd name="T73" fmla="*/ 10 h 45"/>
                <a:gd name="T74" fmla="*/ 51 w 72"/>
                <a:gd name="T75" fmla="*/ 10 h 45"/>
                <a:gd name="T76" fmla="*/ 57 w 72"/>
                <a:gd name="T77" fmla="*/ 12 h 45"/>
                <a:gd name="T78" fmla="*/ 61 w 72"/>
                <a:gd name="T79" fmla="*/ 15 h 45"/>
                <a:gd name="T80" fmla="*/ 63 w 72"/>
                <a:gd name="T81" fmla="*/ 21 h 45"/>
                <a:gd name="T82" fmla="*/ 61 w 72"/>
                <a:gd name="T83" fmla="*/ 27 h 45"/>
                <a:gd name="T84" fmla="*/ 57 w 72"/>
                <a:gd name="T85" fmla="*/ 33 h 45"/>
                <a:gd name="T86" fmla="*/ 53 w 72"/>
                <a:gd name="T87" fmla="*/ 35 h 45"/>
                <a:gd name="T88" fmla="*/ 46 w 72"/>
                <a:gd name="T89" fmla="*/ 37 h 45"/>
                <a:gd name="T90" fmla="*/ 36 w 72"/>
                <a:gd name="T91" fmla="*/ 35 h 45"/>
                <a:gd name="T92" fmla="*/ 30 w 72"/>
                <a:gd name="T93" fmla="*/ 33 h 45"/>
                <a:gd name="T94" fmla="*/ 27 w 72"/>
                <a:gd name="T95" fmla="*/ 29 h 45"/>
                <a:gd name="T96" fmla="*/ 25 w 72"/>
                <a:gd name="T97" fmla="*/ 23 h 45"/>
                <a:gd name="T98" fmla="*/ 0 w 72"/>
                <a:gd name="T99" fmla="*/ 44 h 4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2"/>
                <a:gd name="T151" fmla="*/ 0 h 45"/>
                <a:gd name="T152" fmla="*/ 72 w 72"/>
                <a:gd name="T153" fmla="*/ 45 h 4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2" h="45">
                  <a:moveTo>
                    <a:pt x="0" y="44"/>
                  </a:moveTo>
                  <a:lnTo>
                    <a:pt x="69" y="44"/>
                  </a:lnTo>
                  <a:lnTo>
                    <a:pt x="69" y="37"/>
                  </a:lnTo>
                  <a:lnTo>
                    <a:pt x="63" y="37"/>
                  </a:lnTo>
                  <a:lnTo>
                    <a:pt x="67" y="33"/>
                  </a:lnTo>
                  <a:lnTo>
                    <a:pt x="69" y="31"/>
                  </a:lnTo>
                  <a:lnTo>
                    <a:pt x="71" y="27"/>
                  </a:lnTo>
                  <a:lnTo>
                    <a:pt x="71" y="21"/>
                  </a:lnTo>
                  <a:lnTo>
                    <a:pt x="69" y="17"/>
                  </a:lnTo>
                  <a:lnTo>
                    <a:pt x="69" y="14"/>
                  </a:lnTo>
                  <a:lnTo>
                    <a:pt x="67" y="10"/>
                  </a:lnTo>
                  <a:lnTo>
                    <a:pt x="63" y="6"/>
                  </a:lnTo>
                  <a:lnTo>
                    <a:pt x="59" y="4"/>
                  </a:lnTo>
                  <a:lnTo>
                    <a:pt x="53" y="2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32" y="2"/>
                  </a:lnTo>
                  <a:lnTo>
                    <a:pt x="27" y="4"/>
                  </a:lnTo>
                  <a:lnTo>
                    <a:pt x="25" y="6"/>
                  </a:lnTo>
                  <a:lnTo>
                    <a:pt x="21" y="10"/>
                  </a:lnTo>
                  <a:lnTo>
                    <a:pt x="19" y="12"/>
                  </a:lnTo>
                  <a:lnTo>
                    <a:pt x="17" y="15"/>
                  </a:lnTo>
                  <a:lnTo>
                    <a:pt x="17" y="21"/>
                  </a:lnTo>
                  <a:lnTo>
                    <a:pt x="17" y="25"/>
                  </a:lnTo>
                  <a:lnTo>
                    <a:pt x="19" y="29"/>
                  </a:lnTo>
                  <a:lnTo>
                    <a:pt x="21" y="31"/>
                  </a:lnTo>
                  <a:lnTo>
                    <a:pt x="25" y="35"/>
                  </a:lnTo>
                  <a:lnTo>
                    <a:pt x="25" y="3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25" y="23"/>
                  </a:lnTo>
                  <a:lnTo>
                    <a:pt x="25" y="21"/>
                  </a:lnTo>
                  <a:lnTo>
                    <a:pt x="27" y="15"/>
                  </a:lnTo>
                  <a:lnTo>
                    <a:pt x="28" y="12"/>
                  </a:lnTo>
                  <a:lnTo>
                    <a:pt x="34" y="10"/>
                  </a:lnTo>
                  <a:lnTo>
                    <a:pt x="44" y="10"/>
                  </a:lnTo>
                  <a:lnTo>
                    <a:pt x="51" y="10"/>
                  </a:lnTo>
                  <a:lnTo>
                    <a:pt x="57" y="12"/>
                  </a:lnTo>
                  <a:lnTo>
                    <a:pt x="61" y="15"/>
                  </a:lnTo>
                  <a:lnTo>
                    <a:pt x="63" y="21"/>
                  </a:lnTo>
                  <a:lnTo>
                    <a:pt x="61" y="27"/>
                  </a:lnTo>
                  <a:lnTo>
                    <a:pt x="57" y="33"/>
                  </a:lnTo>
                  <a:lnTo>
                    <a:pt x="53" y="35"/>
                  </a:lnTo>
                  <a:lnTo>
                    <a:pt x="46" y="37"/>
                  </a:lnTo>
                  <a:lnTo>
                    <a:pt x="36" y="35"/>
                  </a:lnTo>
                  <a:lnTo>
                    <a:pt x="30" y="33"/>
                  </a:lnTo>
                  <a:lnTo>
                    <a:pt x="27" y="29"/>
                  </a:lnTo>
                  <a:lnTo>
                    <a:pt x="25" y="23"/>
                  </a:lnTo>
                  <a:lnTo>
                    <a:pt x="0" y="4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" name="Freeform 104"/>
            <p:cNvSpPr>
              <a:spLocks/>
            </p:cNvSpPr>
            <p:nvPr/>
          </p:nvSpPr>
          <p:spPr bwMode="auto">
            <a:xfrm>
              <a:off x="1013" y="2186"/>
              <a:ext cx="72" cy="45"/>
            </a:xfrm>
            <a:custGeom>
              <a:avLst/>
              <a:gdLst>
                <a:gd name="T0" fmla="*/ 46 w 72"/>
                <a:gd name="T1" fmla="*/ 36 h 45"/>
                <a:gd name="T2" fmla="*/ 50 w 72"/>
                <a:gd name="T3" fmla="*/ 32 h 45"/>
                <a:gd name="T4" fmla="*/ 52 w 72"/>
                <a:gd name="T5" fmla="*/ 30 h 45"/>
                <a:gd name="T6" fmla="*/ 54 w 72"/>
                <a:gd name="T7" fmla="*/ 26 h 45"/>
                <a:gd name="T8" fmla="*/ 54 w 72"/>
                <a:gd name="T9" fmla="*/ 22 h 45"/>
                <a:gd name="T10" fmla="*/ 52 w 72"/>
                <a:gd name="T11" fmla="*/ 17 h 45"/>
                <a:gd name="T12" fmla="*/ 52 w 72"/>
                <a:gd name="T13" fmla="*/ 13 h 45"/>
                <a:gd name="T14" fmla="*/ 50 w 72"/>
                <a:gd name="T15" fmla="*/ 9 h 45"/>
                <a:gd name="T16" fmla="*/ 46 w 72"/>
                <a:gd name="T17" fmla="*/ 5 h 45"/>
                <a:gd name="T18" fmla="*/ 42 w 72"/>
                <a:gd name="T19" fmla="*/ 3 h 45"/>
                <a:gd name="T20" fmla="*/ 36 w 72"/>
                <a:gd name="T21" fmla="*/ 1 h 45"/>
                <a:gd name="T22" fmla="*/ 31 w 72"/>
                <a:gd name="T23" fmla="*/ 0 h 45"/>
                <a:gd name="T24" fmla="*/ 25 w 72"/>
                <a:gd name="T25" fmla="*/ 0 h 45"/>
                <a:gd name="T26" fmla="*/ 15 w 72"/>
                <a:gd name="T27" fmla="*/ 1 h 45"/>
                <a:gd name="T28" fmla="*/ 11 w 72"/>
                <a:gd name="T29" fmla="*/ 3 h 45"/>
                <a:gd name="T30" fmla="*/ 8 w 72"/>
                <a:gd name="T31" fmla="*/ 5 h 45"/>
                <a:gd name="T32" fmla="*/ 4 w 72"/>
                <a:gd name="T33" fmla="*/ 9 h 45"/>
                <a:gd name="T34" fmla="*/ 2 w 72"/>
                <a:gd name="T35" fmla="*/ 11 h 45"/>
                <a:gd name="T36" fmla="*/ 0 w 72"/>
                <a:gd name="T37" fmla="*/ 17 h 45"/>
                <a:gd name="T38" fmla="*/ 0 w 72"/>
                <a:gd name="T39" fmla="*/ 21 h 45"/>
                <a:gd name="T40" fmla="*/ 0 w 72"/>
                <a:gd name="T41" fmla="*/ 24 h 45"/>
                <a:gd name="T42" fmla="*/ 2 w 72"/>
                <a:gd name="T43" fmla="*/ 28 h 45"/>
                <a:gd name="T44" fmla="*/ 4 w 72"/>
                <a:gd name="T45" fmla="*/ 32 h 45"/>
                <a:gd name="T46" fmla="*/ 8 w 72"/>
                <a:gd name="T47" fmla="*/ 34 h 45"/>
                <a:gd name="T48" fmla="*/ 10 w 72"/>
                <a:gd name="T49" fmla="*/ 36 h 45"/>
                <a:gd name="T50" fmla="*/ 2 w 72"/>
                <a:gd name="T51" fmla="*/ 36 h 45"/>
                <a:gd name="T52" fmla="*/ 2 w 72"/>
                <a:gd name="T53" fmla="*/ 44 h 45"/>
                <a:gd name="T54" fmla="*/ 71 w 72"/>
                <a:gd name="T55" fmla="*/ 44 h 45"/>
                <a:gd name="T56" fmla="*/ 71 w 72"/>
                <a:gd name="T57" fmla="*/ 36 h 45"/>
                <a:gd name="T58" fmla="*/ 46 w 72"/>
                <a:gd name="T59" fmla="*/ 36 h 45"/>
                <a:gd name="T60" fmla="*/ 8 w 72"/>
                <a:gd name="T61" fmla="*/ 22 h 45"/>
                <a:gd name="T62" fmla="*/ 10 w 72"/>
                <a:gd name="T63" fmla="*/ 17 h 45"/>
                <a:gd name="T64" fmla="*/ 11 w 72"/>
                <a:gd name="T65" fmla="*/ 11 h 45"/>
                <a:gd name="T66" fmla="*/ 17 w 72"/>
                <a:gd name="T67" fmla="*/ 9 h 45"/>
                <a:gd name="T68" fmla="*/ 27 w 72"/>
                <a:gd name="T69" fmla="*/ 9 h 45"/>
                <a:gd name="T70" fmla="*/ 34 w 72"/>
                <a:gd name="T71" fmla="*/ 9 h 45"/>
                <a:gd name="T72" fmla="*/ 40 w 72"/>
                <a:gd name="T73" fmla="*/ 11 h 45"/>
                <a:gd name="T74" fmla="*/ 44 w 72"/>
                <a:gd name="T75" fmla="*/ 17 h 45"/>
                <a:gd name="T76" fmla="*/ 46 w 72"/>
                <a:gd name="T77" fmla="*/ 22 h 45"/>
                <a:gd name="T78" fmla="*/ 44 w 72"/>
                <a:gd name="T79" fmla="*/ 28 h 45"/>
                <a:gd name="T80" fmla="*/ 40 w 72"/>
                <a:gd name="T81" fmla="*/ 32 h 45"/>
                <a:gd name="T82" fmla="*/ 36 w 72"/>
                <a:gd name="T83" fmla="*/ 34 h 45"/>
                <a:gd name="T84" fmla="*/ 29 w 72"/>
                <a:gd name="T85" fmla="*/ 36 h 45"/>
                <a:gd name="T86" fmla="*/ 19 w 72"/>
                <a:gd name="T87" fmla="*/ 34 h 45"/>
                <a:gd name="T88" fmla="*/ 13 w 72"/>
                <a:gd name="T89" fmla="*/ 32 h 45"/>
                <a:gd name="T90" fmla="*/ 10 w 72"/>
                <a:gd name="T91" fmla="*/ 28 h 45"/>
                <a:gd name="T92" fmla="*/ 8 w 72"/>
                <a:gd name="T93" fmla="*/ 22 h 45"/>
                <a:gd name="T94" fmla="*/ 46 w 72"/>
                <a:gd name="T95" fmla="*/ 36 h 4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2"/>
                <a:gd name="T145" fmla="*/ 0 h 45"/>
                <a:gd name="T146" fmla="*/ 72 w 72"/>
                <a:gd name="T147" fmla="*/ 45 h 4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2" h="45">
                  <a:moveTo>
                    <a:pt x="46" y="36"/>
                  </a:moveTo>
                  <a:lnTo>
                    <a:pt x="50" y="32"/>
                  </a:lnTo>
                  <a:lnTo>
                    <a:pt x="52" y="30"/>
                  </a:lnTo>
                  <a:lnTo>
                    <a:pt x="54" y="26"/>
                  </a:lnTo>
                  <a:lnTo>
                    <a:pt x="54" y="22"/>
                  </a:lnTo>
                  <a:lnTo>
                    <a:pt x="52" y="17"/>
                  </a:lnTo>
                  <a:lnTo>
                    <a:pt x="52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15" y="1"/>
                  </a:lnTo>
                  <a:lnTo>
                    <a:pt x="11" y="3"/>
                  </a:lnTo>
                  <a:lnTo>
                    <a:pt x="8" y="5"/>
                  </a:lnTo>
                  <a:lnTo>
                    <a:pt x="4" y="9"/>
                  </a:lnTo>
                  <a:lnTo>
                    <a:pt x="2" y="11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2" y="36"/>
                  </a:lnTo>
                  <a:lnTo>
                    <a:pt x="2" y="44"/>
                  </a:lnTo>
                  <a:lnTo>
                    <a:pt x="71" y="44"/>
                  </a:lnTo>
                  <a:lnTo>
                    <a:pt x="71" y="36"/>
                  </a:lnTo>
                  <a:lnTo>
                    <a:pt x="46" y="36"/>
                  </a:lnTo>
                  <a:lnTo>
                    <a:pt x="8" y="22"/>
                  </a:lnTo>
                  <a:lnTo>
                    <a:pt x="10" y="17"/>
                  </a:lnTo>
                  <a:lnTo>
                    <a:pt x="11" y="11"/>
                  </a:lnTo>
                  <a:lnTo>
                    <a:pt x="17" y="9"/>
                  </a:lnTo>
                  <a:lnTo>
                    <a:pt x="27" y="9"/>
                  </a:lnTo>
                  <a:lnTo>
                    <a:pt x="34" y="9"/>
                  </a:lnTo>
                  <a:lnTo>
                    <a:pt x="40" y="11"/>
                  </a:lnTo>
                  <a:lnTo>
                    <a:pt x="44" y="17"/>
                  </a:lnTo>
                  <a:lnTo>
                    <a:pt x="46" y="22"/>
                  </a:lnTo>
                  <a:lnTo>
                    <a:pt x="44" y="28"/>
                  </a:lnTo>
                  <a:lnTo>
                    <a:pt x="40" y="32"/>
                  </a:lnTo>
                  <a:lnTo>
                    <a:pt x="36" y="34"/>
                  </a:lnTo>
                  <a:lnTo>
                    <a:pt x="29" y="36"/>
                  </a:lnTo>
                  <a:lnTo>
                    <a:pt x="19" y="34"/>
                  </a:lnTo>
                  <a:lnTo>
                    <a:pt x="13" y="32"/>
                  </a:lnTo>
                  <a:lnTo>
                    <a:pt x="10" y="28"/>
                  </a:lnTo>
                  <a:lnTo>
                    <a:pt x="8" y="22"/>
                  </a:lnTo>
                  <a:lnTo>
                    <a:pt x="46" y="3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4" name="Freeform 105"/>
            <p:cNvSpPr>
              <a:spLocks/>
            </p:cNvSpPr>
            <p:nvPr/>
          </p:nvSpPr>
          <p:spPr bwMode="auto">
            <a:xfrm>
              <a:off x="1013" y="2138"/>
              <a:ext cx="55" cy="43"/>
            </a:xfrm>
            <a:custGeom>
              <a:avLst/>
              <a:gdLst>
                <a:gd name="T0" fmla="*/ 15 w 55"/>
                <a:gd name="T1" fmla="*/ 2 h 43"/>
                <a:gd name="T2" fmla="*/ 10 w 55"/>
                <a:gd name="T3" fmla="*/ 3 h 43"/>
                <a:gd name="T4" fmla="*/ 4 w 55"/>
                <a:gd name="T5" fmla="*/ 7 h 43"/>
                <a:gd name="T6" fmla="*/ 2 w 55"/>
                <a:gd name="T7" fmla="*/ 13 h 43"/>
                <a:gd name="T8" fmla="*/ 0 w 55"/>
                <a:gd name="T9" fmla="*/ 21 h 43"/>
                <a:gd name="T10" fmla="*/ 2 w 55"/>
                <a:gd name="T11" fmla="*/ 28 h 43"/>
                <a:gd name="T12" fmla="*/ 4 w 55"/>
                <a:gd name="T13" fmla="*/ 34 h 43"/>
                <a:gd name="T14" fmla="*/ 10 w 55"/>
                <a:gd name="T15" fmla="*/ 38 h 43"/>
                <a:gd name="T16" fmla="*/ 15 w 55"/>
                <a:gd name="T17" fmla="*/ 40 h 43"/>
                <a:gd name="T18" fmla="*/ 21 w 55"/>
                <a:gd name="T19" fmla="*/ 38 h 43"/>
                <a:gd name="T20" fmla="*/ 23 w 55"/>
                <a:gd name="T21" fmla="*/ 36 h 43"/>
                <a:gd name="T22" fmla="*/ 27 w 55"/>
                <a:gd name="T23" fmla="*/ 34 h 43"/>
                <a:gd name="T24" fmla="*/ 29 w 55"/>
                <a:gd name="T25" fmla="*/ 30 h 43"/>
                <a:gd name="T26" fmla="*/ 31 w 55"/>
                <a:gd name="T27" fmla="*/ 19 h 43"/>
                <a:gd name="T28" fmla="*/ 33 w 55"/>
                <a:gd name="T29" fmla="*/ 9 h 43"/>
                <a:gd name="T30" fmla="*/ 36 w 55"/>
                <a:gd name="T31" fmla="*/ 9 h 43"/>
                <a:gd name="T32" fmla="*/ 38 w 55"/>
                <a:gd name="T33" fmla="*/ 7 h 43"/>
                <a:gd name="T34" fmla="*/ 42 w 55"/>
                <a:gd name="T35" fmla="*/ 9 h 43"/>
                <a:gd name="T36" fmla="*/ 44 w 55"/>
                <a:gd name="T37" fmla="*/ 11 h 43"/>
                <a:gd name="T38" fmla="*/ 46 w 55"/>
                <a:gd name="T39" fmla="*/ 15 h 43"/>
                <a:gd name="T40" fmla="*/ 46 w 55"/>
                <a:gd name="T41" fmla="*/ 21 h 43"/>
                <a:gd name="T42" fmla="*/ 44 w 55"/>
                <a:gd name="T43" fmla="*/ 25 h 43"/>
                <a:gd name="T44" fmla="*/ 44 w 55"/>
                <a:gd name="T45" fmla="*/ 30 h 43"/>
                <a:gd name="T46" fmla="*/ 40 w 55"/>
                <a:gd name="T47" fmla="*/ 32 h 43"/>
                <a:gd name="T48" fmla="*/ 36 w 55"/>
                <a:gd name="T49" fmla="*/ 32 h 43"/>
                <a:gd name="T50" fmla="*/ 36 w 55"/>
                <a:gd name="T51" fmla="*/ 42 h 43"/>
                <a:gd name="T52" fmla="*/ 44 w 55"/>
                <a:gd name="T53" fmla="*/ 40 h 43"/>
                <a:gd name="T54" fmla="*/ 46 w 55"/>
                <a:gd name="T55" fmla="*/ 38 h 43"/>
                <a:gd name="T56" fmla="*/ 50 w 55"/>
                <a:gd name="T57" fmla="*/ 36 h 43"/>
                <a:gd name="T58" fmla="*/ 52 w 55"/>
                <a:gd name="T59" fmla="*/ 28 h 43"/>
                <a:gd name="T60" fmla="*/ 54 w 55"/>
                <a:gd name="T61" fmla="*/ 19 h 43"/>
                <a:gd name="T62" fmla="*/ 52 w 55"/>
                <a:gd name="T63" fmla="*/ 11 h 43"/>
                <a:gd name="T64" fmla="*/ 48 w 55"/>
                <a:gd name="T65" fmla="*/ 5 h 43"/>
                <a:gd name="T66" fmla="*/ 44 w 55"/>
                <a:gd name="T67" fmla="*/ 2 h 43"/>
                <a:gd name="T68" fmla="*/ 36 w 55"/>
                <a:gd name="T69" fmla="*/ 0 h 43"/>
                <a:gd name="T70" fmla="*/ 33 w 55"/>
                <a:gd name="T71" fmla="*/ 2 h 43"/>
                <a:gd name="T72" fmla="*/ 27 w 55"/>
                <a:gd name="T73" fmla="*/ 3 h 43"/>
                <a:gd name="T74" fmla="*/ 25 w 55"/>
                <a:gd name="T75" fmla="*/ 9 h 43"/>
                <a:gd name="T76" fmla="*/ 21 w 55"/>
                <a:gd name="T77" fmla="*/ 25 h 43"/>
                <a:gd name="T78" fmla="*/ 19 w 55"/>
                <a:gd name="T79" fmla="*/ 30 h 43"/>
                <a:gd name="T80" fmla="*/ 17 w 55"/>
                <a:gd name="T81" fmla="*/ 30 h 43"/>
                <a:gd name="T82" fmla="*/ 15 w 55"/>
                <a:gd name="T83" fmla="*/ 30 h 43"/>
                <a:gd name="T84" fmla="*/ 11 w 55"/>
                <a:gd name="T85" fmla="*/ 30 h 43"/>
                <a:gd name="T86" fmla="*/ 10 w 55"/>
                <a:gd name="T87" fmla="*/ 28 h 43"/>
                <a:gd name="T88" fmla="*/ 8 w 55"/>
                <a:gd name="T89" fmla="*/ 25 h 43"/>
                <a:gd name="T90" fmla="*/ 8 w 55"/>
                <a:gd name="T91" fmla="*/ 21 h 43"/>
                <a:gd name="T92" fmla="*/ 8 w 55"/>
                <a:gd name="T93" fmla="*/ 15 h 43"/>
                <a:gd name="T94" fmla="*/ 10 w 55"/>
                <a:gd name="T95" fmla="*/ 13 h 43"/>
                <a:gd name="T96" fmla="*/ 11 w 55"/>
                <a:gd name="T97" fmla="*/ 11 h 43"/>
                <a:gd name="T98" fmla="*/ 15 w 55"/>
                <a:gd name="T99" fmla="*/ 9 h 43"/>
                <a:gd name="T100" fmla="*/ 15 w 55"/>
                <a:gd name="T101" fmla="*/ 2 h 4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5"/>
                <a:gd name="T154" fmla="*/ 0 h 43"/>
                <a:gd name="T155" fmla="*/ 55 w 55"/>
                <a:gd name="T156" fmla="*/ 43 h 4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5" h="43">
                  <a:moveTo>
                    <a:pt x="15" y="2"/>
                  </a:moveTo>
                  <a:lnTo>
                    <a:pt x="10" y="3"/>
                  </a:lnTo>
                  <a:lnTo>
                    <a:pt x="4" y="7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4" y="34"/>
                  </a:lnTo>
                  <a:lnTo>
                    <a:pt x="10" y="38"/>
                  </a:lnTo>
                  <a:lnTo>
                    <a:pt x="15" y="40"/>
                  </a:lnTo>
                  <a:lnTo>
                    <a:pt x="21" y="38"/>
                  </a:lnTo>
                  <a:lnTo>
                    <a:pt x="23" y="36"/>
                  </a:lnTo>
                  <a:lnTo>
                    <a:pt x="27" y="34"/>
                  </a:lnTo>
                  <a:lnTo>
                    <a:pt x="29" y="30"/>
                  </a:lnTo>
                  <a:lnTo>
                    <a:pt x="31" y="19"/>
                  </a:lnTo>
                  <a:lnTo>
                    <a:pt x="33" y="9"/>
                  </a:lnTo>
                  <a:lnTo>
                    <a:pt x="36" y="9"/>
                  </a:lnTo>
                  <a:lnTo>
                    <a:pt x="38" y="7"/>
                  </a:lnTo>
                  <a:lnTo>
                    <a:pt x="42" y="9"/>
                  </a:lnTo>
                  <a:lnTo>
                    <a:pt x="44" y="11"/>
                  </a:lnTo>
                  <a:lnTo>
                    <a:pt x="46" y="15"/>
                  </a:lnTo>
                  <a:lnTo>
                    <a:pt x="46" y="21"/>
                  </a:lnTo>
                  <a:lnTo>
                    <a:pt x="44" y="25"/>
                  </a:lnTo>
                  <a:lnTo>
                    <a:pt x="44" y="30"/>
                  </a:lnTo>
                  <a:lnTo>
                    <a:pt x="40" y="32"/>
                  </a:lnTo>
                  <a:lnTo>
                    <a:pt x="36" y="32"/>
                  </a:lnTo>
                  <a:lnTo>
                    <a:pt x="36" y="42"/>
                  </a:lnTo>
                  <a:lnTo>
                    <a:pt x="44" y="40"/>
                  </a:lnTo>
                  <a:lnTo>
                    <a:pt x="46" y="38"/>
                  </a:lnTo>
                  <a:lnTo>
                    <a:pt x="50" y="36"/>
                  </a:lnTo>
                  <a:lnTo>
                    <a:pt x="52" y="28"/>
                  </a:lnTo>
                  <a:lnTo>
                    <a:pt x="54" y="19"/>
                  </a:lnTo>
                  <a:lnTo>
                    <a:pt x="52" y="11"/>
                  </a:lnTo>
                  <a:lnTo>
                    <a:pt x="48" y="5"/>
                  </a:lnTo>
                  <a:lnTo>
                    <a:pt x="44" y="2"/>
                  </a:lnTo>
                  <a:lnTo>
                    <a:pt x="36" y="0"/>
                  </a:lnTo>
                  <a:lnTo>
                    <a:pt x="33" y="2"/>
                  </a:lnTo>
                  <a:lnTo>
                    <a:pt x="27" y="3"/>
                  </a:lnTo>
                  <a:lnTo>
                    <a:pt x="25" y="9"/>
                  </a:lnTo>
                  <a:lnTo>
                    <a:pt x="21" y="25"/>
                  </a:lnTo>
                  <a:lnTo>
                    <a:pt x="19" y="30"/>
                  </a:lnTo>
                  <a:lnTo>
                    <a:pt x="17" y="30"/>
                  </a:lnTo>
                  <a:lnTo>
                    <a:pt x="15" y="30"/>
                  </a:lnTo>
                  <a:lnTo>
                    <a:pt x="11" y="30"/>
                  </a:lnTo>
                  <a:lnTo>
                    <a:pt x="10" y="28"/>
                  </a:lnTo>
                  <a:lnTo>
                    <a:pt x="8" y="25"/>
                  </a:lnTo>
                  <a:lnTo>
                    <a:pt x="8" y="21"/>
                  </a:lnTo>
                  <a:lnTo>
                    <a:pt x="8" y="15"/>
                  </a:lnTo>
                  <a:lnTo>
                    <a:pt x="10" y="13"/>
                  </a:lnTo>
                  <a:lnTo>
                    <a:pt x="11" y="11"/>
                  </a:lnTo>
                  <a:lnTo>
                    <a:pt x="15" y="9"/>
                  </a:lnTo>
                  <a:lnTo>
                    <a:pt x="15" y="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5" name="Freeform 106"/>
            <p:cNvSpPr>
              <a:spLocks/>
            </p:cNvSpPr>
            <p:nvPr/>
          </p:nvSpPr>
          <p:spPr bwMode="auto">
            <a:xfrm>
              <a:off x="994" y="2105"/>
              <a:ext cx="74" cy="32"/>
            </a:xfrm>
            <a:custGeom>
              <a:avLst/>
              <a:gdLst>
                <a:gd name="T0" fmla="*/ 0 w 74"/>
                <a:gd name="T1" fmla="*/ 8 h 32"/>
                <a:gd name="T2" fmla="*/ 73 w 74"/>
                <a:gd name="T3" fmla="*/ 31 h 32"/>
                <a:gd name="T4" fmla="*/ 73 w 74"/>
                <a:gd name="T5" fmla="*/ 25 h 32"/>
                <a:gd name="T6" fmla="*/ 0 w 74"/>
                <a:gd name="T7" fmla="*/ 0 h 32"/>
                <a:gd name="T8" fmla="*/ 0 w 74"/>
                <a:gd name="T9" fmla="*/ 8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32"/>
                <a:gd name="T17" fmla="*/ 74 w 7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32">
                  <a:moveTo>
                    <a:pt x="0" y="8"/>
                  </a:moveTo>
                  <a:lnTo>
                    <a:pt x="73" y="31"/>
                  </a:lnTo>
                  <a:lnTo>
                    <a:pt x="73" y="25"/>
                  </a:lnTo>
                  <a:lnTo>
                    <a:pt x="0" y="0"/>
                  </a:lnTo>
                  <a:lnTo>
                    <a:pt x="0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6" name="Freeform 107"/>
            <p:cNvSpPr>
              <a:spLocks/>
            </p:cNvSpPr>
            <p:nvPr/>
          </p:nvSpPr>
          <p:spPr bwMode="auto">
            <a:xfrm>
              <a:off x="996" y="2046"/>
              <a:ext cx="70" cy="54"/>
            </a:xfrm>
            <a:custGeom>
              <a:avLst/>
              <a:gdLst>
                <a:gd name="T0" fmla="*/ 0 w 70"/>
                <a:gd name="T1" fmla="*/ 53 h 54"/>
                <a:gd name="T2" fmla="*/ 69 w 70"/>
                <a:gd name="T3" fmla="*/ 53 h 54"/>
                <a:gd name="T4" fmla="*/ 69 w 70"/>
                <a:gd name="T5" fmla="*/ 46 h 54"/>
                <a:gd name="T6" fmla="*/ 36 w 70"/>
                <a:gd name="T7" fmla="*/ 46 h 54"/>
                <a:gd name="T8" fmla="*/ 36 w 70"/>
                <a:gd name="T9" fmla="*/ 9 h 54"/>
                <a:gd name="T10" fmla="*/ 69 w 70"/>
                <a:gd name="T11" fmla="*/ 9 h 54"/>
                <a:gd name="T12" fmla="*/ 69 w 70"/>
                <a:gd name="T13" fmla="*/ 0 h 54"/>
                <a:gd name="T14" fmla="*/ 0 w 70"/>
                <a:gd name="T15" fmla="*/ 0 h 54"/>
                <a:gd name="T16" fmla="*/ 0 w 70"/>
                <a:gd name="T17" fmla="*/ 9 h 54"/>
                <a:gd name="T18" fmla="*/ 28 w 70"/>
                <a:gd name="T19" fmla="*/ 9 h 54"/>
                <a:gd name="T20" fmla="*/ 28 w 70"/>
                <a:gd name="T21" fmla="*/ 46 h 54"/>
                <a:gd name="T22" fmla="*/ 0 w 70"/>
                <a:gd name="T23" fmla="*/ 46 h 54"/>
                <a:gd name="T24" fmla="*/ 0 w 70"/>
                <a:gd name="T25" fmla="*/ 53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54"/>
                <a:gd name="T41" fmla="*/ 70 w 70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54">
                  <a:moveTo>
                    <a:pt x="0" y="53"/>
                  </a:moveTo>
                  <a:lnTo>
                    <a:pt x="69" y="53"/>
                  </a:lnTo>
                  <a:lnTo>
                    <a:pt x="69" y="46"/>
                  </a:lnTo>
                  <a:lnTo>
                    <a:pt x="36" y="46"/>
                  </a:lnTo>
                  <a:lnTo>
                    <a:pt x="36" y="9"/>
                  </a:lnTo>
                  <a:lnTo>
                    <a:pt x="69" y="9"/>
                  </a:lnTo>
                  <a:lnTo>
                    <a:pt x="69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28" y="9"/>
                  </a:lnTo>
                  <a:lnTo>
                    <a:pt x="28" y="46"/>
                  </a:lnTo>
                  <a:lnTo>
                    <a:pt x="0" y="46"/>
                  </a:lnTo>
                  <a:lnTo>
                    <a:pt x="0" y="5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7" name="Freeform 108"/>
            <p:cNvSpPr>
              <a:spLocks/>
            </p:cNvSpPr>
            <p:nvPr/>
          </p:nvSpPr>
          <p:spPr bwMode="auto">
            <a:xfrm>
              <a:off x="1015" y="1994"/>
              <a:ext cx="51" cy="43"/>
            </a:xfrm>
            <a:custGeom>
              <a:avLst/>
              <a:gdLst>
                <a:gd name="T0" fmla="*/ 0 w 51"/>
                <a:gd name="T1" fmla="*/ 40 h 43"/>
                <a:gd name="T2" fmla="*/ 8 w 51"/>
                <a:gd name="T3" fmla="*/ 40 h 43"/>
                <a:gd name="T4" fmla="*/ 8 w 51"/>
                <a:gd name="T5" fmla="*/ 11 h 43"/>
                <a:gd name="T6" fmla="*/ 42 w 51"/>
                <a:gd name="T7" fmla="*/ 42 h 43"/>
                <a:gd name="T8" fmla="*/ 50 w 51"/>
                <a:gd name="T9" fmla="*/ 42 h 43"/>
                <a:gd name="T10" fmla="*/ 50 w 51"/>
                <a:gd name="T11" fmla="*/ 0 h 43"/>
                <a:gd name="T12" fmla="*/ 42 w 51"/>
                <a:gd name="T13" fmla="*/ 0 h 43"/>
                <a:gd name="T14" fmla="*/ 42 w 51"/>
                <a:gd name="T15" fmla="*/ 31 h 43"/>
                <a:gd name="T16" fmla="*/ 8 w 51"/>
                <a:gd name="T17" fmla="*/ 0 h 43"/>
                <a:gd name="T18" fmla="*/ 0 w 51"/>
                <a:gd name="T19" fmla="*/ 0 h 43"/>
                <a:gd name="T20" fmla="*/ 0 w 51"/>
                <a:gd name="T21" fmla="*/ 40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43"/>
                <a:gd name="T35" fmla="*/ 51 w 51"/>
                <a:gd name="T36" fmla="*/ 43 h 4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43">
                  <a:moveTo>
                    <a:pt x="0" y="40"/>
                  </a:moveTo>
                  <a:lnTo>
                    <a:pt x="8" y="40"/>
                  </a:lnTo>
                  <a:lnTo>
                    <a:pt x="8" y="11"/>
                  </a:lnTo>
                  <a:lnTo>
                    <a:pt x="42" y="42"/>
                  </a:lnTo>
                  <a:lnTo>
                    <a:pt x="50" y="42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42" y="31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8" name="Freeform 109"/>
            <p:cNvSpPr>
              <a:spLocks/>
            </p:cNvSpPr>
            <p:nvPr/>
          </p:nvSpPr>
          <p:spPr bwMode="auto">
            <a:xfrm>
              <a:off x="994" y="1965"/>
              <a:ext cx="91" cy="24"/>
            </a:xfrm>
            <a:custGeom>
              <a:avLst/>
              <a:gdLst>
                <a:gd name="T0" fmla="*/ 0 w 91"/>
                <a:gd name="T1" fmla="*/ 18 h 24"/>
                <a:gd name="T2" fmla="*/ 0 w 91"/>
                <a:gd name="T3" fmla="*/ 23 h 24"/>
                <a:gd name="T4" fmla="*/ 6 w 91"/>
                <a:gd name="T5" fmla="*/ 19 h 24"/>
                <a:gd name="T6" fmla="*/ 19 w 91"/>
                <a:gd name="T7" fmla="*/ 14 h 24"/>
                <a:gd name="T8" fmla="*/ 27 w 91"/>
                <a:gd name="T9" fmla="*/ 12 h 24"/>
                <a:gd name="T10" fmla="*/ 34 w 91"/>
                <a:gd name="T11" fmla="*/ 10 h 24"/>
                <a:gd name="T12" fmla="*/ 44 w 91"/>
                <a:gd name="T13" fmla="*/ 10 h 24"/>
                <a:gd name="T14" fmla="*/ 55 w 91"/>
                <a:gd name="T15" fmla="*/ 10 h 24"/>
                <a:gd name="T16" fmla="*/ 67 w 91"/>
                <a:gd name="T17" fmla="*/ 12 h 24"/>
                <a:gd name="T18" fmla="*/ 76 w 91"/>
                <a:gd name="T19" fmla="*/ 16 h 24"/>
                <a:gd name="T20" fmla="*/ 90 w 91"/>
                <a:gd name="T21" fmla="*/ 21 h 24"/>
                <a:gd name="T22" fmla="*/ 90 w 91"/>
                <a:gd name="T23" fmla="*/ 23 h 24"/>
                <a:gd name="T24" fmla="*/ 90 w 91"/>
                <a:gd name="T25" fmla="*/ 16 h 24"/>
                <a:gd name="T26" fmla="*/ 78 w 91"/>
                <a:gd name="T27" fmla="*/ 8 h 24"/>
                <a:gd name="T28" fmla="*/ 67 w 91"/>
                <a:gd name="T29" fmla="*/ 4 h 24"/>
                <a:gd name="T30" fmla="*/ 57 w 91"/>
                <a:gd name="T31" fmla="*/ 0 h 24"/>
                <a:gd name="T32" fmla="*/ 46 w 91"/>
                <a:gd name="T33" fmla="*/ 0 h 24"/>
                <a:gd name="T34" fmla="*/ 36 w 91"/>
                <a:gd name="T35" fmla="*/ 0 h 24"/>
                <a:gd name="T36" fmla="*/ 29 w 91"/>
                <a:gd name="T37" fmla="*/ 2 h 24"/>
                <a:gd name="T38" fmla="*/ 17 w 91"/>
                <a:gd name="T39" fmla="*/ 6 h 24"/>
                <a:gd name="T40" fmla="*/ 7 w 91"/>
                <a:gd name="T41" fmla="*/ 12 h 24"/>
                <a:gd name="T42" fmla="*/ 2 w 91"/>
                <a:gd name="T43" fmla="*/ 16 h 24"/>
                <a:gd name="T44" fmla="*/ 0 w 91"/>
                <a:gd name="T45" fmla="*/ 18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1"/>
                <a:gd name="T70" fmla="*/ 0 h 24"/>
                <a:gd name="T71" fmla="*/ 91 w 91"/>
                <a:gd name="T72" fmla="*/ 24 h 2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1" h="24">
                  <a:moveTo>
                    <a:pt x="0" y="18"/>
                  </a:moveTo>
                  <a:lnTo>
                    <a:pt x="0" y="23"/>
                  </a:lnTo>
                  <a:lnTo>
                    <a:pt x="6" y="19"/>
                  </a:lnTo>
                  <a:lnTo>
                    <a:pt x="19" y="14"/>
                  </a:lnTo>
                  <a:lnTo>
                    <a:pt x="27" y="12"/>
                  </a:lnTo>
                  <a:lnTo>
                    <a:pt x="34" y="10"/>
                  </a:lnTo>
                  <a:lnTo>
                    <a:pt x="44" y="10"/>
                  </a:lnTo>
                  <a:lnTo>
                    <a:pt x="55" y="10"/>
                  </a:lnTo>
                  <a:lnTo>
                    <a:pt x="67" y="12"/>
                  </a:lnTo>
                  <a:lnTo>
                    <a:pt x="76" y="16"/>
                  </a:lnTo>
                  <a:lnTo>
                    <a:pt x="90" y="21"/>
                  </a:lnTo>
                  <a:lnTo>
                    <a:pt x="90" y="23"/>
                  </a:lnTo>
                  <a:lnTo>
                    <a:pt x="90" y="16"/>
                  </a:lnTo>
                  <a:lnTo>
                    <a:pt x="78" y="8"/>
                  </a:lnTo>
                  <a:lnTo>
                    <a:pt x="67" y="4"/>
                  </a:lnTo>
                  <a:lnTo>
                    <a:pt x="57" y="0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9" y="2"/>
                  </a:lnTo>
                  <a:lnTo>
                    <a:pt x="17" y="6"/>
                  </a:lnTo>
                  <a:lnTo>
                    <a:pt x="7" y="12"/>
                  </a:lnTo>
                  <a:lnTo>
                    <a:pt x="2" y="16"/>
                  </a:lnTo>
                  <a:lnTo>
                    <a:pt x="0" y="1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9" name="Freeform 110"/>
            <p:cNvSpPr>
              <a:spLocks/>
            </p:cNvSpPr>
            <p:nvPr/>
          </p:nvSpPr>
          <p:spPr bwMode="auto">
            <a:xfrm>
              <a:off x="1187" y="3689"/>
              <a:ext cx="53" cy="17"/>
            </a:xfrm>
            <a:custGeom>
              <a:avLst/>
              <a:gdLst>
                <a:gd name="T0" fmla="*/ 0 w 53"/>
                <a:gd name="T1" fmla="*/ 16 h 17"/>
                <a:gd name="T2" fmla="*/ 52 w 53"/>
                <a:gd name="T3" fmla="*/ 0 h 17"/>
                <a:gd name="T4" fmla="*/ 0 w 53"/>
                <a:gd name="T5" fmla="*/ 16 h 17"/>
                <a:gd name="T6" fmla="*/ 0 60000 65536"/>
                <a:gd name="T7" fmla="*/ 0 60000 65536"/>
                <a:gd name="T8" fmla="*/ 0 60000 65536"/>
                <a:gd name="T9" fmla="*/ 0 w 53"/>
                <a:gd name="T10" fmla="*/ 0 h 17"/>
                <a:gd name="T11" fmla="*/ 53 w 53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" h="17">
                  <a:moveTo>
                    <a:pt x="0" y="16"/>
                  </a:moveTo>
                  <a:lnTo>
                    <a:pt x="52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0" name="Freeform 111"/>
            <p:cNvSpPr>
              <a:spLocks/>
            </p:cNvSpPr>
            <p:nvPr/>
          </p:nvSpPr>
          <p:spPr bwMode="auto">
            <a:xfrm>
              <a:off x="1289" y="3666"/>
              <a:ext cx="51" cy="17"/>
            </a:xfrm>
            <a:custGeom>
              <a:avLst/>
              <a:gdLst>
                <a:gd name="T0" fmla="*/ 0 w 51"/>
                <a:gd name="T1" fmla="*/ 16 h 17"/>
                <a:gd name="T2" fmla="*/ 50 w 51"/>
                <a:gd name="T3" fmla="*/ 0 h 17"/>
                <a:gd name="T4" fmla="*/ 0 w 51"/>
                <a:gd name="T5" fmla="*/ 16 h 17"/>
                <a:gd name="T6" fmla="*/ 0 60000 65536"/>
                <a:gd name="T7" fmla="*/ 0 60000 65536"/>
                <a:gd name="T8" fmla="*/ 0 60000 65536"/>
                <a:gd name="T9" fmla="*/ 0 w 51"/>
                <a:gd name="T10" fmla="*/ 0 h 17"/>
                <a:gd name="T11" fmla="*/ 51 w 5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" h="17">
                  <a:moveTo>
                    <a:pt x="0" y="16"/>
                  </a:moveTo>
                  <a:lnTo>
                    <a:pt x="50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Freeform 112"/>
            <p:cNvSpPr>
              <a:spLocks/>
            </p:cNvSpPr>
            <p:nvPr/>
          </p:nvSpPr>
          <p:spPr bwMode="auto">
            <a:xfrm>
              <a:off x="1389" y="3641"/>
              <a:ext cx="50" cy="17"/>
            </a:xfrm>
            <a:custGeom>
              <a:avLst/>
              <a:gdLst>
                <a:gd name="T0" fmla="*/ 0 w 50"/>
                <a:gd name="T1" fmla="*/ 16 h 17"/>
                <a:gd name="T2" fmla="*/ 49 w 50"/>
                <a:gd name="T3" fmla="*/ 0 h 17"/>
                <a:gd name="T4" fmla="*/ 0 w 50"/>
                <a:gd name="T5" fmla="*/ 16 h 17"/>
                <a:gd name="T6" fmla="*/ 0 60000 65536"/>
                <a:gd name="T7" fmla="*/ 0 60000 65536"/>
                <a:gd name="T8" fmla="*/ 0 60000 65536"/>
                <a:gd name="T9" fmla="*/ 0 w 50"/>
                <a:gd name="T10" fmla="*/ 0 h 17"/>
                <a:gd name="T11" fmla="*/ 50 w 5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17">
                  <a:moveTo>
                    <a:pt x="0" y="16"/>
                  </a:moveTo>
                  <a:lnTo>
                    <a:pt x="49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2" name="Freeform 113"/>
            <p:cNvSpPr>
              <a:spLocks/>
            </p:cNvSpPr>
            <p:nvPr/>
          </p:nvSpPr>
          <p:spPr bwMode="auto">
            <a:xfrm>
              <a:off x="1488" y="3614"/>
              <a:ext cx="51" cy="17"/>
            </a:xfrm>
            <a:custGeom>
              <a:avLst/>
              <a:gdLst>
                <a:gd name="T0" fmla="*/ 0 w 51"/>
                <a:gd name="T1" fmla="*/ 16 h 17"/>
                <a:gd name="T2" fmla="*/ 50 w 51"/>
                <a:gd name="T3" fmla="*/ 0 h 17"/>
                <a:gd name="T4" fmla="*/ 0 w 51"/>
                <a:gd name="T5" fmla="*/ 16 h 17"/>
                <a:gd name="T6" fmla="*/ 0 60000 65536"/>
                <a:gd name="T7" fmla="*/ 0 60000 65536"/>
                <a:gd name="T8" fmla="*/ 0 60000 65536"/>
                <a:gd name="T9" fmla="*/ 0 w 51"/>
                <a:gd name="T10" fmla="*/ 0 h 17"/>
                <a:gd name="T11" fmla="*/ 51 w 5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" h="17">
                  <a:moveTo>
                    <a:pt x="0" y="16"/>
                  </a:moveTo>
                  <a:lnTo>
                    <a:pt x="50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Freeform 114"/>
            <p:cNvSpPr>
              <a:spLocks/>
            </p:cNvSpPr>
            <p:nvPr/>
          </p:nvSpPr>
          <p:spPr bwMode="auto">
            <a:xfrm>
              <a:off x="1586" y="3585"/>
              <a:ext cx="51" cy="17"/>
            </a:xfrm>
            <a:custGeom>
              <a:avLst/>
              <a:gdLst>
                <a:gd name="T0" fmla="*/ 0 w 51"/>
                <a:gd name="T1" fmla="*/ 16 h 17"/>
                <a:gd name="T2" fmla="*/ 33 w 51"/>
                <a:gd name="T3" fmla="*/ 6 h 17"/>
                <a:gd name="T4" fmla="*/ 50 w 51"/>
                <a:gd name="T5" fmla="*/ 0 h 17"/>
                <a:gd name="T6" fmla="*/ 33 w 51"/>
                <a:gd name="T7" fmla="*/ 6 h 17"/>
                <a:gd name="T8" fmla="*/ 0 w 5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17"/>
                <a:gd name="T17" fmla="*/ 51 w 5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17">
                  <a:moveTo>
                    <a:pt x="0" y="16"/>
                  </a:moveTo>
                  <a:lnTo>
                    <a:pt x="33" y="6"/>
                  </a:lnTo>
                  <a:lnTo>
                    <a:pt x="50" y="0"/>
                  </a:lnTo>
                  <a:lnTo>
                    <a:pt x="33" y="6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4" name="Freeform 115"/>
            <p:cNvSpPr>
              <a:spLocks/>
            </p:cNvSpPr>
            <p:nvPr/>
          </p:nvSpPr>
          <p:spPr bwMode="auto">
            <a:xfrm>
              <a:off x="1686" y="3557"/>
              <a:ext cx="50" cy="17"/>
            </a:xfrm>
            <a:custGeom>
              <a:avLst/>
              <a:gdLst>
                <a:gd name="T0" fmla="*/ 0 w 50"/>
                <a:gd name="T1" fmla="*/ 16 h 17"/>
                <a:gd name="T2" fmla="*/ 49 w 50"/>
                <a:gd name="T3" fmla="*/ 0 h 17"/>
                <a:gd name="T4" fmla="*/ 0 w 50"/>
                <a:gd name="T5" fmla="*/ 16 h 17"/>
                <a:gd name="T6" fmla="*/ 0 60000 65536"/>
                <a:gd name="T7" fmla="*/ 0 60000 65536"/>
                <a:gd name="T8" fmla="*/ 0 60000 65536"/>
                <a:gd name="T9" fmla="*/ 0 w 50"/>
                <a:gd name="T10" fmla="*/ 0 h 17"/>
                <a:gd name="T11" fmla="*/ 50 w 5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17">
                  <a:moveTo>
                    <a:pt x="0" y="16"/>
                  </a:moveTo>
                  <a:lnTo>
                    <a:pt x="49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5" name="Freeform 116"/>
            <p:cNvSpPr>
              <a:spLocks/>
            </p:cNvSpPr>
            <p:nvPr/>
          </p:nvSpPr>
          <p:spPr bwMode="auto">
            <a:xfrm>
              <a:off x="1783" y="3526"/>
              <a:ext cx="51" cy="17"/>
            </a:xfrm>
            <a:custGeom>
              <a:avLst/>
              <a:gdLst>
                <a:gd name="T0" fmla="*/ 0 w 51"/>
                <a:gd name="T1" fmla="*/ 16 h 17"/>
                <a:gd name="T2" fmla="*/ 14 w 51"/>
                <a:gd name="T3" fmla="*/ 11 h 17"/>
                <a:gd name="T4" fmla="*/ 50 w 51"/>
                <a:gd name="T5" fmla="*/ 0 h 17"/>
                <a:gd name="T6" fmla="*/ 14 w 51"/>
                <a:gd name="T7" fmla="*/ 11 h 17"/>
                <a:gd name="T8" fmla="*/ 0 w 5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17"/>
                <a:gd name="T17" fmla="*/ 51 w 5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17">
                  <a:moveTo>
                    <a:pt x="0" y="16"/>
                  </a:moveTo>
                  <a:lnTo>
                    <a:pt x="14" y="11"/>
                  </a:lnTo>
                  <a:lnTo>
                    <a:pt x="50" y="0"/>
                  </a:lnTo>
                  <a:lnTo>
                    <a:pt x="14" y="11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6" name="Freeform 117"/>
            <p:cNvSpPr>
              <a:spLocks/>
            </p:cNvSpPr>
            <p:nvPr/>
          </p:nvSpPr>
          <p:spPr bwMode="auto">
            <a:xfrm>
              <a:off x="1881" y="3495"/>
              <a:ext cx="51" cy="17"/>
            </a:xfrm>
            <a:custGeom>
              <a:avLst/>
              <a:gdLst>
                <a:gd name="T0" fmla="*/ 0 w 51"/>
                <a:gd name="T1" fmla="*/ 16 h 17"/>
                <a:gd name="T2" fmla="*/ 50 w 51"/>
                <a:gd name="T3" fmla="*/ 0 h 17"/>
                <a:gd name="T4" fmla="*/ 0 w 51"/>
                <a:gd name="T5" fmla="*/ 16 h 17"/>
                <a:gd name="T6" fmla="*/ 0 60000 65536"/>
                <a:gd name="T7" fmla="*/ 0 60000 65536"/>
                <a:gd name="T8" fmla="*/ 0 60000 65536"/>
                <a:gd name="T9" fmla="*/ 0 w 51"/>
                <a:gd name="T10" fmla="*/ 0 h 17"/>
                <a:gd name="T11" fmla="*/ 51 w 5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" h="17">
                  <a:moveTo>
                    <a:pt x="0" y="16"/>
                  </a:moveTo>
                  <a:lnTo>
                    <a:pt x="50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7" name="Freeform 118"/>
            <p:cNvSpPr>
              <a:spLocks/>
            </p:cNvSpPr>
            <p:nvPr/>
          </p:nvSpPr>
          <p:spPr bwMode="auto">
            <a:xfrm>
              <a:off x="1979" y="3461"/>
              <a:ext cx="49" cy="18"/>
            </a:xfrm>
            <a:custGeom>
              <a:avLst/>
              <a:gdLst>
                <a:gd name="T0" fmla="*/ 0 w 49"/>
                <a:gd name="T1" fmla="*/ 17 h 18"/>
                <a:gd name="T2" fmla="*/ 48 w 49"/>
                <a:gd name="T3" fmla="*/ 0 h 18"/>
                <a:gd name="T4" fmla="*/ 0 w 49"/>
                <a:gd name="T5" fmla="*/ 17 h 18"/>
                <a:gd name="T6" fmla="*/ 0 60000 65536"/>
                <a:gd name="T7" fmla="*/ 0 60000 65536"/>
                <a:gd name="T8" fmla="*/ 0 60000 65536"/>
                <a:gd name="T9" fmla="*/ 0 w 49"/>
                <a:gd name="T10" fmla="*/ 0 h 18"/>
                <a:gd name="T11" fmla="*/ 49 w 49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18">
                  <a:moveTo>
                    <a:pt x="0" y="17"/>
                  </a:moveTo>
                  <a:lnTo>
                    <a:pt x="48" y="0"/>
                  </a:lnTo>
                  <a:lnTo>
                    <a:pt x="0" y="1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8" name="Freeform 119"/>
            <p:cNvSpPr>
              <a:spLocks/>
            </p:cNvSpPr>
            <p:nvPr/>
          </p:nvSpPr>
          <p:spPr bwMode="auto">
            <a:xfrm>
              <a:off x="2077" y="3428"/>
              <a:ext cx="48" cy="19"/>
            </a:xfrm>
            <a:custGeom>
              <a:avLst/>
              <a:gdLst>
                <a:gd name="T0" fmla="*/ 0 w 48"/>
                <a:gd name="T1" fmla="*/ 18 h 19"/>
                <a:gd name="T2" fmla="*/ 47 w 48"/>
                <a:gd name="T3" fmla="*/ 0 h 19"/>
                <a:gd name="T4" fmla="*/ 0 w 48"/>
                <a:gd name="T5" fmla="*/ 18 h 19"/>
                <a:gd name="T6" fmla="*/ 0 60000 65536"/>
                <a:gd name="T7" fmla="*/ 0 60000 65536"/>
                <a:gd name="T8" fmla="*/ 0 60000 65536"/>
                <a:gd name="T9" fmla="*/ 0 w 48"/>
                <a:gd name="T10" fmla="*/ 0 h 19"/>
                <a:gd name="T11" fmla="*/ 48 w 48"/>
                <a:gd name="T12" fmla="*/ 19 h 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9">
                  <a:moveTo>
                    <a:pt x="0" y="18"/>
                  </a:moveTo>
                  <a:lnTo>
                    <a:pt x="47" y="0"/>
                  </a:lnTo>
                  <a:lnTo>
                    <a:pt x="0" y="1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9" name="Freeform 120"/>
            <p:cNvSpPr>
              <a:spLocks/>
            </p:cNvSpPr>
            <p:nvPr/>
          </p:nvSpPr>
          <p:spPr bwMode="auto">
            <a:xfrm>
              <a:off x="2172" y="3392"/>
              <a:ext cx="49" cy="20"/>
            </a:xfrm>
            <a:custGeom>
              <a:avLst/>
              <a:gdLst>
                <a:gd name="T0" fmla="*/ 0 w 49"/>
                <a:gd name="T1" fmla="*/ 19 h 20"/>
                <a:gd name="T2" fmla="*/ 48 w 49"/>
                <a:gd name="T3" fmla="*/ 0 h 20"/>
                <a:gd name="T4" fmla="*/ 0 w 49"/>
                <a:gd name="T5" fmla="*/ 19 h 20"/>
                <a:gd name="T6" fmla="*/ 0 60000 65536"/>
                <a:gd name="T7" fmla="*/ 0 60000 65536"/>
                <a:gd name="T8" fmla="*/ 0 60000 65536"/>
                <a:gd name="T9" fmla="*/ 0 w 49"/>
                <a:gd name="T10" fmla="*/ 0 h 20"/>
                <a:gd name="T11" fmla="*/ 49 w 49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0">
                  <a:moveTo>
                    <a:pt x="0" y="19"/>
                  </a:moveTo>
                  <a:lnTo>
                    <a:pt x="48" y="0"/>
                  </a:lnTo>
                  <a:lnTo>
                    <a:pt x="0" y="1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0" name="Freeform 121"/>
            <p:cNvSpPr>
              <a:spLocks/>
            </p:cNvSpPr>
            <p:nvPr/>
          </p:nvSpPr>
          <p:spPr bwMode="auto">
            <a:xfrm>
              <a:off x="2268" y="3356"/>
              <a:ext cx="49" cy="20"/>
            </a:xfrm>
            <a:custGeom>
              <a:avLst/>
              <a:gdLst>
                <a:gd name="T0" fmla="*/ 0 w 49"/>
                <a:gd name="T1" fmla="*/ 19 h 20"/>
                <a:gd name="T2" fmla="*/ 48 w 49"/>
                <a:gd name="T3" fmla="*/ 0 h 20"/>
                <a:gd name="T4" fmla="*/ 0 w 49"/>
                <a:gd name="T5" fmla="*/ 19 h 20"/>
                <a:gd name="T6" fmla="*/ 0 60000 65536"/>
                <a:gd name="T7" fmla="*/ 0 60000 65536"/>
                <a:gd name="T8" fmla="*/ 0 60000 65536"/>
                <a:gd name="T9" fmla="*/ 0 w 49"/>
                <a:gd name="T10" fmla="*/ 0 h 20"/>
                <a:gd name="T11" fmla="*/ 49 w 49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0">
                  <a:moveTo>
                    <a:pt x="0" y="19"/>
                  </a:moveTo>
                  <a:lnTo>
                    <a:pt x="48" y="0"/>
                  </a:lnTo>
                  <a:lnTo>
                    <a:pt x="0" y="1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1" name="Freeform 122"/>
            <p:cNvSpPr>
              <a:spLocks/>
            </p:cNvSpPr>
            <p:nvPr/>
          </p:nvSpPr>
          <p:spPr bwMode="auto">
            <a:xfrm>
              <a:off x="2364" y="3319"/>
              <a:ext cx="49" cy="20"/>
            </a:xfrm>
            <a:custGeom>
              <a:avLst/>
              <a:gdLst>
                <a:gd name="T0" fmla="*/ 0 w 49"/>
                <a:gd name="T1" fmla="*/ 19 h 20"/>
                <a:gd name="T2" fmla="*/ 48 w 49"/>
                <a:gd name="T3" fmla="*/ 0 h 20"/>
                <a:gd name="T4" fmla="*/ 0 w 49"/>
                <a:gd name="T5" fmla="*/ 19 h 20"/>
                <a:gd name="T6" fmla="*/ 0 60000 65536"/>
                <a:gd name="T7" fmla="*/ 0 60000 65536"/>
                <a:gd name="T8" fmla="*/ 0 60000 65536"/>
                <a:gd name="T9" fmla="*/ 0 w 49"/>
                <a:gd name="T10" fmla="*/ 0 h 20"/>
                <a:gd name="T11" fmla="*/ 49 w 49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0">
                  <a:moveTo>
                    <a:pt x="0" y="19"/>
                  </a:moveTo>
                  <a:lnTo>
                    <a:pt x="48" y="0"/>
                  </a:lnTo>
                  <a:lnTo>
                    <a:pt x="0" y="1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2" name="Freeform 123"/>
            <p:cNvSpPr>
              <a:spLocks/>
            </p:cNvSpPr>
            <p:nvPr/>
          </p:nvSpPr>
          <p:spPr bwMode="auto">
            <a:xfrm>
              <a:off x="2460" y="3281"/>
              <a:ext cx="49" cy="20"/>
            </a:xfrm>
            <a:custGeom>
              <a:avLst/>
              <a:gdLst>
                <a:gd name="T0" fmla="*/ 0 w 49"/>
                <a:gd name="T1" fmla="*/ 19 h 20"/>
                <a:gd name="T2" fmla="*/ 48 w 49"/>
                <a:gd name="T3" fmla="*/ 0 h 20"/>
                <a:gd name="T4" fmla="*/ 0 w 49"/>
                <a:gd name="T5" fmla="*/ 19 h 20"/>
                <a:gd name="T6" fmla="*/ 0 60000 65536"/>
                <a:gd name="T7" fmla="*/ 0 60000 65536"/>
                <a:gd name="T8" fmla="*/ 0 60000 65536"/>
                <a:gd name="T9" fmla="*/ 0 w 49"/>
                <a:gd name="T10" fmla="*/ 0 h 20"/>
                <a:gd name="T11" fmla="*/ 49 w 49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0">
                  <a:moveTo>
                    <a:pt x="0" y="19"/>
                  </a:moveTo>
                  <a:lnTo>
                    <a:pt x="48" y="0"/>
                  </a:lnTo>
                  <a:lnTo>
                    <a:pt x="0" y="1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3" name="Freeform 124"/>
            <p:cNvSpPr>
              <a:spLocks/>
            </p:cNvSpPr>
            <p:nvPr/>
          </p:nvSpPr>
          <p:spPr bwMode="auto">
            <a:xfrm>
              <a:off x="2556" y="3241"/>
              <a:ext cx="49" cy="22"/>
            </a:xfrm>
            <a:custGeom>
              <a:avLst/>
              <a:gdLst>
                <a:gd name="T0" fmla="*/ 0 w 49"/>
                <a:gd name="T1" fmla="*/ 21 h 22"/>
                <a:gd name="T2" fmla="*/ 48 w 49"/>
                <a:gd name="T3" fmla="*/ 0 h 22"/>
                <a:gd name="T4" fmla="*/ 0 w 49"/>
                <a:gd name="T5" fmla="*/ 21 h 22"/>
                <a:gd name="T6" fmla="*/ 0 60000 65536"/>
                <a:gd name="T7" fmla="*/ 0 60000 65536"/>
                <a:gd name="T8" fmla="*/ 0 60000 65536"/>
                <a:gd name="T9" fmla="*/ 0 w 49"/>
                <a:gd name="T10" fmla="*/ 0 h 22"/>
                <a:gd name="T11" fmla="*/ 49 w 49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2">
                  <a:moveTo>
                    <a:pt x="0" y="21"/>
                  </a:moveTo>
                  <a:lnTo>
                    <a:pt x="48" y="0"/>
                  </a:lnTo>
                  <a:lnTo>
                    <a:pt x="0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4" name="Freeform 125"/>
            <p:cNvSpPr>
              <a:spLocks/>
            </p:cNvSpPr>
            <p:nvPr/>
          </p:nvSpPr>
          <p:spPr bwMode="auto">
            <a:xfrm>
              <a:off x="2650" y="3202"/>
              <a:ext cx="48" cy="21"/>
            </a:xfrm>
            <a:custGeom>
              <a:avLst/>
              <a:gdLst>
                <a:gd name="T0" fmla="*/ 0 w 48"/>
                <a:gd name="T1" fmla="*/ 20 h 21"/>
                <a:gd name="T2" fmla="*/ 40 w 48"/>
                <a:gd name="T3" fmla="*/ 2 h 21"/>
                <a:gd name="T4" fmla="*/ 47 w 48"/>
                <a:gd name="T5" fmla="*/ 0 h 21"/>
                <a:gd name="T6" fmla="*/ 40 w 48"/>
                <a:gd name="T7" fmla="*/ 2 h 21"/>
                <a:gd name="T8" fmla="*/ 0 w 48"/>
                <a:gd name="T9" fmla="*/ 2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21"/>
                <a:gd name="T17" fmla="*/ 48 w 48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21">
                  <a:moveTo>
                    <a:pt x="0" y="20"/>
                  </a:moveTo>
                  <a:lnTo>
                    <a:pt x="40" y="2"/>
                  </a:lnTo>
                  <a:lnTo>
                    <a:pt x="47" y="0"/>
                  </a:lnTo>
                  <a:lnTo>
                    <a:pt x="40" y="2"/>
                  </a:lnTo>
                  <a:lnTo>
                    <a:pt x="0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5" name="Freeform 126"/>
            <p:cNvSpPr>
              <a:spLocks/>
            </p:cNvSpPr>
            <p:nvPr/>
          </p:nvSpPr>
          <p:spPr bwMode="auto">
            <a:xfrm>
              <a:off x="2745" y="3160"/>
              <a:ext cx="47" cy="22"/>
            </a:xfrm>
            <a:custGeom>
              <a:avLst/>
              <a:gdLst>
                <a:gd name="T0" fmla="*/ 0 w 47"/>
                <a:gd name="T1" fmla="*/ 21 h 22"/>
                <a:gd name="T2" fmla="*/ 46 w 47"/>
                <a:gd name="T3" fmla="*/ 0 h 22"/>
                <a:gd name="T4" fmla="*/ 0 w 47"/>
                <a:gd name="T5" fmla="*/ 21 h 22"/>
                <a:gd name="T6" fmla="*/ 0 60000 65536"/>
                <a:gd name="T7" fmla="*/ 0 60000 65536"/>
                <a:gd name="T8" fmla="*/ 0 60000 65536"/>
                <a:gd name="T9" fmla="*/ 0 w 47"/>
                <a:gd name="T10" fmla="*/ 0 h 22"/>
                <a:gd name="T11" fmla="*/ 47 w 47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2">
                  <a:moveTo>
                    <a:pt x="0" y="21"/>
                  </a:moveTo>
                  <a:lnTo>
                    <a:pt x="46" y="0"/>
                  </a:lnTo>
                  <a:lnTo>
                    <a:pt x="0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6" name="Freeform 127"/>
            <p:cNvSpPr>
              <a:spLocks/>
            </p:cNvSpPr>
            <p:nvPr/>
          </p:nvSpPr>
          <p:spPr bwMode="auto">
            <a:xfrm>
              <a:off x="2839" y="3118"/>
              <a:ext cx="47" cy="22"/>
            </a:xfrm>
            <a:custGeom>
              <a:avLst/>
              <a:gdLst>
                <a:gd name="T0" fmla="*/ 0 w 47"/>
                <a:gd name="T1" fmla="*/ 21 h 22"/>
                <a:gd name="T2" fmla="*/ 29 w 47"/>
                <a:gd name="T3" fmla="*/ 8 h 22"/>
                <a:gd name="T4" fmla="*/ 46 w 47"/>
                <a:gd name="T5" fmla="*/ 0 h 22"/>
                <a:gd name="T6" fmla="*/ 29 w 47"/>
                <a:gd name="T7" fmla="*/ 8 h 22"/>
                <a:gd name="T8" fmla="*/ 0 w 4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22"/>
                <a:gd name="T17" fmla="*/ 47 w 4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22">
                  <a:moveTo>
                    <a:pt x="0" y="21"/>
                  </a:moveTo>
                  <a:lnTo>
                    <a:pt x="29" y="8"/>
                  </a:lnTo>
                  <a:lnTo>
                    <a:pt x="46" y="0"/>
                  </a:lnTo>
                  <a:lnTo>
                    <a:pt x="29" y="8"/>
                  </a:lnTo>
                  <a:lnTo>
                    <a:pt x="0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7" name="Freeform 128"/>
            <p:cNvSpPr>
              <a:spLocks/>
            </p:cNvSpPr>
            <p:nvPr/>
          </p:nvSpPr>
          <p:spPr bwMode="auto">
            <a:xfrm>
              <a:off x="2931" y="3076"/>
              <a:ext cx="49" cy="22"/>
            </a:xfrm>
            <a:custGeom>
              <a:avLst/>
              <a:gdLst>
                <a:gd name="T0" fmla="*/ 0 w 49"/>
                <a:gd name="T1" fmla="*/ 21 h 22"/>
                <a:gd name="T2" fmla="*/ 48 w 49"/>
                <a:gd name="T3" fmla="*/ 0 h 22"/>
                <a:gd name="T4" fmla="*/ 0 w 49"/>
                <a:gd name="T5" fmla="*/ 21 h 22"/>
                <a:gd name="T6" fmla="*/ 0 60000 65536"/>
                <a:gd name="T7" fmla="*/ 0 60000 65536"/>
                <a:gd name="T8" fmla="*/ 0 60000 65536"/>
                <a:gd name="T9" fmla="*/ 0 w 49"/>
                <a:gd name="T10" fmla="*/ 0 h 22"/>
                <a:gd name="T11" fmla="*/ 49 w 49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2">
                  <a:moveTo>
                    <a:pt x="0" y="21"/>
                  </a:moveTo>
                  <a:lnTo>
                    <a:pt x="48" y="0"/>
                  </a:lnTo>
                  <a:lnTo>
                    <a:pt x="0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8" name="Freeform 129"/>
            <p:cNvSpPr>
              <a:spLocks/>
            </p:cNvSpPr>
            <p:nvPr/>
          </p:nvSpPr>
          <p:spPr bwMode="auto">
            <a:xfrm>
              <a:off x="3025" y="3032"/>
              <a:ext cx="49" cy="24"/>
            </a:xfrm>
            <a:custGeom>
              <a:avLst/>
              <a:gdLst>
                <a:gd name="T0" fmla="*/ 0 w 49"/>
                <a:gd name="T1" fmla="*/ 23 h 24"/>
                <a:gd name="T2" fmla="*/ 21 w 49"/>
                <a:gd name="T3" fmla="*/ 13 h 24"/>
                <a:gd name="T4" fmla="*/ 48 w 49"/>
                <a:gd name="T5" fmla="*/ 0 h 24"/>
                <a:gd name="T6" fmla="*/ 21 w 49"/>
                <a:gd name="T7" fmla="*/ 13 h 24"/>
                <a:gd name="T8" fmla="*/ 0 w 49"/>
                <a:gd name="T9" fmla="*/ 23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4"/>
                <a:gd name="T17" fmla="*/ 49 w 49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4">
                  <a:moveTo>
                    <a:pt x="0" y="23"/>
                  </a:moveTo>
                  <a:lnTo>
                    <a:pt x="21" y="13"/>
                  </a:lnTo>
                  <a:lnTo>
                    <a:pt x="48" y="0"/>
                  </a:lnTo>
                  <a:lnTo>
                    <a:pt x="21" y="13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9" name="Freeform 130"/>
            <p:cNvSpPr>
              <a:spLocks/>
            </p:cNvSpPr>
            <p:nvPr/>
          </p:nvSpPr>
          <p:spPr bwMode="auto">
            <a:xfrm>
              <a:off x="3119" y="2988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46 w 47"/>
                <a:gd name="T3" fmla="*/ 0 h 24"/>
                <a:gd name="T4" fmla="*/ 0 w 47"/>
                <a:gd name="T5" fmla="*/ 23 h 24"/>
                <a:gd name="T6" fmla="*/ 0 60000 65536"/>
                <a:gd name="T7" fmla="*/ 0 60000 65536"/>
                <a:gd name="T8" fmla="*/ 0 60000 65536"/>
                <a:gd name="T9" fmla="*/ 0 w 47"/>
                <a:gd name="T10" fmla="*/ 0 h 24"/>
                <a:gd name="T11" fmla="*/ 47 w 47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4">
                  <a:moveTo>
                    <a:pt x="0" y="23"/>
                  </a:moveTo>
                  <a:lnTo>
                    <a:pt x="46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0" name="Freeform 131"/>
            <p:cNvSpPr>
              <a:spLocks/>
            </p:cNvSpPr>
            <p:nvPr/>
          </p:nvSpPr>
          <p:spPr bwMode="auto">
            <a:xfrm>
              <a:off x="3211" y="2944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13 w 47"/>
                <a:gd name="T3" fmla="*/ 17 h 24"/>
                <a:gd name="T4" fmla="*/ 46 w 47"/>
                <a:gd name="T5" fmla="*/ 0 h 24"/>
                <a:gd name="T6" fmla="*/ 13 w 47"/>
                <a:gd name="T7" fmla="*/ 17 h 24"/>
                <a:gd name="T8" fmla="*/ 0 w 47"/>
                <a:gd name="T9" fmla="*/ 23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24"/>
                <a:gd name="T17" fmla="*/ 47 w 47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24">
                  <a:moveTo>
                    <a:pt x="0" y="23"/>
                  </a:moveTo>
                  <a:lnTo>
                    <a:pt x="13" y="17"/>
                  </a:lnTo>
                  <a:lnTo>
                    <a:pt x="46" y="0"/>
                  </a:lnTo>
                  <a:lnTo>
                    <a:pt x="13" y="17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1" name="Freeform 132"/>
            <p:cNvSpPr>
              <a:spLocks/>
            </p:cNvSpPr>
            <p:nvPr/>
          </p:nvSpPr>
          <p:spPr bwMode="auto">
            <a:xfrm>
              <a:off x="3303" y="2900"/>
              <a:ext cx="49" cy="24"/>
            </a:xfrm>
            <a:custGeom>
              <a:avLst/>
              <a:gdLst>
                <a:gd name="T0" fmla="*/ 0 w 49"/>
                <a:gd name="T1" fmla="*/ 23 h 24"/>
                <a:gd name="T2" fmla="*/ 48 w 49"/>
                <a:gd name="T3" fmla="*/ 0 h 24"/>
                <a:gd name="T4" fmla="*/ 0 w 49"/>
                <a:gd name="T5" fmla="*/ 23 h 24"/>
                <a:gd name="T6" fmla="*/ 0 60000 65536"/>
                <a:gd name="T7" fmla="*/ 0 60000 65536"/>
                <a:gd name="T8" fmla="*/ 0 60000 65536"/>
                <a:gd name="T9" fmla="*/ 0 w 49"/>
                <a:gd name="T10" fmla="*/ 0 h 24"/>
                <a:gd name="T11" fmla="*/ 49 w 49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4">
                  <a:moveTo>
                    <a:pt x="0" y="23"/>
                  </a:moveTo>
                  <a:lnTo>
                    <a:pt x="48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2" name="Freeform 133"/>
            <p:cNvSpPr>
              <a:spLocks/>
            </p:cNvSpPr>
            <p:nvPr/>
          </p:nvSpPr>
          <p:spPr bwMode="auto">
            <a:xfrm>
              <a:off x="3397" y="2854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6 w 47"/>
                <a:gd name="T3" fmla="*/ 21 h 24"/>
                <a:gd name="T4" fmla="*/ 46 w 47"/>
                <a:gd name="T5" fmla="*/ 0 h 24"/>
                <a:gd name="T6" fmla="*/ 6 w 47"/>
                <a:gd name="T7" fmla="*/ 21 h 24"/>
                <a:gd name="T8" fmla="*/ 0 w 47"/>
                <a:gd name="T9" fmla="*/ 23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24"/>
                <a:gd name="T17" fmla="*/ 47 w 47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24">
                  <a:moveTo>
                    <a:pt x="0" y="23"/>
                  </a:moveTo>
                  <a:lnTo>
                    <a:pt x="6" y="21"/>
                  </a:lnTo>
                  <a:lnTo>
                    <a:pt x="46" y="0"/>
                  </a:lnTo>
                  <a:lnTo>
                    <a:pt x="6" y="21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3" name="Freeform 134"/>
            <p:cNvSpPr>
              <a:spLocks/>
            </p:cNvSpPr>
            <p:nvPr/>
          </p:nvSpPr>
          <p:spPr bwMode="auto">
            <a:xfrm>
              <a:off x="3489" y="2808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46 w 47"/>
                <a:gd name="T3" fmla="*/ 0 h 24"/>
                <a:gd name="T4" fmla="*/ 0 w 47"/>
                <a:gd name="T5" fmla="*/ 23 h 24"/>
                <a:gd name="T6" fmla="*/ 0 60000 65536"/>
                <a:gd name="T7" fmla="*/ 0 60000 65536"/>
                <a:gd name="T8" fmla="*/ 0 60000 65536"/>
                <a:gd name="T9" fmla="*/ 0 w 47"/>
                <a:gd name="T10" fmla="*/ 0 h 24"/>
                <a:gd name="T11" fmla="*/ 47 w 47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4">
                  <a:moveTo>
                    <a:pt x="0" y="23"/>
                  </a:moveTo>
                  <a:lnTo>
                    <a:pt x="46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4" name="Freeform 135"/>
            <p:cNvSpPr>
              <a:spLocks/>
            </p:cNvSpPr>
            <p:nvPr/>
          </p:nvSpPr>
          <p:spPr bwMode="auto">
            <a:xfrm>
              <a:off x="3581" y="2762"/>
              <a:ext cx="45" cy="24"/>
            </a:xfrm>
            <a:custGeom>
              <a:avLst/>
              <a:gdLst>
                <a:gd name="T0" fmla="*/ 0 w 45"/>
                <a:gd name="T1" fmla="*/ 23 h 24"/>
                <a:gd name="T2" fmla="*/ 44 w 45"/>
                <a:gd name="T3" fmla="*/ 0 h 24"/>
                <a:gd name="T4" fmla="*/ 0 w 45"/>
                <a:gd name="T5" fmla="*/ 23 h 24"/>
                <a:gd name="T6" fmla="*/ 0 60000 65536"/>
                <a:gd name="T7" fmla="*/ 0 60000 65536"/>
                <a:gd name="T8" fmla="*/ 0 60000 65536"/>
                <a:gd name="T9" fmla="*/ 0 w 45"/>
                <a:gd name="T10" fmla="*/ 0 h 24"/>
                <a:gd name="T11" fmla="*/ 45 w 45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24">
                  <a:moveTo>
                    <a:pt x="0" y="23"/>
                  </a:moveTo>
                  <a:lnTo>
                    <a:pt x="44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5" name="Freeform 136"/>
            <p:cNvSpPr>
              <a:spLocks/>
            </p:cNvSpPr>
            <p:nvPr/>
          </p:nvSpPr>
          <p:spPr bwMode="auto">
            <a:xfrm>
              <a:off x="3671" y="2716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46 w 47"/>
                <a:gd name="T3" fmla="*/ 0 h 24"/>
                <a:gd name="T4" fmla="*/ 0 w 47"/>
                <a:gd name="T5" fmla="*/ 23 h 24"/>
                <a:gd name="T6" fmla="*/ 0 60000 65536"/>
                <a:gd name="T7" fmla="*/ 0 60000 65536"/>
                <a:gd name="T8" fmla="*/ 0 60000 65536"/>
                <a:gd name="T9" fmla="*/ 0 w 47"/>
                <a:gd name="T10" fmla="*/ 0 h 24"/>
                <a:gd name="T11" fmla="*/ 47 w 47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4">
                  <a:moveTo>
                    <a:pt x="0" y="23"/>
                  </a:moveTo>
                  <a:lnTo>
                    <a:pt x="46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6" name="Freeform 137"/>
            <p:cNvSpPr>
              <a:spLocks/>
            </p:cNvSpPr>
            <p:nvPr/>
          </p:nvSpPr>
          <p:spPr bwMode="auto">
            <a:xfrm>
              <a:off x="3763" y="2668"/>
              <a:ext cx="47" cy="26"/>
            </a:xfrm>
            <a:custGeom>
              <a:avLst/>
              <a:gdLst>
                <a:gd name="T0" fmla="*/ 0 w 47"/>
                <a:gd name="T1" fmla="*/ 25 h 26"/>
                <a:gd name="T2" fmla="*/ 46 w 47"/>
                <a:gd name="T3" fmla="*/ 0 h 26"/>
                <a:gd name="T4" fmla="*/ 0 w 47"/>
                <a:gd name="T5" fmla="*/ 25 h 26"/>
                <a:gd name="T6" fmla="*/ 0 60000 65536"/>
                <a:gd name="T7" fmla="*/ 0 60000 65536"/>
                <a:gd name="T8" fmla="*/ 0 60000 65536"/>
                <a:gd name="T9" fmla="*/ 0 w 47"/>
                <a:gd name="T10" fmla="*/ 0 h 26"/>
                <a:gd name="T11" fmla="*/ 47 w 47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6">
                  <a:moveTo>
                    <a:pt x="0" y="25"/>
                  </a:moveTo>
                  <a:lnTo>
                    <a:pt x="46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7" name="Freeform 138"/>
            <p:cNvSpPr>
              <a:spLocks/>
            </p:cNvSpPr>
            <p:nvPr/>
          </p:nvSpPr>
          <p:spPr bwMode="auto">
            <a:xfrm>
              <a:off x="3853" y="2620"/>
              <a:ext cx="47" cy="26"/>
            </a:xfrm>
            <a:custGeom>
              <a:avLst/>
              <a:gdLst>
                <a:gd name="T0" fmla="*/ 0 w 47"/>
                <a:gd name="T1" fmla="*/ 25 h 26"/>
                <a:gd name="T2" fmla="*/ 46 w 47"/>
                <a:gd name="T3" fmla="*/ 0 h 26"/>
                <a:gd name="T4" fmla="*/ 0 w 47"/>
                <a:gd name="T5" fmla="*/ 25 h 26"/>
                <a:gd name="T6" fmla="*/ 0 60000 65536"/>
                <a:gd name="T7" fmla="*/ 0 60000 65536"/>
                <a:gd name="T8" fmla="*/ 0 60000 65536"/>
                <a:gd name="T9" fmla="*/ 0 w 47"/>
                <a:gd name="T10" fmla="*/ 0 h 26"/>
                <a:gd name="T11" fmla="*/ 47 w 47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6">
                  <a:moveTo>
                    <a:pt x="0" y="25"/>
                  </a:moveTo>
                  <a:lnTo>
                    <a:pt x="46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8" name="Freeform 139"/>
            <p:cNvSpPr>
              <a:spLocks/>
            </p:cNvSpPr>
            <p:nvPr/>
          </p:nvSpPr>
          <p:spPr bwMode="auto">
            <a:xfrm>
              <a:off x="3945" y="2572"/>
              <a:ext cx="47" cy="26"/>
            </a:xfrm>
            <a:custGeom>
              <a:avLst/>
              <a:gdLst>
                <a:gd name="T0" fmla="*/ 0 w 47"/>
                <a:gd name="T1" fmla="*/ 25 h 26"/>
                <a:gd name="T2" fmla="*/ 46 w 47"/>
                <a:gd name="T3" fmla="*/ 0 h 26"/>
                <a:gd name="T4" fmla="*/ 0 w 47"/>
                <a:gd name="T5" fmla="*/ 25 h 26"/>
                <a:gd name="T6" fmla="*/ 0 60000 65536"/>
                <a:gd name="T7" fmla="*/ 0 60000 65536"/>
                <a:gd name="T8" fmla="*/ 0 60000 65536"/>
                <a:gd name="T9" fmla="*/ 0 w 47"/>
                <a:gd name="T10" fmla="*/ 0 h 26"/>
                <a:gd name="T11" fmla="*/ 47 w 47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6">
                  <a:moveTo>
                    <a:pt x="0" y="25"/>
                  </a:moveTo>
                  <a:lnTo>
                    <a:pt x="46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9" name="Freeform 140"/>
            <p:cNvSpPr>
              <a:spLocks/>
            </p:cNvSpPr>
            <p:nvPr/>
          </p:nvSpPr>
          <p:spPr bwMode="auto">
            <a:xfrm>
              <a:off x="4035" y="2524"/>
              <a:ext cx="47" cy="26"/>
            </a:xfrm>
            <a:custGeom>
              <a:avLst/>
              <a:gdLst>
                <a:gd name="T0" fmla="*/ 0 w 47"/>
                <a:gd name="T1" fmla="*/ 25 h 26"/>
                <a:gd name="T2" fmla="*/ 46 w 47"/>
                <a:gd name="T3" fmla="*/ 0 h 26"/>
                <a:gd name="T4" fmla="*/ 0 w 47"/>
                <a:gd name="T5" fmla="*/ 25 h 26"/>
                <a:gd name="T6" fmla="*/ 0 60000 65536"/>
                <a:gd name="T7" fmla="*/ 0 60000 65536"/>
                <a:gd name="T8" fmla="*/ 0 60000 65536"/>
                <a:gd name="T9" fmla="*/ 0 w 47"/>
                <a:gd name="T10" fmla="*/ 0 h 26"/>
                <a:gd name="T11" fmla="*/ 47 w 47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6">
                  <a:moveTo>
                    <a:pt x="0" y="25"/>
                  </a:moveTo>
                  <a:lnTo>
                    <a:pt x="46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0" name="Freeform 141"/>
            <p:cNvSpPr>
              <a:spLocks/>
            </p:cNvSpPr>
            <p:nvPr/>
          </p:nvSpPr>
          <p:spPr bwMode="auto">
            <a:xfrm>
              <a:off x="4127" y="2477"/>
              <a:ext cx="45" cy="24"/>
            </a:xfrm>
            <a:custGeom>
              <a:avLst/>
              <a:gdLst>
                <a:gd name="T0" fmla="*/ 0 w 45"/>
                <a:gd name="T1" fmla="*/ 23 h 24"/>
                <a:gd name="T2" fmla="*/ 44 w 45"/>
                <a:gd name="T3" fmla="*/ 0 h 24"/>
                <a:gd name="T4" fmla="*/ 0 w 45"/>
                <a:gd name="T5" fmla="*/ 23 h 24"/>
                <a:gd name="T6" fmla="*/ 0 60000 65536"/>
                <a:gd name="T7" fmla="*/ 0 60000 65536"/>
                <a:gd name="T8" fmla="*/ 0 60000 65536"/>
                <a:gd name="T9" fmla="*/ 0 w 45"/>
                <a:gd name="T10" fmla="*/ 0 h 24"/>
                <a:gd name="T11" fmla="*/ 45 w 45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24">
                  <a:moveTo>
                    <a:pt x="0" y="23"/>
                  </a:moveTo>
                  <a:lnTo>
                    <a:pt x="44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1" name="Freeform 142"/>
            <p:cNvSpPr>
              <a:spLocks/>
            </p:cNvSpPr>
            <p:nvPr/>
          </p:nvSpPr>
          <p:spPr bwMode="auto">
            <a:xfrm>
              <a:off x="4217" y="2427"/>
              <a:ext cx="45" cy="26"/>
            </a:xfrm>
            <a:custGeom>
              <a:avLst/>
              <a:gdLst>
                <a:gd name="T0" fmla="*/ 0 w 45"/>
                <a:gd name="T1" fmla="*/ 25 h 26"/>
                <a:gd name="T2" fmla="*/ 44 w 45"/>
                <a:gd name="T3" fmla="*/ 0 h 26"/>
                <a:gd name="T4" fmla="*/ 0 w 45"/>
                <a:gd name="T5" fmla="*/ 25 h 26"/>
                <a:gd name="T6" fmla="*/ 0 60000 65536"/>
                <a:gd name="T7" fmla="*/ 0 60000 65536"/>
                <a:gd name="T8" fmla="*/ 0 60000 65536"/>
                <a:gd name="T9" fmla="*/ 0 w 45"/>
                <a:gd name="T10" fmla="*/ 0 h 26"/>
                <a:gd name="T11" fmla="*/ 45 w 45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26">
                  <a:moveTo>
                    <a:pt x="0" y="25"/>
                  </a:moveTo>
                  <a:lnTo>
                    <a:pt x="44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2" name="Freeform 143"/>
            <p:cNvSpPr>
              <a:spLocks/>
            </p:cNvSpPr>
            <p:nvPr/>
          </p:nvSpPr>
          <p:spPr bwMode="auto">
            <a:xfrm>
              <a:off x="4307" y="2379"/>
              <a:ext cx="45" cy="26"/>
            </a:xfrm>
            <a:custGeom>
              <a:avLst/>
              <a:gdLst>
                <a:gd name="T0" fmla="*/ 0 w 45"/>
                <a:gd name="T1" fmla="*/ 25 h 26"/>
                <a:gd name="T2" fmla="*/ 44 w 45"/>
                <a:gd name="T3" fmla="*/ 0 h 26"/>
                <a:gd name="T4" fmla="*/ 0 w 45"/>
                <a:gd name="T5" fmla="*/ 25 h 26"/>
                <a:gd name="T6" fmla="*/ 0 60000 65536"/>
                <a:gd name="T7" fmla="*/ 0 60000 65536"/>
                <a:gd name="T8" fmla="*/ 0 60000 65536"/>
                <a:gd name="T9" fmla="*/ 0 w 45"/>
                <a:gd name="T10" fmla="*/ 0 h 26"/>
                <a:gd name="T11" fmla="*/ 45 w 45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26">
                  <a:moveTo>
                    <a:pt x="0" y="25"/>
                  </a:moveTo>
                  <a:lnTo>
                    <a:pt x="44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3" name="Freeform 144"/>
            <p:cNvSpPr>
              <a:spLocks/>
            </p:cNvSpPr>
            <p:nvPr/>
          </p:nvSpPr>
          <p:spPr bwMode="auto">
            <a:xfrm>
              <a:off x="4397" y="2329"/>
              <a:ext cx="47" cy="26"/>
            </a:xfrm>
            <a:custGeom>
              <a:avLst/>
              <a:gdLst>
                <a:gd name="T0" fmla="*/ 0 w 47"/>
                <a:gd name="T1" fmla="*/ 25 h 26"/>
                <a:gd name="T2" fmla="*/ 46 w 47"/>
                <a:gd name="T3" fmla="*/ 0 h 26"/>
                <a:gd name="T4" fmla="*/ 0 w 47"/>
                <a:gd name="T5" fmla="*/ 25 h 26"/>
                <a:gd name="T6" fmla="*/ 0 60000 65536"/>
                <a:gd name="T7" fmla="*/ 0 60000 65536"/>
                <a:gd name="T8" fmla="*/ 0 60000 65536"/>
                <a:gd name="T9" fmla="*/ 0 w 47"/>
                <a:gd name="T10" fmla="*/ 0 h 26"/>
                <a:gd name="T11" fmla="*/ 47 w 47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6">
                  <a:moveTo>
                    <a:pt x="0" y="25"/>
                  </a:moveTo>
                  <a:lnTo>
                    <a:pt x="46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4" name="Freeform 145"/>
            <p:cNvSpPr>
              <a:spLocks/>
            </p:cNvSpPr>
            <p:nvPr/>
          </p:nvSpPr>
          <p:spPr bwMode="auto">
            <a:xfrm>
              <a:off x="4487" y="2279"/>
              <a:ext cx="45" cy="26"/>
            </a:xfrm>
            <a:custGeom>
              <a:avLst/>
              <a:gdLst>
                <a:gd name="T0" fmla="*/ 0 w 45"/>
                <a:gd name="T1" fmla="*/ 25 h 26"/>
                <a:gd name="T2" fmla="*/ 44 w 45"/>
                <a:gd name="T3" fmla="*/ 0 h 26"/>
                <a:gd name="T4" fmla="*/ 0 w 45"/>
                <a:gd name="T5" fmla="*/ 25 h 26"/>
                <a:gd name="T6" fmla="*/ 0 60000 65536"/>
                <a:gd name="T7" fmla="*/ 0 60000 65536"/>
                <a:gd name="T8" fmla="*/ 0 60000 65536"/>
                <a:gd name="T9" fmla="*/ 0 w 45"/>
                <a:gd name="T10" fmla="*/ 0 h 26"/>
                <a:gd name="T11" fmla="*/ 45 w 45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26">
                  <a:moveTo>
                    <a:pt x="0" y="25"/>
                  </a:moveTo>
                  <a:lnTo>
                    <a:pt x="44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5" name="Freeform 146"/>
            <p:cNvSpPr>
              <a:spLocks/>
            </p:cNvSpPr>
            <p:nvPr/>
          </p:nvSpPr>
          <p:spPr bwMode="auto">
            <a:xfrm>
              <a:off x="4577" y="2230"/>
              <a:ext cx="45" cy="25"/>
            </a:xfrm>
            <a:custGeom>
              <a:avLst/>
              <a:gdLst>
                <a:gd name="T0" fmla="*/ 0 w 45"/>
                <a:gd name="T1" fmla="*/ 24 h 25"/>
                <a:gd name="T2" fmla="*/ 44 w 45"/>
                <a:gd name="T3" fmla="*/ 0 h 25"/>
                <a:gd name="T4" fmla="*/ 0 w 45"/>
                <a:gd name="T5" fmla="*/ 24 h 25"/>
                <a:gd name="T6" fmla="*/ 0 60000 65536"/>
                <a:gd name="T7" fmla="*/ 0 60000 65536"/>
                <a:gd name="T8" fmla="*/ 0 60000 65536"/>
                <a:gd name="T9" fmla="*/ 0 w 45"/>
                <a:gd name="T10" fmla="*/ 0 h 25"/>
                <a:gd name="T11" fmla="*/ 45 w 45"/>
                <a:gd name="T12" fmla="*/ 25 h 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25">
                  <a:moveTo>
                    <a:pt x="0" y="24"/>
                  </a:moveTo>
                  <a:lnTo>
                    <a:pt x="44" y="0"/>
                  </a:lnTo>
                  <a:lnTo>
                    <a:pt x="0" y="2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6" name="Freeform 147"/>
            <p:cNvSpPr>
              <a:spLocks/>
            </p:cNvSpPr>
            <p:nvPr/>
          </p:nvSpPr>
          <p:spPr bwMode="auto">
            <a:xfrm>
              <a:off x="4667" y="2180"/>
              <a:ext cx="46" cy="26"/>
            </a:xfrm>
            <a:custGeom>
              <a:avLst/>
              <a:gdLst>
                <a:gd name="T0" fmla="*/ 0 w 46"/>
                <a:gd name="T1" fmla="*/ 25 h 26"/>
                <a:gd name="T2" fmla="*/ 45 w 46"/>
                <a:gd name="T3" fmla="*/ 0 h 26"/>
                <a:gd name="T4" fmla="*/ 0 w 46"/>
                <a:gd name="T5" fmla="*/ 25 h 26"/>
                <a:gd name="T6" fmla="*/ 0 60000 65536"/>
                <a:gd name="T7" fmla="*/ 0 60000 65536"/>
                <a:gd name="T8" fmla="*/ 0 60000 65536"/>
                <a:gd name="T9" fmla="*/ 0 w 46"/>
                <a:gd name="T10" fmla="*/ 0 h 26"/>
                <a:gd name="T11" fmla="*/ 46 w 46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26">
                  <a:moveTo>
                    <a:pt x="0" y="25"/>
                  </a:moveTo>
                  <a:lnTo>
                    <a:pt x="45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7" name="Freeform 148"/>
            <p:cNvSpPr>
              <a:spLocks/>
            </p:cNvSpPr>
            <p:nvPr/>
          </p:nvSpPr>
          <p:spPr bwMode="auto">
            <a:xfrm>
              <a:off x="1178" y="3792"/>
              <a:ext cx="53" cy="17"/>
            </a:xfrm>
            <a:custGeom>
              <a:avLst/>
              <a:gdLst>
                <a:gd name="T0" fmla="*/ 0 w 53"/>
                <a:gd name="T1" fmla="*/ 16 h 17"/>
                <a:gd name="T2" fmla="*/ 52 w 53"/>
                <a:gd name="T3" fmla="*/ 0 h 17"/>
                <a:gd name="T4" fmla="*/ 0 w 53"/>
                <a:gd name="T5" fmla="*/ 16 h 17"/>
                <a:gd name="T6" fmla="*/ 0 60000 65536"/>
                <a:gd name="T7" fmla="*/ 0 60000 65536"/>
                <a:gd name="T8" fmla="*/ 0 60000 65536"/>
                <a:gd name="T9" fmla="*/ 0 w 53"/>
                <a:gd name="T10" fmla="*/ 0 h 17"/>
                <a:gd name="T11" fmla="*/ 53 w 53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" h="17">
                  <a:moveTo>
                    <a:pt x="0" y="16"/>
                  </a:moveTo>
                  <a:lnTo>
                    <a:pt x="52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8" name="Freeform 149"/>
            <p:cNvSpPr>
              <a:spLocks/>
            </p:cNvSpPr>
            <p:nvPr/>
          </p:nvSpPr>
          <p:spPr bwMode="auto">
            <a:xfrm>
              <a:off x="1262" y="3788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16 w 17"/>
                <a:gd name="T3" fmla="*/ 0 h 1"/>
                <a:gd name="T4" fmla="*/ 0 w 17"/>
                <a:gd name="T5" fmla="*/ 0 h 1"/>
                <a:gd name="T6" fmla="*/ 0 60000 65536"/>
                <a:gd name="T7" fmla="*/ 0 60000 65536"/>
                <a:gd name="T8" fmla="*/ 0 60000 65536"/>
                <a:gd name="T9" fmla="*/ 0 w 17"/>
                <a:gd name="T10" fmla="*/ 0 h 1"/>
                <a:gd name="T11" fmla="*/ 17 w 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">
                  <a:moveTo>
                    <a:pt x="0" y="0"/>
                  </a:move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9" name="Freeform 150"/>
            <p:cNvSpPr>
              <a:spLocks/>
            </p:cNvSpPr>
            <p:nvPr/>
          </p:nvSpPr>
          <p:spPr bwMode="auto">
            <a:xfrm>
              <a:off x="1300" y="3779"/>
              <a:ext cx="53" cy="17"/>
            </a:xfrm>
            <a:custGeom>
              <a:avLst/>
              <a:gdLst>
                <a:gd name="T0" fmla="*/ 0 w 53"/>
                <a:gd name="T1" fmla="*/ 16 h 17"/>
                <a:gd name="T2" fmla="*/ 52 w 53"/>
                <a:gd name="T3" fmla="*/ 0 h 17"/>
                <a:gd name="T4" fmla="*/ 0 w 53"/>
                <a:gd name="T5" fmla="*/ 16 h 17"/>
                <a:gd name="T6" fmla="*/ 0 60000 65536"/>
                <a:gd name="T7" fmla="*/ 0 60000 65536"/>
                <a:gd name="T8" fmla="*/ 0 60000 65536"/>
                <a:gd name="T9" fmla="*/ 0 w 53"/>
                <a:gd name="T10" fmla="*/ 0 h 17"/>
                <a:gd name="T11" fmla="*/ 53 w 53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" h="17">
                  <a:moveTo>
                    <a:pt x="0" y="16"/>
                  </a:moveTo>
                  <a:lnTo>
                    <a:pt x="52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0" name="Freeform 151"/>
            <p:cNvSpPr>
              <a:spLocks/>
            </p:cNvSpPr>
            <p:nvPr/>
          </p:nvSpPr>
          <p:spPr bwMode="auto">
            <a:xfrm>
              <a:off x="1387" y="3773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1" name="Freeform 152"/>
            <p:cNvSpPr>
              <a:spLocks/>
            </p:cNvSpPr>
            <p:nvPr/>
          </p:nvSpPr>
          <p:spPr bwMode="auto">
            <a:xfrm>
              <a:off x="1425" y="3763"/>
              <a:ext cx="51" cy="17"/>
            </a:xfrm>
            <a:custGeom>
              <a:avLst/>
              <a:gdLst>
                <a:gd name="T0" fmla="*/ 0 w 51"/>
                <a:gd name="T1" fmla="*/ 16 h 17"/>
                <a:gd name="T2" fmla="*/ 38 w 51"/>
                <a:gd name="T3" fmla="*/ 5 h 17"/>
                <a:gd name="T4" fmla="*/ 50 w 51"/>
                <a:gd name="T5" fmla="*/ 0 h 17"/>
                <a:gd name="T6" fmla="*/ 38 w 51"/>
                <a:gd name="T7" fmla="*/ 5 h 17"/>
                <a:gd name="T8" fmla="*/ 0 w 51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17"/>
                <a:gd name="T17" fmla="*/ 51 w 51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17">
                  <a:moveTo>
                    <a:pt x="0" y="16"/>
                  </a:moveTo>
                  <a:lnTo>
                    <a:pt x="38" y="5"/>
                  </a:lnTo>
                  <a:lnTo>
                    <a:pt x="50" y="0"/>
                  </a:lnTo>
                  <a:lnTo>
                    <a:pt x="38" y="5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2" name="Freeform 153"/>
            <p:cNvSpPr>
              <a:spLocks/>
            </p:cNvSpPr>
            <p:nvPr/>
          </p:nvSpPr>
          <p:spPr bwMode="auto">
            <a:xfrm>
              <a:off x="1509" y="375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3" name="Freeform 154"/>
            <p:cNvSpPr>
              <a:spLocks/>
            </p:cNvSpPr>
            <p:nvPr/>
          </p:nvSpPr>
          <p:spPr bwMode="auto">
            <a:xfrm>
              <a:off x="1548" y="3740"/>
              <a:ext cx="50" cy="17"/>
            </a:xfrm>
            <a:custGeom>
              <a:avLst/>
              <a:gdLst>
                <a:gd name="T0" fmla="*/ 0 w 50"/>
                <a:gd name="T1" fmla="*/ 16 h 17"/>
                <a:gd name="T2" fmla="*/ 49 w 50"/>
                <a:gd name="T3" fmla="*/ 0 h 17"/>
                <a:gd name="T4" fmla="*/ 0 w 50"/>
                <a:gd name="T5" fmla="*/ 16 h 17"/>
                <a:gd name="T6" fmla="*/ 0 60000 65536"/>
                <a:gd name="T7" fmla="*/ 0 60000 65536"/>
                <a:gd name="T8" fmla="*/ 0 60000 65536"/>
                <a:gd name="T9" fmla="*/ 0 w 50"/>
                <a:gd name="T10" fmla="*/ 0 h 17"/>
                <a:gd name="T11" fmla="*/ 50 w 5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17">
                  <a:moveTo>
                    <a:pt x="0" y="16"/>
                  </a:moveTo>
                  <a:lnTo>
                    <a:pt x="49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4" name="Freeform 155"/>
            <p:cNvSpPr>
              <a:spLocks/>
            </p:cNvSpPr>
            <p:nvPr/>
          </p:nvSpPr>
          <p:spPr bwMode="auto">
            <a:xfrm>
              <a:off x="1632" y="3735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16 w 17"/>
                <a:gd name="T3" fmla="*/ 0 h 1"/>
                <a:gd name="T4" fmla="*/ 0 w 17"/>
                <a:gd name="T5" fmla="*/ 0 h 1"/>
                <a:gd name="T6" fmla="*/ 0 60000 65536"/>
                <a:gd name="T7" fmla="*/ 0 60000 65536"/>
                <a:gd name="T8" fmla="*/ 0 60000 65536"/>
                <a:gd name="T9" fmla="*/ 0 w 17"/>
                <a:gd name="T10" fmla="*/ 0 h 1"/>
                <a:gd name="T11" fmla="*/ 17 w 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">
                  <a:moveTo>
                    <a:pt x="0" y="0"/>
                  </a:move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5" name="Freeform 156"/>
            <p:cNvSpPr>
              <a:spLocks/>
            </p:cNvSpPr>
            <p:nvPr/>
          </p:nvSpPr>
          <p:spPr bwMode="auto">
            <a:xfrm>
              <a:off x="1668" y="3719"/>
              <a:ext cx="53" cy="17"/>
            </a:xfrm>
            <a:custGeom>
              <a:avLst/>
              <a:gdLst>
                <a:gd name="T0" fmla="*/ 0 w 53"/>
                <a:gd name="T1" fmla="*/ 16 h 17"/>
                <a:gd name="T2" fmla="*/ 52 w 53"/>
                <a:gd name="T3" fmla="*/ 0 h 17"/>
                <a:gd name="T4" fmla="*/ 0 w 53"/>
                <a:gd name="T5" fmla="*/ 16 h 17"/>
                <a:gd name="T6" fmla="*/ 0 60000 65536"/>
                <a:gd name="T7" fmla="*/ 0 60000 65536"/>
                <a:gd name="T8" fmla="*/ 0 60000 65536"/>
                <a:gd name="T9" fmla="*/ 0 w 53"/>
                <a:gd name="T10" fmla="*/ 0 h 17"/>
                <a:gd name="T11" fmla="*/ 53 w 53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" h="17">
                  <a:moveTo>
                    <a:pt x="0" y="16"/>
                  </a:moveTo>
                  <a:lnTo>
                    <a:pt x="52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6" name="Freeform 157"/>
            <p:cNvSpPr>
              <a:spLocks/>
            </p:cNvSpPr>
            <p:nvPr/>
          </p:nvSpPr>
          <p:spPr bwMode="auto">
            <a:xfrm>
              <a:off x="1753" y="3712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16 w 17"/>
                <a:gd name="T3" fmla="*/ 0 h 1"/>
                <a:gd name="T4" fmla="*/ 0 w 17"/>
                <a:gd name="T5" fmla="*/ 0 h 1"/>
                <a:gd name="T6" fmla="*/ 0 60000 65536"/>
                <a:gd name="T7" fmla="*/ 0 60000 65536"/>
                <a:gd name="T8" fmla="*/ 0 60000 65536"/>
                <a:gd name="T9" fmla="*/ 0 w 17"/>
                <a:gd name="T10" fmla="*/ 0 h 1"/>
                <a:gd name="T11" fmla="*/ 17 w 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">
                  <a:moveTo>
                    <a:pt x="0" y="0"/>
                  </a:move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7" name="Freeform 158"/>
            <p:cNvSpPr>
              <a:spLocks/>
            </p:cNvSpPr>
            <p:nvPr/>
          </p:nvSpPr>
          <p:spPr bwMode="auto">
            <a:xfrm>
              <a:off x="1791" y="3696"/>
              <a:ext cx="51" cy="17"/>
            </a:xfrm>
            <a:custGeom>
              <a:avLst/>
              <a:gdLst>
                <a:gd name="T0" fmla="*/ 0 w 51"/>
                <a:gd name="T1" fmla="*/ 16 h 17"/>
                <a:gd name="T2" fmla="*/ 50 w 51"/>
                <a:gd name="T3" fmla="*/ 0 h 17"/>
                <a:gd name="T4" fmla="*/ 0 w 51"/>
                <a:gd name="T5" fmla="*/ 16 h 17"/>
                <a:gd name="T6" fmla="*/ 0 60000 65536"/>
                <a:gd name="T7" fmla="*/ 0 60000 65536"/>
                <a:gd name="T8" fmla="*/ 0 60000 65536"/>
                <a:gd name="T9" fmla="*/ 0 w 51"/>
                <a:gd name="T10" fmla="*/ 0 h 17"/>
                <a:gd name="T11" fmla="*/ 51 w 5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" h="17">
                  <a:moveTo>
                    <a:pt x="0" y="16"/>
                  </a:moveTo>
                  <a:lnTo>
                    <a:pt x="50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8" name="Freeform 159"/>
            <p:cNvSpPr>
              <a:spLocks/>
            </p:cNvSpPr>
            <p:nvPr/>
          </p:nvSpPr>
          <p:spPr bwMode="auto">
            <a:xfrm>
              <a:off x="1875" y="3689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9" name="Freeform 160"/>
            <p:cNvSpPr>
              <a:spLocks/>
            </p:cNvSpPr>
            <p:nvPr/>
          </p:nvSpPr>
          <p:spPr bwMode="auto">
            <a:xfrm>
              <a:off x="1914" y="3672"/>
              <a:ext cx="50" cy="17"/>
            </a:xfrm>
            <a:custGeom>
              <a:avLst/>
              <a:gdLst>
                <a:gd name="T0" fmla="*/ 0 w 50"/>
                <a:gd name="T1" fmla="*/ 16 h 17"/>
                <a:gd name="T2" fmla="*/ 49 w 50"/>
                <a:gd name="T3" fmla="*/ 0 h 17"/>
                <a:gd name="T4" fmla="*/ 0 w 50"/>
                <a:gd name="T5" fmla="*/ 16 h 17"/>
                <a:gd name="T6" fmla="*/ 0 60000 65536"/>
                <a:gd name="T7" fmla="*/ 0 60000 65536"/>
                <a:gd name="T8" fmla="*/ 0 60000 65536"/>
                <a:gd name="T9" fmla="*/ 0 w 50"/>
                <a:gd name="T10" fmla="*/ 0 h 17"/>
                <a:gd name="T11" fmla="*/ 50 w 50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17">
                  <a:moveTo>
                    <a:pt x="0" y="16"/>
                  </a:moveTo>
                  <a:lnTo>
                    <a:pt x="49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0" name="Freeform 161"/>
            <p:cNvSpPr>
              <a:spLocks/>
            </p:cNvSpPr>
            <p:nvPr/>
          </p:nvSpPr>
          <p:spPr bwMode="auto">
            <a:xfrm>
              <a:off x="1996" y="3662"/>
              <a:ext cx="17" cy="1"/>
            </a:xfrm>
            <a:custGeom>
              <a:avLst/>
              <a:gdLst>
                <a:gd name="T0" fmla="*/ 0 w 17"/>
                <a:gd name="T1" fmla="*/ 0 h 1"/>
                <a:gd name="T2" fmla="*/ 16 w 17"/>
                <a:gd name="T3" fmla="*/ 0 h 1"/>
                <a:gd name="T4" fmla="*/ 0 w 17"/>
                <a:gd name="T5" fmla="*/ 0 h 1"/>
                <a:gd name="T6" fmla="*/ 0 60000 65536"/>
                <a:gd name="T7" fmla="*/ 0 60000 65536"/>
                <a:gd name="T8" fmla="*/ 0 60000 65536"/>
                <a:gd name="T9" fmla="*/ 0 w 17"/>
                <a:gd name="T10" fmla="*/ 0 h 1"/>
                <a:gd name="T11" fmla="*/ 17 w 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">
                  <a:moveTo>
                    <a:pt x="0" y="0"/>
                  </a:move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1" name="Freeform 162"/>
            <p:cNvSpPr>
              <a:spLocks/>
            </p:cNvSpPr>
            <p:nvPr/>
          </p:nvSpPr>
          <p:spPr bwMode="auto">
            <a:xfrm>
              <a:off x="2034" y="3641"/>
              <a:ext cx="51" cy="17"/>
            </a:xfrm>
            <a:custGeom>
              <a:avLst/>
              <a:gdLst>
                <a:gd name="T0" fmla="*/ 0 w 51"/>
                <a:gd name="T1" fmla="*/ 16 h 17"/>
                <a:gd name="T2" fmla="*/ 50 w 51"/>
                <a:gd name="T3" fmla="*/ 0 h 17"/>
                <a:gd name="T4" fmla="*/ 0 w 51"/>
                <a:gd name="T5" fmla="*/ 16 h 17"/>
                <a:gd name="T6" fmla="*/ 0 60000 65536"/>
                <a:gd name="T7" fmla="*/ 0 60000 65536"/>
                <a:gd name="T8" fmla="*/ 0 60000 65536"/>
                <a:gd name="T9" fmla="*/ 0 w 51"/>
                <a:gd name="T10" fmla="*/ 0 h 17"/>
                <a:gd name="T11" fmla="*/ 51 w 5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" h="17">
                  <a:moveTo>
                    <a:pt x="0" y="16"/>
                  </a:moveTo>
                  <a:lnTo>
                    <a:pt x="50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2" name="Freeform 163"/>
            <p:cNvSpPr>
              <a:spLocks/>
            </p:cNvSpPr>
            <p:nvPr/>
          </p:nvSpPr>
          <p:spPr bwMode="auto">
            <a:xfrm>
              <a:off x="2117" y="363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3" name="Freeform 164"/>
            <p:cNvSpPr>
              <a:spLocks/>
            </p:cNvSpPr>
            <p:nvPr/>
          </p:nvSpPr>
          <p:spPr bwMode="auto">
            <a:xfrm>
              <a:off x="2153" y="3608"/>
              <a:ext cx="51" cy="17"/>
            </a:xfrm>
            <a:custGeom>
              <a:avLst/>
              <a:gdLst>
                <a:gd name="T0" fmla="*/ 0 w 51"/>
                <a:gd name="T1" fmla="*/ 16 h 17"/>
                <a:gd name="T2" fmla="*/ 50 w 51"/>
                <a:gd name="T3" fmla="*/ 0 h 17"/>
                <a:gd name="T4" fmla="*/ 0 w 51"/>
                <a:gd name="T5" fmla="*/ 16 h 17"/>
                <a:gd name="T6" fmla="*/ 0 60000 65536"/>
                <a:gd name="T7" fmla="*/ 0 60000 65536"/>
                <a:gd name="T8" fmla="*/ 0 60000 65536"/>
                <a:gd name="T9" fmla="*/ 0 w 51"/>
                <a:gd name="T10" fmla="*/ 0 h 17"/>
                <a:gd name="T11" fmla="*/ 51 w 5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" h="17">
                  <a:moveTo>
                    <a:pt x="0" y="16"/>
                  </a:moveTo>
                  <a:lnTo>
                    <a:pt x="50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4" name="Freeform 165"/>
            <p:cNvSpPr>
              <a:spLocks/>
            </p:cNvSpPr>
            <p:nvPr/>
          </p:nvSpPr>
          <p:spPr bwMode="auto">
            <a:xfrm>
              <a:off x="2236" y="359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5" name="Freeform 166"/>
            <p:cNvSpPr>
              <a:spLocks/>
            </p:cNvSpPr>
            <p:nvPr/>
          </p:nvSpPr>
          <p:spPr bwMode="auto">
            <a:xfrm>
              <a:off x="2274" y="3574"/>
              <a:ext cx="49" cy="17"/>
            </a:xfrm>
            <a:custGeom>
              <a:avLst/>
              <a:gdLst>
                <a:gd name="T0" fmla="*/ 0 w 49"/>
                <a:gd name="T1" fmla="*/ 16 h 17"/>
                <a:gd name="T2" fmla="*/ 48 w 49"/>
                <a:gd name="T3" fmla="*/ 0 h 17"/>
                <a:gd name="T4" fmla="*/ 0 w 49"/>
                <a:gd name="T5" fmla="*/ 16 h 17"/>
                <a:gd name="T6" fmla="*/ 0 60000 65536"/>
                <a:gd name="T7" fmla="*/ 0 60000 65536"/>
                <a:gd name="T8" fmla="*/ 0 60000 65536"/>
                <a:gd name="T9" fmla="*/ 0 w 49"/>
                <a:gd name="T10" fmla="*/ 0 h 17"/>
                <a:gd name="T11" fmla="*/ 49 w 4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17">
                  <a:moveTo>
                    <a:pt x="0" y="16"/>
                  </a:moveTo>
                  <a:lnTo>
                    <a:pt x="48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6" name="Freeform 167"/>
            <p:cNvSpPr>
              <a:spLocks/>
            </p:cNvSpPr>
            <p:nvPr/>
          </p:nvSpPr>
          <p:spPr bwMode="auto">
            <a:xfrm>
              <a:off x="2354" y="356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7" name="Freeform 168"/>
            <p:cNvSpPr>
              <a:spLocks/>
            </p:cNvSpPr>
            <p:nvPr/>
          </p:nvSpPr>
          <p:spPr bwMode="auto">
            <a:xfrm>
              <a:off x="2393" y="3539"/>
              <a:ext cx="49" cy="17"/>
            </a:xfrm>
            <a:custGeom>
              <a:avLst/>
              <a:gdLst>
                <a:gd name="T0" fmla="*/ 0 w 49"/>
                <a:gd name="T1" fmla="*/ 16 h 17"/>
                <a:gd name="T2" fmla="*/ 48 w 49"/>
                <a:gd name="T3" fmla="*/ 0 h 17"/>
                <a:gd name="T4" fmla="*/ 0 w 49"/>
                <a:gd name="T5" fmla="*/ 16 h 17"/>
                <a:gd name="T6" fmla="*/ 0 60000 65536"/>
                <a:gd name="T7" fmla="*/ 0 60000 65536"/>
                <a:gd name="T8" fmla="*/ 0 60000 65536"/>
                <a:gd name="T9" fmla="*/ 0 w 49"/>
                <a:gd name="T10" fmla="*/ 0 h 17"/>
                <a:gd name="T11" fmla="*/ 49 w 49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17">
                  <a:moveTo>
                    <a:pt x="0" y="16"/>
                  </a:moveTo>
                  <a:lnTo>
                    <a:pt x="48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8" name="Freeform 169"/>
            <p:cNvSpPr>
              <a:spLocks/>
            </p:cNvSpPr>
            <p:nvPr/>
          </p:nvSpPr>
          <p:spPr bwMode="auto">
            <a:xfrm>
              <a:off x="2473" y="3526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9" name="Freeform 170"/>
            <p:cNvSpPr>
              <a:spLocks/>
            </p:cNvSpPr>
            <p:nvPr/>
          </p:nvSpPr>
          <p:spPr bwMode="auto">
            <a:xfrm>
              <a:off x="2512" y="3499"/>
              <a:ext cx="48" cy="18"/>
            </a:xfrm>
            <a:custGeom>
              <a:avLst/>
              <a:gdLst>
                <a:gd name="T0" fmla="*/ 0 w 48"/>
                <a:gd name="T1" fmla="*/ 17 h 18"/>
                <a:gd name="T2" fmla="*/ 47 w 48"/>
                <a:gd name="T3" fmla="*/ 0 h 18"/>
                <a:gd name="T4" fmla="*/ 0 w 48"/>
                <a:gd name="T5" fmla="*/ 17 h 18"/>
                <a:gd name="T6" fmla="*/ 0 60000 65536"/>
                <a:gd name="T7" fmla="*/ 0 60000 65536"/>
                <a:gd name="T8" fmla="*/ 0 60000 65536"/>
                <a:gd name="T9" fmla="*/ 0 w 48"/>
                <a:gd name="T10" fmla="*/ 0 h 18"/>
                <a:gd name="T11" fmla="*/ 48 w 48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8">
                  <a:moveTo>
                    <a:pt x="0" y="17"/>
                  </a:moveTo>
                  <a:lnTo>
                    <a:pt x="47" y="0"/>
                  </a:lnTo>
                  <a:lnTo>
                    <a:pt x="0" y="1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0" name="Freeform 171"/>
            <p:cNvSpPr>
              <a:spLocks/>
            </p:cNvSpPr>
            <p:nvPr/>
          </p:nvSpPr>
          <p:spPr bwMode="auto">
            <a:xfrm>
              <a:off x="2592" y="3488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1" name="Freeform 172"/>
            <p:cNvSpPr>
              <a:spLocks/>
            </p:cNvSpPr>
            <p:nvPr/>
          </p:nvSpPr>
          <p:spPr bwMode="auto">
            <a:xfrm>
              <a:off x="2628" y="3461"/>
              <a:ext cx="49" cy="18"/>
            </a:xfrm>
            <a:custGeom>
              <a:avLst/>
              <a:gdLst>
                <a:gd name="T0" fmla="*/ 0 w 49"/>
                <a:gd name="T1" fmla="*/ 17 h 18"/>
                <a:gd name="T2" fmla="*/ 48 w 49"/>
                <a:gd name="T3" fmla="*/ 0 h 18"/>
                <a:gd name="T4" fmla="*/ 0 w 49"/>
                <a:gd name="T5" fmla="*/ 17 h 18"/>
                <a:gd name="T6" fmla="*/ 0 60000 65536"/>
                <a:gd name="T7" fmla="*/ 0 60000 65536"/>
                <a:gd name="T8" fmla="*/ 0 60000 65536"/>
                <a:gd name="T9" fmla="*/ 0 w 49"/>
                <a:gd name="T10" fmla="*/ 0 h 18"/>
                <a:gd name="T11" fmla="*/ 49 w 49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18">
                  <a:moveTo>
                    <a:pt x="0" y="17"/>
                  </a:moveTo>
                  <a:lnTo>
                    <a:pt x="48" y="0"/>
                  </a:lnTo>
                  <a:lnTo>
                    <a:pt x="0" y="1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2" name="Freeform 173"/>
            <p:cNvSpPr>
              <a:spLocks/>
            </p:cNvSpPr>
            <p:nvPr/>
          </p:nvSpPr>
          <p:spPr bwMode="auto">
            <a:xfrm>
              <a:off x="2709" y="344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3" name="Freeform 174"/>
            <p:cNvSpPr>
              <a:spLocks/>
            </p:cNvSpPr>
            <p:nvPr/>
          </p:nvSpPr>
          <p:spPr bwMode="auto">
            <a:xfrm>
              <a:off x="2745" y="3419"/>
              <a:ext cx="49" cy="18"/>
            </a:xfrm>
            <a:custGeom>
              <a:avLst/>
              <a:gdLst>
                <a:gd name="T0" fmla="*/ 0 w 49"/>
                <a:gd name="T1" fmla="*/ 17 h 18"/>
                <a:gd name="T2" fmla="*/ 48 w 49"/>
                <a:gd name="T3" fmla="*/ 0 h 18"/>
                <a:gd name="T4" fmla="*/ 0 w 49"/>
                <a:gd name="T5" fmla="*/ 17 h 18"/>
                <a:gd name="T6" fmla="*/ 0 60000 65536"/>
                <a:gd name="T7" fmla="*/ 0 60000 65536"/>
                <a:gd name="T8" fmla="*/ 0 60000 65536"/>
                <a:gd name="T9" fmla="*/ 0 w 49"/>
                <a:gd name="T10" fmla="*/ 0 h 18"/>
                <a:gd name="T11" fmla="*/ 49 w 49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18">
                  <a:moveTo>
                    <a:pt x="0" y="17"/>
                  </a:moveTo>
                  <a:lnTo>
                    <a:pt x="48" y="0"/>
                  </a:lnTo>
                  <a:lnTo>
                    <a:pt x="0" y="1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4" name="Freeform 175"/>
            <p:cNvSpPr>
              <a:spLocks/>
            </p:cNvSpPr>
            <p:nvPr/>
          </p:nvSpPr>
          <p:spPr bwMode="auto">
            <a:xfrm>
              <a:off x="2826" y="3405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5" name="Freeform 176"/>
            <p:cNvSpPr>
              <a:spLocks/>
            </p:cNvSpPr>
            <p:nvPr/>
          </p:nvSpPr>
          <p:spPr bwMode="auto">
            <a:xfrm>
              <a:off x="2862" y="3375"/>
              <a:ext cx="49" cy="20"/>
            </a:xfrm>
            <a:custGeom>
              <a:avLst/>
              <a:gdLst>
                <a:gd name="T0" fmla="*/ 0 w 49"/>
                <a:gd name="T1" fmla="*/ 19 h 20"/>
                <a:gd name="T2" fmla="*/ 48 w 49"/>
                <a:gd name="T3" fmla="*/ 0 h 20"/>
                <a:gd name="T4" fmla="*/ 0 w 49"/>
                <a:gd name="T5" fmla="*/ 19 h 20"/>
                <a:gd name="T6" fmla="*/ 0 60000 65536"/>
                <a:gd name="T7" fmla="*/ 0 60000 65536"/>
                <a:gd name="T8" fmla="*/ 0 60000 65536"/>
                <a:gd name="T9" fmla="*/ 0 w 49"/>
                <a:gd name="T10" fmla="*/ 0 h 20"/>
                <a:gd name="T11" fmla="*/ 49 w 49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0">
                  <a:moveTo>
                    <a:pt x="0" y="19"/>
                  </a:moveTo>
                  <a:lnTo>
                    <a:pt x="48" y="0"/>
                  </a:lnTo>
                  <a:lnTo>
                    <a:pt x="0" y="1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6" name="Freeform 177"/>
            <p:cNvSpPr>
              <a:spLocks/>
            </p:cNvSpPr>
            <p:nvPr/>
          </p:nvSpPr>
          <p:spPr bwMode="auto">
            <a:xfrm>
              <a:off x="2943" y="336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7" name="Freeform 178"/>
            <p:cNvSpPr>
              <a:spLocks/>
            </p:cNvSpPr>
            <p:nvPr/>
          </p:nvSpPr>
          <p:spPr bwMode="auto">
            <a:xfrm>
              <a:off x="2979" y="3331"/>
              <a:ext cx="47" cy="20"/>
            </a:xfrm>
            <a:custGeom>
              <a:avLst/>
              <a:gdLst>
                <a:gd name="T0" fmla="*/ 0 w 47"/>
                <a:gd name="T1" fmla="*/ 19 h 20"/>
                <a:gd name="T2" fmla="*/ 46 w 47"/>
                <a:gd name="T3" fmla="*/ 0 h 20"/>
                <a:gd name="T4" fmla="*/ 0 w 47"/>
                <a:gd name="T5" fmla="*/ 19 h 20"/>
                <a:gd name="T6" fmla="*/ 0 60000 65536"/>
                <a:gd name="T7" fmla="*/ 0 60000 65536"/>
                <a:gd name="T8" fmla="*/ 0 60000 65536"/>
                <a:gd name="T9" fmla="*/ 0 w 47"/>
                <a:gd name="T10" fmla="*/ 0 h 20"/>
                <a:gd name="T11" fmla="*/ 47 w 47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0">
                  <a:moveTo>
                    <a:pt x="0" y="19"/>
                  </a:moveTo>
                  <a:lnTo>
                    <a:pt x="46" y="0"/>
                  </a:lnTo>
                  <a:lnTo>
                    <a:pt x="0" y="1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8" name="Freeform 179"/>
            <p:cNvSpPr>
              <a:spLocks/>
            </p:cNvSpPr>
            <p:nvPr/>
          </p:nvSpPr>
          <p:spPr bwMode="auto">
            <a:xfrm>
              <a:off x="3058" y="33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9" name="Freeform 180"/>
            <p:cNvSpPr>
              <a:spLocks/>
            </p:cNvSpPr>
            <p:nvPr/>
          </p:nvSpPr>
          <p:spPr bwMode="auto">
            <a:xfrm>
              <a:off x="3094" y="3285"/>
              <a:ext cx="49" cy="20"/>
            </a:xfrm>
            <a:custGeom>
              <a:avLst/>
              <a:gdLst>
                <a:gd name="T0" fmla="*/ 0 w 49"/>
                <a:gd name="T1" fmla="*/ 19 h 20"/>
                <a:gd name="T2" fmla="*/ 48 w 49"/>
                <a:gd name="T3" fmla="*/ 0 h 20"/>
                <a:gd name="T4" fmla="*/ 0 w 49"/>
                <a:gd name="T5" fmla="*/ 19 h 20"/>
                <a:gd name="T6" fmla="*/ 0 60000 65536"/>
                <a:gd name="T7" fmla="*/ 0 60000 65536"/>
                <a:gd name="T8" fmla="*/ 0 60000 65536"/>
                <a:gd name="T9" fmla="*/ 0 w 49"/>
                <a:gd name="T10" fmla="*/ 0 h 20"/>
                <a:gd name="T11" fmla="*/ 49 w 49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0">
                  <a:moveTo>
                    <a:pt x="0" y="19"/>
                  </a:moveTo>
                  <a:lnTo>
                    <a:pt x="48" y="0"/>
                  </a:lnTo>
                  <a:lnTo>
                    <a:pt x="0" y="1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0" name="Freeform 181"/>
            <p:cNvSpPr>
              <a:spLocks/>
            </p:cNvSpPr>
            <p:nvPr/>
          </p:nvSpPr>
          <p:spPr bwMode="auto">
            <a:xfrm>
              <a:off x="3173" y="327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1" name="Freeform 182"/>
            <p:cNvSpPr>
              <a:spLocks/>
            </p:cNvSpPr>
            <p:nvPr/>
          </p:nvSpPr>
          <p:spPr bwMode="auto">
            <a:xfrm>
              <a:off x="3209" y="3239"/>
              <a:ext cx="49" cy="20"/>
            </a:xfrm>
            <a:custGeom>
              <a:avLst/>
              <a:gdLst>
                <a:gd name="T0" fmla="*/ 0 w 49"/>
                <a:gd name="T1" fmla="*/ 19 h 20"/>
                <a:gd name="T2" fmla="*/ 48 w 49"/>
                <a:gd name="T3" fmla="*/ 0 h 20"/>
                <a:gd name="T4" fmla="*/ 0 w 49"/>
                <a:gd name="T5" fmla="*/ 19 h 20"/>
                <a:gd name="T6" fmla="*/ 0 60000 65536"/>
                <a:gd name="T7" fmla="*/ 0 60000 65536"/>
                <a:gd name="T8" fmla="*/ 0 60000 65536"/>
                <a:gd name="T9" fmla="*/ 0 w 49"/>
                <a:gd name="T10" fmla="*/ 0 h 20"/>
                <a:gd name="T11" fmla="*/ 49 w 49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20">
                  <a:moveTo>
                    <a:pt x="0" y="19"/>
                  </a:moveTo>
                  <a:lnTo>
                    <a:pt x="48" y="0"/>
                  </a:lnTo>
                  <a:lnTo>
                    <a:pt x="0" y="1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2" name="Freeform 183"/>
            <p:cNvSpPr>
              <a:spLocks/>
            </p:cNvSpPr>
            <p:nvPr/>
          </p:nvSpPr>
          <p:spPr bwMode="auto">
            <a:xfrm>
              <a:off x="3288" y="3223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3" name="Freeform 184"/>
            <p:cNvSpPr>
              <a:spLocks/>
            </p:cNvSpPr>
            <p:nvPr/>
          </p:nvSpPr>
          <p:spPr bwMode="auto">
            <a:xfrm>
              <a:off x="3324" y="3189"/>
              <a:ext cx="47" cy="22"/>
            </a:xfrm>
            <a:custGeom>
              <a:avLst/>
              <a:gdLst>
                <a:gd name="T0" fmla="*/ 0 w 47"/>
                <a:gd name="T1" fmla="*/ 21 h 22"/>
                <a:gd name="T2" fmla="*/ 12 w 47"/>
                <a:gd name="T3" fmla="*/ 15 h 22"/>
                <a:gd name="T4" fmla="*/ 46 w 47"/>
                <a:gd name="T5" fmla="*/ 0 h 22"/>
                <a:gd name="T6" fmla="*/ 12 w 47"/>
                <a:gd name="T7" fmla="*/ 15 h 22"/>
                <a:gd name="T8" fmla="*/ 0 w 47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22"/>
                <a:gd name="T17" fmla="*/ 47 w 4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22">
                  <a:moveTo>
                    <a:pt x="0" y="21"/>
                  </a:moveTo>
                  <a:lnTo>
                    <a:pt x="12" y="15"/>
                  </a:lnTo>
                  <a:lnTo>
                    <a:pt x="46" y="0"/>
                  </a:lnTo>
                  <a:lnTo>
                    <a:pt x="12" y="15"/>
                  </a:lnTo>
                  <a:lnTo>
                    <a:pt x="0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4" name="Freeform 185"/>
            <p:cNvSpPr>
              <a:spLocks/>
            </p:cNvSpPr>
            <p:nvPr/>
          </p:nvSpPr>
          <p:spPr bwMode="auto">
            <a:xfrm>
              <a:off x="3401" y="317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5" name="Freeform 186"/>
            <p:cNvSpPr>
              <a:spLocks/>
            </p:cNvSpPr>
            <p:nvPr/>
          </p:nvSpPr>
          <p:spPr bwMode="auto">
            <a:xfrm>
              <a:off x="3437" y="3139"/>
              <a:ext cx="47" cy="22"/>
            </a:xfrm>
            <a:custGeom>
              <a:avLst/>
              <a:gdLst>
                <a:gd name="T0" fmla="*/ 0 w 47"/>
                <a:gd name="T1" fmla="*/ 21 h 22"/>
                <a:gd name="T2" fmla="*/ 46 w 47"/>
                <a:gd name="T3" fmla="*/ 0 h 22"/>
                <a:gd name="T4" fmla="*/ 0 w 47"/>
                <a:gd name="T5" fmla="*/ 21 h 22"/>
                <a:gd name="T6" fmla="*/ 0 60000 65536"/>
                <a:gd name="T7" fmla="*/ 0 60000 65536"/>
                <a:gd name="T8" fmla="*/ 0 60000 65536"/>
                <a:gd name="T9" fmla="*/ 0 w 47"/>
                <a:gd name="T10" fmla="*/ 0 h 22"/>
                <a:gd name="T11" fmla="*/ 47 w 47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2">
                  <a:moveTo>
                    <a:pt x="0" y="21"/>
                  </a:moveTo>
                  <a:lnTo>
                    <a:pt x="46" y="0"/>
                  </a:lnTo>
                  <a:lnTo>
                    <a:pt x="0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6" name="Freeform 187"/>
            <p:cNvSpPr>
              <a:spLocks/>
            </p:cNvSpPr>
            <p:nvPr/>
          </p:nvSpPr>
          <p:spPr bwMode="auto">
            <a:xfrm>
              <a:off x="3516" y="312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7" name="Freeform 188"/>
            <p:cNvSpPr>
              <a:spLocks/>
            </p:cNvSpPr>
            <p:nvPr/>
          </p:nvSpPr>
          <p:spPr bwMode="auto">
            <a:xfrm>
              <a:off x="3550" y="3087"/>
              <a:ext cx="47" cy="23"/>
            </a:xfrm>
            <a:custGeom>
              <a:avLst/>
              <a:gdLst>
                <a:gd name="T0" fmla="*/ 0 w 47"/>
                <a:gd name="T1" fmla="*/ 22 h 23"/>
                <a:gd name="T2" fmla="*/ 46 w 47"/>
                <a:gd name="T3" fmla="*/ 0 h 23"/>
                <a:gd name="T4" fmla="*/ 0 w 47"/>
                <a:gd name="T5" fmla="*/ 22 h 23"/>
                <a:gd name="T6" fmla="*/ 0 60000 65536"/>
                <a:gd name="T7" fmla="*/ 0 60000 65536"/>
                <a:gd name="T8" fmla="*/ 0 60000 65536"/>
                <a:gd name="T9" fmla="*/ 0 w 47"/>
                <a:gd name="T10" fmla="*/ 0 h 23"/>
                <a:gd name="T11" fmla="*/ 47 w 47"/>
                <a:gd name="T12" fmla="*/ 23 h 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3">
                  <a:moveTo>
                    <a:pt x="0" y="22"/>
                  </a:moveTo>
                  <a:lnTo>
                    <a:pt x="46" y="0"/>
                  </a:lnTo>
                  <a:lnTo>
                    <a:pt x="0" y="2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8" name="Freeform 189"/>
            <p:cNvSpPr>
              <a:spLocks/>
            </p:cNvSpPr>
            <p:nvPr/>
          </p:nvSpPr>
          <p:spPr bwMode="auto">
            <a:xfrm>
              <a:off x="3629" y="307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9" name="Freeform 190"/>
            <p:cNvSpPr>
              <a:spLocks/>
            </p:cNvSpPr>
            <p:nvPr/>
          </p:nvSpPr>
          <p:spPr bwMode="auto">
            <a:xfrm>
              <a:off x="3663" y="3036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29 w 47"/>
                <a:gd name="T3" fmla="*/ 9 h 24"/>
                <a:gd name="T4" fmla="*/ 46 w 47"/>
                <a:gd name="T5" fmla="*/ 0 h 24"/>
                <a:gd name="T6" fmla="*/ 29 w 47"/>
                <a:gd name="T7" fmla="*/ 9 h 24"/>
                <a:gd name="T8" fmla="*/ 0 w 47"/>
                <a:gd name="T9" fmla="*/ 23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24"/>
                <a:gd name="T17" fmla="*/ 47 w 47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24">
                  <a:moveTo>
                    <a:pt x="0" y="23"/>
                  </a:moveTo>
                  <a:lnTo>
                    <a:pt x="29" y="9"/>
                  </a:lnTo>
                  <a:lnTo>
                    <a:pt x="46" y="0"/>
                  </a:lnTo>
                  <a:lnTo>
                    <a:pt x="29" y="9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0" name="Freeform 191"/>
            <p:cNvSpPr>
              <a:spLocks/>
            </p:cNvSpPr>
            <p:nvPr/>
          </p:nvSpPr>
          <p:spPr bwMode="auto">
            <a:xfrm>
              <a:off x="3740" y="3020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1" name="Freeform 192"/>
            <p:cNvSpPr>
              <a:spLocks/>
            </p:cNvSpPr>
            <p:nvPr/>
          </p:nvSpPr>
          <p:spPr bwMode="auto">
            <a:xfrm>
              <a:off x="3776" y="2984"/>
              <a:ext cx="47" cy="22"/>
            </a:xfrm>
            <a:custGeom>
              <a:avLst/>
              <a:gdLst>
                <a:gd name="T0" fmla="*/ 0 w 47"/>
                <a:gd name="T1" fmla="*/ 21 h 22"/>
                <a:gd name="T2" fmla="*/ 46 w 47"/>
                <a:gd name="T3" fmla="*/ 0 h 22"/>
                <a:gd name="T4" fmla="*/ 0 w 47"/>
                <a:gd name="T5" fmla="*/ 21 h 22"/>
                <a:gd name="T6" fmla="*/ 0 60000 65536"/>
                <a:gd name="T7" fmla="*/ 0 60000 65536"/>
                <a:gd name="T8" fmla="*/ 0 60000 65536"/>
                <a:gd name="T9" fmla="*/ 0 w 47"/>
                <a:gd name="T10" fmla="*/ 0 h 22"/>
                <a:gd name="T11" fmla="*/ 47 w 47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2">
                  <a:moveTo>
                    <a:pt x="0" y="21"/>
                  </a:moveTo>
                  <a:lnTo>
                    <a:pt x="46" y="0"/>
                  </a:lnTo>
                  <a:lnTo>
                    <a:pt x="0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2" name="Freeform 193"/>
            <p:cNvSpPr>
              <a:spLocks/>
            </p:cNvSpPr>
            <p:nvPr/>
          </p:nvSpPr>
          <p:spPr bwMode="auto">
            <a:xfrm>
              <a:off x="3853" y="296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3" name="Freeform 194"/>
            <p:cNvSpPr>
              <a:spLocks/>
            </p:cNvSpPr>
            <p:nvPr/>
          </p:nvSpPr>
          <p:spPr bwMode="auto">
            <a:xfrm>
              <a:off x="3887" y="2930"/>
              <a:ext cx="47" cy="23"/>
            </a:xfrm>
            <a:custGeom>
              <a:avLst/>
              <a:gdLst>
                <a:gd name="T0" fmla="*/ 0 w 47"/>
                <a:gd name="T1" fmla="*/ 22 h 23"/>
                <a:gd name="T2" fmla="*/ 46 w 47"/>
                <a:gd name="T3" fmla="*/ 0 h 23"/>
                <a:gd name="T4" fmla="*/ 0 w 47"/>
                <a:gd name="T5" fmla="*/ 22 h 23"/>
                <a:gd name="T6" fmla="*/ 0 60000 65536"/>
                <a:gd name="T7" fmla="*/ 0 60000 65536"/>
                <a:gd name="T8" fmla="*/ 0 60000 65536"/>
                <a:gd name="T9" fmla="*/ 0 w 47"/>
                <a:gd name="T10" fmla="*/ 0 h 23"/>
                <a:gd name="T11" fmla="*/ 47 w 47"/>
                <a:gd name="T12" fmla="*/ 23 h 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3">
                  <a:moveTo>
                    <a:pt x="0" y="22"/>
                  </a:moveTo>
                  <a:lnTo>
                    <a:pt x="46" y="0"/>
                  </a:lnTo>
                  <a:lnTo>
                    <a:pt x="0" y="2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4" name="Freeform 195"/>
            <p:cNvSpPr>
              <a:spLocks/>
            </p:cNvSpPr>
            <p:nvPr/>
          </p:nvSpPr>
          <p:spPr bwMode="auto">
            <a:xfrm>
              <a:off x="3964" y="2913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5" name="Freeform 196"/>
            <p:cNvSpPr>
              <a:spLocks/>
            </p:cNvSpPr>
            <p:nvPr/>
          </p:nvSpPr>
          <p:spPr bwMode="auto">
            <a:xfrm>
              <a:off x="3999" y="2875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46 w 47"/>
                <a:gd name="T3" fmla="*/ 0 h 24"/>
                <a:gd name="T4" fmla="*/ 0 w 47"/>
                <a:gd name="T5" fmla="*/ 23 h 24"/>
                <a:gd name="T6" fmla="*/ 0 60000 65536"/>
                <a:gd name="T7" fmla="*/ 0 60000 65536"/>
                <a:gd name="T8" fmla="*/ 0 60000 65536"/>
                <a:gd name="T9" fmla="*/ 0 w 47"/>
                <a:gd name="T10" fmla="*/ 0 h 24"/>
                <a:gd name="T11" fmla="*/ 47 w 47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4">
                  <a:moveTo>
                    <a:pt x="0" y="23"/>
                  </a:moveTo>
                  <a:lnTo>
                    <a:pt x="46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6" name="Freeform 197"/>
            <p:cNvSpPr>
              <a:spLocks/>
            </p:cNvSpPr>
            <p:nvPr/>
          </p:nvSpPr>
          <p:spPr bwMode="auto">
            <a:xfrm>
              <a:off x="4075" y="2858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7" name="Freeform 198"/>
            <p:cNvSpPr>
              <a:spLocks/>
            </p:cNvSpPr>
            <p:nvPr/>
          </p:nvSpPr>
          <p:spPr bwMode="auto">
            <a:xfrm>
              <a:off x="4110" y="2819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46 w 47"/>
                <a:gd name="T3" fmla="*/ 0 h 24"/>
                <a:gd name="T4" fmla="*/ 0 w 47"/>
                <a:gd name="T5" fmla="*/ 23 h 24"/>
                <a:gd name="T6" fmla="*/ 0 60000 65536"/>
                <a:gd name="T7" fmla="*/ 0 60000 65536"/>
                <a:gd name="T8" fmla="*/ 0 60000 65536"/>
                <a:gd name="T9" fmla="*/ 0 w 47"/>
                <a:gd name="T10" fmla="*/ 0 h 24"/>
                <a:gd name="T11" fmla="*/ 47 w 47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4">
                  <a:moveTo>
                    <a:pt x="0" y="23"/>
                  </a:moveTo>
                  <a:lnTo>
                    <a:pt x="46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8" name="Freeform 199"/>
            <p:cNvSpPr>
              <a:spLocks/>
            </p:cNvSpPr>
            <p:nvPr/>
          </p:nvSpPr>
          <p:spPr bwMode="auto">
            <a:xfrm>
              <a:off x="4186" y="2802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9" name="Freeform 200"/>
            <p:cNvSpPr>
              <a:spLocks/>
            </p:cNvSpPr>
            <p:nvPr/>
          </p:nvSpPr>
          <p:spPr bwMode="auto">
            <a:xfrm>
              <a:off x="4221" y="2764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6 w 47"/>
                <a:gd name="T3" fmla="*/ 21 h 24"/>
                <a:gd name="T4" fmla="*/ 46 w 47"/>
                <a:gd name="T5" fmla="*/ 0 h 24"/>
                <a:gd name="T6" fmla="*/ 6 w 47"/>
                <a:gd name="T7" fmla="*/ 21 h 24"/>
                <a:gd name="T8" fmla="*/ 0 w 47"/>
                <a:gd name="T9" fmla="*/ 23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24"/>
                <a:gd name="T17" fmla="*/ 47 w 47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24">
                  <a:moveTo>
                    <a:pt x="0" y="23"/>
                  </a:moveTo>
                  <a:lnTo>
                    <a:pt x="6" y="21"/>
                  </a:lnTo>
                  <a:lnTo>
                    <a:pt x="46" y="0"/>
                  </a:lnTo>
                  <a:lnTo>
                    <a:pt x="6" y="21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0" name="Freeform 201"/>
            <p:cNvSpPr>
              <a:spLocks/>
            </p:cNvSpPr>
            <p:nvPr/>
          </p:nvSpPr>
          <p:spPr bwMode="auto">
            <a:xfrm>
              <a:off x="4298" y="274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1" name="Freeform 202"/>
            <p:cNvSpPr>
              <a:spLocks/>
            </p:cNvSpPr>
            <p:nvPr/>
          </p:nvSpPr>
          <p:spPr bwMode="auto">
            <a:xfrm>
              <a:off x="4332" y="2708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46 w 47"/>
                <a:gd name="T3" fmla="*/ 0 h 24"/>
                <a:gd name="T4" fmla="*/ 0 w 47"/>
                <a:gd name="T5" fmla="*/ 23 h 24"/>
                <a:gd name="T6" fmla="*/ 0 60000 65536"/>
                <a:gd name="T7" fmla="*/ 0 60000 65536"/>
                <a:gd name="T8" fmla="*/ 0 60000 65536"/>
                <a:gd name="T9" fmla="*/ 0 w 47"/>
                <a:gd name="T10" fmla="*/ 0 h 24"/>
                <a:gd name="T11" fmla="*/ 47 w 47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4">
                  <a:moveTo>
                    <a:pt x="0" y="23"/>
                  </a:moveTo>
                  <a:lnTo>
                    <a:pt x="46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2" name="Freeform 203"/>
            <p:cNvSpPr>
              <a:spLocks/>
            </p:cNvSpPr>
            <p:nvPr/>
          </p:nvSpPr>
          <p:spPr bwMode="auto">
            <a:xfrm>
              <a:off x="4409" y="2691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3" name="Freeform 204"/>
            <p:cNvSpPr>
              <a:spLocks/>
            </p:cNvSpPr>
            <p:nvPr/>
          </p:nvSpPr>
          <p:spPr bwMode="auto">
            <a:xfrm>
              <a:off x="4443" y="2651"/>
              <a:ext cx="45" cy="24"/>
            </a:xfrm>
            <a:custGeom>
              <a:avLst/>
              <a:gdLst>
                <a:gd name="T0" fmla="*/ 0 w 45"/>
                <a:gd name="T1" fmla="*/ 23 h 24"/>
                <a:gd name="T2" fmla="*/ 44 w 45"/>
                <a:gd name="T3" fmla="*/ 0 h 24"/>
                <a:gd name="T4" fmla="*/ 0 w 45"/>
                <a:gd name="T5" fmla="*/ 23 h 24"/>
                <a:gd name="T6" fmla="*/ 0 60000 65536"/>
                <a:gd name="T7" fmla="*/ 0 60000 65536"/>
                <a:gd name="T8" fmla="*/ 0 60000 65536"/>
                <a:gd name="T9" fmla="*/ 0 w 45"/>
                <a:gd name="T10" fmla="*/ 0 h 24"/>
                <a:gd name="T11" fmla="*/ 45 w 45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24">
                  <a:moveTo>
                    <a:pt x="0" y="23"/>
                  </a:moveTo>
                  <a:lnTo>
                    <a:pt x="44" y="0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4" name="Freeform 205"/>
            <p:cNvSpPr>
              <a:spLocks/>
            </p:cNvSpPr>
            <p:nvPr/>
          </p:nvSpPr>
          <p:spPr bwMode="auto">
            <a:xfrm>
              <a:off x="4518" y="263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5" name="Freeform 206"/>
            <p:cNvSpPr>
              <a:spLocks/>
            </p:cNvSpPr>
            <p:nvPr/>
          </p:nvSpPr>
          <p:spPr bwMode="auto">
            <a:xfrm>
              <a:off x="4552" y="2593"/>
              <a:ext cx="47" cy="24"/>
            </a:xfrm>
            <a:custGeom>
              <a:avLst/>
              <a:gdLst>
                <a:gd name="T0" fmla="*/ 0 w 47"/>
                <a:gd name="T1" fmla="*/ 23 h 24"/>
                <a:gd name="T2" fmla="*/ 31 w 47"/>
                <a:gd name="T3" fmla="*/ 8 h 24"/>
                <a:gd name="T4" fmla="*/ 46 w 47"/>
                <a:gd name="T5" fmla="*/ 0 h 24"/>
                <a:gd name="T6" fmla="*/ 31 w 47"/>
                <a:gd name="T7" fmla="*/ 8 h 24"/>
                <a:gd name="T8" fmla="*/ 0 w 47"/>
                <a:gd name="T9" fmla="*/ 23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24"/>
                <a:gd name="T17" fmla="*/ 47 w 47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24">
                  <a:moveTo>
                    <a:pt x="0" y="23"/>
                  </a:moveTo>
                  <a:lnTo>
                    <a:pt x="31" y="8"/>
                  </a:lnTo>
                  <a:lnTo>
                    <a:pt x="46" y="0"/>
                  </a:lnTo>
                  <a:lnTo>
                    <a:pt x="31" y="8"/>
                  </a:lnTo>
                  <a:lnTo>
                    <a:pt x="0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6" name="Freeform 207"/>
            <p:cNvSpPr>
              <a:spLocks/>
            </p:cNvSpPr>
            <p:nvPr/>
          </p:nvSpPr>
          <p:spPr bwMode="auto">
            <a:xfrm>
              <a:off x="4627" y="2574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7" name="Freeform 208"/>
            <p:cNvSpPr>
              <a:spLocks/>
            </p:cNvSpPr>
            <p:nvPr/>
          </p:nvSpPr>
          <p:spPr bwMode="auto">
            <a:xfrm>
              <a:off x="4662" y="2534"/>
              <a:ext cx="47" cy="26"/>
            </a:xfrm>
            <a:custGeom>
              <a:avLst/>
              <a:gdLst>
                <a:gd name="T0" fmla="*/ 0 w 47"/>
                <a:gd name="T1" fmla="*/ 25 h 26"/>
                <a:gd name="T2" fmla="*/ 46 w 47"/>
                <a:gd name="T3" fmla="*/ 0 h 26"/>
                <a:gd name="T4" fmla="*/ 0 w 47"/>
                <a:gd name="T5" fmla="*/ 25 h 26"/>
                <a:gd name="T6" fmla="*/ 0 60000 65536"/>
                <a:gd name="T7" fmla="*/ 0 60000 65536"/>
                <a:gd name="T8" fmla="*/ 0 60000 65536"/>
                <a:gd name="T9" fmla="*/ 0 w 47"/>
                <a:gd name="T10" fmla="*/ 0 h 26"/>
                <a:gd name="T11" fmla="*/ 47 w 47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26">
                  <a:moveTo>
                    <a:pt x="0" y="25"/>
                  </a:moveTo>
                  <a:lnTo>
                    <a:pt x="46" y="0"/>
                  </a:lnTo>
                  <a:lnTo>
                    <a:pt x="0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8" name="Freeform 209"/>
            <p:cNvSpPr>
              <a:spLocks/>
            </p:cNvSpPr>
            <p:nvPr/>
          </p:nvSpPr>
          <p:spPr bwMode="auto">
            <a:xfrm>
              <a:off x="4738" y="2517"/>
              <a:ext cx="17" cy="17"/>
            </a:xfrm>
            <a:custGeom>
              <a:avLst/>
              <a:gdLst>
                <a:gd name="T0" fmla="*/ 0 w 17"/>
                <a:gd name="T1" fmla="*/ 16 h 17"/>
                <a:gd name="T2" fmla="*/ 16 w 17"/>
                <a:gd name="T3" fmla="*/ 0 h 17"/>
                <a:gd name="T4" fmla="*/ 0 w 17"/>
                <a:gd name="T5" fmla="*/ 16 h 17"/>
                <a:gd name="T6" fmla="*/ 0 60000 65536"/>
                <a:gd name="T7" fmla="*/ 0 60000 65536"/>
                <a:gd name="T8" fmla="*/ 0 60000 65536"/>
                <a:gd name="T9" fmla="*/ 0 w 17"/>
                <a:gd name="T10" fmla="*/ 0 h 17"/>
                <a:gd name="T11" fmla="*/ 17 w 17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7">
                  <a:moveTo>
                    <a:pt x="0" y="16"/>
                  </a:move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9" name="Freeform 210"/>
            <p:cNvSpPr>
              <a:spLocks/>
            </p:cNvSpPr>
            <p:nvPr/>
          </p:nvSpPr>
          <p:spPr bwMode="auto">
            <a:xfrm>
              <a:off x="1538" y="1460"/>
              <a:ext cx="24" cy="17"/>
            </a:xfrm>
            <a:custGeom>
              <a:avLst/>
              <a:gdLst>
                <a:gd name="T0" fmla="*/ 0 w 24"/>
                <a:gd name="T1" fmla="*/ 0 h 17"/>
                <a:gd name="T2" fmla="*/ 0 w 24"/>
                <a:gd name="T3" fmla="*/ 16 h 17"/>
                <a:gd name="T4" fmla="*/ 23 w 24"/>
                <a:gd name="T5" fmla="*/ 16 h 17"/>
                <a:gd name="T6" fmla="*/ 23 w 24"/>
                <a:gd name="T7" fmla="*/ 0 h 17"/>
                <a:gd name="T8" fmla="*/ 0 w 24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7"/>
                <a:gd name="T17" fmla="*/ 24 w 24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7">
                  <a:moveTo>
                    <a:pt x="0" y="0"/>
                  </a:moveTo>
                  <a:lnTo>
                    <a:pt x="0" y="16"/>
                  </a:lnTo>
                  <a:lnTo>
                    <a:pt x="23" y="1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0" name="Freeform 211"/>
            <p:cNvSpPr>
              <a:spLocks/>
            </p:cNvSpPr>
            <p:nvPr/>
          </p:nvSpPr>
          <p:spPr bwMode="auto">
            <a:xfrm>
              <a:off x="1571" y="1460"/>
              <a:ext cx="24" cy="17"/>
            </a:xfrm>
            <a:custGeom>
              <a:avLst/>
              <a:gdLst>
                <a:gd name="T0" fmla="*/ 0 w 24"/>
                <a:gd name="T1" fmla="*/ 0 h 17"/>
                <a:gd name="T2" fmla="*/ 0 w 24"/>
                <a:gd name="T3" fmla="*/ 16 h 17"/>
                <a:gd name="T4" fmla="*/ 23 w 24"/>
                <a:gd name="T5" fmla="*/ 16 h 17"/>
                <a:gd name="T6" fmla="*/ 23 w 24"/>
                <a:gd name="T7" fmla="*/ 0 h 17"/>
                <a:gd name="T8" fmla="*/ 0 w 24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7"/>
                <a:gd name="T17" fmla="*/ 24 w 24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7">
                  <a:moveTo>
                    <a:pt x="0" y="0"/>
                  </a:moveTo>
                  <a:lnTo>
                    <a:pt x="0" y="16"/>
                  </a:lnTo>
                  <a:lnTo>
                    <a:pt x="23" y="1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1" name="Freeform 212"/>
            <p:cNvSpPr>
              <a:spLocks/>
            </p:cNvSpPr>
            <p:nvPr/>
          </p:nvSpPr>
          <p:spPr bwMode="auto">
            <a:xfrm>
              <a:off x="1628" y="1420"/>
              <a:ext cx="57" cy="71"/>
            </a:xfrm>
            <a:custGeom>
              <a:avLst/>
              <a:gdLst>
                <a:gd name="T0" fmla="*/ 54 w 57"/>
                <a:gd name="T1" fmla="*/ 17 h 71"/>
                <a:gd name="T2" fmla="*/ 50 w 57"/>
                <a:gd name="T3" fmla="*/ 7 h 71"/>
                <a:gd name="T4" fmla="*/ 42 w 57"/>
                <a:gd name="T5" fmla="*/ 1 h 71"/>
                <a:gd name="T6" fmla="*/ 35 w 57"/>
                <a:gd name="T7" fmla="*/ 0 h 71"/>
                <a:gd name="T8" fmla="*/ 17 w 57"/>
                <a:gd name="T9" fmla="*/ 1 h 71"/>
                <a:gd name="T10" fmla="*/ 10 w 57"/>
                <a:gd name="T11" fmla="*/ 5 h 71"/>
                <a:gd name="T12" fmla="*/ 6 w 57"/>
                <a:gd name="T13" fmla="*/ 11 h 71"/>
                <a:gd name="T14" fmla="*/ 4 w 57"/>
                <a:gd name="T15" fmla="*/ 21 h 71"/>
                <a:gd name="T16" fmla="*/ 6 w 57"/>
                <a:gd name="T17" fmla="*/ 30 h 71"/>
                <a:gd name="T18" fmla="*/ 12 w 57"/>
                <a:gd name="T19" fmla="*/ 34 h 71"/>
                <a:gd name="T20" fmla="*/ 35 w 57"/>
                <a:gd name="T21" fmla="*/ 42 h 71"/>
                <a:gd name="T22" fmla="*/ 44 w 57"/>
                <a:gd name="T23" fmla="*/ 45 h 71"/>
                <a:gd name="T24" fmla="*/ 46 w 57"/>
                <a:gd name="T25" fmla="*/ 51 h 71"/>
                <a:gd name="T26" fmla="*/ 44 w 57"/>
                <a:gd name="T27" fmla="*/ 59 h 71"/>
                <a:gd name="T28" fmla="*/ 37 w 57"/>
                <a:gd name="T29" fmla="*/ 63 h 71"/>
                <a:gd name="T30" fmla="*/ 21 w 57"/>
                <a:gd name="T31" fmla="*/ 63 h 71"/>
                <a:gd name="T32" fmla="*/ 12 w 57"/>
                <a:gd name="T33" fmla="*/ 55 h 71"/>
                <a:gd name="T34" fmla="*/ 0 w 57"/>
                <a:gd name="T35" fmla="*/ 47 h 71"/>
                <a:gd name="T36" fmla="*/ 4 w 57"/>
                <a:gd name="T37" fmla="*/ 59 h 71"/>
                <a:gd name="T38" fmla="*/ 12 w 57"/>
                <a:gd name="T39" fmla="*/ 68 h 71"/>
                <a:gd name="T40" fmla="*/ 29 w 57"/>
                <a:gd name="T41" fmla="*/ 70 h 71"/>
                <a:gd name="T42" fmla="*/ 44 w 57"/>
                <a:gd name="T43" fmla="*/ 68 h 71"/>
                <a:gd name="T44" fmla="*/ 52 w 57"/>
                <a:gd name="T45" fmla="*/ 63 h 71"/>
                <a:gd name="T46" fmla="*/ 56 w 57"/>
                <a:gd name="T47" fmla="*/ 55 h 71"/>
                <a:gd name="T48" fmla="*/ 56 w 57"/>
                <a:gd name="T49" fmla="*/ 44 h 71"/>
                <a:gd name="T50" fmla="*/ 46 w 57"/>
                <a:gd name="T51" fmla="*/ 36 h 71"/>
                <a:gd name="T52" fmla="*/ 19 w 57"/>
                <a:gd name="T53" fmla="*/ 28 h 71"/>
                <a:gd name="T54" fmla="*/ 14 w 57"/>
                <a:gd name="T55" fmla="*/ 24 h 71"/>
                <a:gd name="T56" fmla="*/ 12 w 57"/>
                <a:gd name="T57" fmla="*/ 19 h 71"/>
                <a:gd name="T58" fmla="*/ 17 w 57"/>
                <a:gd name="T59" fmla="*/ 11 h 71"/>
                <a:gd name="T60" fmla="*/ 29 w 57"/>
                <a:gd name="T61" fmla="*/ 7 h 71"/>
                <a:gd name="T62" fmla="*/ 40 w 57"/>
                <a:gd name="T63" fmla="*/ 11 h 71"/>
                <a:gd name="T64" fmla="*/ 46 w 57"/>
                <a:gd name="T65" fmla="*/ 21 h 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7"/>
                <a:gd name="T100" fmla="*/ 0 h 71"/>
                <a:gd name="T101" fmla="*/ 57 w 57"/>
                <a:gd name="T102" fmla="*/ 71 h 7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7" h="71">
                  <a:moveTo>
                    <a:pt x="54" y="21"/>
                  </a:moveTo>
                  <a:lnTo>
                    <a:pt x="54" y="17"/>
                  </a:lnTo>
                  <a:lnTo>
                    <a:pt x="52" y="11"/>
                  </a:lnTo>
                  <a:lnTo>
                    <a:pt x="50" y="7"/>
                  </a:lnTo>
                  <a:lnTo>
                    <a:pt x="46" y="5"/>
                  </a:lnTo>
                  <a:lnTo>
                    <a:pt x="42" y="1"/>
                  </a:lnTo>
                  <a:lnTo>
                    <a:pt x="38" y="1"/>
                  </a:lnTo>
                  <a:lnTo>
                    <a:pt x="35" y="0"/>
                  </a:lnTo>
                  <a:lnTo>
                    <a:pt x="27" y="0"/>
                  </a:lnTo>
                  <a:lnTo>
                    <a:pt x="17" y="1"/>
                  </a:lnTo>
                  <a:lnTo>
                    <a:pt x="14" y="1"/>
                  </a:lnTo>
                  <a:lnTo>
                    <a:pt x="10" y="5"/>
                  </a:lnTo>
                  <a:lnTo>
                    <a:pt x="8" y="7"/>
                  </a:lnTo>
                  <a:lnTo>
                    <a:pt x="6" y="11"/>
                  </a:lnTo>
                  <a:lnTo>
                    <a:pt x="4" y="15"/>
                  </a:lnTo>
                  <a:lnTo>
                    <a:pt x="4" y="21"/>
                  </a:lnTo>
                  <a:lnTo>
                    <a:pt x="4" y="26"/>
                  </a:lnTo>
                  <a:lnTo>
                    <a:pt x="6" y="30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7" y="36"/>
                  </a:lnTo>
                  <a:lnTo>
                    <a:pt x="35" y="42"/>
                  </a:lnTo>
                  <a:lnTo>
                    <a:pt x="40" y="42"/>
                  </a:lnTo>
                  <a:lnTo>
                    <a:pt x="44" y="45"/>
                  </a:lnTo>
                  <a:lnTo>
                    <a:pt x="46" y="47"/>
                  </a:lnTo>
                  <a:lnTo>
                    <a:pt x="46" y="51"/>
                  </a:lnTo>
                  <a:lnTo>
                    <a:pt x="46" y="57"/>
                  </a:lnTo>
                  <a:lnTo>
                    <a:pt x="44" y="59"/>
                  </a:lnTo>
                  <a:lnTo>
                    <a:pt x="42" y="61"/>
                  </a:lnTo>
                  <a:lnTo>
                    <a:pt x="37" y="63"/>
                  </a:lnTo>
                  <a:lnTo>
                    <a:pt x="29" y="65"/>
                  </a:lnTo>
                  <a:lnTo>
                    <a:pt x="21" y="63"/>
                  </a:lnTo>
                  <a:lnTo>
                    <a:pt x="15" y="59"/>
                  </a:lnTo>
                  <a:lnTo>
                    <a:pt x="12" y="55"/>
                  </a:lnTo>
                  <a:lnTo>
                    <a:pt x="10" y="47"/>
                  </a:lnTo>
                  <a:lnTo>
                    <a:pt x="0" y="47"/>
                  </a:lnTo>
                  <a:lnTo>
                    <a:pt x="2" y="55"/>
                  </a:lnTo>
                  <a:lnTo>
                    <a:pt x="4" y="59"/>
                  </a:lnTo>
                  <a:lnTo>
                    <a:pt x="8" y="65"/>
                  </a:lnTo>
                  <a:lnTo>
                    <a:pt x="12" y="68"/>
                  </a:lnTo>
                  <a:lnTo>
                    <a:pt x="19" y="70"/>
                  </a:lnTo>
                  <a:lnTo>
                    <a:pt x="29" y="70"/>
                  </a:lnTo>
                  <a:lnTo>
                    <a:pt x="40" y="70"/>
                  </a:lnTo>
                  <a:lnTo>
                    <a:pt x="44" y="68"/>
                  </a:lnTo>
                  <a:lnTo>
                    <a:pt x="48" y="67"/>
                  </a:lnTo>
                  <a:lnTo>
                    <a:pt x="52" y="63"/>
                  </a:lnTo>
                  <a:lnTo>
                    <a:pt x="54" y="59"/>
                  </a:lnTo>
                  <a:lnTo>
                    <a:pt x="56" y="55"/>
                  </a:lnTo>
                  <a:lnTo>
                    <a:pt x="56" y="51"/>
                  </a:lnTo>
                  <a:lnTo>
                    <a:pt x="56" y="44"/>
                  </a:lnTo>
                  <a:lnTo>
                    <a:pt x="52" y="40"/>
                  </a:lnTo>
                  <a:lnTo>
                    <a:pt x="46" y="36"/>
                  </a:lnTo>
                  <a:lnTo>
                    <a:pt x="40" y="32"/>
                  </a:lnTo>
                  <a:lnTo>
                    <a:pt x="19" y="28"/>
                  </a:lnTo>
                  <a:lnTo>
                    <a:pt x="17" y="26"/>
                  </a:lnTo>
                  <a:lnTo>
                    <a:pt x="14" y="24"/>
                  </a:lnTo>
                  <a:lnTo>
                    <a:pt x="14" y="22"/>
                  </a:lnTo>
                  <a:lnTo>
                    <a:pt x="12" y="19"/>
                  </a:lnTo>
                  <a:lnTo>
                    <a:pt x="14" y="13"/>
                  </a:lnTo>
                  <a:lnTo>
                    <a:pt x="17" y="11"/>
                  </a:lnTo>
                  <a:lnTo>
                    <a:pt x="21" y="7"/>
                  </a:lnTo>
                  <a:lnTo>
                    <a:pt x="29" y="7"/>
                  </a:lnTo>
                  <a:lnTo>
                    <a:pt x="35" y="7"/>
                  </a:lnTo>
                  <a:lnTo>
                    <a:pt x="40" y="11"/>
                  </a:lnTo>
                  <a:lnTo>
                    <a:pt x="44" y="15"/>
                  </a:lnTo>
                  <a:lnTo>
                    <a:pt x="46" y="21"/>
                  </a:lnTo>
                  <a:lnTo>
                    <a:pt x="54" y="2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2" name="Freeform 213"/>
            <p:cNvSpPr>
              <a:spLocks/>
            </p:cNvSpPr>
            <p:nvPr/>
          </p:nvSpPr>
          <p:spPr bwMode="auto">
            <a:xfrm>
              <a:off x="1695" y="1421"/>
              <a:ext cx="41" cy="70"/>
            </a:xfrm>
            <a:custGeom>
              <a:avLst/>
              <a:gdLst>
                <a:gd name="T0" fmla="*/ 0 w 41"/>
                <a:gd name="T1" fmla="*/ 0 h 70"/>
                <a:gd name="T2" fmla="*/ 0 w 41"/>
                <a:gd name="T3" fmla="*/ 69 h 70"/>
                <a:gd name="T4" fmla="*/ 8 w 41"/>
                <a:gd name="T5" fmla="*/ 69 h 70"/>
                <a:gd name="T6" fmla="*/ 8 w 41"/>
                <a:gd name="T7" fmla="*/ 41 h 70"/>
                <a:gd name="T8" fmla="*/ 10 w 41"/>
                <a:gd name="T9" fmla="*/ 33 h 70"/>
                <a:gd name="T10" fmla="*/ 12 w 41"/>
                <a:gd name="T11" fmla="*/ 29 h 70"/>
                <a:gd name="T12" fmla="*/ 16 w 41"/>
                <a:gd name="T13" fmla="*/ 25 h 70"/>
                <a:gd name="T14" fmla="*/ 21 w 41"/>
                <a:gd name="T15" fmla="*/ 25 h 70"/>
                <a:gd name="T16" fmla="*/ 25 w 41"/>
                <a:gd name="T17" fmla="*/ 25 h 70"/>
                <a:gd name="T18" fmla="*/ 29 w 41"/>
                <a:gd name="T19" fmla="*/ 27 h 70"/>
                <a:gd name="T20" fmla="*/ 31 w 41"/>
                <a:gd name="T21" fmla="*/ 29 h 70"/>
                <a:gd name="T22" fmla="*/ 31 w 41"/>
                <a:gd name="T23" fmla="*/ 33 h 70"/>
                <a:gd name="T24" fmla="*/ 31 w 41"/>
                <a:gd name="T25" fmla="*/ 35 h 70"/>
                <a:gd name="T26" fmla="*/ 31 w 41"/>
                <a:gd name="T27" fmla="*/ 69 h 70"/>
                <a:gd name="T28" fmla="*/ 40 w 41"/>
                <a:gd name="T29" fmla="*/ 69 h 70"/>
                <a:gd name="T30" fmla="*/ 40 w 41"/>
                <a:gd name="T31" fmla="*/ 33 h 70"/>
                <a:gd name="T32" fmla="*/ 39 w 41"/>
                <a:gd name="T33" fmla="*/ 27 h 70"/>
                <a:gd name="T34" fmla="*/ 37 w 41"/>
                <a:gd name="T35" fmla="*/ 21 h 70"/>
                <a:gd name="T36" fmla="*/ 31 w 41"/>
                <a:gd name="T37" fmla="*/ 18 h 70"/>
                <a:gd name="T38" fmla="*/ 23 w 41"/>
                <a:gd name="T39" fmla="*/ 18 h 70"/>
                <a:gd name="T40" fmla="*/ 19 w 41"/>
                <a:gd name="T41" fmla="*/ 18 h 70"/>
                <a:gd name="T42" fmla="*/ 16 w 41"/>
                <a:gd name="T43" fmla="*/ 20 h 70"/>
                <a:gd name="T44" fmla="*/ 12 w 41"/>
                <a:gd name="T45" fmla="*/ 21 h 70"/>
                <a:gd name="T46" fmla="*/ 8 w 41"/>
                <a:gd name="T47" fmla="*/ 25 h 70"/>
                <a:gd name="T48" fmla="*/ 8 w 41"/>
                <a:gd name="T49" fmla="*/ 0 h 70"/>
                <a:gd name="T50" fmla="*/ 0 w 41"/>
                <a:gd name="T51" fmla="*/ 0 h 7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1"/>
                <a:gd name="T79" fmla="*/ 0 h 70"/>
                <a:gd name="T80" fmla="*/ 41 w 41"/>
                <a:gd name="T81" fmla="*/ 70 h 7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1" h="70">
                  <a:moveTo>
                    <a:pt x="0" y="0"/>
                  </a:moveTo>
                  <a:lnTo>
                    <a:pt x="0" y="69"/>
                  </a:lnTo>
                  <a:lnTo>
                    <a:pt x="8" y="69"/>
                  </a:lnTo>
                  <a:lnTo>
                    <a:pt x="8" y="41"/>
                  </a:lnTo>
                  <a:lnTo>
                    <a:pt x="10" y="33"/>
                  </a:lnTo>
                  <a:lnTo>
                    <a:pt x="12" y="29"/>
                  </a:lnTo>
                  <a:lnTo>
                    <a:pt x="16" y="25"/>
                  </a:lnTo>
                  <a:lnTo>
                    <a:pt x="21" y="25"/>
                  </a:lnTo>
                  <a:lnTo>
                    <a:pt x="25" y="25"/>
                  </a:lnTo>
                  <a:lnTo>
                    <a:pt x="29" y="27"/>
                  </a:lnTo>
                  <a:lnTo>
                    <a:pt x="31" y="29"/>
                  </a:lnTo>
                  <a:lnTo>
                    <a:pt x="31" y="33"/>
                  </a:lnTo>
                  <a:lnTo>
                    <a:pt x="31" y="35"/>
                  </a:lnTo>
                  <a:lnTo>
                    <a:pt x="31" y="69"/>
                  </a:lnTo>
                  <a:lnTo>
                    <a:pt x="40" y="69"/>
                  </a:lnTo>
                  <a:lnTo>
                    <a:pt x="40" y="33"/>
                  </a:lnTo>
                  <a:lnTo>
                    <a:pt x="39" y="27"/>
                  </a:lnTo>
                  <a:lnTo>
                    <a:pt x="37" y="21"/>
                  </a:lnTo>
                  <a:lnTo>
                    <a:pt x="31" y="18"/>
                  </a:lnTo>
                  <a:lnTo>
                    <a:pt x="23" y="18"/>
                  </a:lnTo>
                  <a:lnTo>
                    <a:pt x="19" y="18"/>
                  </a:lnTo>
                  <a:lnTo>
                    <a:pt x="16" y="20"/>
                  </a:lnTo>
                  <a:lnTo>
                    <a:pt x="12" y="21"/>
                  </a:lnTo>
                  <a:lnTo>
                    <a:pt x="8" y="25"/>
                  </a:ln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" name="Freeform 214"/>
            <p:cNvSpPr>
              <a:spLocks/>
            </p:cNvSpPr>
            <p:nvPr/>
          </p:nvSpPr>
          <p:spPr bwMode="auto">
            <a:xfrm>
              <a:off x="1745" y="1439"/>
              <a:ext cx="49" cy="52"/>
            </a:xfrm>
            <a:custGeom>
              <a:avLst/>
              <a:gdLst>
                <a:gd name="T0" fmla="*/ 44 w 49"/>
                <a:gd name="T1" fmla="*/ 46 h 52"/>
                <a:gd name="T2" fmla="*/ 42 w 49"/>
                <a:gd name="T3" fmla="*/ 42 h 52"/>
                <a:gd name="T4" fmla="*/ 40 w 49"/>
                <a:gd name="T5" fmla="*/ 7 h 52"/>
                <a:gd name="T6" fmla="*/ 31 w 49"/>
                <a:gd name="T7" fmla="*/ 0 h 52"/>
                <a:gd name="T8" fmla="*/ 15 w 49"/>
                <a:gd name="T9" fmla="*/ 0 h 52"/>
                <a:gd name="T10" fmla="*/ 4 w 49"/>
                <a:gd name="T11" fmla="*/ 9 h 52"/>
                <a:gd name="T12" fmla="*/ 10 w 49"/>
                <a:gd name="T13" fmla="*/ 17 h 52"/>
                <a:gd name="T14" fmla="*/ 13 w 49"/>
                <a:gd name="T15" fmla="*/ 9 h 52"/>
                <a:gd name="T16" fmla="*/ 21 w 49"/>
                <a:gd name="T17" fmla="*/ 5 h 52"/>
                <a:gd name="T18" fmla="*/ 31 w 49"/>
                <a:gd name="T19" fmla="*/ 7 h 52"/>
                <a:gd name="T20" fmla="*/ 33 w 49"/>
                <a:gd name="T21" fmla="*/ 15 h 52"/>
                <a:gd name="T22" fmla="*/ 31 w 49"/>
                <a:gd name="T23" fmla="*/ 19 h 52"/>
                <a:gd name="T24" fmla="*/ 19 w 49"/>
                <a:gd name="T25" fmla="*/ 23 h 52"/>
                <a:gd name="T26" fmla="*/ 6 w 49"/>
                <a:gd name="T27" fmla="*/ 25 h 52"/>
                <a:gd name="T28" fmla="*/ 0 w 49"/>
                <a:gd name="T29" fmla="*/ 32 h 52"/>
                <a:gd name="T30" fmla="*/ 2 w 49"/>
                <a:gd name="T31" fmla="*/ 44 h 52"/>
                <a:gd name="T32" fmla="*/ 10 w 49"/>
                <a:gd name="T33" fmla="*/ 51 h 52"/>
                <a:gd name="T34" fmla="*/ 21 w 49"/>
                <a:gd name="T35" fmla="*/ 51 h 52"/>
                <a:gd name="T36" fmla="*/ 29 w 49"/>
                <a:gd name="T37" fmla="*/ 48 h 52"/>
                <a:gd name="T38" fmla="*/ 35 w 49"/>
                <a:gd name="T39" fmla="*/ 48 h 52"/>
                <a:gd name="T40" fmla="*/ 38 w 49"/>
                <a:gd name="T41" fmla="*/ 51 h 52"/>
                <a:gd name="T42" fmla="*/ 48 w 49"/>
                <a:gd name="T43" fmla="*/ 51 h 52"/>
                <a:gd name="T44" fmla="*/ 33 w 49"/>
                <a:gd name="T45" fmla="*/ 30 h 52"/>
                <a:gd name="T46" fmla="*/ 33 w 49"/>
                <a:gd name="T47" fmla="*/ 34 h 52"/>
                <a:gd name="T48" fmla="*/ 31 w 49"/>
                <a:gd name="T49" fmla="*/ 40 h 52"/>
                <a:gd name="T50" fmla="*/ 23 w 49"/>
                <a:gd name="T51" fmla="*/ 44 h 52"/>
                <a:gd name="T52" fmla="*/ 13 w 49"/>
                <a:gd name="T53" fmla="*/ 44 h 52"/>
                <a:gd name="T54" fmla="*/ 10 w 49"/>
                <a:gd name="T55" fmla="*/ 40 h 52"/>
                <a:gd name="T56" fmla="*/ 10 w 49"/>
                <a:gd name="T57" fmla="*/ 34 h 52"/>
                <a:gd name="T58" fmla="*/ 15 w 49"/>
                <a:gd name="T59" fmla="*/ 28 h 52"/>
                <a:gd name="T60" fmla="*/ 27 w 49"/>
                <a:gd name="T61" fmla="*/ 26 h 52"/>
                <a:gd name="T62" fmla="*/ 33 w 49"/>
                <a:gd name="T63" fmla="*/ 25 h 52"/>
                <a:gd name="T64" fmla="*/ 48 w 49"/>
                <a:gd name="T65" fmla="*/ 44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9"/>
                <a:gd name="T100" fmla="*/ 0 h 52"/>
                <a:gd name="T101" fmla="*/ 49 w 49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9" h="52">
                  <a:moveTo>
                    <a:pt x="48" y="44"/>
                  </a:moveTo>
                  <a:lnTo>
                    <a:pt x="44" y="46"/>
                  </a:lnTo>
                  <a:lnTo>
                    <a:pt x="42" y="44"/>
                  </a:lnTo>
                  <a:lnTo>
                    <a:pt x="42" y="42"/>
                  </a:lnTo>
                  <a:lnTo>
                    <a:pt x="42" y="13"/>
                  </a:lnTo>
                  <a:lnTo>
                    <a:pt x="40" y="7"/>
                  </a:lnTo>
                  <a:lnTo>
                    <a:pt x="36" y="3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8" y="3"/>
                  </a:lnTo>
                  <a:lnTo>
                    <a:pt x="4" y="9"/>
                  </a:lnTo>
                  <a:lnTo>
                    <a:pt x="2" y="17"/>
                  </a:lnTo>
                  <a:lnTo>
                    <a:pt x="10" y="17"/>
                  </a:lnTo>
                  <a:lnTo>
                    <a:pt x="12" y="11"/>
                  </a:lnTo>
                  <a:lnTo>
                    <a:pt x="13" y="9"/>
                  </a:lnTo>
                  <a:lnTo>
                    <a:pt x="17" y="7"/>
                  </a:lnTo>
                  <a:lnTo>
                    <a:pt x="21" y="5"/>
                  </a:lnTo>
                  <a:lnTo>
                    <a:pt x="27" y="7"/>
                  </a:lnTo>
                  <a:lnTo>
                    <a:pt x="31" y="7"/>
                  </a:lnTo>
                  <a:lnTo>
                    <a:pt x="33" y="11"/>
                  </a:lnTo>
                  <a:lnTo>
                    <a:pt x="33" y="15"/>
                  </a:lnTo>
                  <a:lnTo>
                    <a:pt x="33" y="17"/>
                  </a:lnTo>
                  <a:lnTo>
                    <a:pt x="31" y="19"/>
                  </a:lnTo>
                  <a:lnTo>
                    <a:pt x="27" y="21"/>
                  </a:lnTo>
                  <a:lnTo>
                    <a:pt x="19" y="23"/>
                  </a:lnTo>
                  <a:lnTo>
                    <a:pt x="10" y="23"/>
                  </a:lnTo>
                  <a:lnTo>
                    <a:pt x="6" y="25"/>
                  </a:lnTo>
                  <a:lnTo>
                    <a:pt x="4" y="28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4" y="48"/>
                  </a:lnTo>
                  <a:lnTo>
                    <a:pt x="10" y="51"/>
                  </a:lnTo>
                  <a:lnTo>
                    <a:pt x="17" y="51"/>
                  </a:lnTo>
                  <a:lnTo>
                    <a:pt x="21" y="51"/>
                  </a:lnTo>
                  <a:lnTo>
                    <a:pt x="25" y="51"/>
                  </a:lnTo>
                  <a:lnTo>
                    <a:pt x="29" y="48"/>
                  </a:lnTo>
                  <a:lnTo>
                    <a:pt x="35" y="44"/>
                  </a:lnTo>
                  <a:lnTo>
                    <a:pt x="35" y="48"/>
                  </a:lnTo>
                  <a:lnTo>
                    <a:pt x="36" y="49"/>
                  </a:lnTo>
                  <a:lnTo>
                    <a:pt x="38" y="51"/>
                  </a:lnTo>
                  <a:lnTo>
                    <a:pt x="42" y="51"/>
                  </a:lnTo>
                  <a:lnTo>
                    <a:pt x="48" y="51"/>
                  </a:lnTo>
                  <a:lnTo>
                    <a:pt x="48" y="44"/>
                  </a:lnTo>
                  <a:lnTo>
                    <a:pt x="33" y="30"/>
                  </a:lnTo>
                  <a:lnTo>
                    <a:pt x="33" y="32"/>
                  </a:lnTo>
                  <a:lnTo>
                    <a:pt x="33" y="34"/>
                  </a:lnTo>
                  <a:lnTo>
                    <a:pt x="33" y="38"/>
                  </a:lnTo>
                  <a:lnTo>
                    <a:pt x="31" y="40"/>
                  </a:lnTo>
                  <a:lnTo>
                    <a:pt x="27" y="44"/>
                  </a:lnTo>
                  <a:lnTo>
                    <a:pt x="23" y="44"/>
                  </a:lnTo>
                  <a:lnTo>
                    <a:pt x="17" y="46"/>
                  </a:lnTo>
                  <a:lnTo>
                    <a:pt x="13" y="44"/>
                  </a:lnTo>
                  <a:lnTo>
                    <a:pt x="12" y="44"/>
                  </a:lnTo>
                  <a:lnTo>
                    <a:pt x="10" y="40"/>
                  </a:lnTo>
                  <a:lnTo>
                    <a:pt x="10" y="36"/>
                  </a:lnTo>
                  <a:lnTo>
                    <a:pt x="10" y="34"/>
                  </a:lnTo>
                  <a:lnTo>
                    <a:pt x="12" y="30"/>
                  </a:lnTo>
                  <a:lnTo>
                    <a:pt x="15" y="28"/>
                  </a:lnTo>
                  <a:lnTo>
                    <a:pt x="19" y="28"/>
                  </a:lnTo>
                  <a:lnTo>
                    <a:pt x="27" y="26"/>
                  </a:lnTo>
                  <a:lnTo>
                    <a:pt x="33" y="26"/>
                  </a:lnTo>
                  <a:lnTo>
                    <a:pt x="33" y="25"/>
                  </a:lnTo>
                  <a:lnTo>
                    <a:pt x="33" y="30"/>
                  </a:lnTo>
                  <a:lnTo>
                    <a:pt x="48" y="4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4" name="Freeform 215"/>
            <p:cNvSpPr>
              <a:spLocks/>
            </p:cNvSpPr>
            <p:nvPr/>
          </p:nvSpPr>
          <p:spPr bwMode="auto">
            <a:xfrm>
              <a:off x="1801" y="1439"/>
              <a:ext cx="41" cy="52"/>
            </a:xfrm>
            <a:custGeom>
              <a:avLst/>
              <a:gdLst>
                <a:gd name="T0" fmla="*/ 40 w 41"/>
                <a:gd name="T1" fmla="*/ 51 h 52"/>
                <a:gd name="T2" fmla="*/ 40 w 41"/>
                <a:gd name="T3" fmla="*/ 15 h 52"/>
                <a:gd name="T4" fmla="*/ 40 w 41"/>
                <a:gd name="T5" fmla="*/ 9 h 52"/>
                <a:gd name="T6" fmla="*/ 36 w 41"/>
                <a:gd name="T7" fmla="*/ 3 h 52"/>
                <a:gd name="T8" fmla="*/ 30 w 41"/>
                <a:gd name="T9" fmla="*/ 0 h 52"/>
                <a:gd name="T10" fmla="*/ 25 w 41"/>
                <a:gd name="T11" fmla="*/ 0 h 52"/>
                <a:gd name="T12" fmla="*/ 19 w 41"/>
                <a:gd name="T13" fmla="*/ 0 h 52"/>
                <a:gd name="T14" fmla="*/ 15 w 41"/>
                <a:gd name="T15" fmla="*/ 2 h 52"/>
                <a:gd name="T16" fmla="*/ 11 w 41"/>
                <a:gd name="T17" fmla="*/ 3 h 52"/>
                <a:gd name="T18" fmla="*/ 7 w 41"/>
                <a:gd name="T19" fmla="*/ 7 h 52"/>
                <a:gd name="T20" fmla="*/ 7 w 41"/>
                <a:gd name="T21" fmla="*/ 0 h 52"/>
                <a:gd name="T22" fmla="*/ 0 w 41"/>
                <a:gd name="T23" fmla="*/ 0 h 52"/>
                <a:gd name="T24" fmla="*/ 0 w 41"/>
                <a:gd name="T25" fmla="*/ 51 h 52"/>
                <a:gd name="T26" fmla="*/ 9 w 41"/>
                <a:gd name="T27" fmla="*/ 51 h 52"/>
                <a:gd name="T28" fmla="*/ 9 w 41"/>
                <a:gd name="T29" fmla="*/ 23 h 52"/>
                <a:gd name="T30" fmla="*/ 9 w 41"/>
                <a:gd name="T31" fmla="*/ 17 h 52"/>
                <a:gd name="T32" fmla="*/ 13 w 41"/>
                <a:gd name="T33" fmla="*/ 11 h 52"/>
                <a:gd name="T34" fmla="*/ 17 w 41"/>
                <a:gd name="T35" fmla="*/ 7 h 52"/>
                <a:gd name="T36" fmla="*/ 23 w 41"/>
                <a:gd name="T37" fmla="*/ 7 h 52"/>
                <a:gd name="T38" fmla="*/ 26 w 41"/>
                <a:gd name="T39" fmla="*/ 7 h 52"/>
                <a:gd name="T40" fmla="*/ 30 w 41"/>
                <a:gd name="T41" fmla="*/ 9 h 52"/>
                <a:gd name="T42" fmla="*/ 32 w 41"/>
                <a:gd name="T43" fmla="*/ 13 h 52"/>
                <a:gd name="T44" fmla="*/ 32 w 41"/>
                <a:gd name="T45" fmla="*/ 19 h 52"/>
                <a:gd name="T46" fmla="*/ 32 w 41"/>
                <a:gd name="T47" fmla="*/ 51 h 52"/>
                <a:gd name="T48" fmla="*/ 40 w 41"/>
                <a:gd name="T49" fmla="*/ 51 h 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1"/>
                <a:gd name="T76" fmla="*/ 0 h 52"/>
                <a:gd name="T77" fmla="*/ 41 w 41"/>
                <a:gd name="T78" fmla="*/ 52 h 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1" h="52">
                  <a:moveTo>
                    <a:pt x="40" y="51"/>
                  </a:moveTo>
                  <a:lnTo>
                    <a:pt x="40" y="15"/>
                  </a:lnTo>
                  <a:lnTo>
                    <a:pt x="40" y="9"/>
                  </a:lnTo>
                  <a:lnTo>
                    <a:pt x="36" y="3"/>
                  </a:lnTo>
                  <a:lnTo>
                    <a:pt x="30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1" y="3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9" y="51"/>
                  </a:lnTo>
                  <a:lnTo>
                    <a:pt x="9" y="23"/>
                  </a:lnTo>
                  <a:lnTo>
                    <a:pt x="9" y="17"/>
                  </a:lnTo>
                  <a:lnTo>
                    <a:pt x="13" y="11"/>
                  </a:lnTo>
                  <a:lnTo>
                    <a:pt x="17" y="7"/>
                  </a:lnTo>
                  <a:lnTo>
                    <a:pt x="23" y="7"/>
                  </a:lnTo>
                  <a:lnTo>
                    <a:pt x="26" y="7"/>
                  </a:lnTo>
                  <a:lnTo>
                    <a:pt x="30" y="9"/>
                  </a:lnTo>
                  <a:lnTo>
                    <a:pt x="32" y="13"/>
                  </a:lnTo>
                  <a:lnTo>
                    <a:pt x="32" y="19"/>
                  </a:lnTo>
                  <a:lnTo>
                    <a:pt x="32" y="51"/>
                  </a:lnTo>
                  <a:lnTo>
                    <a:pt x="40" y="5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5" name="Freeform 216"/>
            <p:cNvSpPr>
              <a:spLocks/>
            </p:cNvSpPr>
            <p:nvPr/>
          </p:nvSpPr>
          <p:spPr bwMode="auto">
            <a:xfrm>
              <a:off x="1854" y="1439"/>
              <a:ext cx="42" cy="52"/>
            </a:xfrm>
            <a:custGeom>
              <a:avLst/>
              <a:gdLst>
                <a:gd name="T0" fmla="*/ 41 w 42"/>
                <a:gd name="T1" fmla="*/ 51 h 52"/>
                <a:gd name="T2" fmla="*/ 41 w 42"/>
                <a:gd name="T3" fmla="*/ 15 h 52"/>
                <a:gd name="T4" fmla="*/ 41 w 42"/>
                <a:gd name="T5" fmla="*/ 9 h 52"/>
                <a:gd name="T6" fmla="*/ 37 w 42"/>
                <a:gd name="T7" fmla="*/ 3 h 52"/>
                <a:gd name="T8" fmla="*/ 31 w 42"/>
                <a:gd name="T9" fmla="*/ 0 h 52"/>
                <a:gd name="T10" fmla="*/ 23 w 42"/>
                <a:gd name="T11" fmla="*/ 0 h 52"/>
                <a:gd name="T12" fmla="*/ 19 w 42"/>
                <a:gd name="T13" fmla="*/ 0 h 52"/>
                <a:gd name="T14" fmla="*/ 16 w 42"/>
                <a:gd name="T15" fmla="*/ 2 h 52"/>
                <a:gd name="T16" fmla="*/ 12 w 42"/>
                <a:gd name="T17" fmla="*/ 3 h 52"/>
                <a:gd name="T18" fmla="*/ 8 w 42"/>
                <a:gd name="T19" fmla="*/ 7 h 52"/>
                <a:gd name="T20" fmla="*/ 8 w 42"/>
                <a:gd name="T21" fmla="*/ 0 h 52"/>
                <a:gd name="T22" fmla="*/ 0 w 42"/>
                <a:gd name="T23" fmla="*/ 0 h 52"/>
                <a:gd name="T24" fmla="*/ 0 w 42"/>
                <a:gd name="T25" fmla="*/ 51 h 52"/>
                <a:gd name="T26" fmla="*/ 10 w 42"/>
                <a:gd name="T27" fmla="*/ 51 h 52"/>
                <a:gd name="T28" fmla="*/ 10 w 42"/>
                <a:gd name="T29" fmla="*/ 23 h 52"/>
                <a:gd name="T30" fmla="*/ 10 w 42"/>
                <a:gd name="T31" fmla="*/ 17 h 52"/>
                <a:gd name="T32" fmla="*/ 12 w 42"/>
                <a:gd name="T33" fmla="*/ 11 h 52"/>
                <a:gd name="T34" fmla="*/ 18 w 42"/>
                <a:gd name="T35" fmla="*/ 7 h 52"/>
                <a:gd name="T36" fmla="*/ 21 w 42"/>
                <a:gd name="T37" fmla="*/ 7 h 52"/>
                <a:gd name="T38" fmla="*/ 27 w 42"/>
                <a:gd name="T39" fmla="*/ 7 h 52"/>
                <a:gd name="T40" fmla="*/ 31 w 42"/>
                <a:gd name="T41" fmla="*/ 9 h 52"/>
                <a:gd name="T42" fmla="*/ 33 w 42"/>
                <a:gd name="T43" fmla="*/ 13 h 52"/>
                <a:gd name="T44" fmla="*/ 33 w 42"/>
                <a:gd name="T45" fmla="*/ 19 h 52"/>
                <a:gd name="T46" fmla="*/ 33 w 42"/>
                <a:gd name="T47" fmla="*/ 51 h 52"/>
                <a:gd name="T48" fmla="*/ 41 w 42"/>
                <a:gd name="T49" fmla="*/ 51 h 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2"/>
                <a:gd name="T76" fmla="*/ 0 h 52"/>
                <a:gd name="T77" fmla="*/ 42 w 42"/>
                <a:gd name="T78" fmla="*/ 52 h 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2" h="52">
                  <a:moveTo>
                    <a:pt x="41" y="51"/>
                  </a:moveTo>
                  <a:lnTo>
                    <a:pt x="41" y="15"/>
                  </a:lnTo>
                  <a:lnTo>
                    <a:pt x="41" y="9"/>
                  </a:lnTo>
                  <a:lnTo>
                    <a:pt x="37" y="3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6" y="2"/>
                  </a:lnTo>
                  <a:lnTo>
                    <a:pt x="12" y="3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10" y="51"/>
                  </a:lnTo>
                  <a:lnTo>
                    <a:pt x="10" y="23"/>
                  </a:lnTo>
                  <a:lnTo>
                    <a:pt x="10" y="17"/>
                  </a:lnTo>
                  <a:lnTo>
                    <a:pt x="12" y="11"/>
                  </a:lnTo>
                  <a:lnTo>
                    <a:pt x="18" y="7"/>
                  </a:lnTo>
                  <a:lnTo>
                    <a:pt x="21" y="7"/>
                  </a:lnTo>
                  <a:lnTo>
                    <a:pt x="27" y="7"/>
                  </a:lnTo>
                  <a:lnTo>
                    <a:pt x="31" y="9"/>
                  </a:lnTo>
                  <a:lnTo>
                    <a:pt x="33" y="13"/>
                  </a:lnTo>
                  <a:lnTo>
                    <a:pt x="33" y="19"/>
                  </a:lnTo>
                  <a:lnTo>
                    <a:pt x="33" y="51"/>
                  </a:lnTo>
                  <a:lnTo>
                    <a:pt x="41" y="5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6" name="Freeform 217"/>
            <p:cNvSpPr>
              <a:spLocks/>
            </p:cNvSpPr>
            <p:nvPr/>
          </p:nvSpPr>
          <p:spPr bwMode="auto">
            <a:xfrm>
              <a:off x="1904" y="1439"/>
              <a:ext cx="49" cy="52"/>
            </a:xfrm>
            <a:custGeom>
              <a:avLst/>
              <a:gdLst>
                <a:gd name="T0" fmla="*/ 23 w 49"/>
                <a:gd name="T1" fmla="*/ 0 h 52"/>
                <a:gd name="T2" fmla="*/ 19 w 49"/>
                <a:gd name="T3" fmla="*/ 0 h 52"/>
                <a:gd name="T4" fmla="*/ 15 w 49"/>
                <a:gd name="T5" fmla="*/ 2 h 52"/>
                <a:gd name="T6" fmla="*/ 12 w 49"/>
                <a:gd name="T7" fmla="*/ 3 h 52"/>
                <a:gd name="T8" fmla="*/ 8 w 49"/>
                <a:gd name="T9" fmla="*/ 5 h 52"/>
                <a:gd name="T10" fmla="*/ 4 w 49"/>
                <a:gd name="T11" fmla="*/ 11 h 52"/>
                <a:gd name="T12" fmla="*/ 2 w 49"/>
                <a:gd name="T13" fmla="*/ 15 h 52"/>
                <a:gd name="T14" fmla="*/ 0 w 49"/>
                <a:gd name="T15" fmla="*/ 21 h 52"/>
                <a:gd name="T16" fmla="*/ 0 w 49"/>
                <a:gd name="T17" fmla="*/ 26 h 52"/>
                <a:gd name="T18" fmla="*/ 0 w 49"/>
                <a:gd name="T19" fmla="*/ 30 h 52"/>
                <a:gd name="T20" fmla="*/ 2 w 49"/>
                <a:gd name="T21" fmla="*/ 36 h 52"/>
                <a:gd name="T22" fmla="*/ 4 w 49"/>
                <a:gd name="T23" fmla="*/ 40 h 52"/>
                <a:gd name="T24" fmla="*/ 8 w 49"/>
                <a:gd name="T25" fmla="*/ 46 h 52"/>
                <a:gd name="T26" fmla="*/ 12 w 49"/>
                <a:gd name="T27" fmla="*/ 48 h 52"/>
                <a:gd name="T28" fmla="*/ 15 w 49"/>
                <a:gd name="T29" fmla="*/ 49 h 52"/>
                <a:gd name="T30" fmla="*/ 19 w 49"/>
                <a:gd name="T31" fmla="*/ 51 h 52"/>
                <a:gd name="T32" fmla="*/ 23 w 49"/>
                <a:gd name="T33" fmla="*/ 51 h 52"/>
                <a:gd name="T34" fmla="*/ 29 w 49"/>
                <a:gd name="T35" fmla="*/ 51 h 52"/>
                <a:gd name="T36" fmla="*/ 33 w 49"/>
                <a:gd name="T37" fmla="*/ 49 h 52"/>
                <a:gd name="T38" fmla="*/ 36 w 49"/>
                <a:gd name="T39" fmla="*/ 48 h 52"/>
                <a:gd name="T40" fmla="*/ 40 w 49"/>
                <a:gd name="T41" fmla="*/ 46 h 52"/>
                <a:gd name="T42" fmla="*/ 44 w 49"/>
                <a:gd name="T43" fmla="*/ 40 h 52"/>
                <a:gd name="T44" fmla="*/ 46 w 49"/>
                <a:gd name="T45" fmla="*/ 36 h 52"/>
                <a:gd name="T46" fmla="*/ 46 w 49"/>
                <a:gd name="T47" fmla="*/ 30 h 52"/>
                <a:gd name="T48" fmla="*/ 48 w 49"/>
                <a:gd name="T49" fmla="*/ 25 h 52"/>
                <a:gd name="T50" fmla="*/ 46 w 49"/>
                <a:gd name="T51" fmla="*/ 21 h 52"/>
                <a:gd name="T52" fmla="*/ 46 w 49"/>
                <a:gd name="T53" fmla="*/ 15 h 52"/>
                <a:gd name="T54" fmla="*/ 44 w 49"/>
                <a:gd name="T55" fmla="*/ 11 h 52"/>
                <a:gd name="T56" fmla="*/ 40 w 49"/>
                <a:gd name="T57" fmla="*/ 5 h 52"/>
                <a:gd name="T58" fmla="*/ 36 w 49"/>
                <a:gd name="T59" fmla="*/ 3 h 52"/>
                <a:gd name="T60" fmla="*/ 35 w 49"/>
                <a:gd name="T61" fmla="*/ 2 h 52"/>
                <a:gd name="T62" fmla="*/ 29 w 49"/>
                <a:gd name="T63" fmla="*/ 0 h 52"/>
                <a:gd name="T64" fmla="*/ 23 w 49"/>
                <a:gd name="T65" fmla="*/ 0 h 52"/>
                <a:gd name="T66" fmla="*/ 23 w 49"/>
                <a:gd name="T67" fmla="*/ 5 h 52"/>
                <a:gd name="T68" fmla="*/ 31 w 49"/>
                <a:gd name="T69" fmla="*/ 7 h 52"/>
                <a:gd name="T70" fmla="*/ 35 w 49"/>
                <a:gd name="T71" fmla="*/ 11 h 52"/>
                <a:gd name="T72" fmla="*/ 38 w 49"/>
                <a:gd name="T73" fmla="*/ 17 h 52"/>
                <a:gd name="T74" fmla="*/ 38 w 49"/>
                <a:gd name="T75" fmla="*/ 26 h 52"/>
                <a:gd name="T76" fmla="*/ 38 w 49"/>
                <a:gd name="T77" fmla="*/ 34 h 52"/>
                <a:gd name="T78" fmla="*/ 35 w 49"/>
                <a:gd name="T79" fmla="*/ 40 h 52"/>
                <a:gd name="T80" fmla="*/ 31 w 49"/>
                <a:gd name="T81" fmla="*/ 44 h 52"/>
                <a:gd name="T82" fmla="*/ 23 w 49"/>
                <a:gd name="T83" fmla="*/ 46 h 52"/>
                <a:gd name="T84" fmla="*/ 17 w 49"/>
                <a:gd name="T85" fmla="*/ 44 h 52"/>
                <a:gd name="T86" fmla="*/ 14 w 49"/>
                <a:gd name="T87" fmla="*/ 40 h 52"/>
                <a:gd name="T88" fmla="*/ 12 w 49"/>
                <a:gd name="T89" fmla="*/ 34 h 52"/>
                <a:gd name="T90" fmla="*/ 10 w 49"/>
                <a:gd name="T91" fmla="*/ 25 h 52"/>
                <a:gd name="T92" fmla="*/ 12 w 49"/>
                <a:gd name="T93" fmla="*/ 17 h 52"/>
                <a:gd name="T94" fmla="*/ 14 w 49"/>
                <a:gd name="T95" fmla="*/ 11 h 52"/>
                <a:gd name="T96" fmla="*/ 17 w 49"/>
                <a:gd name="T97" fmla="*/ 7 h 52"/>
                <a:gd name="T98" fmla="*/ 23 w 49"/>
                <a:gd name="T99" fmla="*/ 5 h 52"/>
                <a:gd name="T100" fmla="*/ 23 w 49"/>
                <a:gd name="T101" fmla="*/ 0 h 5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9"/>
                <a:gd name="T154" fmla="*/ 0 h 52"/>
                <a:gd name="T155" fmla="*/ 49 w 49"/>
                <a:gd name="T156" fmla="*/ 52 h 5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9" h="52">
                  <a:moveTo>
                    <a:pt x="23" y="0"/>
                  </a:moveTo>
                  <a:lnTo>
                    <a:pt x="19" y="0"/>
                  </a:lnTo>
                  <a:lnTo>
                    <a:pt x="15" y="2"/>
                  </a:lnTo>
                  <a:lnTo>
                    <a:pt x="12" y="3"/>
                  </a:lnTo>
                  <a:lnTo>
                    <a:pt x="8" y="5"/>
                  </a:lnTo>
                  <a:lnTo>
                    <a:pt x="4" y="11"/>
                  </a:lnTo>
                  <a:lnTo>
                    <a:pt x="2" y="15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4" y="40"/>
                  </a:lnTo>
                  <a:lnTo>
                    <a:pt x="8" y="46"/>
                  </a:lnTo>
                  <a:lnTo>
                    <a:pt x="12" y="48"/>
                  </a:lnTo>
                  <a:lnTo>
                    <a:pt x="15" y="49"/>
                  </a:lnTo>
                  <a:lnTo>
                    <a:pt x="19" y="51"/>
                  </a:lnTo>
                  <a:lnTo>
                    <a:pt x="23" y="51"/>
                  </a:lnTo>
                  <a:lnTo>
                    <a:pt x="29" y="51"/>
                  </a:lnTo>
                  <a:lnTo>
                    <a:pt x="33" y="49"/>
                  </a:lnTo>
                  <a:lnTo>
                    <a:pt x="36" y="48"/>
                  </a:lnTo>
                  <a:lnTo>
                    <a:pt x="40" y="46"/>
                  </a:lnTo>
                  <a:lnTo>
                    <a:pt x="44" y="40"/>
                  </a:lnTo>
                  <a:lnTo>
                    <a:pt x="46" y="36"/>
                  </a:lnTo>
                  <a:lnTo>
                    <a:pt x="46" y="30"/>
                  </a:lnTo>
                  <a:lnTo>
                    <a:pt x="48" y="25"/>
                  </a:lnTo>
                  <a:lnTo>
                    <a:pt x="46" y="21"/>
                  </a:lnTo>
                  <a:lnTo>
                    <a:pt x="46" y="15"/>
                  </a:lnTo>
                  <a:lnTo>
                    <a:pt x="44" y="11"/>
                  </a:lnTo>
                  <a:lnTo>
                    <a:pt x="40" y="5"/>
                  </a:lnTo>
                  <a:lnTo>
                    <a:pt x="36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23" y="5"/>
                  </a:lnTo>
                  <a:lnTo>
                    <a:pt x="31" y="7"/>
                  </a:lnTo>
                  <a:lnTo>
                    <a:pt x="35" y="11"/>
                  </a:lnTo>
                  <a:lnTo>
                    <a:pt x="38" y="17"/>
                  </a:lnTo>
                  <a:lnTo>
                    <a:pt x="38" y="26"/>
                  </a:lnTo>
                  <a:lnTo>
                    <a:pt x="38" y="34"/>
                  </a:lnTo>
                  <a:lnTo>
                    <a:pt x="35" y="40"/>
                  </a:lnTo>
                  <a:lnTo>
                    <a:pt x="31" y="44"/>
                  </a:lnTo>
                  <a:lnTo>
                    <a:pt x="23" y="46"/>
                  </a:lnTo>
                  <a:lnTo>
                    <a:pt x="17" y="44"/>
                  </a:lnTo>
                  <a:lnTo>
                    <a:pt x="14" y="40"/>
                  </a:lnTo>
                  <a:lnTo>
                    <a:pt x="12" y="34"/>
                  </a:lnTo>
                  <a:lnTo>
                    <a:pt x="10" y="25"/>
                  </a:lnTo>
                  <a:lnTo>
                    <a:pt x="12" y="17"/>
                  </a:lnTo>
                  <a:lnTo>
                    <a:pt x="14" y="11"/>
                  </a:lnTo>
                  <a:lnTo>
                    <a:pt x="17" y="7"/>
                  </a:lnTo>
                  <a:lnTo>
                    <a:pt x="23" y="5"/>
                  </a:lnTo>
                  <a:lnTo>
                    <a:pt x="2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7" name="Freeform 218"/>
            <p:cNvSpPr>
              <a:spLocks/>
            </p:cNvSpPr>
            <p:nvPr/>
          </p:nvSpPr>
          <p:spPr bwMode="auto">
            <a:xfrm>
              <a:off x="1962" y="1439"/>
              <a:ext cx="41" cy="52"/>
            </a:xfrm>
            <a:custGeom>
              <a:avLst/>
              <a:gdLst>
                <a:gd name="T0" fmla="*/ 40 w 41"/>
                <a:gd name="T1" fmla="*/ 51 h 52"/>
                <a:gd name="T2" fmla="*/ 40 w 41"/>
                <a:gd name="T3" fmla="*/ 15 h 52"/>
                <a:gd name="T4" fmla="*/ 38 w 41"/>
                <a:gd name="T5" fmla="*/ 9 h 52"/>
                <a:gd name="T6" fmla="*/ 34 w 41"/>
                <a:gd name="T7" fmla="*/ 3 h 52"/>
                <a:gd name="T8" fmla="*/ 30 w 41"/>
                <a:gd name="T9" fmla="*/ 0 h 52"/>
                <a:gd name="T10" fmla="*/ 23 w 41"/>
                <a:gd name="T11" fmla="*/ 0 h 52"/>
                <a:gd name="T12" fmla="*/ 19 w 41"/>
                <a:gd name="T13" fmla="*/ 0 h 52"/>
                <a:gd name="T14" fmla="*/ 15 w 41"/>
                <a:gd name="T15" fmla="*/ 2 h 52"/>
                <a:gd name="T16" fmla="*/ 11 w 41"/>
                <a:gd name="T17" fmla="*/ 3 h 52"/>
                <a:gd name="T18" fmla="*/ 7 w 41"/>
                <a:gd name="T19" fmla="*/ 7 h 52"/>
                <a:gd name="T20" fmla="*/ 7 w 41"/>
                <a:gd name="T21" fmla="*/ 0 h 52"/>
                <a:gd name="T22" fmla="*/ 0 w 41"/>
                <a:gd name="T23" fmla="*/ 0 h 52"/>
                <a:gd name="T24" fmla="*/ 0 w 41"/>
                <a:gd name="T25" fmla="*/ 51 h 52"/>
                <a:gd name="T26" fmla="*/ 7 w 41"/>
                <a:gd name="T27" fmla="*/ 51 h 52"/>
                <a:gd name="T28" fmla="*/ 7 w 41"/>
                <a:gd name="T29" fmla="*/ 23 h 52"/>
                <a:gd name="T30" fmla="*/ 9 w 41"/>
                <a:gd name="T31" fmla="*/ 17 h 52"/>
                <a:gd name="T32" fmla="*/ 11 w 41"/>
                <a:gd name="T33" fmla="*/ 11 h 52"/>
                <a:gd name="T34" fmla="*/ 15 w 41"/>
                <a:gd name="T35" fmla="*/ 7 h 52"/>
                <a:gd name="T36" fmla="*/ 21 w 41"/>
                <a:gd name="T37" fmla="*/ 7 h 52"/>
                <a:gd name="T38" fmla="*/ 24 w 41"/>
                <a:gd name="T39" fmla="*/ 7 h 52"/>
                <a:gd name="T40" fmla="*/ 28 w 41"/>
                <a:gd name="T41" fmla="*/ 9 h 52"/>
                <a:gd name="T42" fmla="*/ 30 w 41"/>
                <a:gd name="T43" fmla="*/ 13 h 52"/>
                <a:gd name="T44" fmla="*/ 32 w 41"/>
                <a:gd name="T45" fmla="*/ 19 h 52"/>
                <a:gd name="T46" fmla="*/ 32 w 41"/>
                <a:gd name="T47" fmla="*/ 51 h 52"/>
                <a:gd name="T48" fmla="*/ 40 w 41"/>
                <a:gd name="T49" fmla="*/ 51 h 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1"/>
                <a:gd name="T76" fmla="*/ 0 h 52"/>
                <a:gd name="T77" fmla="*/ 41 w 41"/>
                <a:gd name="T78" fmla="*/ 52 h 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1" h="52">
                  <a:moveTo>
                    <a:pt x="40" y="51"/>
                  </a:moveTo>
                  <a:lnTo>
                    <a:pt x="40" y="15"/>
                  </a:lnTo>
                  <a:lnTo>
                    <a:pt x="38" y="9"/>
                  </a:lnTo>
                  <a:lnTo>
                    <a:pt x="34" y="3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1" y="3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7" y="51"/>
                  </a:lnTo>
                  <a:lnTo>
                    <a:pt x="7" y="23"/>
                  </a:lnTo>
                  <a:lnTo>
                    <a:pt x="9" y="17"/>
                  </a:lnTo>
                  <a:lnTo>
                    <a:pt x="11" y="11"/>
                  </a:lnTo>
                  <a:lnTo>
                    <a:pt x="15" y="7"/>
                  </a:lnTo>
                  <a:lnTo>
                    <a:pt x="21" y="7"/>
                  </a:lnTo>
                  <a:lnTo>
                    <a:pt x="24" y="7"/>
                  </a:lnTo>
                  <a:lnTo>
                    <a:pt x="28" y="9"/>
                  </a:lnTo>
                  <a:lnTo>
                    <a:pt x="30" y="13"/>
                  </a:lnTo>
                  <a:lnTo>
                    <a:pt x="32" y="19"/>
                  </a:lnTo>
                  <a:lnTo>
                    <a:pt x="32" y="51"/>
                  </a:lnTo>
                  <a:lnTo>
                    <a:pt x="40" y="5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8" name="Freeform 219"/>
            <p:cNvSpPr>
              <a:spLocks/>
            </p:cNvSpPr>
            <p:nvPr/>
          </p:nvSpPr>
          <p:spPr bwMode="auto">
            <a:xfrm>
              <a:off x="2038" y="1420"/>
              <a:ext cx="63" cy="71"/>
            </a:xfrm>
            <a:custGeom>
              <a:avLst/>
              <a:gdLst>
                <a:gd name="T0" fmla="*/ 62 w 63"/>
                <a:gd name="T1" fmla="*/ 22 h 71"/>
                <a:gd name="T2" fmla="*/ 60 w 63"/>
                <a:gd name="T3" fmla="*/ 17 h 71"/>
                <a:gd name="T4" fmla="*/ 58 w 63"/>
                <a:gd name="T5" fmla="*/ 13 h 71"/>
                <a:gd name="T6" fmla="*/ 56 w 63"/>
                <a:gd name="T7" fmla="*/ 9 h 71"/>
                <a:gd name="T8" fmla="*/ 52 w 63"/>
                <a:gd name="T9" fmla="*/ 5 h 71"/>
                <a:gd name="T10" fmla="*/ 48 w 63"/>
                <a:gd name="T11" fmla="*/ 3 h 71"/>
                <a:gd name="T12" fmla="*/ 44 w 63"/>
                <a:gd name="T13" fmla="*/ 1 h 71"/>
                <a:gd name="T14" fmla="*/ 39 w 63"/>
                <a:gd name="T15" fmla="*/ 0 h 71"/>
                <a:gd name="T16" fmla="*/ 33 w 63"/>
                <a:gd name="T17" fmla="*/ 0 h 71"/>
                <a:gd name="T18" fmla="*/ 27 w 63"/>
                <a:gd name="T19" fmla="*/ 0 h 71"/>
                <a:gd name="T20" fmla="*/ 19 w 63"/>
                <a:gd name="T21" fmla="*/ 1 h 71"/>
                <a:gd name="T22" fmla="*/ 14 w 63"/>
                <a:gd name="T23" fmla="*/ 5 h 71"/>
                <a:gd name="T24" fmla="*/ 10 w 63"/>
                <a:gd name="T25" fmla="*/ 9 h 71"/>
                <a:gd name="T26" fmla="*/ 6 w 63"/>
                <a:gd name="T27" fmla="*/ 15 h 71"/>
                <a:gd name="T28" fmla="*/ 4 w 63"/>
                <a:gd name="T29" fmla="*/ 21 h 71"/>
                <a:gd name="T30" fmla="*/ 2 w 63"/>
                <a:gd name="T31" fmla="*/ 28 h 71"/>
                <a:gd name="T32" fmla="*/ 0 w 63"/>
                <a:gd name="T33" fmla="*/ 36 h 71"/>
                <a:gd name="T34" fmla="*/ 2 w 63"/>
                <a:gd name="T35" fmla="*/ 44 h 71"/>
                <a:gd name="T36" fmla="*/ 4 w 63"/>
                <a:gd name="T37" fmla="*/ 51 h 71"/>
                <a:gd name="T38" fmla="*/ 6 w 63"/>
                <a:gd name="T39" fmla="*/ 57 h 71"/>
                <a:gd name="T40" fmla="*/ 10 w 63"/>
                <a:gd name="T41" fmla="*/ 61 h 71"/>
                <a:gd name="T42" fmla="*/ 14 w 63"/>
                <a:gd name="T43" fmla="*/ 67 h 71"/>
                <a:gd name="T44" fmla="*/ 19 w 63"/>
                <a:gd name="T45" fmla="*/ 68 h 71"/>
                <a:gd name="T46" fmla="*/ 25 w 63"/>
                <a:gd name="T47" fmla="*/ 70 h 71"/>
                <a:gd name="T48" fmla="*/ 33 w 63"/>
                <a:gd name="T49" fmla="*/ 70 h 71"/>
                <a:gd name="T50" fmla="*/ 39 w 63"/>
                <a:gd name="T51" fmla="*/ 70 h 71"/>
                <a:gd name="T52" fmla="*/ 42 w 63"/>
                <a:gd name="T53" fmla="*/ 70 h 71"/>
                <a:gd name="T54" fmla="*/ 48 w 63"/>
                <a:gd name="T55" fmla="*/ 67 h 71"/>
                <a:gd name="T56" fmla="*/ 52 w 63"/>
                <a:gd name="T57" fmla="*/ 65 h 71"/>
                <a:gd name="T58" fmla="*/ 56 w 63"/>
                <a:gd name="T59" fmla="*/ 61 h 71"/>
                <a:gd name="T60" fmla="*/ 58 w 63"/>
                <a:gd name="T61" fmla="*/ 55 h 71"/>
                <a:gd name="T62" fmla="*/ 62 w 63"/>
                <a:gd name="T63" fmla="*/ 51 h 71"/>
                <a:gd name="T64" fmla="*/ 62 w 63"/>
                <a:gd name="T65" fmla="*/ 44 h 71"/>
                <a:gd name="T66" fmla="*/ 52 w 63"/>
                <a:gd name="T67" fmla="*/ 44 h 71"/>
                <a:gd name="T68" fmla="*/ 50 w 63"/>
                <a:gd name="T69" fmla="*/ 53 h 71"/>
                <a:gd name="T70" fmla="*/ 46 w 63"/>
                <a:gd name="T71" fmla="*/ 59 h 71"/>
                <a:gd name="T72" fmla="*/ 40 w 63"/>
                <a:gd name="T73" fmla="*/ 63 h 71"/>
                <a:gd name="T74" fmla="*/ 33 w 63"/>
                <a:gd name="T75" fmla="*/ 63 h 71"/>
                <a:gd name="T76" fmla="*/ 27 w 63"/>
                <a:gd name="T77" fmla="*/ 63 h 71"/>
                <a:gd name="T78" fmla="*/ 23 w 63"/>
                <a:gd name="T79" fmla="*/ 61 h 71"/>
                <a:gd name="T80" fmla="*/ 19 w 63"/>
                <a:gd name="T81" fmla="*/ 59 h 71"/>
                <a:gd name="T82" fmla="*/ 16 w 63"/>
                <a:gd name="T83" fmla="*/ 55 h 71"/>
                <a:gd name="T84" fmla="*/ 14 w 63"/>
                <a:gd name="T85" fmla="*/ 53 h 71"/>
                <a:gd name="T86" fmla="*/ 12 w 63"/>
                <a:gd name="T87" fmla="*/ 47 h 71"/>
                <a:gd name="T88" fmla="*/ 10 w 63"/>
                <a:gd name="T89" fmla="*/ 42 h 71"/>
                <a:gd name="T90" fmla="*/ 10 w 63"/>
                <a:gd name="T91" fmla="*/ 36 h 71"/>
                <a:gd name="T92" fmla="*/ 10 w 63"/>
                <a:gd name="T93" fmla="*/ 28 h 71"/>
                <a:gd name="T94" fmla="*/ 12 w 63"/>
                <a:gd name="T95" fmla="*/ 24 h 71"/>
                <a:gd name="T96" fmla="*/ 14 w 63"/>
                <a:gd name="T97" fmla="*/ 19 h 71"/>
                <a:gd name="T98" fmla="*/ 16 w 63"/>
                <a:gd name="T99" fmla="*/ 15 h 71"/>
                <a:gd name="T100" fmla="*/ 19 w 63"/>
                <a:gd name="T101" fmla="*/ 11 h 71"/>
                <a:gd name="T102" fmla="*/ 23 w 63"/>
                <a:gd name="T103" fmla="*/ 9 h 71"/>
                <a:gd name="T104" fmla="*/ 27 w 63"/>
                <a:gd name="T105" fmla="*/ 7 h 71"/>
                <a:gd name="T106" fmla="*/ 33 w 63"/>
                <a:gd name="T107" fmla="*/ 7 h 71"/>
                <a:gd name="T108" fmla="*/ 40 w 63"/>
                <a:gd name="T109" fmla="*/ 9 h 71"/>
                <a:gd name="T110" fmla="*/ 46 w 63"/>
                <a:gd name="T111" fmla="*/ 11 h 71"/>
                <a:gd name="T112" fmla="*/ 50 w 63"/>
                <a:gd name="T113" fmla="*/ 15 h 71"/>
                <a:gd name="T114" fmla="*/ 52 w 63"/>
                <a:gd name="T115" fmla="*/ 22 h 71"/>
                <a:gd name="T116" fmla="*/ 62 w 63"/>
                <a:gd name="T117" fmla="*/ 22 h 7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3"/>
                <a:gd name="T178" fmla="*/ 0 h 71"/>
                <a:gd name="T179" fmla="*/ 63 w 63"/>
                <a:gd name="T180" fmla="*/ 71 h 7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3" h="71">
                  <a:moveTo>
                    <a:pt x="62" y="22"/>
                  </a:moveTo>
                  <a:lnTo>
                    <a:pt x="60" y="17"/>
                  </a:lnTo>
                  <a:lnTo>
                    <a:pt x="58" y="13"/>
                  </a:lnTo>
                  <a:lnTo>
                    <a:pt x="56" y="9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4" y="1"/>
                  </a:lnTo>
                  <a:lnTo>
                    <a:pt x="39" y="0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19" y="1"/>
                  </a:lnTo>
                  <a:lnTo>
                    <a:pt x="14" y="5"/>
                  </a:lnTo>
                  <a:lnTo>
                    <a:pt x="10" y="9"/>
                  </a:lnTo>
                  <a:lnTo>
                    <a:pt x="6" y="15"/>
                  </a:lnTo>
                  <a:lnTo>
                    <a:pt x="4" y="21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4" y="51"/>
                  </a:lnTo>
                  <a:lnTo>
                    <a:pt x="6" y="57"/>
                  </a:lnTo>
                  <a:lnTo>
                    <a:pt x="10" y="61"/>
                  </a:lnTo>
                  <a:lnTo>
                    <a:pt x="14" y="67"/>
                  </a:lnTo>
                  <a:lnTo>
                    <a:pt x="19" y="68"/>
                  </a:lnTo>
                  <a:lnTo>
                    <a:pt x="25" y="70"/>
                  </a:lnTo>
                  <a:lnTo>
                    <a:pt x="33" y="70"/>
                  </a:lnTo>
                  <a:lnTo>
                    <a:pt x="39" y="70"/>
                  </a:lnTo>
                  <a:lnTo>
                    <a:pt x="42" y="70"/>
                  </a:lnTo>
                  <a:lnTo>
                    <a:pt x="48" y="67"/>
                  </a:lnTo>
                  <a:lnTo>
                    <a:pt x="52" y="65"/>
                  </a:lnTo>
                  <a:lnTo>
                    <a:pt x="56" y="61"/>
                  </a:lnTo>
                  <a:lnTo>
                    <a:pt x="58" y="55"/>
                  </a:lnTo>
                  <a:lnTo>
                    <a:pt x="62" y="51"/>
                  </a:lnTo>
                  <a:lnTo>
                    <a:pt x="62" y="44"/>
                  </a:lnTo>
                  <a:lnTo>
                    <a:pt x="52" y="44"/>
                  </a:lnTo>
                  <a:lnTo>
                    <a:pt x="50" y="53"/>
                  </a:lnTo>
                  <a:lnTo>
                    <a:pt x="46" y="59"/>
                  </a:lnTo>
                  <a:lnTo>
                    <a:pt x="40" y="63"/>
                  </a:lnTo>
                  <a:lnTo>
                    <a:pt x="33" y="63"/>
                  </a:lnTo>
                  <a:lnTo>
                    <a:pt x="27" y="63"/>
                  </a:lnTo>
                  <a:lnTo>
                    <a:pt x="23" y="61"/>
                  </a:lnTo>
                  <a:lnTo>
                    <a:pt x="19" y="59"/>
                  </a:lnTo>
                  <a:lnTo>
                    <a:pt x="16" y="55"/>
                  </a:lnTo>
                  <a:lnTo>
                    <a:pt x="14" y="53"/>
                  </a:lnTo>
                  <a:lnTo>
                    <a:pt x="12" y="47"/>
                  </a:lnTo>
                  <a:lnTo>
                    <a:pt x="10" y="42"/>
                  </a:lnTo>
                  <a:lnTo>
                    <a:pt x="10" y="36"/>
                  </a:lnTo>
                  <a:lnTo>
                    <a:pt x="10" y="28"/>
                  </a:lnTo>
                  <a:lnTo>
                    <a:pt x="12" y="24"/>
                  </a:lnTo>
                  <a:lnTo>
                    <a:pt x="14" y="19"/>
                  </a:lnTo>
                  <a:lnTo>
                    <a:pt x="16" y="15"/>
                  </a:lnTo>
                  <a:lnTo>
                    <a:pt x="19" y="11"/>
                  </a:lnTo>
                  <a:lnTo>
                    <a:pt x="23" y="9"/>
                  </a:lnTo>
                  <a:lnTo>
                    <a:pt x="27" y="7"/>
                  </a:lnTo>
                  <a:lnTo>
                    <a:pt x="33" y="7"/>
                  </a:lnTo>
                  <a:lnTo>
                    <a:pt x="40" y="9"/>
                  </a:lnTo>
                  <a:lnTo>
                    <a:pt x="46" y="11"/>
                  </a:lnTo>
                  <a:lnTo>
                    <a:pt x="50" y="15"/>
                  </a:lnTo>
                  <a:lnTo>
                    <a:pt x="52" y="22"/>
                  </a:lnTo>
                  <a:lnTo>
                    <a:pt x="62" y="2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9" name="Freeform 220"/>
            <p:cNvSpPr>
              <a:spLocks/>
            </p:cNvSpPr>
            <p:nvPr/>
          </p:nvSpPr>
          <p:spPr bwMode="auto">
            <a:xfrm>
              <a:off x="2107" y="1439"/>
              <a:ext cx="49" cy="52"/>
            </a:xfrm>
            <a:custGeom>
              <a:avLst/>
              <a:gdLst>
                <a:gd name="T0" fmla="*/ 44 w 49"/>
                <a:gd name="T1" fmla="*/ 46 h 52"/>
                <a:gd name="T2" fmla="*/ 42 w 49"/>
                <a:gd name="T3" fmla="*/ 42 h 52"/>
                <a:gd name="T4" fmla="*/ 40 w 49"/>
                <a:gd name="T5" fmla="*/ 7 h 52"/>
                <a:gd name="T6" fmla="*/ 31 w 49"/>
                <a:gd name="T7" fmla="*/ 0 h 52"/>
                <a:gd name="T8" fmla="*/ 16 w 49"/>
                <a:gd name="T9" fmla="*/ 0 h 52"/>
                <a:gd name="T10" fmla="*/ 4 w 49"/>
                <a:gd name="T11" fmla="*/ 9 h 52"/>
                <a:gd name="T12" fmla="*/ 12 w 49"/>
                <a:gd name="T13" fmla="*/ 17 h 52"/>
                <a:gd name="T14" fmla="*/ 14 w 49"/>
                <a:gd name="T15" fmla="*/ 9 h 52"/>
                <a:gd name="T16" fmla="*/ 23 w 49"/>
                <a:gd name="T17" fmla="*/ 5 h 52"/>
                <a:gd name="T18" fmla="*/ 31 w 49"/>
                <a:gd name="T19" fmla="*/ 7 h 52"/>
                <a:gd name="T20" fmla="*/ 35 w 49"/>
                <a:gd name="T21" fmla="*/ 15 h 52"/>
                <a:gd name="T22" fmla="*/ 31 w 49"/>
                <a:gd name="T23" fmla="*/ 19 h 52"/>
                <a:gd name="T24" fmla="*/ 19 w 49"/>
                <a:gd name="T25" fmla="*/ 23 h 52"/>
                <a:gd name="T26" fmla="*/ 6 w 49"/>
                <a:gd name="T27" fmla="*/ 25 h 52"/>
                <a:gd name="T28" fmla="*/ 0 w 49"/>
                <a:gd name="T29" fmla="*/ 32 h 52"/>
                <a:gd name="T30" fmla="*/ 2 w 49"/>
                <a:gd name="T31" fmla="*/ 44 h 52"/>
                <a:gd name="T32" fmla="*/ 10 w 49"/>
                <a:gd name="T33" fmla="*/ 51 h 52"/>
                <a:gd name="T34" fmla="*/ 21 w 49"/>
                <a:gd name="T35" fmla="*/ 51 h 52"/>
                <a:gd name="T36" fmla="*/ 29 w 49"/>
                <a:gd name="T37" fmla="*/ 48 h 52"/>
                <a:gd name="T38" fmla="*/ 35 w 49"/>
                <a:gd name="T39" fmla="*/ 48 h 52"/>
                <a:gd name="T40" fmla="*/ 39 w 49"/>
                <a:gd name="T41" fmla="*/ 51 h 52"/>
                <a:gd name="T42" fmla="*/ 48 w 49"/>
                <a:gd name="T43" fmla="*/ 51 h 52"/>
                <a:gd name="T44" fmla="*/ 33 w 49"/>
                <a:gd name="T45" fmla="*/ 30 h 52"/>
                <a:gd name="T46" fmla="*/ 33 w 49"/>
                <a:gd name="T47" fmla="*/ 34 h 52"/>
                <a:gd name="T48" fmla="*/ 31 w 49"/>
                <a:gd name="T49" fmla="*/ 40 h 52"/>
                <a:gd name="T50" fmla="*/ 23 w 49"/>
                <a:gd name="T51" fmla="*/ 44 h 52"/>
                <a:gd name="T52" fmla="*/ 14 w 49"/>
                <a:gd name="T53" fmla="*/ 44 h 52"/>
                <a:gd name="T54" fmla="*/ 10 w 49"/>
                <a:gd name="T55" fmla="*/ 40 h 52"/>
                <a:gd name="T56" fmla="*/ 10 w 49"/>
                <a:gd name="T57" fmla="*/ 34 h 52"/>
                <a:gd name="T58" fmla="*/ 16 w 49"/>
                <a:gd name="T59" fmla="*/ 28 h 52"/>
                <a:gd name="T60" fmla="*/ 29 w 49"/>
                <a:gd name="T61" fmla="*/ 26 h 52"/>
                <a:gd name="T62" fmla="*/ 35 w 49"/>
                <a:gd name="T63" fmla="*/ 25 h 52"/>
                <a:gd name="T64" fmla="*/ 48 w 49"/>
                <a:gd name="T65" fmla="*/ 44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9"/>
                <a:gd name="T100" fmla="*/ 0 h 52"/>
                <a:gd name="T101" fmla="*/ 49 w 49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9" h="52">
                  <a:moveTo>
                    <a:pt x="48" y="44"/>
                  </a:moveTo>
                  <a:lnTo>
                    <a:pt x="44" y="46"/>
                  </a:lnTo>
                  <a:lnTo>
                    <a:pt x="42" y="44"/>
                  </a:lnTo>
                  <a:lnTo>
                    <a:pt x="42" y="42"/>
                  </a:lnTo>
                  <a:lnTo>
                    <a:pt x="42" y="13"/>
                  </a:lnTo>
                  <a:lnTo>
                    <a:pt x="40" y="7"/>
                  </a:lnTo>
                  <a:lnTo>
                    <a:pt x="37" y="3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8" y="3"/>
                  </a:lnTo>
                  <a:lnTo>
                    <a:pt x="4" y="9"/>
                  </a:lnTo>
                  <a:lnTo>
                    <a:pt x="2" y="17"/>
                  </a:lnTo>
                  <a:lnTo>
                    <a:pt x="12" y="17"/>
                  </a:lnTo>
                  <a:lnTo>
                    <a:pt x="12" y="11"/>
                  </a:lnTo>
                  <a:lnTo>
                    <a:pt x="14" y="9"/>
                  </a:lnTo>
                  <a:lnTo>
                    <a:pt x="17" y="7"/>
                  </a:lnTo>
                  <a:lnTo>
                    <a:pt x="23" y="5"/>
                  </a:lnTo>
                  <a:lnTo>
                    <a:pt x="27" y="7"/>
                  </a:lnTo>
                  <a:lnTo>
                    <a:pt x="31" y="7"/>
                  </a:lnTo>
                  <a:lnTo>
                    <a:pt x="33" y="11"/>
                  </a:lnTo>
                  <a:lnTo>
                    <a:pt x="35" y="15"/>
                  </a:lnTo>
                  <a:lnTo>
                    <a:pt x="33" y="17"/>
                  </a:lnTo>
                  <a:lnTo>
                    <a:pt x="31" y="19"/>
                  </a:lnTo>
                  <a:lnTo>
                    <a:pt x="27" y="21"/>
                  </a:lnTo>
                  <a:lnTo>
                    <a:pt x="19" y="23"/>
                  </a:lnTo>
                  <a:lnTo>
                    <a:pt x="12" y="23"/>
                  </a:lnTo>
                  <a:lnTo>
                    <a:pt x="6" y="25"/>
                  </a:lnTo>
                  <a:lnTo>
                    <a:pt x="4" y="28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6" y="48"/>
                  </a:lnTo>
                  <a:lnTo>
                    <a:pt x="10" y="51"/>
                  </a:lnTo>
                  <a:lnTo>
                    <a:pt x="17" y="51"/>
                  </a:lnTo>
                  <a:lnTo>
                    <a:pt x="21" y="51"/>
                  </a:lnTo>
                  <a:lnTo>
                    <a:pt x="25" y="51"/>
                  </a:lnTo>
                  <a:lnTo>
                    <a:pt x="29" y="48"/>
                  </a:lnTo>
                  <a:lnTo>
                    <a:pt x="35" y="44"/>
                  </a:lnTo>
                  <a:lnTo>
                    <a:pt x="35" y="48"/>
                  </a:lnTo>
                  <a:lnTo>
                    <a:pt x="37" y="49"/>
                  </a:lnTo>
                  <a:lnTo>
                    <a:pt x="39" y="51"/>
                  </a:lnTo>
                  <a:lnTo>
                    <a:pt x="42" y="51"/>
                  </a:lnTo>
                  <a:lnTo>
                    <a:pt x="48" y="51"/>
                  </a:lnTo>
                  <a:lnTo>
                    <a:pt x="48" y="44"/>
                  </a:lnTo>
                  <a:lnTo>
                    <a:pt x="33" y="30"/>
                  </a:lnTo>
                  <a:lnTo>
                    <a:pt x="33" y="32"/>
                  </a:lnTo>
                  <a:lnTo>
                    <a:pt x="33" y="34"/>
                  </a:lnTo>
                  <a:lnTo>
                    <a:pt x="33" y="38"/>
                  </a:lnTo>
                  <a:lnTo>
                    <a:pt x="31" y="40"/>
                  </a:lnTo>
                  <a:lnTo>
                    <a:pt x="27" y="44"/>
                  </a:lnTo>
                  <a:lnTo>
                    <a:pt x="23" y="44"/>
                  </a:lnTo>
                  <a:lnTo>
                    <a:pt x="17" y="46"/>
                  </a:lnTo>
                  <a:lnTo>
                    <a:pt x="14" y="44"/>
                  </a:lnTo>
                  <a:lnTo>
                    <a:pt x="12" y="44"/>
                  </a:lnTo>
                  <a:lnTo>
                    <a:pt x="10" y="40"/>
                  </a:lnTo>
                  <a:lnTo>
                    <a:pt x="10" y="36"/>
                  </a:lnTo>
                  <a:lnTo>
                    <a:pt x="10" y="34"/>
                  </a:lnTo>
                  <a:lnTo>
                    <a:pt x="12" y="30"/>
                  </a:lnTo>
                  <a:lnTo>
                    <a:pt x="16" y="28"/>
                  </a:lnTo>
                  <a:lnTo>
                    <a:pt x="19" y="28"/>
                  </a:lnTo>
                  <a:lnTo>
                    <a:pt x="29" y="26"/>
                  </a:lnTo>
                  <a:lnTo>
                    <a:pt x="33" y="26"/>
                  </a:lnTo>
                  <a:lnTo>
                    <a:pt x="35" y="25"/>
                  </a:lnTo>
                  <a:lnTo>
                    <a:pt x="33" y="30"/>
                  </a:lnTo>
                  <a:lnTo>
                    <a:pt x="48" y="4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0" name="Freeform 221"/>
            <p:cNvSpPr>
              <a:spLocks/>
            </p:cNvSpPr>
            <p:nvPr/>
          </p:nvSpPr>
          <p:spPr bwMode="auto">
            <a:xfrm>
              <a:off x="2163" y="1439"/>
              <a:ext cx="45" cy="72"/>
            </a:xfrm>
            <a:custGeom>
              <a:avLst/>
              <a:gdLst>
                <a:gd name="T0" fmla="*/ 7 w 45"/>
                <a:gd name="T1" fmla="*/ 46 h 72"/>
                <a:gd name="T2" fmla="*/ 11 w 45"/>
                <a:gd name="T3" fmla="*/ 48 h 72"/>
                <a:gd name="T4" fmla="*/ 13 w 45"/>
                <a:gd name="T5" fmla="*/ 51 h 72"/>
                <a:gd name="T6" fmla="*/ 17 w 45"/>
                <a:gd name="T7" fmla="*/ 51 h 72"/>
                <a:gd name="T8" fmla="*/ 23 w 45"/>
                <a:gd name="T9" fmla="*/ 51 h 72"/>
                <a:gd name="T10" fmla="*/ 27 w 45"/>
                <a:gd name="T11" fmla="*/ 51 h 72"/>
                <a:gd name="T12" fmla="*/ 30 w 45"/>
                <a:gd name="T13" fmla="*/ 49 h 72"/>
                <a:gd name="T14" fmla="*/ 34 w 45"/>
                <a:gd name="T15" fmla="*/ 48 h 72"/>
                <a:gd name="T16" fmla="*/ 38 w 45"/>
                <a:gd name="T17" fmla="*/ 46 h 72"/>
                <a:gd name="T18" fmla="*/ 40 w 45"/>
                <a:gd name="T19" fmla="*/ 40 h 72"/>
                <a:gd name="T20" fmla="*/ 42 w 45"/>
                <a:gd name="T21" fmla="*/ 36 h 72"/>
                <a:gd name="T22" fmla="*/ 44 w 45"/>
                <a:gd name="T23" fmla="*/ 30 h 72"/>
                <a:gd name="T24" fmla="*/ 44 w 45"/>
                <a:gd name="T25" fmla="*/ 25 h 72"/>
                <a:gd name="T26" fmla="*/ 42 w 45"/>
                <a:gd name="T27" fmla="*/ 15 h 72"/>
                <a:gd name="T28" fmla="*/ 40 w 45"/>
                <a:gd name="T29" fmla="*/ 9 h 72"/>
                <a:gd name="T30" fmla="*/ 38 w 45"/>
                <a:gd name="T31" fmla="*/ 5 h 72"/>
                <a:gd name="T32" fmla="*/ 36 w 45"/>
                <a:gd name="T33" fmla="*/ 3 h 72"/>
                <a:gd name="T34" fmla="*/ 30 w 45"/>
                <a:gd name="T35" fmla="*/ 2 h 72"/>
                <a:gd name="T36" fmla="*/ 27 w 45"/>
                <a:gd name="T37" fmla="*/ 0 h 72"/>
                <a:gd name="T38" fmla="*/ 23 w 45"/>
                <a:gd name="T39" fmla="*/ 0 h 72"/>
                <a:gd name="T40" fmla="*/ 19 w 45"/>
                <a:gd name="T41" fmla="*/ 0 h 72"/>
                <a:gd name="T42" fmla="*/ 15 w 45"/>
                <a:gd name="T43" fmla="*/ 0 h 72"/>
                <a:gd name="T44" fmla="*/ 11 w 45"/>
                <a:gd name="T45" fmla="*/ 3 h 72"/>
                <a:gd name="T46" fmla="*/ 9 w 45"/>
                <a:gd name="T47" fmla="*/ 7 h 72"/>
                <a:gd name="T48" fmla="*/ 7 w 45"/>
                <a:gd name="T49" fmla="*/ 7 h 72"/>
                <a:gd name="T50" fmla="*/ 7 w 45"/>
                <a:gd name="T51" fmla="*/ 0 h 72"/>
                <a:gd name="T52" fmla="*/ 0 w 45"/>
                <a:gd name="T53" fmla="*/ 0 h 72"/>
                <a:gd name="T54" fmla="*/ 0 w 45"/>
                <a:gd name="T55" fmla="*/ 71 h 72"/>
                <a:gd name="T56" fmla="*/ 7 w 45"/>
                <a:gd name="T57" fmla="*/ 71 h 72"/>
                <a:gd name="T58" fmla="*/ 7 w 45"/>
                <a:gd name="T59" fmla="*/ 46 h 72"/>
                <a:gd name="T60" fmla="*/ 21 w 45"/>
                <a:gd name="T61" fmla="*/ 7 h 72"/>
                <a:gd name="T62" fmla="*/ 27 w 45"/>
                <a:gd name="T63" fmla="*/ 7 h 72"/>
                <a:gd name="T64" fmla="*/ 32 w 45"/>
                <a:gd name="T65" fmla="*/ 11 h 72"/>
                <a:gd name="T66" fmla="*/ 34 w 45"/>
                <a:gd name="T67" fmla="*/ 17 h 72"/>
                <a:gd name="T68" fmla="*/ 36 w 45"/>
                <a:gd name="T69" fmla="*/ 25 h 72"/>
                <a:gd name="T70" fmla="*/ 34 w 45"/>
                <a:gd name="T71" fmla="*/ 34 h 72"/>
                <a:gd name="T72" fmla="*/ 30 w 45"/>
                <a:gd name="T73" fmla="*/ 40 h 72"/>
                <a:gd name="T74" fmla="*/ 27 w 45"/>
                <a:gd name="T75" fmla="*/ 44 h 72"/>
                <a:gd name="T76" fmla="*/ 21 w 45"/>
                <a:gd name="T77" fmla="*/ 46 h 72"/>
                <a:gd name="T78" fmla="*/ 15 w 45"/>
                <a:gd name="T79" fmla="*/ 44 h 72"/>
                <a:gd name="T80" fmla="*/ 11 w 45"/>
                <a:gd name="T81" fmla="*/ 40 h 72"/>
                <a:gd name="T82" fmla="*/ 9 w 45"/>
                <a:gd name="T83" fmla="*/ 34 h 72"/>
                <a:gd name="T84" fmla="*/ 7 w 45"/>
                <a:gd name="T85" fmla="*/ 26 h 72"/>
                <a:gd name="T86" fmla="*/ 9 w 45"/>
                <a:gd name="T87" fmla="*/ 19 h 72"/>
                <a:gd name="T88" fmla="*/ 11 w 45"/>
                <a:gd name="T89" fmla="*/ 11 h 72"/>
                <a:gd name="T90" fmla="*/ 15 w 45"/>
                <a:gd name="T91" fmla="*/ 7 h 72"/>
                <a:gd name="T92" fmla="*/ 21 w 45"/>
                <a:gd name="T93" fmla="*/ 7 h 72"/>
                <a:gd name="T94" fmla="*/ 7 w 45"/>
                <a:gd name="T95" fmla="*/ 46 h 7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5"/>
                <a:gd name="T145" fmla="*/ 0 h 72"/>
                <a:gd name="T146" fmla="*/ 45 w 45"/>
                <a:gd name="T147" fmla="*/ 72 h 7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5" h="72">
                  <a:moveTo>
                    <a:pt x="7" y="46"/>
                  </a:moveTo>
                  <a:lnTo>
                    <a:pt x="11" y="48"/>
                  </a:lnTo>
                  <a:lnTo>
                    <a:pt x="13" y="51"/>
                  </a:lnTo>
                  <a:lnTo>
                    <a:pt x="17" y="51"/>
                  </a:lnTo>
                  <a:lnTo>
                    <a:pt x="23" y="51"/>
                  </a:lnTo>
                  <a:lnTo>
                    <a:pt x="27" y="51"/>
                  </a:lnTo>
                  <a:lnTo>
                    <a:pt x="30" y="49"/>
                  </a:lnTo>
                  <a:lnTo>
                    <a:pt x="34" y="48"/>
                  </a:lnTo>
                  <a:lnTo>
                    <a:pt x="38" y="46"/>
                  </a:lnTo>
                  <a:lnTo>
                    <a:pt x="40" y="40"/>
                  </a:lnTo>
                  <a:lnTo>
                    <a:pt x="42" y="36"/>
                  </a:lnTo>
                  <a:lnTo>
                    <a:pt x="44" y="30"/>
                  </a:lnTo>
                  <a:lnTo>
                    <a:pt x="44" y="25"/>
                  </a:lnTo>
                  <a:lnTo>
                    <a:pt x="42" y="15"/>
                  </a:lnTo>
                  <a:lnTo>
                    <a:pt x="40" y="9"/>
                  </a:lnTo>
                  <a:lnTo>
                    <a:pt x="38" y="5"/>
                  </a:lnTo>
                  <a:lnTo>
                    <a:pt x="36" y="3"/>
                  </a:lnTo>
                  <a:lnTo>
                    <a:pt x="30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9" y="7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1"/>
                  </a:lnTo>
                  <a:lnTo>
                    <a:pt x="7" y="71"/>
                  </a:lnTo>
                  <a:lnTo>
                    <a:pt x="7" y="46"/>
                  </a:lnTo>
                  <a:lnTo>
                    <a:pt x="21" y="7"/>
                  </a:lnTo>
                  <a:lnTo>
                    <a:pt x="27" y="7"/>
                  </a:lnTo>
                  <a:lnTo>
                    <a:pt x="32" y="11"/>
                  </a:lnTo>
                  <a:lnTo>
                    <a:pt x="34" y="17"/>
                  </a:lnTo>
                  <a:lnTo>
                    <a:pt x="36" y="25"/>
                  </a:lnTo>
                  <a:lnTo>
                    <a:pt x="34" y="34"/>
                  </a:lnTo>
                  <a:lnTo>
                    <a:pt x="30" y="40"/>
                  </a:lnTo>
                  <a:lnTo>
                    <a:pt x="27" y="44"/>
                  </a:lnTo>
                  <a:lnTo>
                    <a:pt x="21" y="46"/>
                  </a:lnTo>
                  <a:lnTo>
                    <a:pt x="15" y="44"/>
                  </a:lnTo>
                  <a:lnTo>
                    <a:pt x="11" y="40"/>
                  </a:lnTo>
                  <a:lnTo>
                    <a:pt x="9" y="34"/>
                  </a:lnTo>
                  <a:lnTo>
                    <a:pt x="7" y="26"/>
                  </a:lnTo>
                  <a:lnTo>
                    <a:pt x="9" y="19"/>
                  </a:lnTo>
                  <a:lnTo>
                    <a:pt x="11" y="11"/>
                  </a:lnTo>
                  <a:lnTo>
                    <a:pt x="15" y="7"/>
                  </a:lnTo>
                  <a:lnTo>
                    <a:pt x="21" y="7"/>
                  </a:lnTo>
                  <a:lnTo>
                    <a:pt x="7" y="4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1" name="Freeform 222"/>
            <p:cNvSpPr>
              <a:spLocks/>
            </p:cNvSpPr>
            <p:nvPr/>
          </p:nvSpPr>
          <p:spPr bwMode="auto">
            <a:xfrm>
              <a:off x="2215" y="1439"/>
              <a:ext cx="48" cy="52"/>
            </a:xfrm>
            <a:custGeom>
              <a:avLst/>
              <a:gdLst>
                <a:gd name="T0" fmla="*/ 44 w 48"/>
                <a:gd name="T1" fmla="*/ 46 h 52"/>
                <a:gd name="T2" fmla="*/ 42 w 48"/>
                <a:gd name="T3" fmla="*/ 42 h 52"/>
                <a:gd name="T4" fmla="*/ 40 w 48"/>
                <a:gd name="T5" fmla="*/ 7 h 52"/>
                <a:gd name="T6" fmla="*/ 30 w 48"/>
                <a:gd name="T7" fmla="*/ 0 h 52"/>
                <a:gd name="T8" fmla="*/ 13 w 48"/>
                <a:gd name="T9" fmla="*/ 0 h 52"/>
                <a:gd name="T10" fmla="*/ 5 w 48"/>
                <a:gd name="T11" fmla="*/ 5 h 52"/>
                <a:gd name="T12" fmla="*/ 1 w 48"/>
                <a:gd name="T13" fmla="*/ 17 h 52"/>
                <a:gd name="T14" fmla="*/ 11 w 48"/>
                <a:gd name="T15" fmla="*/ 11 h 52"/>
                <a:gd name="T16" fmla="*/ 17 w 48"/>
                <a:gd name="T17" fmla="*/ 7 h 52"/>
                <a:gd name="T18" fmla="*/ 26 w 48"/>
                <a:gd name="T19" fmla="*/ 7 h 52"/>
                <a:gd name="T20" fmla="*/ 32 w 48"/>
                <a:gd name="T21" fmla="*/ 11 h 52"/>
                <a:gd name="T22" fmla="*/ 32 w 48"/>
                <a:gd name="T23" fmla="*/ 17 h 52"/>
                <a:gd name="T24" fmla="*/ 26 w 48"/>
                <a:gd name="T25" fmla="*/ 21 h 52"/>
                <a:gd name="T26" fmla="*/ 9 w 48"/>
                <a:gd name="T27" fmla="*/ 23 h 52"/>
                <a:gd name="T28" fmla="*/ 1 w 48"/>
                <a:gd name="T29" fmla="*/ 28 h 52"/>
                <a:gd name="T30" fmla="*/ 0 w 48"/>
                <a:gd name="T31" fmla="*/ 38 h 52"/>
                <a:gd name="T32" fmla="*/ 3 w 48"/>
                <a:gd name="T33" fmla="*/ 48 h 52"/>
                <a:gd name="T34" fmla="*/ 15 w 48"/>
                <a:gd name="T35" fmla="*/ 51 h 52"/>
                <a:gd name="T36" fmla="*/ 24 w 48"/>
                <a:gd name="T37" fmla="*/ 51 h 52"/>
                <a:gd name="T38" fmla="*/ 32 w 48"/>
                <a:gd name="T39" fmla="*/ 44 h 52"/>
                <a:gd name="T40" fmla="*/ 36 w 48"/>
                <a:gd name="T41" fmla="*/ 49 h 52"/>
                <a:gd name="T42" fmla="*/ 42 w 48"/>
                <a:gd name="T43" fmla="*/ 51 h 52"/>
                <a:gd name="T44" fmla="*/ 47 w 48"/>
                <a:gd name="T45" fmla="*/ 44 h 52"/>
                <a:gd name="T46" fmla="*/ 32 w 48"/>
                <a:gd name="T47" fmla="*/ 32 h 52"/>
                <a:gd name="T48" fmla="*/ 32 w 48"/>
                <a:gd name="T49" fmla="*/ 38 h 52"/>
                <a:gd name="T50" fmla="*/ 24 w 48"/>
                <a:gd name="T51" fmla="*/ 44 h 52"/>
                <a:gd name="T52" fmla="*/ 17 w 48"/>
                <a:gd name="T53" fmla="*/ 46 h 52"/>
                <a:gd name="T54" fmla="*/ 11 w 48"/>
                <a:gd name="T55" fmla="*/ 44 h 52"/>
                <a:gd name="T56" fmla="*/ 7 w 48"/>
                <a:gd name="T57" fmla="*/ 36 h 52"/>
                <a:gd name="T58" fmla="*/ 11 w 48"/>
                <a:gd name="T59" fmla="*/ 30 h 52"/>
                <a:gd name="T60" fmla="*/ 19 w 48"/>
                <a:gd name="T61" fmla="*/ 28 h 52"/>
                <a:gd name="T62" fmla="*/ 32 w 48"/>
                <a:gd name="T63" fmla="*/ 26 h 52"/>
                <a:gd name="T64" fmla="*/ 32 w 48"/>
                <a:gd name="T65" fmla="*/ 30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"/>
                <a:gd name="T100" fmla="*/ 0 h 52"/>
                <a:gd name="T101" fmla="*/ 48 w 48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" h="52">
                  <a:moveTo>
                    <a:pt x="47" y="44"/>
                  </a:moveTo>
                  <a:lnTo>
                    <a:pt x="44" y="46"/>
                  </a:lnTo>
                  <a:lnTo>
                    <a:pt x="42" y="44"/>
                  </a:lnTo>
                  <a:lnTo>
                    <a:pt x="42" y="42"/>
                  </a:lnTo>
                  <a:lnTo>
                    <a:pt x="42" y="13"/>
                  </a:lnTo>
                  <a:lnTo>
                    <a:pt x="40" y="7"/>
                  </a:lnTo>
                  <a:lnTo>
                    <a:pt x="36" y="3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13" y="0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9"/>
                  </a:lnTo>
                  <a:lnTo>
                    <a:pt x="1" y="17"/>
                  </a:lnTo>
                  <a:lnTo>
                    <a:pt x="9" y="17"/>
                  </a:lnTo>
                  <a:lnTo>
                    <a:pt x="11" y="11"/>
                  </a:lnTo>
                  <a:lnTo>
                    <a:pt x="13" y="9"/>
                  </a:lnTo>
                  <a:lnTo>
                    <a:pt x="17" y="7"/>
                  </a:lnTo>
                  <a:lnTo>
                    <a:pt x="21" y="5"/>
                  </a:lnTo>
                  <a:lnTo>
                    <a:pt x="26" y="7"/>
                  </a:lnTo>
                  <a:lnTo>
                    <a:pt x="30" y="7"/>
                  </a:lnTo>
                  <a:lnTo>
                    <a:pt x="32" y="11"/>
                  </a:lnTo>
                  <a:lnTo>
                    <a:pt x="32" y="15"/>
                  </a:lnTo>
                  <a:lnTo>
                    <a:pt x="32" y="17"/>
                  </a:lnTo>
                  <a:lnTo>
                    <a:pt x="30" y="19"/>
                  </a:lnTo>
                  <a:lnTo>
                    <a:pt x="26" y="21"/>
                  </a:lnTo>
                  <a:lnTo>
                    <a:pt x="19" y="23"/>
                  </a:lnTo>
                  <a:lnTo>
                    <a:pt x="9" y="23"/>
                  </a:lnTo>
                  <a:lnTo>
                    <a:pt x="5" y="25"/>
                  </a:lnTo>
                  <a:lnTo>
                    <a:pt x="1" y="28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3" y="48"/>
                  </a:lnTo>
                  <a:lnTo>
                    <a:pt x="9" y="51"/>
                  </a:lnTo>
                  <a:lnTo>
                    <a:pt x="15" y="51"/>
                  </a:lnTo>
                  <a:lnTo>
                    <a:pt x="21" y="51"/>
                  </a:lnTo>
                  <a:lnTo>
                    <a:pt x="24" y="51"/>
                  </a:lnTo>
                  <a:lnTo>
                    <a:pt x="28" y="48"/>
                  </a:lnTo>
                  <a:lnTo>
                    <a:pt x="32" y="44"/>
                  </a:lnTo>
                  <a:lnTo>
                    <a:pt x="34" y="48"/>
                  </a:lnTo>
                  <a:lnTo>
                    <a:pt x="36" y="49"/>
                  </a:lnTo>
                  <a:lnTo>
                    <a:pt x="38" y="51"/>
                  </a:lnTo>
                  <a:lnTo>
                    <a:pt x="42" y="51"/>
                  </a:lnTo>
                  <a:lnTo>
                    <a:pt x="47" y="51"/>
                  </a:lnTo>
                  <a:lnTo>
                    <a:pt x="47" y="44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32" y="34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4" y="44"/>
                  </a:lnTo>
                  <a:lnTo>
                    <a:pt x="21" y="44"/>
                  </a:lnTo>
                  <a:lnTo>
                    <a:pt x="17" y="46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9" y="40"/>
                  </a:lnTo>
                  <a:lnTo>
                    <a:pt x="7" y="36"/>
                  </a:lnTo>
                  <a:lnTo>
                    <a:pt x="9" y="34"/>
                  </a:lnTo>
                  <a:lnTo>
                    <a:pt x="11" y="30"/>
                  </a:lnTo>
                  <a:lnTo>
                    <a:pt x="13" y="28"/>
                  </a:lnTo>
                  <a:lnTo>
                    <a:pt x="19" y="28"/>
                  </a:lnTo>
                  <a:lnTo>
                    <a:pt x="26" y="26"/>
                  </a:lnTo>
                  <a:lnTo>
                    <a:pt x="32" y="26"/>
                  </a:lnTo>
                  <a:lnTo>
                    <a:pt x="32" y="25"/>
                  </a:lnTo>
                  <a:lnTo>
                    <a:pt x="32" y="30"/>
                  </a:lnTo>
                  <a:lnTo>
                    <a:pt x="47" y="4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2" name="Freeform 223"/>
            <p:cNvSpPr>
              <a:spLocks/>
            </p:cNvSpPr>
            <p:nvPr/>
          </p:nvSpPr>
          <p:spPr bwMode="auto">
            <a:xfrm>
              <a:off x="2266" y="1439"/>
              <a:ext cx="45" cy="52"/>
            </a:xfrm>
            <a:custGeom>
              <a:avLst/>
              <a:gdLst>
                <a:gd name="T0" fmla="*/ 44 w 45"/>
                <a:gd name="T1" fmla="*/ 17 h 52"/>
                <a:gd name="T2" fmla="*/ 42 w 45"/>
                <a:gd name="T3" fmla="*/ 9 h 52"/>
                <a:gd name="T4" fmla="*/ 37 w 45"/>
                <a:gd name="T5" fmla="*/ 3 h 52"/>
                <a:gd name="T6" fmla="*/ 31 w 45"/>
                <a:gd name="T7" fmla="*/ 0 h 52"/>
                <a:gd name="T8" fmla="*/ 25 w 45"/>
                <a:gd name="T9" fmla="*/ 0 h 52"/>
                <a:gd name="T10" fmla="*/ 19 w 45"/>
                <a:gd name="T11" fmla="*/ 0 h 52"/>
                <a:gd name="T12" fmla="*/ 14 w 45"/>
                <a:gd name="T13" fmla="*/ 2 h 52"/>
                <a:gd name="T14" fmla="*/ 10 w 45"/>
                <a:gd name="T15" fmla="*/ 3 h 52"/>
                <a:gd name="T16" fmla="*/ 8 w 45"/>
                <a:gd name="T17" fmla="*/ 5 h 52"/>
                <a:gd name="T18" fmla="*/ 4 w 45"/>
                <a:gd name="T19" fmla="*/ 11 h 52"/>
                <a:gd name="T20" fmla="*/ 2 w 45"/>
                <a:gd name="T21" fmla="*/ 15 h 52"/>
                <a:gd name="T22" fmla="*/ 0 w 45"/>
                <a:gd name="T23" fmla="*/ 21 h 52"/>
                <a:gd name="T24" fmla="*/ 0 w 45"/>
                <a:gd name="T25" fmla="*/ 26 h 52"/>
                <a:gd name="T26" fmla="*/ 0 w 45"/>
                <a:gd name="T27" fmla="*/ 32 h 52"/>
                <a:gd name="T28" fmla="*/ 2 w 45"/>
                <a:gd name="T29" fmla="*/ 38 h 52"/>
                <a:gd name="T30" fmla="*/ 4 w 45"/>
                <a:gd name="T31" fmla="*/ 42 h 52"/>
                <a:gd name="T32" fmla="*/ 6 w 45"/>
                <a:gd name="T33" fmla="*/ 46 h 52"/>
                <a:gd name="T34" fmla="*/ 10 w 45"/>
                <a:gd name="T35" fmla="*/ 48 h 52"/>
                <a:gd name="T36" fmla="*/ 14 w 45"/>
                <a:gd name="T37" fmla="*/ 51 h 52"/>
                <a:gd name="T38" fmla="*/ 19 w 45"/>
                <a:gd name="T39" fmla="*/ 51 h 52"/>
                <a:gd name="T40" fmla="*/ 23 w 45"/>
                <a:gd name="T41" fmla="*/ 51 h 52"/>
                <a:gd name="T42" fmla="*/ 31 w 45"/>
                <a:gd name="T43" fmla="*/ 51 h 52"/>
                <a:gd name="T44" fmla="*/ 37 w 45"/>
                <a:gd name="T45" fmla="*/ 48 h 52"/>
                <a:gd name="T46" fmla="*/ 42 w 45"/>
                <a:gd name="T47" fmla="*/ 40 h 52"/>
                <a:gd name="T48" fmla="*/ 42 w 45"/>
                <a:gd name="T49" fmla="*/ 32 h 52"/>
                <a:gd name="T50" fmla="*/ 35 w 45"/>
                <a:gd name="T51" fmla="*/ 32 h 52"/>
                <a:gd name="T52" fmla="*/ 33 w 45"/>
                <a:gd name="T53" fmla="*/ 38 h 52"/>
                <a:gd name="T54" fmla="*/ 31 w 45"/>
                <a:gd name="T55" fmla="*/ 42 h 52"/>
                <a:gd name="T56" fmla="*/ 27 w 45"/>
                <a:gd name="T57" fmla="*/ 44 h 52"/>
                <a:gd name="T58" fmla="*/ 23 w 45"/>
                <a:gd name="T59" fmla="*/ 46 h 52"/>
                <a:gd name="T60" fmla="*/ 18 w 45"/>
                <a:gd name="T61" fmla="*/ 44 h 52"/>
                <a:gd name="T62" fmla="*/ 14 w 45"/>
                <a:gd name="T63" fmla="*/ 40 h 52"/>
                <a:gd name="T64" fmla="*/ 10 w 45"/>
                <a:gd name="T65" fmla="*/ 34 h 52"/>
                <a:gd name="T66" fmla="*/ 10 w 45"/>
                <a:gd name="T67" fmla="*/ 26 h 52"/>
                <a:gd name="T68" fmla="*/ 10 w 45"/>
                <a:gd name="T69" fmla="*/ 17 h 52"/>
                <a:gd name="T70" fmla="*/ 14 w 45"/>
                <a:gd name="T71" fmla="*/ 11 h 52"/>
                <a:gd name="T72" fmla="*/ 18 w 45"/>
                <a:gd name="T73" fmla="*/ 7 h 52"/>
                <a:gd name="T74" fmla="*/ 23 w 45"/>
                <a:gd name="T75" fmla="*/ 7 h 52"/>
                <a:gd name="T76" fmla="*/ 29 w 45"/>
                <a:gd name="T77" fmla="*/ 7 h 52"/>
                <a:gd name="T78" fmla="*/ 31 w 45"/>
                <a:gd name="T79" fmla="*/ 9 h 52"/>
                <a:gd name="T80" fmla="*/ 35 w 45"/>
                <a:gd name="T81" fmla="*/ 13 h 52"/>
                <a:gd name="T82" fmla="*/ 35 w 45"/>
                <a:gd name="T83" fmla="*/ 17 h 52"/>
                <a:gd name="T84" fmla="*/ 44 w 45"/>
                <a:gd name="T85" fmla="*/ 17 h 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5"/>
                <a:gd name="T130" fmla="*/ 0 h 52"/>
                <a:gd name="T131" fmla="*/ 45 w 45"/>
                <a:gd name="T132" fmla="*/ 52 h 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5" h="52">
                  <a:moveTo>
                    <a:pt x="44" y="17"/>
                  </a:moveTo>
                  <a:lnTo>
                    <a:pt x="42" y="9"/>
                  </a:lnTo>
                  <a:lnTo>
                    <a:pt x="37" y="3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0" y="3"/>
                  </a:lnTo>
                  <a:lnTo>
                    <a:pt x="8" y="5"/>
                  </a:lnTo>
                  <a:lnTo>
                    <a:pt x="4" y="11"/>
                  </a:lnTo>
                  <a:lnTo>
                    <a:pt x="2" y="15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2" y="38"/>
                  </a:lnTo>
                  <a:lnTo>
                    <a:pt x="4" y="42"/>
                  </a:lnTo>
                  <a:lnTo>
                    <a:pt x="6" y="46"/>
                  </a:lnTo>
                  <a:lnTo>
                    <a:pt x="10" y="48"/>
                  </a:lnTo>
                  <a:lnTo>
                    <a:pt x="14" y="51"/>
                  </a:lnTo>
                  <a:lnTo>
                    <a:pt x="19" y="51"/>
                  </a:lnTo>
                  <a:lnTo>
                    <a:pt x="23" y="51"/>
                  </a:lnTo>
                  <a:lnTo>
                    <a:pt x="31" y="51"/>
                  </a:lnTo>
                  <a:lnTo>
                    <a:pt x="37" y="48"/>
                  </a:lnTo>
                  <a:lnTo>
                    <a:pt x="42" y="40"/>
                  </a:lnTo>
                  <a:lnTo>
                    <a:pt x="42" y="32"/>
                  </a:lnTo>
                  <a:lnTo>
                    <a:pt x="35" y="32"/>
                  </a:lnTo>
                  <a:lnTo>
                    <a:pt x="33" y="38"/>
                  </a:lnTo>
                  <a:lnTo>
                    <a:pt x="31" y="42"/>
                  </a:lnTo>
                  <a:lnTo>
                    <a:pt x="27" y="44"/>
                  </a:lnTo>
                  <a:lnTo>
                    <a:pt x="23" y="46"/>
                  </a:lnTo>
                  <a:lnTo>
                    <a:pt x="18" y="44"/>
                  </a:lnTo>
                  <a:lnTo>
                    <a:pt x="14" y="40"/>
                  </a:lnTo>
                  <a:lnTo>
                    <a:pt x="10" y="34"/>
                  </a:lnTo>
                  <a:lnTo>
                    <a:pt x="10" y="26"/>
                  </a:lnTo>
                  <a:lnTo>
                    <a:pt x="10" y="17"/>
                  </a:lnTo>
                  <a:lnTo>
                    <a:pt x="14" y="11"/>
                  </a:lnTo>
                  <a:lnTo>
                    <a:pt x="18" y="7"/>
                  </a:lnTo>
                  <a:lnTo>
                    <a:pt x="23" y="7"/>
                  </a:lnTo>
                  <a:lnTo>
                    <a:pt x="29" y="7"/>
                  </a:lnTo>
                  <a:lnTo>
                    <a:pt x="31" y="9"/>
                  </a:lnTo>
                  <a:lnTo>
                    <a:pt x="35" y="13"/>
                  </a:lnTo>
                  <a:lnTo>
                    <a:pt x="35" y="17"/>
                  </a:lnTo>
                  <a:lnTo>
                    <a:pt x="44" y="1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3" name="Freeform 224"/>
            <p:cNvSpPr>
              <a:spLocks/>
            </p:cNvSpPr>
            <p:nvPr/>
          </p:nvSpPr>
          <p:spPr bwMode="auto">
            <a:xfrm>
              <a:off x="2318" y="1421"/>
              <a:ext cx="17" cy="70"/>
            </a:xfrm>
            <a:custGeom>
              <a:avLst/>
              <a:gdLst>
                <a:gd name="T0" fmla="*/ 0 w 17"/>
                <a:gd name="T1" fmla="*/ 0 h 70"/>
                <a:gd name="T2" fmla="*/ 0 w 17"/>
                <a:gd name="T3" fmla="*/ 10 h 70"/>
                <a:gd name="T4" fmla="*/ 16 w 17"/>
                <a:gd name="T5" fmla="*/ 10 h 70"/>
                <a:gd name="T6" fmla="*/ 16 w 17"/>
                <a:gd name="T7" fmla="*/ 0 h 70"/>
                <a:gd name="T8" fmla="*/ 0 w 17"/>
                <a:gd name="T9" fmla="*/ 0 h 70"/>
                <a:gd name="T10" fmla="*/ 0 w 17"/>
                <a:gd name="T11" fmla="*/ 18 h 70"/>
                <a:gd name="T12" fmla="*/ 0 w 17"/>
                <a:gd name="T13" fmla="*/ 69 h 70"/>
                <a:gd name="T14" fmla="*/ 16 w 17"/>
                <a:gd name="T15" fmla="*/ 69 h 70"/>
                <a:gd name="T16" fmla="*/ 16 w 17"/>
                <a:gd name="T17" fmla="*/ 18 h 70"/>
                <a:gd name="T18" fmla="*/ 0 w 17"/>
                <a:gd name="T19" fmla="*/ 18 h 70"/>
                <a:gd name="T20" fmla="*/ 0 w 17"/>
                <a:gd name="T21" fmla="*/ 0 h 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70"/>
                <a:gd name="T35" fmla="*/ 17 w 17"/>
                <a:gd name="T36" fmla="*/ 70 h 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70">
                  <a:moveTo>
                    <a:pt x="0" y="0"/>
                  </a:moveTo>
                  <a:lnTo>
                    <a:pt x="0" y="10"/>
                  </a:lnTo>
                  <a:lnTo>
                    <a:pt x="16" y="1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69"/>
                  </a:lnTo>
                  <a:lnTo>
                    <a:pt x="16" y="69"/>
                  </a:lnTo>
                  <a:lnTo>
                    <a:pt x="16" y="18"/>
                  </a:lnTo>
                  <a:lnTo>
                    <a:pt x="0" y="1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4" name="Freeform 225"/>
            <p:cNvSpPr>
              <a:spLocks/>
            </p:cNvSpPr>
            <p:nvPr/>
          </p:nvSpPr>
          <p:spPr bwMode="auto">
            <a:xfrm>
              <a:off x="2333" y="1425"/>
              <a:ext cx="26" cy="66"/>
            </a:xfrm>
            <a:custGeom>
              <a:avLst/>
              <a:gdLst>
                <a:gd name="T0" fmla="*/ 8 w 26"/>
                <a:gd name="T1" fmla="*/ 0 h 66"/>
                <a:gd name="T2" fmla="*/ 8 w 26"/>
                <a:gd name="T3" fmla="*/ 14 h 66"/>
                <a:gd name="T4" fmla="*/ 0 w 26"/>
                <a:gd name="T5" fmla="*/ 14 h 66"/>
                <a:gd name="T6" fmla="*/ 0 w 26"/>
                <a:gd name="T7" fmla="*/ 21 h 66"/>
                <a:gd name="T8" fmla="*/ 8 w 26"/>
                <a:gd name="T9" fmla="*/ 21 h 66"/>
                <a:gd name="T10" fmla="*/ 8 w 26"/>
                <a:gd name="T11" fmla="*/ 56 h 66"/>
                <a:gd name="T12" fmla="*/ 8 w 26"/>
                <a:gd name="T13" fmla="*/ 60 h 66"/>
                <a:gd name="T14" fmla="*/ 10 w 26"/>
                <a:gd name="T15" fmla="*/ 63 h 66"/>
                <a:gd name="T16" fmla="*/ 14 w 26"/>
                <a:gd name="T17" fmla="*/ 65 h 66"/>
                <a:gd name="T18" fmla="*/ 18 w 26"/>
                <a:gd name="T19" fmla="*/ 65 h 66"/>
                <a:gd name="T20" fmla="*/ 25 w 26"/>
                <a:gd name="T21" fmla="*/ 65 h 66"/>
                <a:gd name="T22" fmla="*/ 25 w 26"/>
                <a:gd name="T23" fmla="*/ 58 h 66"/>
                <a:gd name="T24" fmla="*/ 21 w 26"/>
                <a:gd name="T25" fmla="*/ 58 h 66"/>
                <a:gd name="T26" fmla="*/ 18 w 26"/>
                <a:gd name="T27" fmla="*/ 58 h 66"/>
                <a:gd name="T28" fmla="*/ 16 w 26"/>
                <a:gd name="T29" fmla="*/ 56 h 66"/>
                <a:gd name="T30" fmla="*/ 16 w 26"/>
                <a:gd name="T31" fmla="*/ 54 h 66"/>
                <a:gd name="T32" fmla="*/ 16 w 26"/>
                <a:gd name="T33" fmla="*/ 21 h 66"/>
                <a:gd name="T34" fmla="*/ 25 w 26"/>
                <a:gd name="T35" fmla="*/ 21 h 66"/>
                <a:gd name="T36" fmla="*/ 25 w 26"/>
                <a:gd name="T37" fmla="*/ 14 h 66"/>
                <a:gd name="T38" fmla="*/ 16 w 26"/>
                <a:gd name="T39" fmla="*/ 14 h 66"/>
                <a:gd name="T40" fmla="*/ 16 w 26"/>
                <a:gd name="T41" fmla="*/ 0 h 66"/>
                <a:gd name="T42" fmla="*/ 8 w 26"/>
                <a:gd name="T43" fmla="*/ 0 h 6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"/>
                <a:gd name="T67" fmla="*/ 0 h 66"/>
                <a:gd name="T68" fmla="*/ 26 w 26"/>
                <a:gd name="T69" fmla="*/ 66 h 6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" h="66">
                  <a:moveTo>
                    <a:pt x="8" y="0"/>
                  </a:moveTo>
                  <a:lnTo>
                    <a:pt x="8" y="14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8" y="21"/>
                  </a:lnTo>
                  <a:lnTo>
                    <a:pt x="8" y="56"/>
                  </a:lnTo>
                  <a:lnTo>
                    <a:pt x="8" y="60"/>
                  </a:lnTo>
                  <a:lnTo>
                    <a:pt x="10" y="63"/>
                  </a:lnTo>
                  <a:lnTo>
                    <a:pt x="14" y="65"/>
                  </a:lnTo>
                  <a:lnTo>
                    <a:pt x="18" y="65"/>
                  </a:lnTo>
                  <a:lnTo>
                    <a:pt x="25" y="65"/>
                  </a:lnTo>
                  <a:lnTo>
                    <a:pt x="25" y="58"/>
                  </a:lnTo>
                  <a:lnTo>
                    <a:pt x="21" y="58"/>
                  </a:lnTo>
                  <a:lnTo>
                    <a:pt x="18" y="58"/>
                  </a:lnTo>
                  <a:lnTo>
                    <a:pt x="16" y="56"/>
                  </a:lnTo>
                  <a:lnTo>
                    <a:pt x="16" y="54"/>
                  </a:lnTo>
                  <a:lnTo>
                    <a:pt x="16" y="21"/>
                  </a:lnTo>
                  <a:lnTo>
                    <a:pt x="25" y="21"/>
                  </a:lnTo>
                  <a:lnTo>
                    <a:pt x="25" y="14"/>
                  </a:lnTo>
                  <a:lnTo>
                    <a:pt x="16" y="14"/>
                  </a:lnTo>
                  <a:lnTo>
                    <a:pt x="16" y="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5" name="Freeform 226"/>
            <p:cNvSpPr>
              <a:spLocks/>
            </p:cNvSpPr>
            <p:nvPr/>
          </p:nvSpPr>
          <p:spPr bwMode="auto">
            <a:xfrm>
              <a:off x="2360" y="1439"/>
              <a:ext cx="47" cy="72"/>
            </a:xfrm>
            <a:custGeom>
              <a:avLst/>
              <a:gdLst>
                <a:gd name="T0" fmla="*/ 0 w 47"/>
                <a:gd name="T1" fmla="*/ 0 h 72"/>
                <a:gd name="T2" fmla="*/ 19 w 47"/>
                <a:gd name="T3" fmla="*/ 51 h 72"/>
                <a:gd name="T4" fmla="*/ 17 w 47"/>
                <a:gd name="T5" fmla="*/ 57 h 72"/>
                <a:gd name="T6" fmla="*/ 17 w 47"/>
                <a:gd name="T7" fmla="*/ 59 h 72"/>
                <a:gd name="T8" fmla="*/ 14 w 47"/>
                <a:gd name="T9" fmla="*/ 63 h 72"/>
                <a:gd name="T10" fmla="*/ 10 w 47"/>
                <a:gd name="T11" fmla="*/ 63 h 72"/>
                <a:gd name="T12" fmla="*/ 6 w 47"/>
                <a:gd name="T13" fmla="*/ 63 h 72"/>
                <a:gd name="T14" fmla="*/ 6 w 47"/>
                <a:gd name="T15" fmla="*/ 71 h 72"/>
                <a:gd name="T16" fmla="*/ 10 w 47"/>
                <a:gd name="T17" fmla="*/ 71 h 72"/>
                <a:gd name="T18" fmla="*/ 17 w 47"/>
                <a:gd name="T19" fmla="*/ 71 h 72"/>
                <a:gd name="T20" fmla="*/ 19 w 47"/>
                <a:gd name="T21" fmla="*/ 69 h 72"/>
                <a:gd name="T22" fmla="*/ 21 w 47"/>
                <a:gd name="T23" fmla="*/ 65 h 72"/>
                <a:gd name="T24" fmla="*/ 27 w 47"/>
                <a:gd name="T25" fmla="*/ 53 h 72"/>
                <a:gd name="T26" fmla="*/ 29 w 47"/>
                <a:gd name="T27" fmla="*/ 46 h 72"/>
                <a:gd name="T28" fmla="*/ 33 w 47"/>
                <a:gd name="T29" fmla="*/ 40 h 72"/>
                <a:gd name="T30" fmla="*/ 46 w 47"/>
                <a:gd name="T31" fmla="*/ 0 h 72"/>
                <a:gd name="T32" fmla="*/ 37 w 47"/>
                <a:gd name="T33" fmla="*/ 0 h 72"/>
                <a:gd name="T34" fmla="*/ 23 w 47"/>
                <a:gd name="T35" fmla="*/ 42 h 72"/>
                <a:gd name="T36" fmla="*/ 10 w 47"/>
                <a:gd name="T37" fmla="*/ 0 h 72"/>
                <a:gd name="T38" fmla="*/ 0 w 47"/>
                <a:gd name="T39" fmla="*/ 0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7"/>
                <a:gd name="T61" fmla="*/ 0 h 72"/>
                <a:gd name="T62" fmla="*/ 47 w 47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7" h="72">
                  <a:moveTo>
                    <a:pt x="0" y="0"/>
                  </a:moveTo>
                  <a:lnTo>
                    <a:pt x="19" y="51"/>
                  </a:lnTo>
                  <a:lnTo>
                    <a:pt x="17" y="57"/>
                  </a:lnTo>
                  <a:lnTo>
                    <a:pt x="17" y="59"/>
                  </a:lnTo>
                  <a:lnTo>
                    <a:pt x="14" y="63"/>
                  </a:lnTo>
                  <a:lnTo>
                    <a:pt x="10" y="63"/>
                  </a:lnTo>
                  <a:lnTo>
                    <a:pt x="6" y="63"/>
                  </a:lnTo>
                  <a:lnTo>
                    <a:pt x="6" y="71"/>
                  </a:lnTo>
                  <a:lnTo>
                    <a:pt x="10" y="71"/>
                  </a:lnTo>
                  <a:lnTo>
                    <a:pt x="17" y="71"/>
                  </a:lnTo>
                  <a:lnTo>
                    <a:pt x="19" y="69"/>
                  </a:lnTo>
                  <a:lnTo>
                    <a:pt x="21" y="65"/>
                  </a:lnTo>
                  <a:lnTo>
                    <a:pt x="27" y="53"/>
                  </a:lnTo>
                  <a:lnTo>
                    <a:pt x="29" y="46"/>
                  </a:lnTo>
                  <a:lnTo>
                    <a:pt x="33" y="40"/>
                  </a:lnTo>
                  <a:lnTo>
                    <a:pt x="46" y="0"/>
                  </a:lnTo>
                  <a:lnTo>
                    <a:pt x="37" y="0"/>
                  </a:lnTo>
                  <a:lnTo>
                    <a:pt x="23" y="42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6" name="Freeform 227"/>
            <p:cNvSpPr>
              <a:spLocks/>
            </p:cNvSpPr>
            <p:nvPr/>
          </p:nvSpPr>
          <p:spPr bwMode="auto">
            <a:xfrm>
              <a:off x="1538" y="1693"/>
              <a:ext cx="24" cy="17"/>
            </a:xfrm>
            <a:custGeom>
              <a:avLst/>
              <a:gdLst>
                <a:gd name="T0" fmla="*/ 0 w 24"/>
                <a:gd name="T1" fmla="*/ 0 h 17"/>
                <a:gd name="T2" fmla="*/ 0 w 24"/>
                <a:gd name="T3" fmla="*/ 16 h 17"/>
                <a:gd name="T4" fmla="*/ 23 w 24"/>
                <a:gd name="T5" fmla="*/ 16 h 17"/>
                <a:gd name="T6" fmla="*/ 23 w 24"/>
                <a:gd name="T7" fmla="*/ 0 h 17"/>
                <a:gd name="T8" fmla="*/ 0 w 24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7"/>
                <a:gd name="T17" fmla="*/ 24 w 24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7">
                  <a:moveTo>
                    <a:pt x="0" y="0"/>
                  </a:moveTo>
                  <a:lnTo>
                    <a:pt x="0" y="16"/>
                  </a:lnTo>
                  <a:lnTo>
                    <a:pt x="23" y="1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7" name="Freeform 228"/>
            <p:cNvSpPr>
              <a:spLocks/>
            </p:cNvSpPr>
            <p:nvPr/>
          </p:nvSpPr>
          <p:spPr bwMode="auto">
            <a:xfrm>
              <a:off x="1597" y="1693"/>
              <a:ext cx="24" cy="17"/>
            </a:xfrm>
            <a:custGeom>
              <a:avLst/>
              <a:gdLst>
                <a:gd name="T0" fmla="*/ 0 w 24"/>
                <a:gd name="T1" fmla="*/ 0 h 17"/>
                <a:gd name="T2" fmla="*/ 0 w 24"/>
                <a:gd name="T3" fmla="*/ 16 h 17"/>
                <a:gd name="T4" fmla="*/ 23 w 24"/>
                <a:gd name="T5" fmla="*/ 16 h 17"/>
                <a:gd name="T6" fmla="*/ 23 w 24"/>
                <a:gd name="T7" fmla="*/ 0 h 17"/>
                <a:gd name="T8" fmla="*/ 0 w 24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7"/>
                <a:gd name="T17" fmla="*/ 24 w 24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7">
                  <a:moveTo>
                    <a:pt x="0" y="0"/>
                  </a:moveTo>
                  <a:lnTo>
                    <a:pt x="0" y="16"/>
                  </a:lnTo>
                  <a:lnTo>
                    <a:pt x="23" y="1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8" name="Freeform 229"/>
            <p:cNvSpPr>
              <a:spLocks/>
            </p:cNvSpPr>
            <p:nvPr/>
          </p:nvSpPr>
          <p:spPr bwMode="auto">
            <a:xfrm>
              <a:off x="1653" y="1655"/>
              <a:ext cx="62" cy="70"/>
            </a:xfrm>
            <a:custGeom>
              <a:avLst/>
              <a:gdLst>
                <a:gd name="T0" fmla="*/ 25 w 62"/>
                <a:gd name="T1" fmla="*/ 0 h 70"/>
                <a:gd name="T2" fmla="*/ 0 w 62"/>
                <a:gd name="T3" fmla="*/ 69 h 70"/>
                <a:gd name="T4" fmla="*/ 10 w 62"/>
                <a:gd name="T5" fmla="*/ 69 h 70"/>
                <a:gd name="T6" fmla="*/ 15 w 62"/>
                <a:gd name="T7" fmla="*/ 50 h 70"/>
                <a:gd name="T8" fmla="*/ 44 w 62"/>
                <a:gd name="T9" fmla="*/ 50 h 70"/>
                <a:gd name="T10" fmla="*/ 50 w 62"/>
                <a:gd name="T11" fmla="*/ 69 h 70"/>
                <a:gd name="T12" fmla="*/ 61 w 62"/>
                <a:gd name="T13" fmla="*/ 69 h 70"/>
                <a:gd name="T14" fmla="*/ 36 w 62"/>
                <a:gd name="T15" fmla="*/ 0 h 70"/>
                <a:gd name="T16" fmla="*/ 25 w 62"/>
                <a:gd name="T17" fmla="*/ 0 h 70"/>
                <a:gd name="T18" fmla="*/ 31 w 62"/>
                <a:gd name="T19" fmla="*/ 10 h 70"/>
                <a:gd name="T20" fmla="*/ 40 w 62"/>
                <a:gd name="T21" fmla="*/ 40 h 70"/>
                <a:gd name="T22" fmla="*/ 19 w 62"/>
                <a:gd name="T23" fmla="*/ 40 h 70"/>
                <a:gd name="T24" fmla="*/ 31 w 62"/>
                <a:gd name="T25" fmla="*/ 10 h 70"/>
                <a:gd name="T26" fmla="*/ 25 w 62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2"/>
                <a:gd name="T43" fmla="*/ 0 h 70"/>
                <a:gd name="T44" fmla="*/ 62 w 62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2" h="70">
                  <a:moveTo>
                    <a:pt x="25" y="0"/>
                  </a:moveTo>
                  <a:lnTo>
                    <a:pt x="0" y="69"/>
                  </a:lnTo>
                  <a:lnTo>
                    <a:pt x="10" y="69"/>
                  </a:lnTo>
                  <a:lnTo>
                    <a:pt x="15" y="50"/>
                  </a:lnTo>
                  <a:lnTo>
                    <a:pt x="44" y="50"/>
                  </a:lnTo>
                  <a:lnTo>
                    <a:pt x="50" y="69"/>
                  </a:lnTo>
                  <a:lnTo>
                    <a:pt x="61" y="69"/>
                  </a:lnTo>
                  <a:lnTo>
                    <a:pt x="36" y="0"/>
                  </a:lnTo>
                  <a:lnTo>
                    <a:pt x="25" y="0"/>
                  </a:lnTo>
                  <a:lnTo>
                    <a:pt x="31" y="10"/>
                  </a:lnTo>
                  <a:lnTo>
                    <a:pt x="40" y="40"/>
                  </a:lnTo>
                  <a:lnTo>
                    <a:pt x="19" y="40"/>
                  </a:lnTo>
                  <a:lnTo>
                    <a:pt x="31" y="10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9" name="Freeform 230"/>
            <p:cNvSpPr>
              <a:spLocks/>
            </p:cNvSpPr>
            <p:nvPr/>
          </p:nvSpPr>
          <p:spPr bwMode="auto">
            <a:xfrm>
              <a:off x="1718" y="1655"/>
              <a:ext cx="45" cy="72"/>
            </a:xfrm>
            <a:custGeom>
              <a:avLst/>
              <a:gdLst>
                <a:gd name="T0" fmla="*/ 37 w 45"/>
                <a:gd name="T1" fmla="*/ 0 h 72"/>
                <a:gd name="T2" fmla="*/ 37 w 45"/>
                <a:gd name="T3" fmla="*/ 25 h 72"/>
                <a:gd name="T4" fmla="*/ 33 w 45"/>
                <a:gd name="T5" fmla="*/ 21 h 72"/>
                <a:gd name="T6" fmla="*/ 29 w 45"/>
                <a:gd name="T7" fmla="*/ 19 h 72"/>
                <a:gd name="T8" fmla="*/ 25 w 45"/>
                <a:gd name="T9" fmla="*/ 17 h 72"/>
                <a:gd name="T10" fmla="*/ 21 w 45"/>
                <a:gd name="T11" fmla="*/ 17 h 72"/>
                <a:gd name="T12" fmla="*/ 17 w 45"/>
                <a:gd name="T13" fmla="*/ 17 h 72"/>
                <a:gd name="T14" fmla="*/ 14 w 45"/>
                <a:gd name="T15" fmla="*/ 19 h 72"/>
                <a:gd name="T16" fmla="*/ 8 w 45"/>
                <a:gd name="T17" fmla="*/ 21 h 72"/>
                <a:gd name="T18" fmla="*/ 6 w 45"/>
                <a:gd name="T19" fmla="*/ 25 h 72"/>
                <a:gd name="T20" fmla="*/ 4 w 45"/>
                <a:gd name="T21" fmla="*/ 27 h 72"/>
                <a:gd name="T22" fmla="*/ 2 w 45"/>
                <a:gd name="T23" fmla="*/ 33 h 72"/>
                <a:gd name="T24" fmla="*/ 0 w 45"/>
                <a:gd name="T25" fmla="*/ 36 h 72"/>
                <a:gd name="T26" fmla="*/ 0 w 45"/>
                <a:gd name="T27" fmla="*/ 42 h 72"/>
                <a:gd name="T28" fmla="*/ 0 w 45"/>
                <a:gd name="T29" fmla="*/ 48 h 72"/>
                <a:gd name="T30" fmla="*/ 2 w 45"/>
                <a:gd name="T31" fmla="*/ 54 h 72"/>
                <a:gd name="T32" fmla="*/ 4 w 45"/>
                <a:gd name="T33" fmla="*/ 59 h 72"/>
                <a:gd name="T34" fmla="*/ 6 w 45"/>
                <a:gd name="T35" fmla="*/ 63 h 72"/>
                <a:gd name="T36" fmla="*/ 10 w 45"/>
                <a:gd name="T37" fmla="*/ 67 h 72"/>
                <a:gd name="T38" fmla="*/ 14 w 45"/>
                <a:gd name="T39" fmla="*/ 69 h 72"/>
                <a:gd name="T40" fmla="*/ 17 w 45"/>
                <a:gd name="T41" fmla="*/ 69 h 72"/>
                <a:gd name="T42" fmla="*/ 23 w 45"/>
                <a:gd name="T43" fmla="*/ 71 h 72"/>
                <a:gd name="T44" fmla="*/ 27 w 45"/>
                <a:gd name="T45" fmla="*/ 69 h 72"/>
                <a:gd name="T46" fmla="*/ 31 w 45"/>
                <a:gd name="T47" fmla="*/ 69 h 72"/>
                <a:gd name="T48" fmla="*/ 35 w 45"/>
                <a:gd name="T49" fmla="*/ 65 h 72"/>
                <a:gd name="T50" fmla="*/ 37 w 45"/>
                <a:gd name="T51" fmla="*/ 61 h 72"/>
                <a:gd name="T52" fmla="*/ 37 w 45"/>
                <a:gd name="T53" fmla="*/ 69 h 72"/>
                <a:gd name="T54" fmla="*/ 44 w 45"/>
                <a:gd name="T55" fmla="*/ 69 h 72"/>
                <a:gd name="T56" fmla="*/ 44 w 45"/>
                <a:gd name="T57" fmla="*/ 0 h 72"/>
                <a:gd name="T58" fmla="*/ 37 w 45"/>
                <a:gd name="T59" fmla="*/ 0 h 72"/>
                <a:gd name="T60" fmla="*/ 23 w 45"/>
                <a:gd name="T61" fmla="*/ 25 h 72"/>
                <a:gd name="T62" fmla="*/ 29 w 45"/>
                <a:gd name="T63" fmla="*/ 27 h 72"/>
                <a:gd name="T64" fmla="*/ 31 w 45"/>
                <a:gd name="T65" fmla="*/ 27 h 72"/>
                <a:gd name="T66" fmla="*/ 33 w 45"/>
                <a:gd name="T67" fmla="*/ 31 h 72"/>
                <a:gd name="T68" fmla="*/ 35 w 45"/>
                <a:gd name="T69" fmla="*/ 36 h 72"/>
                <a:gd name="T70" fmla="*/ 37 w 45"/>
                <a:gd name="T71" fmla="*/ 46 h 72"/>
                <a:gd name="T72" fmla="*/ 37 w 45"/>
                <a:gd name="T73" fmla="*/ 52 h 72"/>
                <a:gd name="T74" fmla="*/ 35 w 45"/>
                <a:gd name="T75" fmla="*/ 56 h 72"/>
                <a:gd name="T76" fmla="*/ 31 w 45"/>
                <a:gd name="T77" fmla="*/ 59 h 72"/>
                <a:gd name="T78" fmla="*/ 29 w 45"/>
                <a:gd name="T79" fmla="*/ 61 h 72"/>
                <a:gd name="T80" fmla="*/ 25 w 45"/>
                <a:gd name="T81" fmla="*/ 63 h 72"/>
                <a:gd name="T82" fmla="*/ 23 w 45"/>
                <a:gd name="T83" fmla="*/ 63 h 72"/>
                <a:gd name="T84" fmla="*/ 17 w 45"/>
                <a:gd name="T85" fmla="*/ 61 h 72"/>
                <a:gd name="T86" fmla="*/ 14 w 45"/>
                <a:gd name="T87" fmla="*/ 58 h 72"/>
                <a:gd name="T88" fmla="*/ 10 w 45"/>
                <a:gd name="T89" fmla="*/ 52 h 72"/>
                <a:gd name="T90" fmla="*/ 10 w 45"/>
                <a:gd name="T91" fmla="*/ 44 h 72"/>
                <a:gd name="T92" fmla="*/ 10 w 45"/>
                <a:gd name="T93" fmla="*/ 35 h 72"/>
                <a:gd name="T94" fmla="*/ 14 w 45"/>
                <a:gd name="T95" fmla="*/ 29 h 72"/>
                <a:gd name="T96" fmla="*/ 17 w 45"/>
                <a:gd name="T97" fmla="*/ 27 h 72"/>
                <a:gd name="T98" fmla="*/ 23 w 45"/>
                <a:gd name="T99" fmla="*/ 25 h 72"/>
                <a:gd name="T100" fmla="*/ 37 w 45"/>
                <a:gd name="T101" fmla="*/ 0 h 7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5"/>
                <a:gd name="T154" fmla="*/ 0 h 72"/>
                <a:gd name="T155" fmla="*/ 45 w 45"/>
                <a:gd name="T156" fmla="*/ 72 h 7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5" h="72">
                  <a:moveTo>
                    <a:pt x="37" y="0"/>
                  </a:moveTo>
                  <a:lnTo>
                    <a:pt x="37" y="25"/>
                  </a:lnTo>
                  <a:lnTo>
                    <a:pt x="33" y="21"/>
                  </a:lnTo>
                  <a:lnTo>
                    <a:pt x="29" y="19"/>
                  </a:lnTo>
                  <a:lnTo>
                    <a:pt x="25" y="17"/>
                  </a:lnTo>
                  <a:lnTo>
                    <a:pt x="21" y="17"/>
                  </a:lnTo>
                  <a:lnTo>
                    <a:pt x="17" y="17"/>
                  </a:lnTo>
                  <a:lnTo>
                    <a:pt x="14" y="19"/>
                  </a:lnTo>
                  <a:lnTo>
                    <a:pt x="8" y="21"/>
                  </a:lnTo>
                  <a:lnTo>
                    <a:pt x="6" y="25"/>
                  </a:lnTo>
                  <a:lnTo>
                    <a:pt x="4" y="27"/>
                  </a:lnTo>
                  <a:lnTo>
                    <a:pt x="2" y="33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2" y="54"/>
                  </a:lnTo>
                  <a:lnTo>
                    <a:pt x="4" y="59"/>
                  </a:lnTo>
                  <a:lnTo>
                    <a:pt x="6" y="63"/>
                  </a:lnTo>
                  <a:lnTo>
                    <a:pt x="10" y="67"/>
                  </a:lnTo>
                  <a:lnTo>
                    <a:pt x="14" y="69"/>
                  </a:lnTo>
                  <a:lnTo>
                    <a:pt x="17" y="69"/>
                  </a:lnTo>
                  <a:lnTo>
                    <a:pt x="23" y="71"/>
                  </a:lnTo>
                  <a:lnTo>
                    <a:pt x="27" y="69"/>
                  </a:lnTo>
                  <a:lnTo>
                    <a:pt x="31" y="69"/>
                  </a:lnTo>
                  <a:lnTo>
                    <a:pt x="35" y="65"/>
                  </a:lnTo>
                  <a:lnTo>
                    <a:pt x="37" y="61"/>
                  </a:lnTo>
                  <a:lnTo>
                    <a:pt x="37" y="69"/>
                  </a:lnTo>
                  <a:lnTo>
                    <a:pt x="44" y="69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23" y="25"/>
                  </a:lnTo>
                  <a:lnTo>
                    <a:pt x="29" y="27"/>
                  </a:lnTo>
                  <a:lnTo>
                    <a:pt x="31" y="27"/>
                  </a:lnTo>
                  <a:lnTo>
                    <a:pt x="33" y="31"/>
                  </a:lnTo>
                  <a:lnTo>
                    <a:pt x="35" y="36"/>
                  </a:lnTo>
                  <a:lnTo>
                    <a:pt x="37" y="46"/>
                  </a:lnTo>
                  <a:lnTo>
                    <a:pt x="37" y="52"/>
                  </a:lnTo>
                  <a:lnTo>
                    <a:pt x="35" y="56"/>
                  </a:lnTo>
                  <a:lnTo>
                    <a:pt x="31" y="59"/>
                  </a:lnTo>
                  <a:lnTo>
                    <a:pt x="29" y="61"/>
                  </a:lnTo>
                  <a:lnTo>
                    <a:pt x="25" y="63"/>
                  </a:lnTo>
                  <a:lnTo>
                    <a:pt x="23" y="63"/>
                  </a:lnTo>
                  <a:lnTo>
                    <a:pt x="17" y="61"/>
                  </a:lnTo>
                  <a:lnTo>
                    <a:pt x="14" y="58"/>
                  </a:lnTo>
                  <a:lnTo>
                    <a:pt x="10" y="52"/>
                  </a:lnTo>
                  <a:lnTo>
                    <a:pt x="10" y="44"/>
                  </a:lnTo>
                  <a:lnTo>
                    <a:pt x="10" y="35"/>
                  </a:lnTo>
                  <a:lnTo>
                    <a:pt x="14" y="29"/>
                  </a:lnTo>
                  <a:lnTo>
                    <a:pt x="17" y="27"/>
                  </a:lnTo>
                  <a:lnTo>
                    <a:pt x="23" y="25"/>
                  </a:lnTo>
                  <a:lnTo>
                    <a:pt x="3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0" name="Freeform 231"/>
            <p:cNvSpPr>
              <a:spLocks/>
            </p:cNvSpPr>
            <p:nvPr/>
          </p:nvSpPr>
          <p:spPr bwMode="auto">
            <a:xfrm>
              <a:off x="1772" y="1672"/>
              <a:ext cx="49" cy="55"/>
            </a:xfrm>
            <a:custGeom>
              <a:avLst/>
              <a:gdLst>
                <a:gd name="T0" fmla="*/ 44 w 49"/>
                <a:gd name="T1" fmla="*/ 46 h 55"/>
                <a:gd name="T2" fmla="*/ 42 w 49"/>
                <a:gd name="T3" fmla="*/ 42 h 55"/>
                <a:gd name="T4" fmla="*/ 40 w 49"/>
                <a:gd name="T5" fmla="*/ 8 h 55"/>
                <a:gd name="T6" fmla="*/ 31 w 49"/>
                <a:gd name="T7" fmla="*/ 2 h 55"/>
                <a:gd name="T8" fmla="*/ 13 w 49"/>
                <a:gd name="T9" fmla="*/ 2 h 55"/>
                <a:gd name="T10" fmla="*/ 6 w 49"/>
                <a:gd name="T11" fmla="*/ 6 h 55"/>
                <a:gd name="T12" fmla="*/ 2 w 49"/>
                <a:gd name="T13" fmla="*/ 18 h 55"/>
                <a:gd name="T14" fmla="*/ 11 w 49"/>
                <a:gd name="T15" fmla="*/ 12 h 55"/>
                <a:gd name="T16" fmla="*/ 17 w 49"/>
                <a:gd name="T17" fmla="*/ 8 h 55"/>
                <a:gd name="T18" fmla="*/ 27 w 49"/>
                <a:gd name="T19" fmla="*/ 8 h 55"/>
                <a:gd name="T20" fmla="*/ 32 w 49"/>
                <a:gd name="T21" fmla="*/ 12 h 55"/>
                <a:gd name="T22" fmla="*/ 32 w 49"/>
                <a:gd name="T23" fmla="*/ 19 h 55"/>
                <a:gd name="T24" fmla="*/ 27 w 49"/>
                <a:gd name="T25" fmla="*/ 21 h 55"/>
                <a:gd name="T26" fmla="*/ 9 w 49"/>
                <a:gd name="T27" fmla="*/ 23 h 55"/>
                <a:gd name="T28" fmla="*/ 2 w 49"/>
                <a:gd name="T29" fmla="*/ 29 h 55"/>
                <a:gd name="T30" fmla="*/ 0 w 49"/>
                <a:gd name="T31" fmla="*/ 39 h 55"/>
                <a:gd name="T32" fmla="*/ 4 w 49"/>
                <a:gd name="T33" fmla="*/ 50 h 55"/>
                <a:gd name="T34" fmla="*/ 17 w 49"/>
                <a:gd name="T35" fmla="*/ 54 h 55"/>
                <a:gd name="T36" fmla="*/ 25 w 49"/>
                <a:gd name="T37" fmla="*/ 52 h 55"/>
                <a:gd name="T38" fmla="*/ 34 w 49"/>
                <a:gd name="T39" fmla="*/ 44 h 55"/>
                <a:gd name="T40" fmla="*/ 36 w 49"/>
                <a:gd name="T41" fmla="*/ 50 h 55"/>
                <a:gd name="T42" fmla="*/ 42 w 49"/>
                <a:gd name="T43" fmla="*/ 52 h 55"/>
                <a:gd name="T44" fmla="*/ 48 w 49"/>
                <a:gd name="T45" fmla="*/ 46 h 55"/>
                <a:gd name="T46" fmla="*/ 32 w 49"/>
                <a:gd name="T47" fmla="*/ 35 h 55"/>
                <a:gd name="T48" fmla="*/ 29 w 49"/>
                <a:gd name="T49" fmla="*/ 42 h 55"/>
                <a:gd name="T50" fmla="*/ 23 w 49"/>
                <a:gd name="T51" fmla="*/ 46 h 55"/>
                <a:gd name="T52" fmla="*/ 13 w 49"/>
                <a:gd name="T53" fmla="*/ 46 h 55"/>
                <a:gd name="T54" fmla="*/ 9 w 49"/>
                <a:gd name="T55" fmla="*/ 41 h 55"/>
                <a:gd name="T56" fmla="*/ 9 w 49"/>
                <a:gd name="T57" fmla="*/ 35 h 55"/>
                <a:gd name="T58" fmla="*/ 13 w 49"/>
                <a:gd name="T59" fmla="*/ 31 h 55"/>
                <a:gd name="T60" fmla="*/ 27 w 49"/>
                <a:gd name="T61" fmla="*/ 29 h 55"/>
                <a:gd name="T62" fmla="*/ 32 w 49"/>
                <a:gd name="T63" fmla="*/ 33 h 5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9"/>
                <a:gd name="T97" fmla="*/ 0 h 55"/>
                <a:gd name="T98" fmla="*/ 49 w 49"/>
                <a:gd name="T99" fmla="*/ 55 h 5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9" h="55">
                  <a:moveTo>
                    <a:pt x="48" y="46"/>
                  </a:moveTo>
                  <a:lnTo>
                    <a:pt x="44" y="46"/>
                  </a:lnTo>
                  <a:lnTo>
                    <a:pt x="42" y="44"/>
                  </a:lnTo>
                  <a:lnTo>
                    <a:pt x="42" y="42"/>
                  </a:lnTo>
                  <a:lnTo>
                    <a:pt x="42" y="14"/>
                  </a:lnTo>
                  <a:lnTo>
                    <a:pt x="40" y="8"/>
                  </a:lnTo>
                  <a:lnTo>
                    <a:pt x="36" y="4"/>
                  </a:lnTo>
                  <a:lnTo>
                    <a:pt x="31" y="2"/>
                  </a:lnTo>
                  <a:lnTo>
                    <a:pt x="23" y="0"/>
                  </a:lnTo>
                  <a:lnTo>
                    <a:pt x="13" y="2"/>
                  </a:lnTo>
                  <a:lnTo>
                    <a:pt x="8" y="4"/>
                  </a:lnTo>
                  <a:lnTo>
                    <a:pt x="6" y="6"/>
                  </a:lnTo>
                  <a:lnTo>
                    <a:pt x="4" y="10"/>
                  </a:lnTo>
                  <a:lnTo>
                    <a:pt x="2" y="18"/>
                  </a:lnTo>
                  <a:lnTo>
                    <a:pt x="9" y="18"/>
                  </a:lnTo>
                  <a:lnTo>
                    <a:pt x="11" y="12"/>
                  </a:lnTo>
                  <a:lnTo>
                    <a:pt x="13" y="10"/>
                  </a:lnTo>
                  <a:lnTo>
                    <a:pt x="17" y="8"/>
                  </a:lnTo>
                  <a:lnTo>
                    <a:pt x="21" y="8"/>
                  </a:lnTo>
                  <a:lnTo>
                    <a:pt x="27" y="8"/>
                  </a:lnTo>
                  <a:lnTo>
                    <a:pt x="31" y="10"/>
                  </a:lnTo>
                  <a:lnTo>
                    <a:pt x="32" y="12"/>
                  </a:lnTo>
                  <a:lnTo>
                    <a:pt x="32" y="16"/>
                  </a:lnTo>
                  <a:lnTo>
                    <a:pt x="32" y="19"/>
                  </a:lnTo>
                  <a:lnTo>
                    <a:pt x="31" y="21"/>
                  </a:lnTo>
                  <a:lnTo>
                    <a:pt x="27" y="21"/>
                  </a:lnTo>
                  <a:lnTo>
                    <a:pt x="19" y="23"/>
                  </a:lnTo>
                  <a:lnTo>
                    <a:pt x="9" y="23"/>
                  </a:lnTo>
                  <a:lnTo>
                    <a:pt x="6" y="27"/>
                  </a:lnTo>
                  <a:lnTo>
                    <a:pt x="2" y="29"/>
                  </a:lnTo>
                  <a:lnTo>
                    <a:pt x="0" y="33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4" y="50"/>
                  </a:lnTo>
                  <a:lnTo>
                    <a:pt x="9" y="52"/>
                  </a:lnTo>
                  <a:lnTo>
                    <a:pt x="17" y="54"/>
                  </a:lnTo>
                  <a:lnTo>
                    <a:pt x="21" y="52"/>
                  </a:lnTo>
                  <a:lnTo>
                    <a:pt x="25" y="52"/>
                  </a:lnTo>
                  <a:lnTo>
                    <a:pt x="29" y="50"/>
                  </a:lnTo>
                  <a:lnTo>
                    <a:pt x="34" y="44"/>
                  </a:lnTo>
                  <a:lnTo>
                    <a:pt x="34" y="48"/>
                  </a:lnTo>
                  <a:lnTo>
                    <a:pt x="36" y="50"/>
                  </a:lnTo>
                  <a:lnTo>
                    <a:pt x="38" y="52"/>
                  </a:lnTo>
                  <a:lnTo>
                    <a:pt x="42" y="52"/>
                  </a:lnTo>
                  <a:lnTo>
                    <a:pt x="48" y="52"/>
                  </a:lnTo>
                  <a:lnTo>
                    <a:pt x="48" y="46"/>
                  </a:lnTo>
                  <a:lnTo>
                    <a:pt x="32" y="33"/>
                  </a:lnTo>
                  <a:lnTo>
                    <a:pt x="32" y="35"/>
                  </a:lnTo>
                  <a:lnTo>
                    <a:pt x="32" y="39"/>
                  </a:lnTo>
                  <a:lnTo>
                    <a:pt x="29" y="42"/>
                  </a:lnTo>
                  <a:lnTo>
                    <a:pt x="27" y="44"/>
                  </a:lnTo>
                  <a:lnTo>
                    <a:pt x="23" y="46"/>
                  </a:lnTo>
                  <a:lnTo>
                    <a:pt x="17" y="46"/>
                  </a:lnTo>
                  <a:lnTo>
                    <a:pt x="13" y="46"/>
                  </a:lnTo>
                  <a:lnTo>
                    <a:pt x="11" y="44"/>
                  </a:lnTo>
                  <a:lnTo>
                    <a:pt x="9" y="41"/>
                  </a:lnTo>
                  <a:lnTo>
                    <a:pt x="9" y="39"/>
                  </a:lnTo>
                  <a:lnTo>
                    <a:pt x="9" y="35"/>
                  </a:lnTo>
                  <a:lnTo>
                    <a:pt x="11" y="33"/>
                  </a:lnTo>
                  <a:lnTo>
                    <a:pt x="13" y="31"/>
                  </a:lnTo>
                  <a:lnTo>
                    <a:pt x="19" y="29"/>
                  </a:lnTo>
                  <a:lnTo>
                    <a:pt x="27" y="29"/>
                  </a:lnTo>
                  <a:lnTo>
                    <a:pt x="32" y="27"/>
                  </a:lnTo>
                  <a:lnTo>
                    <a:pt x="32" y="33"/>
                  </a:lnTo>
                  <a:lnTo>
                    <a:pt x="48" y="4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1" name="Freeform 232"/>
            <p:cNvSpPr>
              <a:spLocks/>
            </p:cNvSpPr>
            <p:nvPr/>
          </p:nvSpPr>
          <p:spPr bwMode="auto">
            <a:xfrm>
              <a:off x="1827" y="1672"/>
              <a:ext cx="46" cy="72"/>
            </a:xfrm>
            <a:custGeom>
              <a:avLst/>
              <a:gdLst>
                <a:gd name="T0" fmla="*/ 8 w 46"/>
                <a:gd name="T1" fmla="*/ 46 h 72"/>
                <a:gd name="T2" fmla="*/ 12 w 46"/>
                <a:gd name="T3" fmla="*/ 50 h 72"/>
                <a:gd name="T4" fmla="*/ 14 w 46"/>
                <a:gd name="T5" fmla="*/ 52 h 72"/>
                <a:gd name="T6" fmla="*/ 18 w 46"/>
                <a:gd name="T7" fmla="*/ 52 h 72"/>
                <a:gd name="T8" fmla="*/ 22 w 46"/>
                <a:gd name="T9" fmla="*/ 54 h 72"/>
                <a:gd name="T10" fmla="*/ 27 w 46"/>
                <a:gd name="T11" fmla="*/ 52 h 72"/>
                <a:gd name="T12" fmla="*/ 31 w 46"/>
                <a:gd name="T13" fmla="*/ 52 h 72"/>
                <a:gd name="T14" fmla="*/ 35 w 46"/>
                <a:gd name="T15" fmla="*/ 50 h 72"/>
                <a:gd name="T16" fmla="*/ 39 w 46"/>
                <a:gd name="T17" fmla="*/ 46 h 72"/>
                <a:gd name="T18" fmla="*/ 41 w 46"/>
                <a:gd name="T19" fmla="*/ 42 h 72"/>
                <a:gd name="T20" fmla="*/ 43 w 46"/>
                <a:gd name="T21" fmla="*/ 37 h 72"/>
                <a:gd name="T22" fmla="*/ 45 w 46"/>
                <a:gd name="T23" fmla="*/ 31 h 72"/>
                <a:gd name="T24" fmla="*/ 45 w 46"/>
                <a:gd name="T25" fmla="*/ 25 h 72"/>
                <a:gd name="T26" fmla="*/ 43 w 46"/>
                <a:gd name="T27" fmla="*/ 16 h 72"/>
                <a:gd name="T28" fmla="*/ 41 w 46"/>
                <a:gd name="T29" fmla="*/ 10 h 72"/>
                <a:gd name="T30" fmla="*/ 39 w 46"/>
                <a:gd name="T31" fmla="*/ 8 h 72"/>
                <a:gd name="T32" fmla="*/ 35 w 46"/>
                <a:gd name="T33" fmla="*/ 4 h 72"/>
                <a:gd name="T34" fmla="*/ 31 w 46"/>
                <a:gd name="T35" fmla="*/ 2 h 72"/>
                <a:gd name="T36" fmla="*/ 27 w 46"/>
                <a:gd name="T37" fmla="*/ 0 h 72"/>
                <a:gd name="T38" fmla="*/ 23 w 46"/>
                <a:gd name="T39" fmla="*/ 0 h 72"/>
                <a:gd name="T40" fmla="*/ 20 w 46"/>
                <a:gd name="T41" fmla="*/ 0 h 72"/>
                <a:gd name="T42" fmla="*/ 16 w 46"/>
                <a:gd name="T43" fmla="*/ 2 h 72"/>
                <a:gd name="T44" fmla="*/ 12 w 46"/>
                <a:gd name="T45" fmla="*/ 4 h 72"/>
                <a:gd name="T46" fmla="*/ 8 w 46"/>
                <a:gd name="T47" fmla="*/ 8 h 72"/>
                <a:gd name="T48" fmla="*/ 8 w 46"/>
                <a:gd name="T49" fmla="*/ 10 h 72"/>
                <a:gd name="T50" fmla="*/ 8 w 46"/>
                <a:gd name="T51" fmla="*/ 2 h 72"/>
                <a:gd name="T52" fmla="*/ 0 w 46"/>
                <a:gd name="T53" fmla="*/ 2 h 72"/>
                <a:gd name="T54" fmla="*/ 0 w 46"/>
                <a:gd name="T55" fmla="*/ 71 h 72"/>
                <a:gd name="T56" fmla="*/ 8 w 46"/>
                <a:gd name="T57" fmla="*/ 71 h 72"/>
                <a:gd name="T58" fmla="*/ 8 w 46"/>
                <a:gd name="T59" fmla="*/ 46 h 72"/>
                <a:gd name="T60" fmla="*/ 22 w 46"/>
                <a:gd name="T61" fmla="*/ 8 h 72"/>
                <a:gd name="T62" fmla="*/ 27 w 46"/>
                <a:gd name="T63" fmla="*/ 10 h 72"/>
                <a:gd name="T64" fmla="*/ 31 w 46"/>
                <a:gd name="T65" fmla="*/ 12 h 72"/>
                <a:gd name="T66" fmla="*/ 35 w 46"/>
                <a:gd name="T67" fmla="*/ 18 h 72"/>
                <a:gd name="T68" fmla="*/ 35 w 46"/>
                <a:gd name="T69" fmla="*/ 27 h 72"/>
                <a:gd name="T70" fmla="*/ 35 w 46"/>
                <a:gd name="T71" fmla="*/ 35 h 72"/>
                <a:gd name="T72" fmla="*/ 31 w 46"/>
                <a:gd name="T73" fmla="*/ 41 h 72"/>
                <a:gd name="T74" fmla="*/ 27 w 46"/>
                <a:gd name="T75" fmla="*/ 44 h 72"/>
                <a:gd name="T76" fmla="*/ 22 w 46"/>
                <a:gd name="T77" fmla="*/ 46 h 72"/>
                <a:gd name="T78" fmla="*/ 16 w 46"/>
                <a:gd name="T79" fmla="*/ 44 h 72"/>
                <a:gd name="T80" fmla="*/ 12 w 46"/>
                <a:gd name="T81" fmla="*/ 41 h 72"/>
                <a:gd name="T82" fmla="*/ 8 w 46"/>
                <a:gd name="T83" fmla="*/ 37 h 72"/>
                <a:gd name="T84" fmla="*/ 8 w 46"/>
                <a:gd name="T85" fmla="*/ 29 h 72"/>
                <a:gd name="T86" fmla="*/ 8 w 46"/>
                <a:gd name="T87" fmla="*/ 19 h 72"/>
                <a:gd name="T88" fmla="*/ 12 w 46"/>
                <a:gd name="T89" fmla="*/ 14 h 72"/>
                <a:gd name="T90" fmla="*/ 16 w 46"/>
                <a:gd name="T91" fmla="*/ 10 h 72"/>
                <a:gd name="T92" fmla="*/ 22 w 46"/>
                <a:gd name="T93" fmla="*/ 8 h 72"/>
                <a:gd name="T94" fmla="*/ 8 w 46"/>
                <a:gd name="T95" fmla="*/ 46 h 7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6"/>
                <a:gd name="T145" fmla="*/ 0 h 72"/>
                <a:gd name="T146" fmla="*/ 46 w 46"/>
                <a:gd name="T147" fmla="*/ 72 h 7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6" h="72">
                  <a:moveTo>
                    <a:pt x="8" y="46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8" y="52"/>
                  </a:lnTo>
                  <a:lnTo>
                    <a:pt x="22" y="54"/>
                  </a:lnTo>
                  <a:lnTo>
                    <a:pt x="27" y="52"/>
                  </a:lnTo>
                  <a:lnTo>
                    <a:pt x="31" y="52"/>
                  </a:lnTo>
                  <a:lnTo>
                    <a:pt x="35" y="50"/>
                  </a:lnTo>
                  <a:lnTo>
                    <a:pt x="39" y="46"/>
                  </a:lnTo>
                  <a:lnTo>
                    <a:pt x="41" y="42"/>
                  </a:lnTo>
                  <a:lnTo>
                    <a:pt x="43" y="37"/>
                  </a:lnTo>
                  <a:lnTo>
                    <a:pt x="45" y="31"/>
                  </a:lnTo>
                  <a:lnTo>
                    <a:pt x="45" y="25"/>
                  </a:lnTo>
                  <a:lnTo>
                    <a:pt x="43" y="16"/>
                  </a:lnTo>
                  <a:lnTo>
                    <a:pt x="41" y="10"/>
                  </a:lnTo>
                  <a:lnTo>
                    <a:pt x="39" y="8"/>
                  </a:lnTo>
                  <a:lnTo>
                    <a:pt x="35" y="4"/>
                  </a:lnTo>
                  <a:lnTo>
                    <a:pt x="31" y="2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2"/>
                  </a:lnTo>
                  <a:lnTo>
                    <a:pt x="0" y="2"/>
                  </a:lnTo>
                  <a:lnTo>
                    <a:pt x="0" y="71"/>
                  </a:lnTo>
                  <a:lnTo>
                    <a:pt x="8" y="71"/>
                  </a:lnTo>
                  <a:lnTo>
                    <a:pt x="8" y="46"/>
                  </a:lnTo>
                  <a:lnTo>
                    <a:pt x="22" y="8"/>
                  </a:lnTo>
                  <a:lnTo>
                    <a:pt x="27" y="10"/>
                  </a:lnTo>
                  <a:lnTo>
                    <a:pt x="31" y="12"/>
                  </a:lnTo>
                  <a:lnTo>
                    <a:pt x="35" y="18"/>
                  </a:lnTo>
                  <a:lnTo>
                    <a:pt x="35" y="27"/>
                  </a:lnTo>
                  <a:lnTo>
                    <a:pt x="35" y="35"/>
                  </a:lnTo>
                  <a:lnTo>
                    <a:pt x="31" y="41"/>
                  </a:lnTo>
                  <a:lnTo>
                    <a:pt x="27" y="44"/>
                  </a:lnTo>
                  <a:lnTo>
                    <a:pt x="22" y="46"/>
                  </a:lnTo>
                  <a:lnTo>
                    <a:pt x="16" y="44"/>
                  </a:lnTo>
                  <a:lnTo>
                    <a:pt x="12" y="41"/>
                  </a:lnTo>
                  <a:lnTo>
                    <a:pt x="8" y="37"/>
                  </a:lnTo>
                  <a:lnTo>
                    <a:pt x="8" y="29"/>
                  </a:lnTo>
                  <a:lnTo>
                    <a:pt x="8" y="19"/>
                  </a:lnTo>
                  <a:lnTo>
                    <a:pt x="12" y="14"/>
                  </a:lnTo>
                  <a:lnTo>
                    <a:pt x="16" y="10"/>
                  </a:lnTo>
                  <a:lnTo>
                    <a:pt x="22" y="8"/>
                  </a:lnTo>
                  <a:lnTo>
                    <a:pt x="8" y="4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2" name="Freeform 233"/>
            <p:cNvSpPr>
              <a:spLocks/>
            </p:cNvSpPr>
            <p:nvPr/>
          </p:nvSpPr>
          <p:spPr bwMode="auto">
            <a:xfrm>
              <a:off x="1875" y="1659"/>
              <a:ext cx="26" cy="66"/>
            </a:xfrm>
            <a:custGeom>
              <a:avLst/>
              <a:gdLst>
                <a:gd name="T0" fmla="*/ 8 w 26"/>
                <a:gd name="T1" fmla="*/ 0 h 66"/>
                <a:gd name="T2" fmla="*/ 8 w 26"/>
                <a:gd name="T3" fmla="*/ 15 h 66"/>
                <a:gd name="T4" fmla="*/ 0 w 26"/>
                <a:gd name="T5" fmla="*/ 15 h 66"/>
                <a:gd name="T6" fmla="*/ 0 w 26"/>
                <a:gd name="T7" fmla="*/ 23 h 66"/>
                <a:gd name="T8" fmla="*/ 8 w 26"/>
                <a:gd name="T9" fmla="*/ 23 h 66"/>
                <a:gd name="T10" fmla="*/ 8 w 26"/>
                <a:gd name="T11" fmla="*/ 55 h 66"/>
                <a:gd name="T12" fmla="*/ 8 w 26"/>
                <a:gd name="T13" fmla="*/ 59 h 66"/>
                <a:gd name="T14" fmla="*/ 10 w 26"/>
                <a:gd name="T15" fmla="*/ 63 h 66"/>
                <a:gd name="T16" fmla="*/ 14 w 26"/>
                <a:gd name="T17" fmla="*/ 65 h 66"/>
                <a:gd name="T18" fmla="*/ 18 w 26"/>
                <a:gd name="T19" fmla="*/ 65 h 66"/>
                <a:gd name="T20" fmla="*/ 25 w 26"/>
                <a:gd name="T21" fmla="*/ 65 h 66"/>
                <a:gd name="T22" fmla="*/ 25 w 26"/>
                <a:gd name="T23" fmla="*/ 57 h 66"/>
                <a:gd name="T24" fmla="*/ 21 w 26"/>
                <a:gd name="T25" fmla="*/ 57 h 66"/>
                <a:gd name="T26" fmla="*/ 18 w 26"/>
                <a:gd name="T27" fmla="*/ 57 h 66"/>
                <a:gd name="T28" fmla="*/ 18 w 26"/>
                <a:gd name="T29" fmla="*/ 55 h 66"/>
                <a:gd name="T30" fmla="*/ 18 w 26"/>
                <a:gd name="T31" fmla="*/ 23 h 66"/>
                <a:gd name="T32" fmla="*/ 25 w 26"/>
                <a:gd name="T33" fmla="*/ 23 h 66"/>
                <a:gd name="T34" fmla="*/ 25 w 26"/>
                <a:gd name="T35" fmla="*/ 15 h 66"/>
                <a:gd name="T36" fmla="*/ 18 w 26"/>
                <a:gd name="T37" fmla="*/ 15 h 66"/>
                <a:gd name="T38" fmla="*/ 18 w 26"/>
                <a:gd name="T39" fmla="*/ 0 h 66"/>
                <a:gd name="T40" fmla="*/ 8 w 26"/>
                <a:gd name="T41" fmla="*/ 0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"/>
                <a:gd name="T64" fmla="*/ 0 h 66"/>
                <a:gd name="T65" fmla="*/ 26 w 26"/>
                <a:gd name="T66" fmla="*/ 66 h 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" h="66">
                  <a:moveTo>
                    <a:pt x="8" y="0"/>
                  </a:moveTo>
                  <a:lnTo>
                    <a:pt x="8" y="15"/>
                  </a:lnTo>
                  <a:lnTo>
                    <a:pt x="0" y="15"/>
                  </a:lnTo>
                  <a:lnTo>
                    <a:pt x="0" y="23"/>
                  </a:lnTo>
                  <a:lnTo>
                    <a:pt x="8" y="23"/>
                  </a:lnTo>
                  <a:lnTo>
                    <a:pt x="8" y="55"/>
                  </a:lnTo>
                  <a:lnTo>
                    <a:pt x="8" y="59"/>
                  </a:lnTo>
                  <a:lnTo>
                    <a:pt x="10" y="63"/>
                  </a:lnTo>
                  <a:lnTo>
                    <a:pt x="14" y="65"/>
                  </a:lnTo>
                  <a:lnTo>
                    <a:pt x="18" y="65"/>
                  </a:lnTo>
                  <a:lnTo>
                    <a:pt x="25" y="65"/>
                  </a:lnTo>
                  <a:lnTo>
                    <a:pt x="25" y="57"/>
                  </a:lnTo>
                  <a:lnTo>
                    <a:pt x="21" y="57"/>
                  </a:lnTo>
                  <a:lnTo>
                    <a:pt x="18" y="57"/>
                  </a:lnTo>
                  <a:lnTo>
                    <a:pt x="18" y="55"/>
                  </a:lnTo>
                  <a:lnTo>
                    <a:pt x="18" y="23"/>
                  </a:lnTo>
                  <a:lnTo>
                    <a:pt x="25" y="23"/>
                  </a:lnTo>
                  <a:lnTo>
                    <a:pt x="25" y="15"/>
                  </a:lnTo>
                  <a:lnTo>
                    <a:pt x="18" y="15"/>
                  </a:lnTo>
                  <a:lnTo>
                    <a:pt x="18" y="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3" name="Freeform 234"/>
            <p:cNvSpPr>
              <a:spLocks/>
            </p:cNvSpPr>
            <p:nvPr/>
          </p:nvSpPr>
          <p:spPr bwMode="auto">
            <a:xfrm>
              <a:off x="1908" y="1655"/>
              <a:ext cx="17" cy="70"/>
            </a:xfrm>
            <a:custGeom>
              <a:avLst/>
              <a:gdLst>
                <a:gd name="T0" fmla="*/ 0 w 17"/>
                <a:gd name="T1" fmla="*/ 0 h 70"/>
                <a:gd name="T2" fmla="*/ 0 w 17"/>
                <a:gd name="T3" fmla="*/ 10 h 70"/>
                <a:gd name="T4" fmla="*/ 16 w 17"/>
                <a:gd name="T5" fmla="*/ 10 h 70"/>
                <a:gd name="T6" fmla="*/ 16 w 17"/>
                <a:gd name="T7" fmla="*/ 0 h 70"/>
                <a:gd name="T8" fmla="*/ 0 w 17"/>
                <a:gd name="T9" fmla="*/ 0 h 70"/>
                <a:gd name="T10" fmla="*/ 0 w 17"/>
                <a:gd name="T11" fmla="*/ 19 h 70"/>
                <a:gd name="T12" fmla="*/ 0 w 17"/>
                <a:gd name="T13" fmla="*/ 69 h 70"/>
                <a:gd name="T14" fmla="*/ 16 w 17"/>
                <a:gd name="T15" fmla="*/ 69 h 70"/>
                <a:gd name="T16" fmla="*/ 16 w 17"/>
                <a:gd name="T17" fmla="*/ 19 h 70"/>
                <a:gd name="T18" fmla="*/ 0 w 17"/>
                <a:gd name="T19" fmla="*/ 19 h 70"/>
                <a:gd name="T20" fmla="*/ 0 w 17"/>
                <a:gd name="T21" fmla="*/ 0 h 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70"/>
                <a:gd name="T35" fmla="*/ 17 w 17"/>
                <a:gd name="T36" fmla="*/ 70 h 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70">
                  <a:moveTo>
                    <a:pt x="0" y="0"/>
                  </a:moveTo>
                  <a:lnTo>
                    <a:pt x="0" y="10"/>
                  </a:lnTo>
                  <a:lnTo>
                    <a:pt x="16" y="1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0" y="69"/>
                  </a:lnTo>
                  <a:lnTo>
                    <a:pt x="16" y="69"/>
                  </a:lnTo>
                  <a:lnTo>
                    <a:pt x="16" y="19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4" name="Freeform 235"/>
            <p:cNvSpPr>
              <a:spLocks/>
            </p:cNvSpPr>
            <p:nvPr/>
          </p:nvSpPr>
          <p:spPr bwMode="auto">
            <a:xfrm>
              <a:off x="1923" y="1674"/>
              <a:ext cx="47" cy="51"/>
            </a:xfrm>
            <a:custGeom>
              <a:avLst/>
              <a:gdLst>
                <a:gd name="T0" fmla="*/ 0 w 47"/>
                <a:gd name="T1" fmla="*/ 0 h 51"/>
                <a:gd name="T2" fmla="*/ 19 w 47"/>
                <a:gd name="T3" fmla="*/ 50 h 51"/>
                <a:gd name="T4" fmla="*/ 27 w 47"/>
                <a:gd name="T5" fmla="*/ 50 h 51"/>
                <a:gd name="T6" fmla="*/ 46 w 47"/>
                <a:gd name="T7" fmla="*/ 0 h 51"/>
                <a:gd name="T8" fmla="*/ 39 w 47"/>
                <a:gd name="T9" fmla="*/ 0 h 51"/>
                <a:gd name="T10" fmla="*/ 23 w 47"/>
                <a:gd name="T11" fmla="*/ 40 h 51"/>
                <a:gd name="T12" fmla="*/ 10 w 47"/>
                <a:gd name="T13" fmla="*/ 0 h 51"/>
                <a:gd name="T14" fmla="*/ 0 w 47"/>
                <a:gd name="T15" fmla="*/ 0 h 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51"/>
                <a:gd name="T26" fmla="*/ 47 w 47"/>
                <a:gd name="T27" fmla="*/ 51 h 5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51">
                  <a:moveTo>
                    <a:pt x="0" y="0"/>
                  </a:moveTo>
                  <a:lnTo>
                    <a:pt x="19" y="50"/>
                  </a:lnTo>
                  <a:lnTo>
                    <a:pt x="27" y="50"/>
                  </a:lnTo>
                  <a:lnTo>
                    <a:pt x="46" y="0"/>
                  </a:lnTo>
                  <a:lnTo>
                    <a:pt x="39" y="0"/>
                  </a:lnTo>
                  <a:lnTo>
                    <a:pt x="23" y="4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5" name="Freeform 236"/>
            <p:cNvSpPr>
              <a:spLocks/>
            </p:cNvSpPr>
            <p:nvPr/>
          </p:nvSpPr>
          <p:spPr bwMode="auto">
            <a:xfrm>
              <a:off x="1975" y="1672"/>
              <a:ext cx="45" cy="55"/>
            </a:xfrm>
            <a:custGeom>
              <a:avLst/>
              <a:gdLst>
                <a:gd name="T0" fmla="*/ 44 w 45"/>
                <a:gd name="T1" fmla="*/ 29 h 55"/>
                <a:gd name="T2" fmla="*/ 44 w 45"/>
                <a:gd name="T3" fmla="*/ 18 h 55"/>
                <a:gd name="T4" fmla="*/ 42 w 45"/>
                <a:gd name="T5" fmla="*/ 12 h 55"/>
                <a:gd name="T6" fmla="*/ 40 w 45"/>
                <a:gd name="T7" fmla="*/ 8 h 55"/>
                <a:gd name="T8" fmla="*/ 36 w 45"/>
                <a:gd name="T9" fmla="*/ 4 h 55"/>
                <a:gd name="T10" fmla="*/ 33 w 45"/>
                <a:gd name="T11" fmla="*/ 2 h 55"/>
                <a:gd name="T12" fmla="*/ 29 w 45"/>
                <a:gd name="T13" fmla="*/ 0 h 55"/>
                <a:gd name="T14" fmla="*/ 23 w 45"/>
                <a:gd name="T15" fmla="*/ 0 h 55"/>
                <a:gd name="T16" fmla="*/ 17 w 45"/>
                <a:gd name="T17" fmla="*/ 0 h 55"/>
                <a:gd name="T18" fmla="*/ 13 w 45"/>
                <a:gd name="T19" fmla="*/ 2 h 55"/>
                <a:gd name="T20" fmla="*/ 10 w 45"/>
                <a:gd name="T21" fmla="*/ 4 h 55"/>
                <a:gd name="T22" fmla="*/ 6 w 45"/>
                <a:gd name="T23" fmla="*/ 8 h 55"/>
                <a:gd name="T24" fmla="*/ 4 w 45"/>
                <a:gd name="T25" fmla="*/ 12 h 55"/>
                <a:gd name="T26" fmla="*/ 2 w 45"/>
                <a:gd name="T27" fmla="*/ 16 h 55"/>
                <a:gd name="T28" fmla="*/ 0 w 45"/>
                <a:gd name="T29" fmla="*/ 21 h 55"/>
                <a:gd name="T30" fmla="*/ 0 w 45"/>
                <a:gd name="T31" fmla="*/ 27 h 55"/>
                <a:gd name="T32" fmla="*/ 0 w 45"/>
                <a:gd name="T33" fmla="*/ 35 h 55"/>
                <a:gd name="T34" fmla="*/ 2 w 45"/>
                <a:gd name="T35" fmla="*/ 41 h 55"/>
                <a:gd name="T36" fmla="*/ 6 w 45"/>
                <a:gd name="T37" fmla="*/ 46 h 55"/>
                <a:gd name="T38" fmla="*/ 10 w 45"/>
                <a:gd name="T39" fmla="*/ 50 h 55"/>
                <a:gd name="T40" fmla="*/ 15 w 45"/>
                <a:gd name="T41" fmla="*/ 52 h 55"/>
                <a:gd name="T42" fmla="*/ 23 w 45"/>
                <a:gd name="T43" fmla="*/ 54 h 55"/>
                <a:gd name="T44" fmla="*/ 29 w 45"/>
                <a:gd name="T45" fmla="*/ 52 h 55"/>
                <a:gd name="T46" fmla="*/ 33 w 45"/>
                <a:gd name="T47" fmla="*/ 52 h 55"/>
                <a:gd name="T48" fmla="*/ 36 w 45"/>
                <a:gd name="T49" fmla="*/ 50 h 55"/>
                <a:gd name="T50" fmla="*/ 40 w 45"/>
                <a:gd name="T51" fmla="*/ 46 h 55"/>
                <a:gd name="T52" fmla="*/ 44 w 45"/>
                <a:gd name="T53" fmla="*/ 41 h 55"/>
                <a:gd name="T54" fmla="*/ 44 w 45"/>
                <a:gd name="T55" fmla="*/ 37 h 55"/>
                <a:gd name="T56" fmla="*/ 36 w 45"/>
                <a:gd name="T57" fmla="*/ 37 h 55"/>
                <a:gd name="T58" fmla="*/ 34 w 45"/>
                <a:gd name="T59" fmla="*/ 41 h 55"/>
                <a:gd name="T60" fmla="*/ 33 w 45"/>
                <a:gd name="T61" fmla="*/ 44 h 55"/>
                <a:gd name="T62" fmla="*/ 27 w 45"/>
                <a:gd name="T63" fmla="*/ 44 h 55"/>
                <a:gd name="T64" fmla="*/ 23 w 45"/>
                <a:gd name="T65" fmla="*/ 46 h 55"/>
                <a:gd name="T66" fmla="*/ 17 w 45"/>
                <a:gd name="T67" fmla="*/ 44 h 55"/>
                <a:gd name="T68" fmla="*/ 11 w 45"/>
                <a:gd name="T69" fmla="*/ 42 h 55"/>
                <a:gd name="T70" fmla="*/ 10 w 45"/>
                <a:gd name="T71" fmla="*/ 37 h 55"/>
                <a:gd name="T72" fmla="*/ 10 w 45"/>
                <a:gd name="T73" fmla="*/ 29 h 55"/>
                <a:gd name="T74" fmla="*/ 44 w 45"/>
                <a:gd name="T75" fmla="*/ 29 h 55"/>
                <a:gd name="T76" fmla="*/ 10 w 45"/>
                <a:gd name="T77" fmla="*/ 23 h 55"/>
                <a:gd name="T78" fmla="*/ 10 w 45"/>
                <a:gd name="T79" fmla="*/ 18 h 55"/>
                <a:gd name="T80" fmla="*/ 13 w 45"/>
                <a:gd name="T81" fmla="*/ 12 h 55"/>
                <a:gd name="T82" fmla="*/ 17 w 45"/>
                <a:gd name="T83" fmla="*/ 10 h 55"/>
                <a:gd name="T84" fmla="*/ 23 w 45"/>
                <a:gd name="T85" fmla="*/ 8 h 55"/>
                <a:gd name="T86" fmla="*/ 29 w 45"/>
                <a:gd name="T87" fmla="*/ 10 h 55"/>
                <a:gd name="T88" fmla="*/ 33 w 45"/>
                <a:gd name="T89" fmla="*/ 12 h 55"/>
                <a:gd name="T90" fmla="*/ 34 w 45"/>
                <a:gd name="T91" fmla="*/ 16 h 55"/>
                <a:gd name="T92" fmla="*/ 36 w 45"/>
                <a:gd name="T93" fmla="*/ 23 h 55"/>
                <a:gd name="T94" fmla="*/ 10 w 45"/>
                <a:gd name="T95" fmla="*/ 23 h 55"/>
                <a:gd name="T96" fmla="*/ 44 w 45"/>
                <a:gd name="T97" fmla="*/ 29 h 5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"/>
                <a:gd name="T148" fmla="*/ 0 h 55"/>
                <a:gd name="T149" fmla="*/ 45 w 45"/>
                <a:gd name="T150" fmla="*/ 55 h 5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" h="55">
                  <a:moveTo>
                    <a:pt x="44" y="29"/>
                  </a:moveTo>
                  <a:lnTo>
                    <a:pt x="44" y="18"/>
                  </a:lnTo>
                  <a:lnTo>
                    <a:pt x="42" y="12"/>
                  </a:lnTo>
                  <a:lnTo>
                    <a:pt x="40" y="8"/>
                  </a:lnTo>
                  <a:lnTo>
                    <a:pt x="36" y="4"/>
                  </a:lnTo>
                  <a:lnTo>
                    <a:pt x="33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4"/>
                  </a:lnTo>
                  <a:lnTo>
                    <a:pt x="6" y="8"/>
                  </a:lnTo>
                  <a:lnTo>
                    <a:pt x="4" y="12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5" y="52"/>
                  </a:lnTo>
                  <a:lnTo>
                    <a:pt x="23" y="54"/>
                  </a:lnTo>
                  <a:lnTo>
                    <a:pt x="29" y="52"/>
                  </a:lnTo>
                  <a:lnTo>
                    <a:pt x="33" y="52"/>
                  </a:lnTo>
                  <a:lnTo>
                    <a:pt x="36" y="50"/>
                  </a:lnTo>
                  <a:lnTo>
                    <a:pt x="40" y="46"/>
                  </a:lnTo>
                  <a:lnTo>
                    <a:pt x="44" y="41"/>
                  </a:lnTo>
                  <a:lnTo>
                    <a:pt x="44" y="37"/>
                  </a:lnTo>
                  <a:lnTo>
                    <a:pt x="36" y="37"/>
                  </a:lnTo>
                  <a:lnTo>
                    <a:pt x="34" y="41"/>
                  </a:lnTo>
                  <a:lnTo>
                    <a:pt x="33" y="44"/>
                  </a:lnTo>
                  <a:lnTo>
                    <a:pt x="27" y="44"/>
                  </a:lnTo>
                  <a:lnTo>
                    <a:pt x="23" y="46"/>
                  </a:lnTo>
                  <a:lnTo>
                    <a:pt x="17" y="44"/>
                  </a:lnTo>
                  <a:lnTo>
                    <a:pt x="11" y="42"/>
                  </a:lnTo>
                  <a:lnTo>
                    <a:pt x="10" y="37"/>
                  </a:lnTo>
                  <a:lnTo>
                    <a:pt x="10" y="29"/>
                  </a:lnTo>
                  <a:lnTo>
                    <a:pt x="44" y="29"/>
                  </a:lnTo>
                  <a:lnTo>
                    <a:pt x="10" y="23"/>
                  </a:lnTo>
                  <a:lnTo>
                    <a:pt x="10" y="18"/>
                  </a:lnTo>
                  <a:lnTo>
                    <a:pt x="13" y="12"/>
                  </a:lnTo>
                  <a:lnTo>
                    <a:pt x="17" y="10"/>
                  </a:lnTo>
                  <a:lnTo>
                    <a:pt x="23" y="8"/>
                  </a:lnTo>
                  <a:lnTo>
                    <a:pt x="29" y="10"/>
                  </a:lnTo>
                  <a:lnTo>
                    <a:pt x="33" y="12"/>
                  </a:lnTo>
                  <a:lnTo>
                    <a:pt x="34" y="16"/>
                  </a:lnTo>
                  <a:lnTo>
                    <a:pt x="36" y="23"/>
                  </a:lnTo>
                  <a:lnTo>
                    <a:pt x="10" y="23"/>
                  </a:lnTo>
                  <a:lnTo>
                    <a:pt x="44" y="2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6" name="Freeform 237"/>
            <p:cNvSpPr>
              <a:spLocks/>
            </p:cNvSpPr>
            <p:nvPr/>
          </p:nvSpPr>
          <p:spPr bwMode="auto">
            <a:xfrm>
              <a:off x="2057" y="1655"/>
              <a:ext cx="68" cy="70"/>
            </a:xfrm>
            <a:custGeom>
              <a:avLst/>
              <a:gdLst>
                <a:gd name="T0" fmla="*/ 0 w 68"/>
                <a:gd name="T1" fmla="*/ 0 h 70"/>
                <a:gd name="T2" fmla="*/ 0 w 68"/>
                <a:gd name="T3" fmla="*/ 69 h 70"/>
                <a:gd name="T4" fmla="*/ 10 w 68"/>
                <a:gd name="T5" fmla="*/ 69 h 70"/>
                <a:gd name="T6" fmla="*/ 10 w 68"/>
                <a:gd name="T7" fmla="*/ 12 h 70"/>
                <a:gd name="T8" fmla="*/ 29 w 68"/>
                <a:gd name="T9" fmla="*/ 69 h 70"/>
                <a:gd name="T10" fmla="*/ 39 w 68"/>
                <a:gd name="T11" fmla="*/ 69 h 70"/>
                <a:gd name="T12" fmla="*/ 58 w 68"/>
                <a:gd name="T13" fmla="*/ 12 h 70"/>
                <a:gd name="T14" fmla="*/ 58 w 68"/>
                <a:gd name="T15" fmla="*/ 69 h 70"/>
                <a:gd name="T16" fmla="*/ 67 w 68"/>
                <a:gd name="T17" fmla="*/ 69 h 70"/>
                <a:gd name="T18" fmla="*/ 67 w 68"/>
                <a:gd name="T19" fmla="*/ 0 h 70"/>
                <a:gd name="T20" fmla="*/ 54 w 68"/>
                <a:gd name="T21" fmla="*/ 0 h 70"/>
                <a:gd name="T22" fmla="*/ 33 w 68"/>
                <a:gd name="T23" fmla="*/ 58 h 70"/>
                <a:gd name="T24" fmla="*/ 14 w 68"/>
                <a:gd name="T25" fmla="*/ 0 h 70"/>
                <a:gd name="T26" fmla="*/ 0 w 68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8"/>
                <a:gd name="T43" fmla="*/ 0 h 70"/>
                <a:gd name="T44" fmla="*/ 68 w 68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8" h="70">
                  <a:moveTo>
                    <a:pt x="0" y="0"/>
                  </a:moveTo>
                  <a:lnTo>
                    <a:pt x="0" y="69"/>
                  </a:lnTo>
                  <a:lnTo>
                    <a:pt x="10" y="69"/>
                  </a:lnTo>
                  <a:lnTo>
                    <a:pt x="10" y="12"/>
                  </a:lnTo>
                  <a:lnTo>
                    <a:pt x="29" y="69"/>
                  </a:lnTo>
                  <a:lnTo>
                    <a:pt x="39" y="69"/>
                  </a:lnTo>
                  <a:lnTo>
                    <a:pt x="58" y="12"/>
                  </a:lnTo>
                  <a:lnTo>
                    <a:pt x="58" y="69"/>
                  </a:lnTo>
                  <a:lnTo>
                    <a:pt x="67" y="69"/>
                  </a:lnTo>
                  <a:lnTo>
                    <a:pt x="67" y="0"/>
                  </a:lnTo>
                  <a:lnTo>
                    <a:pt x="54" y="0"/>
                  </a:lnTo>
                  <a:lnTo>
                    <a:pt x="33" y="58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7" name="Freeform 238"/>
            <p:cNvSpPr>
              <a:spLocks/>
            </p:cNvSpPr>
            <p:nvPr/>
          </p:nvSpPr>
          <p:spPr bwMode="auto">
            <a:xfrm>
              <a:off x="2134" y="1653"/>
              <a:ext cx="68" cy="78"/>
            </a:xfrm>
            <a:custGeom>
              <a:avLst/>
              <a:gdLst>
                <a:gd name="T0" fmla="*/ 61 w 68"/>
                <a:gd name="T1" fmla="*/ 58 h 78"/>
                <a:gd name="T2" fmla="*/ 67 w 68"/>
                <a:gd name="T3" fmla="*/ 44 h 78"/>
                <a:gd name="T4" fmla="*/ 67 w 68"/>
                <a:gd name="T5" fmla="*/ 29 h 78"/>
                <a:gd name="T6" fmla="*/ 61 w 68"/>
                <a:gd name="T7" fmla="*/ 15 h 78"/>
                <a:gd name="T8" fmla="*/ 54 w 68"/>
                <a:gd name="T9" fmla="*/ 6 h 78"/>
                <a:gd name="T10" fmla="*/ 40 w 68"/>
                <a:gd name="T11" fmla="*/ 0 h 78"/>
                <a:gd name="T12" fmla="*/ 27 w 68"/>
                <a:gd name="T13" fmla="*/ 0 h 78"/>
                <a:gd name="T14" fmla="*/ 13 w 68"/>
                <a:gd name="T15" fmla="*/ 6 h 78"/>
                <a:gd name="T16" fmla="*/ 6 w 68"/>
                <a:gd name="T17" fmla="*/ 15 h 78"/>
                <a:gd name="T18" fmla="*/ 2 w 68"/>
                <a:gd name="T19" fmla="*/ 29 h 78"/>
                <a:gd name="T20" fmla="*/ 2 w 68"/>
                <a:gd name="T21" fmla="*/ 44 h 78"/>
                <a:gd name="T22" fmla="*/ 6 w 68"/>
                <a:gd name="T23" fmla="*/ 58 h 78"/>
                <a:gd name="T24" fmla="*/ 13 w 68"/>
                <a:gd name="T25" fmla="*/ 67 h 78"/>
                <a:gd name="T26" fmla="*/ 27 w 68"/>
                <a:gd name="T27" fmla="*/ 73 h 78"/>
                <a:gd name="T28" fmla="*/ 44 w 68"/>
                <a:gd name="T29" fmla="*/ 71 h 78"/>
                <a:gd name="T30" fmla="*/ 61 w 68"/>
                <a:gd name="T31" fmla="*/ 77 h 78"/>
                <a:gd name="T32" fmla="*/ 58 w 68"/>
                <a:gd name="T33" fmla="*/ 63 h 78"/>
                <a:gd name="T34" fmla="*/ 40 w 68"/>
                <a:gd name="T35" fmla="*/ 63 h 78"/>
                <a:gd name="T36" fmla="*/ 29 w 68"/>
                <a:gd name="T37" fmla="*/ 63 h 78"/>
                <a:gd name="T38" fmla="*/ 19 w 68"/>
                <a:gd name="T39" fmla="*/ 60 h 78"/>
                <a:gd name="T40" fmla="*/ 13 w 68"/>
                <a:gd name="T41" fmla="*/ 52 h 78"/>
                <a:gd name="T42" fmla="*/ 10 w 68"/>
                <a:gd name="T43" fmla="*/ 42 h 78"/>
                <a:gd name="T44" fmla="*/ 10 w 68"/>
                <a:gd name="T45" fmla="*/ 31 h 78"/>
                <a:gd name="T46" fmla="*/ 13 w 68"/>
                <a:gd name="T47" fmla="*/ 21 h 78"/>
                <a:gd name="T48" fmla="*/ 19 w 68"/>
                <a:gd name="T49" fmla="*/ 14 h 78"/>
                <a:gd name="T50" fmla="*/ 29 w 68"/>
                <a:gd name="T51" fmla="*/ 10 h 78"/>
                <a:gd name="T52" fmla="*/ 38 w 68"/>
                <a:gd name="T53" fmla="*/ 10 h 78"/>
                <a:gd name="T54" fmla="*/ 48 w 68"/>
                <a:gd name="T55" fmla="*/ 14 h 78"/>
                <a:gd name="T56" fmla="*/ 54 w 68"/>
                <a:gd name="T57" fmla="*/ 21 h 78"/>
                <a:gd name="T58" fmla="*/ 58 w 68"/>
                <a:gd name="T59" fmla="*/ 31 h 78"/>
                <a:gd name="T60" fmla="*/ 58 w 68"/>
                <a:gd name="T61" fmla="*/ 42 h 78"/>
                <a:gd name="T62" fmla="*/ 54 w 68"/>
                <a:gd name="T63" fmla="*/ 54 h 78"/>
                <a:gd name="T64" fmla="*/ 42 w 68"/>
                <a:gd name="T65" fmla="*/ 52 h 78"/>
                <a:gd name="T66" fmla="*/ 44 w 68"/>
                <a:gd name="T67" fmla="*/ 63 h 7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8"/>
                <a:gd name="T103" fmla="*/ 0 h 78"/>
                <a:gd name="T104" fmla="*/ 68 w 68"/>
                <a:gd name="T105" fmla="*/ 78 h 7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8" h="78">
                  <a:moveTo>
                    <a:pt x="58" y="63"/>
                  </a:moveTo>
                  <a:lnTo>
                    <a:pt x="61" y="58"/>
                  </a:lnTo>
                  <a:lnTo>
                    <a:pt x="65" y="52"/>
                  </a:lnTo>
                  <a:lnTo>
                    <a:pt x="67" y="44"/>
                  </a:lnTo>
                  <a:lnTo>
                    <a:pt x="67" y="37"/>
                  </a:lnTo>
                  <a:lnTo>
                    <a:pt x="67" y="29"/>
                  </a:lnTo>
                  <a:lnTo>
                    <a:pt x="65" y="21"/>
                  </a:lnTo>
                  <a:lnTo>
                    <a:pt x="61" y="15"/>
                  </a:lnTo>
                  <a:lnTo>
                    <a:pt x="58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27" y="0"/>
                  </a:lnTo>
                  <a:lnTo>
                    <a:pt x="19" y="2"/>
                  </a:lnTo>
                  <a:lnTo>
                    <a:pt x="13" y="6"/>
                  </a:lnTo>
                  <a:lnTo>
                    <a:pt x="10" y="10"/>
                  </a:lnTo>
                  <a:lnTo>
                    <a:pt x="6" y="15"/>
                  </a:lnTo>
                  <a:lnTo>
                    <a:pt x="2" y="21"/>
                  </a:lnTo>
                  <a:lnTo>
                    <a:pt x="2" y="29"/>
                  </a:lnTo>
                  <a:lnTo>
                    <a:pt x="0" y="37"/>
                  </a:lnTo>
                  <a:lnTo>
                    <a:pt x="2" y="44"/>
                  </a:lnTo>
                  <a:lnTo>
                    <a:pt x="2" y="52"/>
                  </a:lnTo>
                  <a:lnTo>
                    <a:pt x="6" y="58"/>
                  </a:lnTo>
                  <a:lnTo>
                    <a:pt x="10" y="63"/>
                  </a:lnTo>
                  <a:lnTo>
                    <a:pt x="13" y="67"/>
                  </a:lnTo>
                  <a:lnTo>
                    <a:pt x="19" y="69"/>
                  </a:lnTo>
                  <a:lnTo>
                    <a:pt x="27" y="73"/>
                  </a:lnTo>
                  <a:lnTo>
                    <a:pt x="35" y="73"/>
                  </a:lnTo>
                  <a:lnTo>
                    <a:pt x="44" y="71"/>
                  </a:lnTo>
                  <a:lnTo>
                    <a:pt x="52" y="69"/>
                  </a:lnTo>
                  <a:lnTo>
                    <a:pt x="61" y="77"/>
                  </a:lnTo>
                  <a:lnTo>
                    <a:pt x="67" y="71"/>
                  </a:lnTo>
                  <a:lnTo>
                    <a:pt x="58" y="63"/>
                  </a:lnTo>
                  <a:lnTo>
                    <a:pt x="44" y="63"/>
                  </a:lnTo>
                  <a:lnTo>
                    <a:pt x="40" y="63"/>
                  </a:lnTo>
                  <a:lnTo>
                    <a:pt x="35" y="63"/>
                  </a:lnTo>
                  <a:lnTo>
                    <a:pt x="29" y="63"/>
                  </a:lnTo>
                  <a:lnTo>
                    <a:pt x="25" y="63"/>
                  </a:lnTo>
                  <a:lnTo>
                    <a:pt x="19" y="60"/>
                  </a:lnTo>
                  <a:lnTo>
                    <a:pt x="17" y="58"/>
                  </a:lnTo>
                  <a:lnTo>
                    <a:pt x="13" y="52"/>
                  </a:lnTo>
                  <a:lnTo>
                    <a:pt x="12" y="48"/>
                  </a:lnTo>
                  <a:lnTo>
                    <a:pt x="10" y="42"/>
                  </a:lnTo>
                  <a:lnTo>
                    <a:pt x="10" y="37"/>
                  </a:lnTo>
                  <a:lnTo>
                    <a:pt x="10" y="31"/>
                  </a:lnTo>
                  <a:lnTo>
                    <a:pt x="12" y="25"/>
                  </a:lnTo>
                  <a:lnTo>
                    <a:pt x="13" y="21"/>
                  </a:lnTo>
                  <a:lnTo>
                    <a:pt x="17" y="17"/>
                  </a:lnTo>
                  <a:lnTo>
                    <a:pt x="19" y="14"/>
                  </a:lnTo>
                  <a:lnTo>
                    <a:pt x="25" y="12"/>
                  </a:lnTo>
                  <a:lnTo>
                    <a:pt x="29" y="10"/>
                  </a:lnTo>
                  <a:lnTo>
                    <a:pt x="35" y="8"/>
                  </a:lnTo>
                  <a:lnTo>
                    <a:pt x="38" y="10"/>
                  </a:lnTo>
                  <a:lnTo>
                    <a:pt x="44" y="12"/>
                  </a:lnTo>
                  <a:lnTo>
                    <a:pt x="48" y="14"/>
                  </a:lnTo>
                  <a:lnTo>
                    <a:pt x="52" y="17"/>
                  </a:lnTo>
                  <a:lnTo>
                    <a:pt x="54" y="21"/>
                  </a:lnTo>
                  <a:lnTo>
                    <a:pt x="56" y="25"/>
                  </a:lnTo>
                  <a:lnTo>
                    <a:pt x="58" y="31"/>
                  </a:lnTo>
                  <a:lnTo>
                    <a:pt x="58" y="37"/>
                  </a:lnTo>
                  <a:lnTo>
                    <a:pt x="58" y="42"/>
                  </a:lnTo>
                  <a:lnTo>
                    <a:pt x="56" y="48"/>
                  </a:lnTo>
                  <a:lnTo>
                    <a:pt x="54" y="54"/>
                  </a:lnTo>
                  <a:lnTo>
                    <a:pt x="50" y="58"/>
                  </a:lnTo>
                  <a:lnTo>
                    <a:pt x="42" y="52"/>
                  </a:lnTo>
                  <a:lnTo>
                    <a:pt x="36" y="58"/>
                  </a:lnTo>
                  <a:lnTo>
                    <a:pt x="44" y="63"/>
                  </a:lnTo>
                  <a:lnTo>
                    <a:pt x="58" y="6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8" name="Freeform 239"/>
            <p:cNvSpPr>
              <a:spLocks/>
            </p:cNvSpPr>
            <p:nvPr/>
          </p:nvSpPr>
          <p:spPr bwMode="auto">
            <a:xfrm>
              <a:off x="2207" y="1655"/>
              <a:ext cx="62" cy="70"/>
            </a:xfrm>
            <a:custGeom>
              <a:avLst/>
              <a:gdLst>
                <a:gd name="T0" fmla="*/ 25 w 62"/>
                <a:gd name="T1" fmla="*/ 0 h 70"/>
                <a:gd name="T2" fmla="*/ 0 w 62"/>
                <a:gd name="T3" fmla="*/ 69 h 70"/>
                <a:gd name="T4" fmla="*/ 9 w 62"/>
                <a:gd name="T5" fmla="*/ 69 h 70"/>
                <a:gd name="T6" fmla="*/ 15 w 62"/>
                <a:gd name="T7" fmla="*/ 50 h 70"/>
                <a:gd name="T8" fmla="*/ 44 w 62"/>
                <a:gd name="T9" fmla="*/ 50 h 70"/>
                <a:gd name="T10" fmla="*/ 50 w 62"/>
                <a:gd name="T11" fmla="*/ 69 h 70"/>
                <a:gd name="T12" fmla="*/ 61 w 62"/>
                <a:gd name="T13" fmla="*/ 69 h 70"/>
                <a:gd name="T14" fmla="*/ 36 w 62"/>
                <a:gd name="T15" fmla="*/ 0 h 70"/>
                <a:gd name="T16" fmla="*/ 25 w 62"/>
                <a:gd name="T17" fmla="*/ 0 h 70"/>
                <a:gd name="T18" fmla="*/ 31 w 62"/>
                <a:gd name="T19" fmla="*/ 10 h 70"/>
                <a:gd name="T20" fmla="*/ 40 w 62"/>
                <a:gd name="T21" fmla="*/ 40 h 70"/>
                <a:gd name="T22" fmla="*/ 19 w 62"/>
                <a:gd name="T23" fmla="*/ 40 h 70"/>
                <a:gd name="T24" fmla="*/ 31 w 62"/>
                <a:gd name="T25" fmla="*/ 10 h 70"/>
                <a:gd name="T26" fmla="*/ 25 w 62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2"/>
                <a:gd name="T43" fmla="*/ 0 h 70"/>
                <a:gd name="T44" fmla="*/ 62 w 62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2" h="70">
                  <a:moveTo>
                    <a:pt x="25" y="0"/>
                  </a:moveTo>
                  <a:lnTo>
                    <a:pt x="0" y="69"/>
                  </a:lnTo>
                  <a:lnTo>
                    <a:pt x="9" y="69"/>
                  </a:lnTo>
                  <a:lnTo>
                    <a:pt x="15" y="50"/>
                  </a:lnTo>
                  <a:lnTo>
                    <a:pt x="44" y="50"/>
                  </a:lnTo>
                  <a:lnTo>
                    <a:pt x="50" y="69"/>
                  </a:lnTo>
                  <a:lnTo>
                    <a:pt x="61" y="69"/>
                  </a:lnTo>
                  <a:lnTo>
                    <a:pt x="36" y="0"/>
                  </a:lnTo>
                  <a:lnTo>
                    <a:pt x="25" y="0"/>
                  </a:lnTo>
                  <a:lnTo>
                    <a:pt x="31" y="10"/>
                  </a:lnTo>
                  <a:lnTo>
                    <a:pt x="40" y="40"/>
                  </a:lnTo>
                  <a:lnTo>
                    <a:pt x="19" y="40"/>
                  </a:lnTo>
                  <a:lnTo>
                    <a:pt x="31" y="10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9" name="Freeform 240"/>
            <p:cNvSpPr>
              <a:spLocks/>
            </p:cNvSpPr>
            <p:nvPr/>
          </p:nvSpPr>
          <p:spPr bwMode="auto">
            <a:xfrm>
              <a:off x="2276" y="1655"/>
              <a:ext cx="68" cy="70"/>
            </a:xfrm>
            <a:custGeom>
              <a:avLst/>
              <a:gdLst>
                <a:gd name="T0" fmla="*/ 0 w 68"/>
                <a:gd name="T1" fmla="*/ 0 h 70"/>
                <a:gd name="T2" fmla="*/ 0 w 68"/>
                <a:gd name="T3" fmla="*/ 69 h 70"/>
                <a:gd name="T4" fmla="*/ 9 w 68"/>
                <a:gd name="T5" fmla="*/ 69 h 70"/>
                <a:gd name="T6" fmla="*/ 9 w 68"/>
                <a:gd name="T7" fmla="*/ 12 h 70"/>
                <a:gd name="T8" fmla="*/ 29 w 68"/>
                <a:gd name="T9" fmla="*/ 69 h 70"/>
                <a:gd name="T10" fmla="*/ 38 w 68"/>
                <a:gd name="T11" fmla="*/ 69 h 70"/>
                <a:gd name="T12" fmla="*/ 57 w 68"/>
                <a:gd name="T13" fmla="*/ 12 h 70"/>
                <a:gd name="T14" fmla="*/ 57 w 68"/>
                <a:gd name="T15" fmla="*/ 69 h 70"/>
                <a:gd name="T16" fmla="*/ 67 w 68"/>
                <a:gd name="T17" fmla="*/ 69 h 70"/>
                <a:gd name="T18" fmla="*/ 67 w 68"/>
                <a:gd name="T19" fmla="*/ 0 h 70"/>
                <a:gd name="T20" fmla="*/ 54 w 68"/>
                <a:gd name="T21" fmla="*/ 0 h 70"/>
                <a:gd name="T22" fmla="*/ 32 w 68"/>
                <a:gd name="T23" fmla="*/ 58 h 70"/>
                <a:gd name="T24" fmla="*/ 13 w 68"/>
                <a:gd name="T25" fmla="*/ 0 h 70"/>
                <a:gd name="T26" fmla="*/ 0 w 68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8"/>
                <a:gd name="T43" fmla="*/ 0 h 70"/>
                <a:gd name="T44" fmla="*/ 68 w 68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8" h="70">
                  <a:moveTo>
                    <a:pt x="0" y="0"/>
                  </a:moveTo>
                  <a:lnTo>
                    <a:pt x="0" y="69"/>
                  </a:lnTo>
                  <a:lnTo>
                    <a:pt x="9" y="69"/>
                  </a:lnTo>
                  <a:lnTo>
                    <a:pt x="9" y="12"/>
                  </a:lnTo>
                  <a:lnTo>
                    <a:pt x="29" y="69"/>
                  </a:lnTo>
                  <a:lnTo>
                    <a:pt x="38" y="69"/>
                  </a:lnTo>
                  <a:lnTo>
                    <a:pt x="57" y="12"/>
                  </a:lnTo>
                  <a:lnTo>
                    <a:pt x="57" y="69"/>
                  </a:lnTo>
                  <a:lnTo>
                    <a:pt x="67" y="69"/>
                  </a:lnTo>
                  <a:lnTo>
                    <a:pt x="67" y="0"/>
                  </a:lnTo>
                  <a:lnTo>
                    <a:pt x="54" y="0"/>
                  </a:lnTo>
                  <a:lnTo>
                    <a:pt x="32" y="58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0" name="Freeform 241"/>
            <p:cNvSpPr>
              <a:spLocks/>
            </p:cNvSpPr>
            <p:nvPr/>
          </p:nvSpPr>
          <p:spPr bwMode="auto">
            <a:xfrm>
              <a:off x="2381" y="1653"/>
              <a:ext cx="24" cy="91"/>
            </a:xfrm>
            <a:custGeom>
              <a:avLst/>
              <a:gdLst>
                <a:gd name="T0" fmla="*/ 23 w 24"/>
                <a:gd name="T1" fmla="*/ 0 h 91"/>
                <a:gd name="T2" fmla="*/ 18 w 24"/>
                <a:gd name="T3" fmla="*/ 0 h 91"/>
                <a:gd name="T4" fmla="*/ 16 w 24"/>
                <a:gd name="T5" fmla="*/ 2 h 91"/>
                <a:gd name="T6" fmla="*/ 8 w 24"/>
                <a:gd name="T7" fmla="*/ 15 h 91"/>
                <a:gd name="T8" fmla="*/ 4 w 24"/>
                <a:gd name="T9" fmla="*/ 23 h 91"/>
                <a:gd name="T10" fmla="*/ 2 w 24"/>
                <a:gd name="T11" fmla="*/ 31 h 91"/>
                <a:gd name="T12" fmla="*/ 2 w 24"/>
                <a:gd name="T13" fmla="*/ 38 h 91"/>
                <a:gd name="T14" fmla="*/ 0 w 24"/>
                <a:gd name="T15" fmla="*/ 46 h 91"/>
                <a:gd name="T16" fmla="*/ 2 w 24"/>
                <a:gd name="T17" fmla="*/ 56 h 91"/>
                <a:gd name="T18" fmla="*/ 2 w 24"/>
                <a:gd name="T19" fmla="*/ 63 h 91"/>
                <a:gd name="T20" fmla="*/ 8 w 24"/>
                <a:gd name="T21" fmla="*/ 75 h 91"/>
                <a:gd name="T22" fmla="*/ 16 w 24"/>
                <a:gd name="T23" fmla="*/ 88 h 91"/>
                <a:gd name="T24" fmla="*/ 18 w 24"/>
                <a:gd name="T25" fmla="*/ 90 h 91"/>
                <a:gd name="T26" fmla="*/ 23 w 24"/>
                <a:gd name="T27" fmla="*/ 90 h 91"/>
                <a:gd name="T28" fmla="*/ 21 w 24"/>
                <a:gd name="T29" fmla="*/ 86 h 91"/>
                <a:gd name="T30" fmla="*/ 18 w 24"/>
                <a:gd name="T31" fmla="*/ 77 h 91"/>
                <a:gd name="T32" fmla="*/ 14 w 24"/>
                <a:gd name="T33" fmla="*/ 69 h 91"/>
                <a:gd name="T34" fmla="*/ 12 w 24"/>
                <a:gd name="T35" fmla="*/ 63 h 91"/>
                <a:gd name="T36" fmla="*/ 10 w 24"/>
                <a:gd name="T37" fmla="*/ 56 h 91"/>
                <a:gd name="T38" fmla="*/ 10 w 24"/>
                <a:gd name="T39" fmla="*/ 46 h 91"/>
                <a:gd name="T40" fmla="*/ 10 w 24"/>
                <a:gd name="T41" fmla="*/ 35 h 91"/>
                <a:gd name="T42" fmla="*/ 12 w 24"/>
                <a:gd name="T43" fmla="*/ 25 h 91"/>
                <a:gd name="T44" fmla="*/ 18 w 24"/>
                <a:gd name="T45" fmla="*/ 12 h 91"/>
                <a:gd name="T46" fmla="*/ 21 w 24"/>
                <a:gd name="T47" fmla="*/ 2 h 91"/>
                <a:gd name="T48" fmla="*/ 23 w 24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4"/>
                <a:gd name="T76" fmla="*/ 0 h 91"/>
                <a:gd name="T77" fmla="*/ 24 w 24"/>
                <a:gd name="T78" fmla="*/ 91 h 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4" h="91">
                  <a:moveTo>
                    <a:pt x="23" y="0"/>
                  </a:moveTo>
                  <a:lnTo>
                    <a:pt x="18" y="0"/>
                  </a:lnTo>
                  <a:lnTo>
                    <a:pt x="16" y="2"/>
                  </a:lnTo>
                  <a:lnTo>
                    <a:pt x="8" y="15"/>
                  </a:lnTo>
                  <a:lnTo>
                    <a:pt x="4" y="23"/>
                  </a:lnTo>
                  <a:lnTo>
                    <a:pt x="2" y="31"/>
                  </a:lnTo>
                  <a:lnTo>
                    <a:pt x="2" y="38"/>
                  </a:lnTo>
                  <a:lnTo>
                    <a:pt x="0" y="46"/>
                  </a:lnTo>
                  <a:lnTo>
                    <a:pt x="2" y="56"/>
                  </a:lnTo>
                  <a:lnTo>
                    <a:pt x="2" y="63"/>
                  </a:lnTo>
                  <a:lnTo>
                    <a:pt x="8" y="75"/>
                  </a:lnTo>
                  <a:lnTo>
                    <a:pt x="16" y="88"/>
                  </a:lnTo>
                  <a:lnTo>
                    <a:pt x="18" y="90"/>
                  </a:lnTo>
                  <a:lnTo>
                    <a:pt x="23" y="90"/>
                  </a:lnTo>
                  <a:lnTo>
                    <a:pt x="21" y="86"/>
                  </a:lnTo>
                  <a:lnTo>
                    <a:pt x="18" y="77"/>
                  </a:lnTo>
                  <a:lnTo>
                    <a:pt x="14" y="69"/>
                  </a:lnTo>
                  <a:lnTo>
                    <a:pt x="12" y="63"/>
                  </a:lnTo>
                  <a:lnTo>
                    <a:pt x="10" y="56"/>
                  </a:lnTo>
                  <a:lnTo>
                    <a:pt x="10" y="46"/>
                  </a:lnTo>
                  <a:lnTo>
                    <a:pt x="10" y="35"/>
                  </a:lnTo>
                  <a:lnTo>
                    <a:pt x="12" y="25"/>
                  </a:lnTo>
                  <a:lnTo>
                    <a:pt x="18" y="12"/>
                  </a:lnTo>
                  <a:lnTo>
                    <a:pt x="21" y="2"/>
                  </a:lnTo>
                  <a:lnTo>
                    <a:pt x="2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1" name="Freeform 242"/>
            <p:cNvSpPr>
              <a:spLocks/>
            </p:cNvSpPr>
            <p:nvPr/>
          </p:nvSpPr>
          <p:spPr bwMode="auto">
            <a:xfrm>
              <a:off x="2414" y="1655"/>
              <a:ext cx="54" cy="70"/>
            </a:xfrm>
            <a:custGeom>
              <a:avLst/>
              <a:gdLst>
                <a:gd name="T0" fmla="*/ 0 w 54"/>
                <a:gd name="T1" fmla="*/ 0 h 70"/>
                <a:gd name="T2" fmla="*/ 0 w 54"/>
                <a:gd name="T3" fmla="*/ 69 h 70"/>
                <a:gd name="T4" fmla="*/ 32 w 54"/>
                <a:gd name="T5" fmla="*/ 69 h 70"/>
                <a:gd name="T6" fmla="*/ 38 w 54"/>
                <a:gd name="T7" fmla="*/ 69 h 70"/>
                <a:gd name="T8" fmla="*/ 40 w 54"/>
                <a:gd name="T9" fmla="*/ 67 h 70"/>
                <a:gd name="T10" fmla="*/ 48 w 54"/>
                <a:gd name="T11" fmla="*/ 63 h 70"/>
                <a:gd name="T12" fmla="*/ 52 w 54"/>
                <a:gd name="T13" fmla="*/ 56 h 70"/>
                <a:gd name="T14" fmla="*/ 53 w 54"/>
                <a:gd name="T15" fmla="*/ 52 h 70"/>
                <a:gd name="T16" fmla="*/ 53 w 54"/>
                <a:gd name="T17" fmla="*/ 48 h 70"/>
                <a:gd name="T18" fmla="*/ 53 w 54"/>
                <a:gd name="T19" fmla="*/ 42 h 70"/>
                <a:gd name="T20" fmla="*/ 50 w 54"/>
                <a:gd name="T21" fmla="*/ 38 h 70"/>
                <a:gd name="T22" fmla="*/ 46 w 54"/>
                <a:gd name="T23" fmla="*/ 35 h 70"/>
                <a:gd name="T24" fmla="*/ 42 w 54"/>
                <a:gd name="T25" fmla="*/ 33 h 70"/>
                <a:gd name="T26" fmla="*/ 46 w 54"/>
                <a:gd name="T27" fmla="*/ 29 h 70"/>
                <a:gd name="T28" fmla="*/ 48 w 54"/>
                <a:gd name="T29" fmla="*/ 27 h 70"/>
                <a:gd name="T30" fmla="*/ 50 w 54"/>
                <a:gd name="T31" fmla="*/ 21 h 70"/>
                <a:gd name="T32" fmla="*/ 50 w 54"/>
                <a:gd name="T33" fmla="*/ 17 h 70"/>
                <a:gd name="T34" fmla="*/ 50 w 54"/>
                <a:gd name="T35" fmla="*/ 10 h 70"/>
                <a:gd name="T36" fmla="*/ 44 w 54"/>
                <a:gd name="T37" fmla="*/ 6 h 70"/>
                <a:gd name="T38" fmla="*/ 38 w 54"/>
                <a:gd name="T39" fmla="*/ 2 h 70"/>
                <a:gd name="T40" fmla="*/ 32 w 54"/>
                <a:gd name="T41" fmla="*/ 0 h 70"/>
                <a:gd name="T42" fmla="*/ 0 w 54"/>
                <a:gd name="T43" fmla="*/ 0 h 70"/>
                <a:gd name="T44" fmla="*/ 9 w 54"/>
                <a:gd name="T45" fmla="*/ 29 h 70"/>
                <a:gd name="T46" fmla="*/ 9 w 54"/>
                <a:gd name="T47" fmla="*/ 8 h 70"/>
                <a:gd name="T48" fmla="*/ 27 w 54"/>
                <a:gd name="T49" fmla="*/ 8 h 70"/>
                <a:gd name="T50" fmla="*/ 29 w 54"/>
                <a:gd name="T51" fmla="*/ 8 h 70"/>
                <a:gd name="T52" fmla="*/ 32 w 54"/>
                <a:gd name="T53" fmla="*/ 10 h 70"/>
                <a:gd name="T54" fmla="*/ 38 w 54"/>
                <a:gd name="T55" fmla="*/ 10 h 70"/>
                <a:gd name="T56" fmla="*/ 40 w 54"/>
                <a:gd name="T57" fmla="*/ 13 h 70"/>
                <a:gd name="T58" fmla="*/ 40 w 54"/>
                <a:gd name="T59" fmla="*/ 17 h 70"/>
                <a:gd name="T60" fmla="*/ 40 w 54"/>
                <a:gd name="T61" fmla="*/ 23 h 70"/>
                <a:gd name="T62" fmla="*/ 38 w 54"/>
                <a:gd name="T63" fmla="*/ 27 h 70"/>
                <a:gd name="T64" fmla="*/ 32 w 54"/>
                <a:gd name="T65" fmla="*/ 29 h 70"/>
                <a:gd name="T66" fmla="*/ 27 w 54"/>
                <a:gd name="T67" fmla="*/ 29 h 70"/>
                <a:gd name="T68" fmla="*/ 9 w 54"/>
                <a:gd name="T69" fmla="*/ 29 h 70"/>
                <a:gd name="T70" fmla="*/ 9 w 54"/>
                <a:gd name="T71" fmla="*/ 61 h 70"/>
                <a:gd name="T72" fmla="*/ 9 w 54"/>
                <a:gd name="T73" fmla="*/ 36 h 70"/>
                <a:gd name="T74" fmla="*/ 29 w 54"/>
                <a:gd name="T75" fmla="*/ 36 h 70"/>
                <a:gd name="T76" fmla="*/ 34 w 54"/>
                <a:gd name="T77" fmla="*/ 38 h 70"/>
                <a:gd name="T78" fmla="*/ 40 w 54"/>
                <a:gd name="T79" fmla="*/ 40 h 70"/>
                <a:gd name="T80" fmla="*/ 44 w 54"/>
                <a:gd name="T81" fmla="*/ 44 h 70"/>
                <a:gd name="T82" fmla="*/ 44 w 54"/>
                <a:gd name="T83" fmla="*/ 48 h 70"/>
                <a:gd name="T84" fmla="*/ 44 w 54"/>
                <a:gd name="T85" fmla="*/ 54 h 70"/>
                <a:gd name="T86" fmla="*/ 40 w 54"/>
                <a:gd name="T87" fmla="*/ 58 h 70"/>
                <a:gd name="T88" fmla="*/ 36 w 54"/>
                <a:gd name="T89" fmla="*/ 59 h 70"/>
                <a:gd name="T90" fmla="*/ 32 w 54"/>
                <a:gd name="T91" fmla="*/ 61 h 70"/>
                <a:gd name="T92" fmla="*/ 9 w 54"/>
                <a:gd name="T93" fmla="*/ 61 h 70"/>
                <a:gd name="T94" fmla="*/ 0 w 54"/>
                <a:gd name="T95" fmla="*/ 0 h 7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4"/>
                <a:gd name="T145" fmla="*/ 0 h 70"/>
                <a:gd name="T146" fmla="*/ 54 w 54"/>
                <a:gd name="T147" fmla="*/ 70 h 7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4" h="70">
                  <a:moveTo>
                    <a:pt x="0" y="0"/>
                  </a:moveTo>
                  <a:lnTo>
                    <a:pt x="0" y="69"/>
                  </a:lnTo>
                  <a:lnTo>
                    <a:pt x="32" y="69"/>
                  </a:lnTo>
                  <a:lnTo>
                    <a:pt x="38" y="69"/>
                  </a:lnTo>
                  <a:lnTo>
                    <a:pt x="40" y="67"/>
                  </a:lnTo>
                  <a:lnTo>
                    <a:pt x="48" y="63"/>
                  </a:lnTo>
                  <a:lnTo>
                    <a:pt x="52" y="56"/>
                  </a:lnTo>
                  <a:lnTo>
                    <a:pt x="53" y="52"/>
                  </a:lnTo>
                  <a:lnTo>
                    <a:pt x="53" y="48"/>
                  </a:lnTo>
                  <a:lnTo>
                    <a:pt x="53" y="42"/>
                  </a:lnTo>
                  <a:lnTo>
                    <a:pt x="50" y="38"/>
                  </a:lnTo>
                  <a:lnTo>
                    <a:pt x="46" y="35"/>
                  </a:lnTo>
                  <a:lnTo>
                    <a:pt x="42" y="33"/>
                  </a:lnTo>
                  <a:lnTo>
                    <a:pt x="46" y="29"/>
                  </a:lnTo>
                  <a:lnTo>
                    <a:pt x="48" y="27"/>
                  </a:lnTo>
                  <a:lnTo>
                    <a:pt x="50" y="21"/>
                  </a:lnTo>
                  <a:lnTo>
                    <a:pt x="50" y="17"/>
                  </a:lnTo>
                  <a:lnTo>
                    <a:pt x="50" y="10"/>
                  </a:lnTo>
                  <a:lnTo>
                    <a:pt x="44" y="6"/>
                  </a:lnTo>
                  <a:lnTo>
                    <a:pt x="38" y="2"/>
                  </a:lnTo>
                  <a:lnTo>
                    <a:pt x="32" y="0"/>
                  </a:lnTo>
                  <a:lnTo>
                    <a:pt x="0" y="0"/>
                  </a:lnTo>
                  <a:lnTo>
                    <a:pt x="9" y="29"/>
                  </a:lnTo>
                  <a:lnTo>
                    <a:pt x="9" y="8"/>
                  </a:lnTo>
                  <a:lnTo>
                    <a:pt x="27" y="8"/>
                  </a:lnTo>
                  <a:lnTo>
                    <a:pt x="29" y="8"/>
                  </a:lnTo>
                  <a:lnTo>
                    <a:pt x="32" y="10"/>
                  </a:lnTo>
                  <a:lnTo>
                    <a:pt x="38" y="10"/>
                  </a:lnTo>
                  <a:lnTo>
                    <a:pt x="40" y="13"/>
                  </a:lnTo>
                  <a:lnTo>
                    <a:pt x="40" y="17"/>
                  </a:lnTo>
                  <a:lnTo>
                    <a:pt x="40" y="23"/>
                  </a:lnTo>
                  <a:lnTo>
                    <a:pt x="38" y="27"/>
                  </a:lnTo>
                  <a:lnTo>
                    <a:pt x="32" y="29"/>
                  </a:lnTo>
                  <a:lnTo>
                    <a:pt x="27" y="29"/>
                  </a:lnTo>
                  <a:lnTo>
                    <a:pt x="9" y="29"/>
                  </a:lnTo>
                  <a:lnTo>
                    <a:pt x="9" y="61"/>
                  </a:lnTo>
                  <a:lnTo>
                    <a:pt x="9" y="36"/>
                  </a:lnTo>
                  <a:lnTo>
                    <a:pt x="29" y="36"/>
                  </a:lnTo>
                  <a:lnTo>
                    <a:pt x="34" y="38"/>
                  </a:lnTo>
                  <a:lnTo>
                    <a:pt x="40" y="40"/>
                  </a:lnTo>
                  <a:lnTo>
                    <a:pt x="44" y="44"/>
                  </a:lnTo>
                  <a:lnTo>
                    <a:pt x="44" y="48"/>
                  </a:lnTo>
                  <a:lnTo>
                    <a:pt x="44" y="54"/>
                  </a:lnTo>
                  <a:lnTo>
                    <a:pt x="40" y="58"/>
                  </a:lnTo>
                  <a:lnTo>
                    <a:pt x="36" y="59"/>
                  </a:lnTo>
                  <a:lnTo>
                    <a:pt x="32" y="61"/>
                  </a:lnTo>
                  <a:lnTo>
                    <a:pt x="9" y="6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2" name="Freeform 243"/>
            <p:cNvSpPr>
              <a:spLocks/>
            </p:cNvSpPr>
            <p:nvPr/>
          </p:nvSpPr>
          <p:spPr bwMode="auto">
            <a:xfrm>
              <a:off x="2479" y="1655"/>
              <a:ext cx="53" cy="70"/>
            </a:xfrm>
            <a:custGeom>
              <a:avLst/>
              <a:gdLst>
                <a:gd name="T0" fmla="*/ 0 w 53"/>
                <a:gd name="T1" fmla="*/ 0 h 70"/>
                <a:gd name="T2" fmla="*/ 0 w 53"/>
                <a:gd name="T3" fmla="*/ 69 h 70"/>
                <a:gd name="T4" fmla="*/ 52 w 53"/>
                <a:gd name="T5" fmla="*/ 69 h 70"/>
                <a:gd name="T6" fmla="*/ 52 w 53"/>
                <a:gd name="T7" fmla="*/ 61 h 70"/>
                <a:gd name="T8" fmla="*/ 10 w 53"/>
                <a:gd name="T9" fmla="*/ 61 h 70"/>
                <a:gd name="T10" fmla="*/ 10 w 53"/>
                <a:gd name="T11" fmla="*/ 38 h 70"/>
                <a:gd name="T12" fmla="*/ 48 w 53"/>
                <a:gd name="T13" fmla="*/ 38 h 70"/>
                <a:gd name="T14" fmla="*/ 48 w 53"/>
                <a:gd name="T15" fmla="*/ 29 h 70"/>
                <a:gd name="T16" fmla="*/ 10 w 53"/>
                <a:gd name="T17" fmla="*/ 29 h 70"/>
                <a:gd name="T18" fmla="*/ 10 w 53"/>
                <a:gd name="T19" fmla="*/ 8 h 70"/>
                <a:gd name="T20" fmla="*/ 50 w 53"/>
                <a:gd name="T21" fmla="*/ 8 h 70"/>
                <a:gd name="T22" fmla="*/ 50 w 53"/>
                <a:gd name="T23" fmla="*/ 0 h 70"/>
                <a:gd name="T24" fmla="*/ 0 w 53"/>
                <a:gd name="T25" fmla="*/ 0 h 7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3"/>
                <a:gd name="T40" fmla="*/ 0 h 70"/>
                <a:gd name="T41" fmla="*/ 53 w 53"/>
                <a:gd name="T42" fmla="*/ 70 h 7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3" h="70">
                  <a:moveTo>
                    <a:pt x="0" y="0"/>
                  </a:moveTo>
                  <a:lnTo>
                    <a:pt x="0" y="69"/>
                  </a:lnTo>
                  <a:lnTo>
                    <a:pt x="52" y="69"/>
                  </a:lnTo>
                  <a:lnTo>
                    <a:pt x="52" y="61"/>
                  </a:lnTo>
                  <a:lnTo>
                    <a:pt x="10" y="61"/>
                  </a:lnTo>
                  <a:lnTo>
                    <a:pt x="10" y="38"/>
                  </a:lnTo>
                  <a:lnTo>
                    <a:pt x="48" y="38"/>
                  </a:lnTo>
                  <a:lnTo>
                    <a:pt x="48" y="29"/>
                  </a:lnTo>
                  <a:lnTo>
                    <a:pt x="10" y="29"/>
                  </a:lnTo>
                  <a:lnTo>
                    <a:pt x="10" y="8"/>
                  </a:lnTo>
                  <a:lnTo>
                    <a:pt x="50" y="8"/>
                  </a:lnTo>
                  <a:lnTo>
                    <a:pt x="50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3" name="Freeform 244"/>
            <p:cNvSpPr>
              <a:spLocks/>
            </p:cNvSpPr>
            <p:nvPr/>
          </p:nvSpPr>
          <p:spPr bwMode="auto">
            <a:xfrm>
              <a:off x="2544" y="1655"/>
              <a:ext cx="59" cy="70"/>
            </a:xfrm>
            <a:custGeom>
              <a:avLst/>
              <a:gdLst>
                <a:gd name="T0" fmla="*/ 0 w 59"/>
                <a:gd name="T1" fmla="*/ 0 h 70"/>
                <a:gd name="T2" fmla="*/ 0 w 59"/>
                <a:gd name="T3" fmla="*/ 69 h 70"/>
                <a:gd name="T4" fmla="*/ 10 w 59"/>
                <a:gd name="T5" fmla="*/ 69 h 70"/>
                <a:gd name="T6" fmla="*/ 10 w 59"/>
                <a:gd name="T7" fmla="*/ 38 h 70"/>
                <a:gd name="T8" fmla="*/ 33 w 59"/>
                <a:gd name="T9" fmla="*/ 38 h 70"/>
                <a:gd name="T10" fmla="*/ 37 w 59"/>
                <a:gd name="T11" fmla="*/ 40 h 70"/>
                <a:gd name="T12" fmla="*/ 40 w 59"/>
                <a:gd name="T13" fmla="*/ 42 h 70"/>
                <a:gd name="T14" fmla="*/ 42 w 59"/>
                <a:gd name="T15" fmla="*/ 44 h 70"/>
                <a:gd name="T16" fmla="*/ 42 w 59"/>
                <a:gd name="T17" fmla="*/ 46 h 70"/>
                <a:gd name="T18" fmla="*/ 44 w 59"/>
                <a:gd name="T19" fmla="*/ 56 h 70"/>
                <a:gd name="T20" fmla="*/ 44 w 59"/>
                <a:gd name="T21" fmla="*/ 59 h 70"/>
                <a:gd name="T22" fmla="*/ 44 w 59"/>
                <a:gd name="T23" fmla="*/ 63 h 70"/>
                <a:gd name="T24" fmla="*/ 46 w 59"/>
                <a:gd name="T25" fmla="*/ 69 h 70"/>
                <a:gd name="T26" fmla="*/ 58 w 59"/>
                <a:gd name="T27" fmla="*/ 69 h 70"/>
                <a:gd name="T28" fmla="*/ 58 w 59"/>
                <a:gd name="T29" fmla="*/ 67 h 70"/>
                <a:gd name="T30" fmla="*/ 54 w 59"/>
                <a:gd name="T31" fmla="*/ 65 h 70"/>
                <a:gd name="T32" fmla="*/ 54 w 59"/>
                <a:gd name="T33" fmla="*/ 63 h 70"/>
                <a:gd name="T34" fmla="*/ 52 w 59"/>
                <a:gd name="T35" fmla="*/ 46 h 70"/>
                <a:gd name="T36" fmla="*/ 52 w 59"/>
                <a:gd name="T37" fmla="*/ 42 h 70"/>
                <a:gd name="T38" fmla="*/ 50 w 59"/>
                <a:gd name="T39" fmla="*/ 38 h 70"/>
                <a:gd name="T40" fmla="*/ 48 w 59"/>
                <a:gd name="T41" fmla="*/ 36 h 70"/>
                <a:gd name="T42" fmla="*/ 44 w 59"/>
                <a:gd name="T43" fmla="*/ 35 h 70"/>
                <a:gd name="T44" fmla="*/ 48 w 59"/>
                <a:gd name="T45" fmla="*/ 33 h 70"/>
                <a:gd name="T46" fmla="*/ 52 w 59"/>
                <a:gd name="T47" fmla="*/ 29 h 70"/>
                <a:gd name="T48" fmla="*/ 54 w 59"/>
                <a:gd name="T49" fmla="*/ 23 h 70"/>
                <a:gd name="T50" fmla="*/ 54 w 59"/>
                <a:gd name="T51" fmla="*/ 19 h 70"/>
                <a:gd name="T52" fmla="*/ 54 w 59"/>
                <a:gd name="T53" fmla="*/ 12 h 70"/>
                <a:gd name="T54" fmla="*/ 50 w 59"/>
                <a:gd name="T55" fmla="*/ 8 h 70"/>
                <a:gd name="T56" fmla="*/ 46 w 59"/>
                <a:gd name="T57" fmla="*/ 4 h 70"/>
                <a:gd name="T58" fmla="*/ 42 w 59"/>
                <a:gd name="T59" fmla="*/ 2 h 70"/>
                <a:gd name="T60" fmla="*/ 38 w 59"/>
                <a:gd name="T61" fmla="*/ 0 h 70"/>
                <a:gd name="T62" fmla="*/ 33 w 59"/>
                <a:gd name="T63" fmla="*/ 0 h 70"/>
                <a:gd name="T64" fmla="*/ 0 w 59"/>
                <a:gd name="T65" fmla="*/ 0 h 70"/>
                <a:gd name="T66" fmla="*/ 10 w 59"/>
                <a:gd name="T67" fmla="*/ 8 h 70"/>
                <a:gd name="T68" fmla="*/ 33 w 59"/>
                <a:gd name="T69" fmla="*/ 8 h 70"/>
                <a:gd name="T70" fmla="*/ 37 w 59"/>
                <a:gd name="T71" fmla="*/ 8 h 70"/>
                <a:gd name="T72" fmla="*/ 40 w 59"/>
                <a:gd name="T73" fmla="*/ 10 h 70"/>
                <a:gd name="T74" fmla="*/ 42 w 59"/>
                <a:gd name="T75" fmla="*/ 12 h 70"/>
                <a:gd name="T76" fmla="*/ 44 w 59"/>
                <a:gd name="T77" fmla="*/ 15 h 70"/>
                <a:gd name="T78" fmla="*/ 44 w 59"/>
                <a:gd name="T79" fmla="*/ 19 h 70"/>
                <a:gd name="T80" fmla="*/ 44 w 59"/>
                <a:gd name="T81" fmla="*/ 25 h 70"/>
                <a:gd name="T82" fmla="*/ 40 w 59"/>
                <a:gd name="T83" fmla="*/ 29 h 70"/>
                <a:gd name="T84" fmla="*/ 38 w 59"/>
                <a:gd name="T85" fmla="*/ 31 h 70"/>
                <a:gd name="T86" fmla="*/ 33 w 59"/>
                <a:gd name="T87" fmla="*/ 31 h 70"/>
                <a:gd name="T88" fmla="*/ 10 w 59"/>
                <a:gd name="T89" fmla="*/ 31 h 70"/>
                <a:gd name="T90" fmla="*/ 10 w 59"/>
                <a:gd name="T91" fmla="*/ 8 h 70"/>
                <a:gd name="T92" fmla="*/ 0 w 59"/>
                <a:gd name="T93" fmla="*/ 0 h 7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9"/>
                <a:gd name="T142" fmla="*/ 0 h 70"/>
                <a:gd name="T143" fmla="*/ 59 w 59"/>
                <a:gd name="T144" fmla="*/ 70 h 7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9" h="70">
                  <a:moveTo>
                    <a:pt x="0" y="0"/>
                  </a:moveTo>
                  <a:lnTo>
                    <a:pt x="0" y="69"/>
                  </a:lnTo>
                  <a:lnTo>
                    <a:pt x="10" y="69"/>
                  </a:lnTo>
                  <a:lnTo>
                    <a:pt x="10" y="38"/>
                  </a:lnTo>
                  <a:lnTo>
                    <a:pt x="33" y="38"/>
                  </a:lnTo>
                  <a:lnTo>
                    <a:pt x="37" y="40"/>
                  </a:lnTo>
                  <a:lnTo>
                    <a:pt x="40" y="42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4" y="56"/>
                  </a:lnTo>
                  <a:lnTo>
                    <a:pt x="44" y="59"/>
                  </a:lnTo>
                  <a:lnTo>
                    <a:pt x="44" y="63"/>
                  </a:lnTo>
                  <a:lnTo>
                    <a:pt x="46" y="69"/>
                  </a:lnTo>
                  <a:lnTo>
                    <a:pt x="58" y="69"/>
                  </a:lnTo>
                  <a:lnTo>
                    <a:pt x="58" y="67"/>
                  </a:lnTo>
                  <a:lnTo>
                    <a:pt x="54" y="65"/>
                  </a:lnTo>
                  <a:lnTo>
                    <a:pt x="54" y="63"/>
                  </a:lnTo>
                  <a:lnTo>
                    <a:pt x="52" y="46"/>
                  </a:lnTo>
                  <a:lnTo>
                    <a:pt x="52" y="42"/>
                  </a:lnTo>
                  <a:lnTo>
                    <a:pt x="50" y="38"/>
                  </a:lnTo>
                  <a:lnTo>
                    <a:pt x="48" y="36"/>
                  </a:lnTo>
                  <a:lnTo>
                    <a:pt x="44" y="35"/>
                  </a:lnTo>
                  <a:lnTo>
                    <a:pt x="48" y="33"/>
                  </a:lnTo>
                  <a:lnTo>
                    <a:pt x="52" y="29"/>
                  </a:lnTo>
                  <a:lnTo>
                    <a:pt x="54" y="23"/>
                  </a:lnTo>
                  <a:lnTo>
                    <a:pt x="54" y="19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33" y="0"/>
                  </a:lnTo>
                  <a:lnTo>
                    <a:pt x="0" y="0"/>
                  </a:lnTo>
                  <a:lnTo>
                    <a:pt x="10" y="8"/>
                  </a:lnTo>
                  <a:lnTo>
                    <a:pt x="33" y="8"/>
                  </a:lnTo>
                  <a:lnTo>
                    <a:pt x="37" y="8"/>
                  </a:lnTo>
                  <a:lnTo>
                    <a:pt x="40" y="10"/>
                  </a:lnTo>
                  <a:lnTo>
                    <a:pt x="42" y="12"/>
                  </a:lnTo>
                  <a:lnTo>
                    <a:pt x="44" y="15"/>
                  </a:lnTo>
                  <a:lnTo>
                    <a:pt x="44" y="19"/>
                  </a:lnTo>
                  <a:lnTo>
                    <a:pt x="44" y="25"/>
                  </a:lnTo>
                  <a:lnTo>
                    <a:pt x="40" y="29"/>
                  </a:lnTo>
                  <a:lnTo>
                    <a:pt x="38" y="31"/>
                  </a:lnTo>
                  <a:lnTo>
                    <a:pt x="33" y="31"/>
                  </a:lnTo>
                  <a:lnTo>
                    <a:pt x="10" y="31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4" name="Freeform 245"/>
            <p:cNvSpPr>
              <a:spLocks/>
            </p:cNvSpPr>
            <p:nvPr/>
          </p:nvSpPr>
          <p:spPr bwMode="auto">
            <a:xfrm>
              <a:off x="2607" y="1688"/>
              <a:ext cx="51" cy="26"/>
            </a:xfrm>
            <a:custGeom>
              <a:avLst/>
              <a:gdLst>
                <a:gd name="T0" fmla="*/ 0 w 51"/>
                <a:gd name="T1" fmla="*/ 0 h 26"/>
                <a:gd name="T2" fmla="*/ 0 w 51"/>
                <a:gd name="T3" fmla="*/ 5 h 26"/>
                <a:gd name="T4" fmla="*/ 50 w 51"/>
                <a:gd name="T5" fmla="*/ 5 h 26"/>
                <a:gd name="T6" fmla="*/ 50 w 51"/>
                <a:gd name="T7" fmla="*/ 0 h 26"/>
                <a:gd name="T8" fmla="*/ 0 w 51"/>
                <a:gd name="T9" fmla="*/ 0 h 26"/>
                <a:gd name="T10" fmla="*/ 0 w 51"/>
                <a:gd name="T11" fmla="*/ 17 h 26"/>
                <a:gd name="T12" fmla="*/ 0 w 51"/>
                <a:gd name="T13" fmla="*/ 25 h 26"/>
                <a:gd name="T14" fmla="*/ 50 w 51"/>
                <a:gd name="T15" fmla="*/ 25 h 26"/>
                <a:gd name="T16" fmla="*/ 50 w 51"/>
                <a:gd name="T17" fmla="*/ 17 h 26"/>
                <a:gd name="T18" fmla="*/ 0 w 51"/>
                <a:gd name="T19" fmla="*/ 17 h 26"/>
                <a:gd name="T20" fmla="*/ 0 w 51"/>
                <a:gd name="T21" fmla="*/ 0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26"/>
                <a:gd name="T35" fmla="*/ 51 w 51"/>
                <a:gd name="T36" fmla="*/ 26 h 2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26">
                  <a:moveTo>
                    <a:pt x="0" y="0"/>
                  </a:moveTo>
                  <a:lnTo>
                    <a:pt x="0" y="5"/>
                  </a:lnTo>
                  <a:lnTo>
                    <a:pt x="50" y="5"/>
                  </a:lnTo>
                  <a:lnTo>
                    <a:pt x="5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0" y="25"/>
                  </a:lnTo>
                  <a:lnTo>
                    <a:pt x="50" y="17"/>
                  </a:lnTo>
                  <a:lnTo>
                    <a:pt x="0" y="1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5" name="Freeform 246"/>
            <p:cNvSpPr>
              <a:spLocks/>
            </p:cNvSpPr>
            <p:nvPr/>
          </p:nvSpPr>
          <p:spPr bwMode="auto">
            <a:xfrm>
              <a:off x="2671" y="1657"/>
              <a:ext cx="26" cy="68"/>
            </a:xfrm>
            <a:custGeom>
              <a:avLst/>
              <a:gdLst>
                <a:gd name="T0" fmla="*/ 25 w 26"/>
                <a:gd name="T1" fmla="*/ 0 h 68"/>
                <a:gd name="T2" fmla="*/ 17 w 26"/>
                <a:gd name="T3" fmla="*/ 0 h 68"/>
                <a:gd name="T4" fmla="*/ 15 w 26"/>
                <a:gd name="T5" fmla="*/ 6 h 68"/>
                <a:gd name="T6" fmla="*/ 13 w 26"/>
                <a:gd name="T7" fmla="*/ 8 h 68"/>
                <a:gd name="T8" fmla="*/ 11 w 26"/>
                <a:gd name="T9" fmla="*/ 10 h 68"/>
                <a:gd name="T10" fmla="*/ 7 w 26"/>
                <a:gd name="T11" fmla="*/ 11 h 68"/>
                <a:gd name="T12" fmla="*/ 0 w 26"/>
                <a:gd name="T13" fmla="*/ 13 h 68"/>
                <a:gd name="T14" fmla="*/ 0 w 26"/>
                <a:gd name="T15" fmla="*/ 19 h 68"/>
                <a:gd name="T16" fmla="*/ 15 w 26"/>
                <a:gd name="T17" fmla="*/ 19 h 68"/>
                <a:gd name="T18" fmla="*/ 15 w 26"/>
                <a:gd name="T19" fmla="*/ 67 h 68"/>
                <a:gd name="T20" fmla="*/ 25 w 26"/>
                <a:gd name="T21" fmla="*/ 67 h 68"/>
                <a:gd name="T22" fmla="*/ 25 w 26"/>
                <a:gd name="T23" fmla="*/ 0 h 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68"/>
                <a:gd name="T38" fmla="*/ 26 w 26"/>
                <a:gd name="T39" fmla="*/ 68 h 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68">
                  <a:moveTo>
                    <a:pt x="25" y="0"/>
                  </a:moveTo>
                  <a:lnTo>
                    <a:pt x="17" y="0"/>
                  </a:lnTo>
                  <a:lnTo>
                    <a:pt x="15" y="6"/>
                  </a:lnTo>
                  <a:lnTo>
                    <a:pt x="13" y="8"/>
                  </a:lnTo>
                  <a:lnTo>
                    <a:pt x="11" y="10"/>
                  </a:lnTo>
                  <a:lnTo>
                    <a:pt x="7" y="11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5" y="19"/>
                  </a:lnTo>
                  <a:lnTo>
                    <a:pt x="15" y="67"/>
                  </a:lnTo>
                  <a:lnTo>
                    <a:pt x="25" y="67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6" name="Freeform 247"/>
            <p:cNvSpPr>
              <a:spLocks/>
            </p:cNvSpPr>
            <p:nvPr/>
          </p:nvSpPr>
          <p:spPr bwMode="auto">
            <a:xfrm>
              <a:off x="2717" y="1657"/>
              <a:ext cx="49" cy="70"/>
            </a:xfrm>
            <a:custGeom>
              <a:avLst/>
              <a:gdLst>
                <a:gd name="T0" fmla="*/ 23 w 49"/>
                <a:gd name="T1" fmla="*/ 0 h 70"/>
                <a:gd name="T2" fmla="*/ 19 w 49"/>
                <a:gd name="T3" fmla="*/ 0 h 70"/>
                <a:gd name="T4" fmla="*/ 13 w 49"/>
                <a:gd name="T5" fmla="*/ 2 h 70"/>
                <a:gd name="T6" fmla="*/ 9 w 49"/>
                <a:gd name="T7" fmla="*/ 4 h 70"/>
                <a:gd name="T8" fmla="*/ 7 w 49"/>
                <a:gd name="T9" fmla="*/ 8 h 70"/>
                <a:gd name="T10" fmla="*/ 3 w 49"/>
                <a:gd name="T11" fmla="*/ 13 h 70"/>
                <a:gd name="T12" fmla="*/ 2 w 49"/>
                <a:gd name="T13" fmla="*/ 19 h 70"/>
                <a:gd name="T14" fmla="*/ 2 w 49"/>
                <a:gd name="T15" fmla="*/ 27 h 70"/>
                <a:gd name="T16" fmla="*/ 0 w 49"/>
                <a:gd name="T17" fmla="*/ 34 h 70"/>
                <a:gd name="T18" fmla="*/ 2 w 49"/>
                <a:gd name="T19" fmla="*/ 42 h 70"/>
                <a:gd name="T20" fmla="*/ 2 w 49"/>
                <a:gd name="T21" fmla="*/ 48 h 70"/>
                <a:gd name="T22" fmla="*/ 3 w 49"/>
                <a:gd name="T23" fmla="*/ 54 h 70"/>
                <a:gd name="T24" fmla="*/ 7 w 49"/>
                <a:gd name="T25" fmla="*/ 59 h 70"/>
                <a:gd name="T26" fmla="*/ 9 w 49"/>
                <a:gd name="T27" fmla="*/ 63 h 70"/>
                <a:gd name="T28" fmla="*/ 13 w 49"/>
                <a:gd name="T29" fmla="*/ 67 h 70"/>
                <a:gd name="T30" fmla="*/ 19 w 49"/>
                <a:gd name="T31" fmla="*/ 69 h 70"/>
                <a:gd name="T32" fmla="*/ 25 w 49"/>
                <a:gd name="T33" fmla="*/ 69 h 70"/>
                <a:gd name="T34" fmla="*/ 28 w 49"/>
                <a:gd name="T35" fmla="*/ 69 h 70"/>
                <a:gd name="T36" fmla="*/ 34 w 49"/>
                <a:gd name="T37" fmla="*/ 67 h 70"/>
                <a:gd name="T38" fmla="*/ 38 w 49"/>
                <a:gd name="T39" fmla="*/ 63 h 70"/>
                <a:gd name="T40" fmla="*/ 40 w 49"/>
                <a:gd name="T41" fmla="*/ 59 h 70"/>
                <a:gd name="T42" fmla="*/ 44 w 49"/>
                <a:gd name="T43" fmla="*/ 56 h 70"/>
                <a:gd name="T44" fmla="*/ 46 w 49"/>
                <a:gd name="T45" fmla="*/ 48 h 70"/>
                <a:gd name="T46" fmla="*/ 46 w 49"/>
                <a:gd name="T47" fmla="*/ 42 h 70"/>
                <a:gd name="T48" fmla="*/ 48 w 49"/>
                <a:gd name="T49" fmla="*/ 34 h 70"/>
                <a:gd name="T50" fmla="*/ 46 w 49"/>
                <a:gd name="T51" fmla="*/ 27 h 70"/>
                <a:gd name="T52" fmla="*/ 46 w 49"/>
                <a:gd name="T53" fmla="*/ 19 h 70"/>
                <a:gd name="T54" fmla="*/ 44 w 49"/>
                <a:gd name="T55" fmla="*/ 13 h 70"/>
                <a:gd name="T56" fmla="*/ 40 w 49"/>
                <a:gd name="T57" fmla="*/ 8 h 70"/>
                <a:gd name="T58" fmla="*/ 36 w 49"/>
                <a:gd name="T59" fmla="*/ 4 h 70"/>
                <a:gd name="T60" fmla="*/ 34 w 49"/>
                <a:gd name="T61" fmla="*/ 2 h 70"/>
                <a:gd name="T62" fmla="*/ 28 w 49"/>
                <a:gd name="T63" fmla="*/ 0 h 70"/>
                <a:gd name="T64" fmla="*/ 23 w 49"/>
                <a:gd name="T65" fmla="*/ 0 h 70"/>
                <a:gd name="T66" fmla="*/ 9 w 49"/>
                <a:gd name="T67" fmla="*/ 33 h 70"/>
                <a:gd name="T68" fmla="*/ 11 w 49"/>
                <a:gd name="T69" fmla="*/ 21 h 70"/>
                <a:gd name="T70" fmla="*/ 13 w 49"/>
                <a:gd name="T71" fmla="*/ 13 h 70"/>
                <a:gd name="T72" fmla="*/ 15 w 49"/>
                <a:gd name="T73" fmla="*/ 11 h 70"/>
                <a:gd name="T74" fmla="*/ 17 w 49"/>
                <a:gd name="T75" fmla="*/ 10 h 70"/>
                <a:gd name="T76" fmla="*/ 21 w 49"/>
                <a:gd name="T77" fmla="*/ 8 h 70"/>
                <a:gd name="T78" fmla="*/ 25 w 49"/>
                <a:gd name="T79" fmla="*/ 8 h 70"/>
                <a:gd name="T80" fmla="*/ 26 w 49"/>
                <a:gd name="T81" fmla="*/ 8 h 70"/>
                <a:gd name="T82" fmla="*/ 30 w 49"/>
                <a:gd name="T83" fmla="*/ 10 h 70"/>
                <a:gd name="T84" fmla="*/ 32 w 49"/>
                <a:gd name="T85" fmla="*/ 11 h 70"/>
                <a:gd name="T86" fmla="*/ 34 w 49"/>
                <a:gd name="T87" fmla="*/ 13 h 70"/>
                <a:gd name="T88" fmla="*/ 36 w 49"/>
                <a:gd name="T89" fmla="*/ 23 h 70"/>
                <a:gd name="T90" fmla="*/ 38 w 49"/>
                <a:gd name="T91" fmla="*/ 34 h 70"/>
                <a:gd name="T92" fmla="*/ 36 w 49"/>
                <a:gd name="T93" fmla="*/ 46 h 70"/>
                <a:gd name="T94" fmla="*/ 34 w 49"/>
                <a:gd name="T95" fmla="*/ 54 h 70"/>
                <a:gd name="T96" fmla="*/ 32 w 49"/>
                <a:gd name="T97" fmla="*/ 57 h 70"/>
                <a:gd name="T98" fmla="*/ 30 w 49"/>
                <a:gd name="T99" fmla="*/ 59 h 70"/>
                <a:gd name="T100" fmla="*/ 26 w 49"/>
                <a:gd name="T101" fmla="*/ 61 h 70"/>
                <a:gd name="T102" fmla="*/ 23 w 49"/>
                <a:gd name="T103" fmla="*/ 61 h 70"/>
                <a:gd name="T104" fmla="*/ 21 w 49"/>
                <a:gd name="T105" fmla="*/ 61 h 70"/>
                <a:gd name="T106" fmla="*/ 17 w 49"/>
                <a:gd name="T107" fmla="*/ 59 h 70"/>
                <a:gd name="T108" fmla="*/ 15 w 49"/>
                <a:gd name="T109" fmla="*/ 57 h 70"/>
                <a:gd name="T110" fmla="*/ 13 w 49"/>
                <a:gd name="T111" fmla="*/ 54 h 70"/>
                <a:gd name="T112" fmla="*/ 11 w 49"/>
                <a:gd name="T113" fmla="*/ 46 h 70"/>
                <a:gd name="T114" fmla="*/ 9 w 49"/>
                <a:gd name="T115" fmla="*/ 34 h 70"/>
                <a:gd name="T116" fmla="*/ 9 w 49"/>
                <a:gd name="T117" fmla="*/ 33 h 70"/>
                <a:gd name="T118" fmla="*/ 23 w 49"/>
                <a:gd name="T119" fmla="*/ 0 h 7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9"/>
                <a:gd name="T181" fmla="*/ 0 h 70"/>
                <a:gd name="T182" fmla="*/ 49 w 49"/>
                <a:gd name="T183" fmla="*/ 70 h 7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9" h="70">
                  <a:moveTo>
                    <a:pt x="23" y="0"/>
                  </a:moveTo>
                  <a:lnTo>
                    <a:pt x="19" y="0"/>
                  </a:lnTo>
                  <a:lnTo>
                    <a:pt x="13" y="2"/>
                  </a:lnTo>
                  <a:lnTo>
                    <a:pt x="9" y="4"/>
                  </a:lnTo>
                  <a:lnTo>
                    <a:pt x="7" y="8"/>
                  </a:lnTo>
                  <a:lnTo>
                    <a:pt x="3" y="13"/>
                  </a:lnTo>
                  <a:lnTo>
                    <a:pt x="2" y="19"/>
                  </a:lnTo>
                  <a:lnTo>
                    <a:pt x="2" y="27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2" y="48"/>
                  </a:lnTo>
                  <a:lnTo>
                    <a:pt x="3" y="54"/>
                  </a:lnTo>
                  <a:lnTo>
                    <a:pt x="7" y="59"/>
                  </a:lnTo>
                  <a:lnTo>
                    <a:pt x="9" y="63"/>
                  </a:lnTo>
                  <a:lnTo>
                    <a:pt x="13" y="67"/>
                  </a:lnTo>
                  <a:lnTo>
                    <a:pt x="19" y="69"/>
                  </a:lnTo>
                  <a:lnTo>
                    <a:pt x="25" y="69"/>
                  </a:lnTo>
                  <a:lnTo>
                    <a:pt x="28" y="69"/>
                  </a:lnTo>
                  <a:lnTo>
                    <a:pt x="34" y="67"/>
                  </a:lnTo>
                  <a:lnTo>
                    <a:pt x="38" y="63"/>
                  </a:lnTo>
                  <a:lnTo>
                    <a:pt x="40" y="59"/>
                  </a:lnTo>
                  <a:lnTo>
                    <a:pt x="44" y="56"/>
                  </a:lnTo>
                  <a:lnTo>
                    <a:pt x="46" y="48"/>
                  </a:lnTo>
                  <a:lnTo>
                    <a:pt x="46" y="42"/>
                  </a:lnTo>
                  <a:lnTo>
                    <a:pt x="48" y="34"/>
                  </a:lnTo>
                  <a:lnTo>
                    <a:pt x="46" y="27"/>
                  </a:lnTo>
                  <a:lnTo>
                    <a:pt x="46" y="19"/>
                  </a:lnTo>
                  <a:lnTo>
                    <a:pt x="44" y="13"/>
                  </a:lnTo>
                  <a:lnTo>
                    <a:pt x="40" y="8"/>
                  </a:lnTo>
                  <a:lnTo>
                    <a:pt x="36" y="4"/>
                  </a:lnTo>
                  <a:lnTo>
                    <a:pt x="34" y="2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9" y="33"/>
                  </a:lnTo>
                  <a:lnTo>
                    <a:pt x="11" y="21"/>
                  </a:lnTo>
                  <a:lnTo>
                    <a:pt x="13" y="13"/>
                  </a:lnTo>
                  <a:lnTo>
                    <a:pt x="15" y="11"/>
                  </a:lnTo>
                  <a:lnTo>
                    <a:pt x="17" y="10"/>
                  </a:lnTo>
                  <a:lnTo>
                    <a:pt x="21" y="8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30" y="10"/>
                  </a:lnTo>
                  <a:lnTo>
                    <a:pt x="32" y="11"/>
                  </a:lnTo>
                  <a:lnTo>
                    <a:pt x="34" y="13"/>
                  </a:lnTo>
                  <a:lnTo>
                    <a:pt x="36" y="23"/>
                  </a:lnTo>
                  <a:lnTo>
                    <a:pt x="38" y="34"/>
                  </a:lnTo>
                  <a:lnTo>
                    <a:pt x="36" y="46"/>
                  </a:lnTo>
                  <a:lnTo>
                    <a:pt x="34" y="54"/>
                  </a:lnTo>
                  <a:lnTo>
                    <a:pt x="32" y="57"/>
                  </a:lnTo>
                  <a:lnTo>
                    <a:pt x="30" y="59"/>
                  </a:lnTo>
                  <a:lnTo>
                    <a:pt x="26" y="61"/>
                  </a:lnTo>
                  <a:lnTo>
                    <a:pt x="23" y="61"/>
                  </a:lnTo>
                  <a:lnTo>
                    <a:pt x="21" y="61"/>
                  </a:lnTo>
                  <a:lnTo>
                    <a:pt x="17" y="59"/>
                  </a:lnTo>
                  <a:lnTo>
                    <a:pt x="15" y="57"/>
                  </a:lnTo>
                  <a:lnTo>
                    <a:pt x="13" y="54"/>
                  </a:lnTo>
                  <a:lnTo>
                    <a:pt x="11" y="46"/>
                  </a:lnTo>
                  <a:lnTo>
                    <a:pt x="9" y="34"/>
                  </a:lnTo>
                  <a:lnTo>
                    <a:pt x="9" y="33"/>
                  </a:lnTo>
                  <a:lnTo>
                    <a:pt x="2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7" name="Freeform 248"/>
            <p:cNvSpPr>
              <a:spLocks/>
            </p:cNvSpPr>
            <p:nvPr/>
          </p:nvSpPr>
          <p:spPr bwMode="auto">
            <a:xfrm>
              <a:off x="2765" y="1659"/>
              <a:ext cx="50" cy="41"/>
            </a:xfrm>
            <a:custGeom>
              <a:avLst/>
              <a:gdLst>
                <a:gd name="T0" fmla="*/ 21 w 50"/>
                <a:gd name="T1" fmla="*/ 0 h 41"/>
                <a:gd name="T2" fmla="*/ 0 w 50"/>
                <a:gd name="T3" fmla="*/ 40 h 41"/>
                <a:gd name="T4" fmla="*/ 9 w 50"/>
                <a:gd name="T5" fmla="*/ 40 h 41"/>
                <a:gd name="T6" fmla="*/ 24 w 50"/>
                <a:gd name="T7" fmla="*/ 8 h 41"/>
                <a:gd name="T8" fmla="*/ 40 w 50"/>
                <a:gd name="T9" fmla="*/ 40 h 41"/>
                <a:gd name="T10" fmla="*/ 49 w 50"/>
                <a:gd name="T11" fmla="*/ 40 h 41"/>
                <a:gd name="T12" fmla="*/ 28 w 50"/>
                <a:gd name="T13" fmla="*/ 0 h 41"/>
                <a:gd name="T14" fmla="*/ 21 w 50"/>
                <a:gd name="T15" fmla="*/ 0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0"/>
                <a:gd name="T25" fmla="*/ 0 h 41"/>
                <a:gd name="T26" fmla="*/ 50 w 50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0" h="41">
                  <a:moveTo>
                    <a:pt x="21" y="0"/>
                  </a:moveTo>
                  <a:lnTo>
                    <a:pt x="0" y="40"/>
                  </a:lnTo>
                  <a:lnTo>
                    <a:pt x="9" y="40"/>
                  </a:lnTo>
                  <a:lnTo>
                    <a:pt x="24" y="8"/>
                  </a:lnTo>
                  <a:lnTo>
                    <a:pt x="40" y="40"/>
                  </a:lnTo>
                  <a:lnTo>
                    <a:pt x="49" y="40"/>
                  </a:lnTo>
                  <a:lnTo>
                    <a:pt x="2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8" name="Freeform 249"/>
            <p:cNvSpPr>
              <a:spLocks/>
            </p:cNvSpPr>
            <p:nvPr/>
          </p:nvSpPr>
          <p:spPr bwMode="auto">
            <a:xfrm>
              <a:off x="2816" y="1693"/>
              <a:ext cx="24" cy="17"/>
            </a:xfrm>
            <a:custGeom>
              <a:avLst/>
              <a:gdLst>
                <a:gd name="T0" fmla="*/ 0 w 24"/>
                <a:gd name="T1" fmla="*/ 0 h 17"/>
                <a:gd name="T2" fmla="*/ 0 w 24"/>
                <a:gd name="T3" fmla="*/ 16 h 17"/>
                <a:gd name="T4" fmla="*/ 23 w 24"/>
                <a:gd name="T5" fmla="*/ 16 h 17"/>
                <a:gd name="T6" fmla="*/ 23 w 24"/>
                <a:gd name="T7" fmla="*/ 0 h 17"/>
                <a:gd name="T8" fmla="*/ 0 w 24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7"/>
                <a:gd name="T17" fmla="*/ 24 w 24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7">
                  <a:moveTo>
                    <a:pt x="0" y="0"/>
                  </a:moveTo>
                  <a:lnTo>
                    <a:pt x="0" y="16"/>
                  </a:lnTo>
                  <a:lnTo>
                    <a:pt x="23" y="1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9" name="Freeform 250"/>
            <p:cNvSpPr>
              <a:spLocks/>
            </p:cNvSpPr>
            <p:nvPr/>
          </p:nvSpPr>
          <p:spPr bwMode="auto">
            <a:xfrm>
              <a:off x="2847" y="1657"/>
              <a:ext cx="49" cy="70"/>
            </a:xfrm>
            <a:custGeom>
              <a:avLst/>
              <a:gdLst>
                <a:gd name="T0" fmla="*/ 38 w 49"/>
                <a:gd name="T1" fmla="*/ 29 h 70"/>
                <a:gd name="T2" fmla="*/ 44 w 49"/>
                <a:gd name="T3" fmla="*/ 23 h 70"/>
                <a:gd name="T4" fmla="*/ 42 w 49"/>
                <a:gd name="T5" fmla="*/ 10 h 70"/>
                <a:gd name="T6" fmla="*/ 38 w 49"/>
                <a:gd name="T7" fmla="*/ 4 h 70"/>
                <a:gd name="T8" fmla="*/ 23 w 49"/>
                <a:gd name="T9" fmla="*/ 0 h 70"/>
                <a:gd name="T10" fmla="*/ 13 w 49"/>
                <a:gd name="T11" fmla="*/ 2 h 70"/>
                <a:gd name="T12" fmla="*/ 6 w 49"/>
                <a:gd name="T13" fmla="*/ 8 h 70"/>
                <a:gd name="T14" fmla="*/ 2 w 49"/>
                <a:gd name="T15" fmla="*/ 21 h 70"/>
                <a:gd name="T16" fmla="*/ 11 w 49"/>
                <a:gd name="T17" fmla="*/ 13 h 70"/>
                <a:gd name="T18" fmla="*/ 15 w 49"/>
                <a:gd name="T19" fmla="*/ 10 h 70"/>
                <a:gd name="T20" fmla="*/ 23 w 49"/>
                <a:gd name="T21" fmla="*/ 8 h 70"/>
                <a:gd name="T22" fmla="*/ 33 w 49"/>
                <a:gd name="T23" fmla="*/ 10 h 70"/>
                <a:gd name="T24" fmla="*/ 36 w 49"/>
                <a:gd name="T25" fmla="*/ 19 h 70"/>
                <a:gd name="T26" fmla="*/ 33 w 49"/>
                <a:gd name="T27" fmla="*/ 25 h 70"/>
                <a:gd name="T28" fmla="*/ 23 w 49"/>
                <a:gd name="T29" fmla="*/ 29 h 70"/>
                <a:gd name="T30" fmla="*/ 19 w 49"/>
                <a:gd name="T31" fmla="*/ 36 h 70"/>
                <a:gd name="T32" fmla="*/ 27 w 49"/>
                <a:gd name="T33" fmla="*/ 36 h 70"/>
                <a:gd name="T34" fmla="*/ 34 w 49"/>
                <a:gd name="T35" fmla="*/ 40 h 70"/>
                <a:gd name="T36" fmla="*/ 38 w 49"/>
                <a:gd name="T37" fmla="*/ 48 h 70"/>
                <a:gd name="T38" fmla="*/ 34 w 49"/>
                <a:gd name="T39" fmla="*/ 57 h 70"/>
                <a:gd name="T40" fmla="*/ 23 w 49"/>
                <a:gd name="T41" fmla="*/ 61 h 70"/>
                <a:gd name="T42" fmla="*/ 13 w 49"/>
                <a:gd name="T43" fmla="*/ 57 h 70"/>
                <a:gd name="T44" fmla="*/ 10 w 49"/>
                <a:gd name="T45" fmla="*/ 46 h 70"/>
                <a:gd name="T46" fmla="*/ 2 w 49"/>
                <a:gd name="T47" fmla="*/ 54 h 70"/>
                <a:gd name="T48" fmla="*/ 8 w 49"/>
                <a:gd name="T49" fmla="*/ 63 h 70"/>
                <a:gd name="T50" fmla="*/ 17 w 49"/>
                <a:gd name="T51" fmla="*/ 69 h 70"/>
                <a:gd name="T52" fmla="*/ 29 w 49"/>
                <a:gd name="T53" fmla="*/ 69 h 70"/>
                <a:gd name="T54" fmla="*/ 36 w 49"/>
                <a:gd name="T55" fmla="*/ 65 h 70"/>
                <a:gd name="T56" fmla="*/ 44 w 49"/>
                <a:gd name="T57" fmla="*/ 59 h 70"/>
                <a:gd name="T58" fmla="*/ 46 w 49"/>
                <a:gd name="T59" fmla="*/ 52 h 70"/>
                <a:gd name="T60" fmla="*/ 46 w 49"/>
                <a:gd name="T61" fmla="*/ 42 h 70"/>
                <a:gd name="T62" fmla="*/ 42 w 49"/>
                <a:gd name="T63" fmla="*/ 34 h 70"/>
                <a:gd name="T64" fmla="*/ 36 w 49"/>
                <a:gd name="T65" fmla="*/ 31 h 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9"/>
                <a:gd name="T100" fmla="*/ 0 h 70"/>
                <a:gd name="T101" fmla="*/ 49 w 49"/>
                <a:gd name="T102" fmla="*/ 70 h 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9" h="70">
                  <a:moveTo>
                    <a:pt x="36" y="31"/>
                  </a:moveTo>
                  <a:lnTo>
                    <a:pt x="38" y="29"/>
                  </a:lnTo>
                  <a:lnTo>
                    <a:pt x="42" y="27"/>
                  </a:lnTo>
                  <a:lnTo>
                    <a:pt x="44" y="23"/>
                  </a:lnTo>
                  <a:lnTo>
                    <a:pt x="44" y="17"/>
                  </a:lnTo>
                  <a:lnTo>
                    <a:pt x="42" y="10"/>
                  </a:lnTo>
                  <a:lnTo>
                    <a:pt x="40" y="8"/>
                  </a:lnTo>
                  <a:lnTo>
                    <a:pt x="38" y="4"/>
                  </a:lnTo>
                  <a:lnTo>
                    <a:pt x="33" y="2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4" y="13"/>
                  </a:lnTo>
                  <a:lnTo>
                    <a:pt x="2" y="21"/>
                  </a:lnTo>
                  <a:lnTo>
                    <a:pt x="10" y="21"/>
                  </a:lnTo>
                  <a:lnTo>
                    <a:pt x="11" y="13"/>
                  </a:lnTo>
                  <a:lnTo>
                    <a:pt x="13" y="11"/>
                  </a:lnTo>
                  <a:lnTo>
                    <a:pt x="15" y="10"/>
                  </a:lnTo>
                  <a:lnTo>
                    <a:pt x="19" y="8"/>
                  </a:lnTo>
                  <a:lnTo>
                    <a:pt x="23" y="8"/>
                  </a:lnTo>
                  <a:lnTo>
                    <a:pt x="29" y="8"/>
                  </a:lnTo>
                  <a:lnTo>
                    <a:pt x="33" y="10"/>
                  </a:lnTo>
                  <a:lnTo>
                    <a:pt x="34" y="13"/>
                  </a:lnTo>
                  <a:lnTo>
                    <a:pt x="36" y="19"/>
                  </a:lnTo>
                  <a:lnTo>
                    <a:pt x="34" y="23"/>
                  </a:lnTo>
                  <a:lnTo>
                    <a:pt x="33" y="25"/>
                  </a:lnTo>
                  <a:lnTo>
                    <a:pt x="29" y="29"/>
                  </a:lnTo>
                  <a:lnTo>
                    <a:pt x="23" y="29"/>
                  </a:lnTo>
                  <a:lnTo>
                    <a:pt x="19" y="29"/>
                  </a:lnTo>
                  <a:lnTo>
                    <a:pt x="19" y="36"/>
                  </a:lnTo>
                  <a:lnTo>
                    <a:pt x="21" y="36"/>
                  </a:lnTo>
                  <a:lnTo>
                    <a:pt x="27" y="36"/>
                  </a:lnTo>
                  <a:lnTo>
                    <a:pt x="33" y="38"/>
                  </a:lnTo>
                  <a:lnTo>
                    <a:pt x="34" y="40"/>
                  </a:lnTo>
                  <a:lnTo>
                    <a:pt x="36" y="42"/>
                  </a:lnTo>
                  <a:lnTo>
                    <a:pt x="38" y="48"/>
                  </a:lnTo>
                  <a:lnTo>
                    <a:pt x="36" y="54"/>
                  </a:lnTo>
                  <a:lnTo>
                    <a:pt x="34" y="57"/>
                  </a:lnTo>
                  <a:lnTo>
                    <a:pt x="29" y="59"/>
                  </a:lnTo>
                  <a:lnTo>
                    <a:pt x="23" y="61"/>
                  </a:lnTo>
                  <a:lnTo>
                    <a:pt x="17" y="59"/>
                  </a:lnTo>
                  <a:lnTo>
                    <a:pt x="13" y="57"/>
                  </a:lnTo>
                  <a:lnTo>
                    <a:pt x="10" y="54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2" y="54"/>
                  </a:lnTo>
                  <a:lnTo>
                    <a:pt x="4" y="59"/>
                  </a:lnTo>
                  <a:lnTo>
                    <a:pt x="8" y="63"/>
                  </a:lnTo>
                  <a:lnTo>
                    <a:pt x="11" y="67"/>
                  </a:lnTo>
                  <a:lnTo>
                    <a:pt x="17" y="69"/>
                  </a:lnTo>
                  <a:lnTo>
                    <a:pt x="23" y="69"/>
                  </a:lnTo>
                  <a:lnTo>
                    <a:pt x="29" y="69"/>
                  </a:lnTo>
                  <a:lnTo>
                    <a:pt x="33" y="67"/>
                  </a:lnTo>
                  <a:lnTo>
                    <a:pt x="36" y="65"/>
                  </a:lnTo>
                  <a:lnTo>
                    <a:pt x="40" y="63"/>
                  </a:lnTo>
                  <a:lnTo>
                    <a:pt x="44" y="59"/>
                  </a:lnTo>
                  <a:lnTo>
                    <a:pt x="46" y="56"/>
                  </a:lnTo>
                  <a:lnTo>
                    <a:pt x="46" y="52"/>
                  </a:lnTo>
                  <a:lnTo>
                    <a:pt x="48" y="48"/>
                  </a:lnTo>
                  <a:lnTo>
                    <a:pt x="46" y="42"/>
                  </a:lnTo>
                  <a:lnTo>
                    <a:pt x="44" y="38"/>
                  </a:lnTo>
                  <a:lnTo>
                    <a:pt x="42" y="34"/>
                  </a:lnTo>
                  <a:lnTo>
                    <a:pt x="38" y="33"/>
                  </a:lnTo>
                  <a:lnTo>
                    <a:pt x="36" y="3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0" name="Freeform 251"/>
            <p:cNvSpPr>
              <a:spLocks/>
            </p:cNvSpPr>
            <p:nvPr/>
          </p:nvSpPr>
          <p:spPr bwMode="auto">
            <a:xfrm>
              <a:off x="2901" y="1653"/>
              <a:ext cx="24" cy="91"/>
            </a:xfrm>
            <a:custGeom>
              <a:avLst/>
              <a:gdLst>
                <a:gd name="T0" fmla="*/ 5 w 24"/>
                <a:gd name="T1" fmla="*/ 0 h 91"/>
                <a:gd name="T2" fmla="*/ 0 w 24"/>
                <a:gd name="T3" fmla="*/ 0 h 91"/>
                <a:gd name="T4" fmla="*/ 2 w 24"/>
                <a:gd name="T5" fmla="*/ 4 h 91"/>
                <a:gd name="T6" fmla="*/ 7 w 24"/>
                <a:gd name="T7" fmla="*/ 19 h 91"/>
                <a:gd name="T8" fmla="*/ 11 w 24"/>
                <a:gd name="T9" fmla="*/ 27 h 91"/>
                <a:gd name="T10" fmla="*/ 13 w 24"/>
                <a:gd name="T11" fmla="*/ 35 h 91"/>
                <a:gd name="T12" fmla="*/ 13 w 24"/>
                <a:gd name="T13" fmla="*/ 44 h 91"/>
                <a:gd name="T14" fmla="*/ 13 w 24"/>
                <a:gd name="T15" fmla="*/ 56 h 91"/>
                <a:gd name="T16" fmla="*/ 9 w 24"/>
                <a:gd name="T17" fmla="*/ 67 h 91"/>
                <a:gd name="T18" fmla="*/ 7 w 24"/>
                <a:gd name="T19" fmla="*/ 77 h 91"/>
                <a:gd name="T20" fmla="*/ 0 w 24"/>
                <a:gd name="T21" fmla="*/ 90 h 91"/>
                <a:gd name="T22" fmla="*/ 5 w 24"/>
                <a:gd name="T23" fmla="*/ 90 h 91"/>
                <a:gd name="T24" fmla="*/ 7 w 24"/>
                <a:gd name="T25" fmla="*/ 90 h 91"/>
                <a:gd name="T26" fmla="*/ 13 w 24"/>
                <a:gd name="T27" fmla="*/ 79 h 91"/>
                <a:gd name="T28" fmla="*/ 19 w 24"/>
                <a:gd name="T29" fmla="*/ 67 h 91"/>
                <a:gd name="T30" fmla="*/ 21 w 24"/>
                <a:gd name="T31" fmla="*/ 58 h 91"/>
                <a:gd name="T32" fmla="*/ 23 w 24"/>
                <a:gd name="T33" fmla="*/ 46 h 91"/>
                <a:gd name="T34" fmla="*/ 21 w 24"/>
                <a:gd name="T35" fmla="*/ 37 h 91"/>
                <a:gd name="T36" fmla="*/ 19 w 24"/>
                <a:gd name="T37" fmla="*/ 27 h 91"/>
                <a:gd name="T38" fmla="*/ 15 w 24"/>
                <a:gd name="T39" fmla="*/ 17 h 91"/>
                <a:gd name="T40" fmla="*/ 9 w 24"/>
                <a:gd name="T41" fmla="*/ 8 h 91"/>
                <a:gd name="T42" fmla="*/ 5 w 24"/>
                <a:gd name="T43" fmla="*/ 2 h 91"/>
                <a:gd name="T44" fmla="*/ 5 w 24"/>
                <a:gd name="T45" fmla="*/ 0 h 9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4"/>
                <a:gd name="T70" fmla="*/ 0 h 91"/>
                <a:gd name="T71" fmla="*/ 24 w 24"/>
                <a:gd name="T72" fmla="*/ 91 h 9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4" h="91">
                  <a:moveTo>
                    <a:pt x="5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7" y="19"/>
                  </a:lnTo>
                  <a:lnTo>
                    <a:pt x="11" y="27"/>
                  </a:lnTo>
                  <a:lnTo>
                    <a:pt x="13" y="35"/>
                  </a:lnTo>
                  <a:lnTo>
                    <a:pt x="13" y="44"/>
                  </a:lnTo>
                  <a:lnTo>
                    <a:pt x="13" y="56"/>
                  </a:lnTo>
                  <a:lnTo>
                    <a:pt x="9" y="67"/>
                  </a:lnTo>
                  <a:lnTo>
                    <a:pt x="7" y="77"/>
                  </a:lnTo>
                  <a:lnTo>
                    <a:pt x="0" y="90"/>
                  </a:lnTo>
                  <a:lnTo>
                    <a:pt x="5" y="90"/>
                  </a:lnTo>
                  <a:lnTo>
                    <a:pt x="7" y="90"/>
                  </a:lnTo>
                  <a:lnTo>
                    <a:pt x="13" y="79"/>
                  </a:lnTo>
                  <a:lnTo>
                    <a:pt x="19" y="67"/>
                  </a:lnTo>
                  <a:lnTo>
                    <a:pt x="21" y="58"/>
                  </a:lnTo>
                  <a:lnTo>
                    <a:pt x="23" y="46"/>
                  </a:lnTo>
                  <a:lnTo>
                    <a:pt x="21" y="37"/>
                  </a:lnTo>
                  <a:lnTo>
                    <a:pt x="19" y="27"/>
                  </a:lnTo>
                  <a:lnTo>
                    <a:pt x="15" y="17"/>
                  </a:lnTo>
                  <a:lnTo>
                    <a:pt x="9" y="8"/>
                  </a:lnTo>
                  <a:lnTo>
                    <a:pt x="5" y="2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1" name="Freeform 252"/>
            <p:cNvSpPr>
              <a:spLocks/>
            </p:cNvSpPr>
            <p:nvPr/>
          </p:nvSpPr>
          <p:spPr bwMode="auto">
            <a:xfrm>
              <a:off x="1538" y="1927"/>
              <a:ext cx="24" cy="17"/>
            </a:xfrm>
            <a:custGeom>
              <a:avLst/>
              <a:gdLst>
                <a:gd name="T0" fmla="*/ 0 w 24"/>
                <a:gd name="T1" fmla="*/ 0 h 17"/>
                <a:gd name="T2" fmla="*/ 0 w 24"/>
                <a:gd name="T3" fmla="*/ 16 h 17"/>
                <a:gd name="T4" fmla="*/ 23 w 24"/>
                <a:gd name="T5" fmla="*/ 16 h 17"/>
                <a:gd name="T6" fmla="*/ 23 w 24"/>
                <a:gd name="T7" fmla="*/ 0 h 17"/>
                <a:gd name="T8" fmla="*/ 0 w 24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7"/>
                <a:gd name="T17" fmla="*/ 24 w 24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7">
                  <a:moveTo>
                    <a:pt x="0" y="0"/>
                  </a:moveTo>
                  <a:lnTo>
                    <a:pt x="0" y="16"/>
                  </a:lnTo>
                  <a:lnTo>
                    <a:pt x="23" y="1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2" name="Freeform 253"/>
            <p:cNvSpPr>
              <a:spLocks/>
            </p:cNvSpPr>
            <p:nvPr/>
          </p:nvSpPr>
          <p:spPr bwMode="auto">
            <a:xfrm>
              <a:off x="1574" y="1948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0 w 17"/>
                <a:gd name="T3" fmla="*/ 16 h 17"/>
                <a:gd name="T4" fmla="*/ 16 w 17"/>
                <a:gd name="T5" fmla="*/ 16 h 17"/>
                <a:gd name="T6" fmla="*/ 16 w 17"/>
                <a:gd name="T7" fmla="*/ 0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3" name="Freeform 254"/>
            <p:cNvSpPr>
              <a:spLocks/>
            </p:cNvSpPr>
            <p:nvPr/>
          </p:nvSpPr>
          <p:spPr bwMode="auto">
            <a:xfrm>
              <a:off x="1597" y="1927"/>
              <a:ext cx="24" cy="17"/>
            </a:xfrm>
            <a:custGeom>
              <a:avLst/>
              <a:gdLst>
                <a:gd name="T0" fmla="*/ 0 w 24"/>
                <a:gd name="T1" fmla="*/ 0 h 17"/>
                <a:gd name="T2" fmla="*/ 0 w 24"/>
                <a:gd name="T3" fmla="*/ 16 h 17"/>
                <a:gd name="T4" fmla="*/ 23 w 24"/>
                <a:gd name="T5" fmla="*/ 16 h 17"/>
                <a:gd name="T6" fmla="*/ 23 w 24"/>
                <a:gd name="T7" fmla="*/ 0 h 17"/>
                <a:gd name="T8" fmla="*/ 0 w 24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7"/>
                <a:gd name="T17" fmla="*/ 24 w 24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7">
                  <a:moveTo>
                    <a:pt x="0" y="0"/>
                  </a:moveTo>
                  <a:lnTo>
                    <a:pt x="0" y="16"/>
                  </a:lnTo>
                  <a:lnTo>
                    <a:pt x="23" y="1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4" name="Freeform 255"/>
            <p:cNvSpPr>
              <a:spLocks/>
            </p:cNvSpPr>
            <p:nvPr/>
          </p:nvSpPr>
          <p:spPr bwMode="auto">
            <a:xfrm>
              <a:off x="1653" y="1889"/>
              <a:ext cx="62" cy="70"/>
            </a:xfrm>
            <a:custGeom>
              <a:avLst/>
              <a:gdLst>
                <a:gd name="T0" fmla="*/ 25 w 62"/>
                <a:gd name="T1" fmla="*/ 0 h 70"/>
                <a:gd name="T2" fmla="*/ 0 w 62"/>
                <a:gd name="T3" fmla="*/ 69 h 70"/>
                <a:gd name="T4" fmla="*/ 10 w 62"/>
                <a:gd name="T5" fmla="*/ 69 h 70"/>
                <a:gd name="T6" fmla="*/ 15 w 62"/>
                <a:gd name="T7" fmla="*/ 49 h 70"/>
                <a:gd name="T8" fmla="*/ 44 w 62"/>
                <a:gd name="T9" fmla="*/ 49 h 70"/>
                <a:gd name="T10" fmla="*/ 50 w 62"/>
                <a:gd name="T11" fmla="*/ 69 h 70"/>
                <a:gd name="T12" fmla="*/ 61 w 62"/>
                <a:gd name="T13" fmla="*/ 69 h 70"/>
                <a:gd name="T14" fmla="*/ 36 w 62"/>
                <a:gd name="T15" fmla="*/ 0 h 70"/>
                <a:gd name="T16" fmla="*/ 25 w 62"/>
                <a:gd name="T17" fmla="*/ 0 h 70"/>
                <a:gd name="T18" fmla="*/ 31 w 62"/>
                <a:gd name="T19" fmla="*/ 11 h 70"/>
                <a:gd name="T20" fmla="*/ 40 w 62"/>
                <a:gd name="T21" fmla="*/ 42 h 70"/>
                <a:gd name="T22" fmla="*/ 19 w 62"/>
                <a:gd name="T23" fmla="*/ 42 h 70"/>
                <a:gd name="T24" fmla="*/ 31 w 62"/>
                <a:gd name="T25" fmla="*/ 11 h 70"/>
                <a:gd name="T26" fmla="*/ 25 w 62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2"/>
                <a:gd name="T43" fmla="*/ 0 h 70"/>
                <a:gd name="T44" fmla="*/ 62 w 62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2" h="70">
                  <a:moveTo>
                    <a:pt x="25" y="0"/>
                  </a:moveTo>
                  <a:lnTo>
                    <a:pt x="0" y="69"/>
                  </a:lnTo>
                  <a:lnTo>
                    <a:pt x="10" y="69"/>
                  </a:lnTo>
                  <a:lnTo>
                    <a:pt x="15" y="49"/>
                  </a:lnTo>
                  <a:lnTo>
                    <a:pt x="44" y="49"/>
                  </a:lnTo>
                  <a:lnTo>
                    <a:pt x="50" y="69"/>
                  </a:lnTo>
                  <a:lnTo>
                    <a:pt x="61" y="69"/>
                  </a:lnTo>
                  <a:lnTo>
                    <a:pt x="36" y="0"/>
                  </a:lnTo>
                  <a:lnTo>
                    <a:pt x="25" y="0"/>
                  </a:lnTo>
                  <a:lnTo>
                    <a:pt x="31" y="11"/>
                  </a:lnTo>
                  <a:lnTo>
                    <a:pt x="40" y="42"/>
                  </a:lnTo>
                  <a:lnTo>
                    <a:pt x="19" y="42"/>
                  </a:lnTo>
                  <a:lnTo>
                    <a:pt x="31" y="11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5" name="Freeform 256"/>
            <p:cNvSpPr>
              <a:spLocks/>
            </p:cNvSpPr>
            <p:nvPr/>
          </p:nvSpPr>
          <p:spPr bwMode="auto">
            <a:xfrm>
              <a:off x="1718" y="1889"/>
              <a:ext cx="45" cy="72"/>
            </a:xfrm>
            <a:custGeom>
              <a:avLst/>
              <a:gdLst>
                <a:gd name="T0" fmla="*/ 37 w 45"/>
                <a:gd name="T1" fmla="*/ 0 h 72"/>
                <a:gd name="T2" fmla="*/ 37 w 45"/>
                <a:gd name="T3" fmla="*/ 26 h 72"/>
                <a:gd name="T4" fmla="*/ 33 w 45"/>
                <a:gd name="T5" fmla="*/ 23 h 72"/>
                <a:gd name="T6" fmla="*/ 29 w 45"/>
                <a:gd name="T7" fmla="*/ 19 h 72"/>
                <a:gd name="T8" fmla="*/ 25 w 45"/>
                <a:gd name="T9" fmla="*/ 19 h 72"/>
                <a:gd name="T10" fmla="*/ 21 w 45"/>
                <a:gd name="T11" fmla="*/ 17 h 72"/>
                <a:gd name="T12" fmla="*/ 17 w 45"/>
                <a:gd name="T13" fmla="*/ 19 h 72"/>
                <a:gd name="T14" fmla="*/ 14 w 45"/>
                <a:gd name="T15" fmla="*/ 19 h 72"/>
                <a:gd name="T16" fmla="*/ 8 w 45"/>
                <a:gd name="T17" fmla="*/ 21 h 72"/>
                <a:gd name="T18" fmla="*/ 6 w 45"/>
                <a:gd name="T19" fmla="*/ 25 h 72"/>
                <a:gd name="T20" fmla="*/ 4 w 45"/>
                <a:gd name="T21" fmla="*/ 28 h 72"/>
                <a:gd name="T22" fmla="*/ 2 w 45"/>
                <a:gd name="T23" fmla="*/ 32 h 72"/>
                <a:gd name="T24" fmla="*/ 0 w 45"/>
                <a:gd name="T25" fmla="*/ 38 h 72"/>
                <a:gd name="T26" fmla="*/ 0 w 45"/>
                <a:gd name="T27" fmla="*/ 42 h 72"/>
                <a:gd name="T28" fmla="*/ 0 w 45"/>
                <a:gd name="T29" fmla="*/ 49 h 72"/>
                <a:gd name="T30" fmla="*/ 2 w 45"/>
                <a:gd name="T31" fmla="*/ 53 h 72"/>
                <a:gd name="T32" fmla="*/ 4 w 45"/>
                <a:gd name="T33" fmla="*/ 59 h 72"/>
                <a:gd name="T34" fmla="*/ 6 w 45"/>
                <a:gd name="T35" fmla="*/ 63 h 72"/>
                <a:gd name="T36" fmla="*/ 10 w 45"/>
                <a:gd name="T37" fmla="*/ 67 h 72"/>
                <a:gd name="T38" fmla="*/ 14 w 45"/>
                <a:gd name="T39" fmla="*/ 69 h 72"/>
                <a:gd name="T40" fmla="*/ 17 w 45"/>
                <a:gd name="T41" fmla="*/ 71 h 72"/>
                <a:gd name="T42" fmla="*/ 23 w 45"/>
                <a:gd name="T43" fmla="*/ 71 h 72"/>
                <a:gd name="T44" fmla="*/ 27 w 45"/>
                <a:gd name="T45" fmla="*/ 71 h 72"/>
                <a:gd name="T46" fmla="*/ 31 w 45"/>
                <a:gd name="T47" fmla="*/ 69 h 72"/>
                <a:gd name="T48" fmla="*/ 35 w 45"/>
                <a:gd name="T49" fmla="*/ 67 h 72"/>
                <a:gd name="T50" fmla="*/ 37 w 45"/>
                <a:gd name="T51" fmla="*/ 63 h 72"/>
                <a:gd name="T52" fmla="*/ 37 w 45"/>
                <a:gd name="T53" fmla="*/ 69 h 72"/>
                <a:gd name="T54" fmla="*/ 44 w 45"/>
                <a:gd name="T55" fmla="*/ 69 h 72"/>
                <a:gd name="T56" fmla="*/ 44 w 45"/>
                <a:gd name="T57" fmla="*/ 0 h 72"/>
                <a:gd name="T58" fmla="*/ 37 w 45"/>
                <a:gd name="T59" fmla="*/ 0 h 72"/>
                <a:gd name="T60" fmla="*/ 23 w 45"/>
                <a:gd name="T61" fmla="*/ 25 h 72"/>
                <a:gd name="T62" fmla="*/ 29 w 45"/>
                <a:gd name="T63" fmla="*/ 26 h 72"/>
                <a:gd name="T64" fmla="*/ 31 w 45"/>
                <a:gd name="T65" fmla="*/ 28 h 72"/>
                <a:gd name="T66" fmla="*/ 33 w 45"/>
                <a:gd name="T67" fmla="*/ 30 h 72"/>
                <a:gd name="T68" fmla="*/ 35 w 45"/>
                <a:gd name="T69" fmla="*/ 36 h 72"/>
                <a:gd name="T70" fmla="*/ 37 w 45"/>
                <a:gd name="T71" fmla="*/ 46 h 72"/>
                <a:gd name="T72" fmla="*/ 37 w 45"/>
                <a:gd name="T73" fmla="*/ 51 h 72"/>
                <a:gd name="T74" fmla="*/ 35 w 45"/>
                <a:gd name="T75" fmla="*/ 57 h 72"/>
                <a:gd name="T76" fmla="*/ 31 w 45"/>
                <a:gd name="T77" fmla="*/ 59 h 72"/>
                <a:gd name="T78" fmla="*/ 29 w 45"/>
                <a:gd name="T79" fmla="*/ 61 h 72"/>
                <a:gd name="T80" fmla="*/ 25 w 45"/>
                <a:gd name="T81" fmla="*/ 63 h 72"/>
                <a:gd name="T82" fmla="*/ 23 w 45"/>
                <a:gd name="T83" fmla="*/ 63 h 72"/>
                <a:gd name="T84" fmla="*/ 17 w 45"/>
                <a:gd name="T85" fmla="*/ 61 h 72"/>
                <a:gd name="T86" fmla="*/ 14 w 45"/>
                <a:gd name="T87" fmla="*/ 59 h 72"/>
                <a:gd name="T88" fmla="*/ 10 w 45"/>
                <a:gd name="T89" fmla="*/ 51 h 72"/>
                <a:gd name="T90" fmla="*/ 10 w 45"/>
                <a:gd name="T91" fmla="*/ 44 h 72"/>
                <a:gd name="T92" fmla="*/ 10 w 45"/>
                <a:gd name="T93" fmla="*/ 36 h 72"/>
                <a:gd name="T94" fmla="*/ 14 w 45"/>
                <a:gd name="T95" fmla="*/ 30 h 72"/>
                <a:gd name="T96" fmla="*/ 17 w 45"/>
                <a:gd name="T97" fmla="*/ 26 h 72"/>
                <a:gd name="T98" fmla="*/ 23 w 45"/>
                <a:gd name="T99" fmla="*/ 25 h 72"/>
                <a:gd name="T100" fmla="*/ 37 w 45"/>
                <a:gd name="T101" fmla="*/ 0 h 7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5"/>
                <a:gd name="T154" fmla="*/ 0 h 72"/>
                <a:gd name="T155" fmla="*/ 45 w 45"/>
                <a:gd name="T156" fmla="*/ 72 h 7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5" h="72">
                  <a:moveTo>
                    <a:pt x="37" y="0"/>
                  </a:moveTo>
                  <a:lnTo>
                    <a:pt x="37" y="26"/>
                  </a:lnTo>
                  <a:lnTo>
                    <a:pt x="33" y="23"/>
                  </a:lnTo>
                  <a:lnTo>
                    <a:pt x="29" y="19"/>
                  </a:lnTo>
                  <a:lnTo>
                    <a:pt x="25" y="19"/>
                  </a:lnTo>
                  <a:lnTo>
                    <a:pt x="21" y="17"/>
                  </a:lnTo>
                  <a:lnTo>
                    <a:pt x="17" y="19"/>
                  </a:lnTo>
                  <a:lnTo>
                    <a:pt x="14" y="19"/>
                  </a:lnTo>
                  <a:lnTo>
                    <a:pt x="8" y="21"/>
                  </a:lnTo>
                  <a:lnTo>
                    <a:pt x="6" y="25"/>
                  </a:lnTo>
                  <a:lnTo>
                    <a:pt x="4" y="28"/>
                  </a:lnTo>
                  <a:lnTo>
                    <a:pt x="2" y="32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9"/>
                  </a:lnTo>
                  <a:lnTo>
                    <a:pt x="2" y="53"/>
                  </a:lnTo>
                  <a:lnTo>
                    <a:pt x="4" y="59"/>
                  </a:lnTo>
                  <a:lnTo>
                    <a:pt x="6" y="63"/>
                  </a:lnTo>
                  <a:lnTo>
                    <a:pt x="10" y="67"/>
                  </a:lnTo>
                  <a:lnTo>
                    <a:pt x="14" y="69"/>
                  </a:lnTo>
                  <a:lnTo>
                    <a:pt x="17" y="71"/>
                  </a:lnTo>
                  <a:lnTo>
                    <a:pt x="23" y="71"/>
                  </a:lnTo>
                  <a:lnTo>
                    <a:pt x="27" y="71"/>
                  </a:lnTo>
                  <a:lnTo>
                    <a:pt x="31" y="69"/>
                  </a:lnTo>
                  <a:lnTo>
                    <a:pt x="35" y="67"/>
                  </a:lnTo>
                  <a:lnTo>
                    <a:pt x="37" y="63"/>
                  </a:lnTo>
                  <a:lnTo>
                    <a:pt x="37" y="69"/>
                  </a:lnTo>
                  <a:lnTo>
                    <a:pt x="44" y="69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23" y="25"/>
                  </a:lnTo>
                  <a:lnTo>
                    <a:pt x="29" y="26"/>
                  </a:lnTo>
                  <a:lnTo>
                    <a:pt x="31" y="28"/>
                  </a:lnTo>
                  <a:lnTo>
                    <a:pt x="33" y="30"/>
                  </a:lnTo>
                  <a:lnTo>
                    <a:pt x="35" y="36"/>
                  </a:lnTo>
                  <a:lnTo>
                    <a:pt x="37" y="46"/>
                  </a:lnTo>
                  <a:lnTo>
                    <a:pt x="37" y="51"/>
                  </a:lnTo>
                  <a:lnTo>
                    <a:pt x="35" y="57"/>
                  </a:lnTo>
                  <a:lnTo>
                    <a:pt x="31" y="59"/>
                  </a:lnTo>
                  <a:lnTo>
                    <a:pt x="29" y="61"/>
                  </a:lnTo>
                  <a:lnTo>
                    <a:pt x="25" y="63"/>
                  </a:lnTo>
                  <a:lnTo>
                    <a:pt x="23" y="63"/>
                  </a:lnTo>
                  <a:lnTo>
                    <a:pt x="17" y="61"/>
                  </a:lnTo>
                  <a:lnTo>
                    <a:pt x="14" y="59"/>
                  </a:lnTo>
                  <a:lnTo>
                    <a:pt x="10" y="51"/>
                  </a:lnTo>
                  <a:lnTo>
                    <a:pt x="10" y="44"/>
                  </a:lnTo>
                  <a:lnTo>
                    <a:pt x="10" y="36"/>
                  </a:lnTo>
                  <a:lnTo>
                    <a:pt x="14" y="30"/>
                  </a:lnTo>
                  <a:lnTo>
                    <a:pt x="17" y="26"/>
                  </a:lnTo>
                  <a:lnTo>
                    <a:pt x="23" y="25"/>
                  </a:lnTo>
                  <a:lnTo>
                    <a:pt x="3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6" name="Freeform 257"/>
            <p:cNvSpPr>
              <a:spLocks/>
            </p:cNvSpPr>
            <p:nvPr/>
          </p:nvSpPr>
          <p:spPr bwMode="auto">
            <a:xfrm>
              <a:off x="1772" y="1906"/>
              <a:ext cx="49" cy="55"/>
            </a:xfrm>
            <a:custGeom>
              <a:avLst/>
              <a:gdLst>
                <a:gd name="T0" fmla="*/ 44 w 49"/>
                <a:gd name="T1" fmla="*/ 46 h 55"/>
                <a:gd name="T2" fmla="*/ 42 w 49"/>
                <a:gd name="T3" fmla="*/ 44 h 55"/>
                <a:gd name="T4" fmla="*/ 40 w 49"/>
                <a:gd name="T5" fmla="*/ 9 h 55"/>
                <a:gd name="T6" fmla="*/ 31 w 49"/>
                <a:gd name="T7" fmla="*/ 2 h 55"/>
                <a:gd name="T8" fmla="*/ 13 w 49"/>
                <a:gd name="T9" fmla="*/ 2 h 55"/>
                <a:gd name="T10" fmla="*/ 6 w 49"/>
                <a:gd name="T11" fmla="*/ 8 h 55"/>
                <a:gd name="T12" fmla="*/ 2 w 49"/>
                <a:gd name="T13" fmla="*/ 17 h 55"/>
                <a:gd name="T14" fmla="*/ 11 w 49"/>
                <a:gd name="T15" fmla="*/ 13 h 55"/>
                <a:gd name="T16" fmla="*/ 17 w 49"/>
                <a:gd name="T17" fmla="*/ 8 h 55"/>
                <a:gd name="T18" fmla="*/ 27 w 49"/>
                <a:gd name="T19" fmla="*/ 8 h 55"/>
                <a:gd name="T20" fmla="*/ 32 w 49"/>
                <a:gd name="T21" fmla="*/ 13 h 55"/>
                <a:gd name="T22" fmla="*/ 32 w 49"/>
                <a:gd name="T23" fmla="*/ 19 h 55"/>
                <a:gd name="T24" fmla="*/ 27 w 49"/>
                <a:gd name="T25" fmla="*/ 23 h 55"/>
                <a:gd name="T26" fmla="*/ 9 w 49"/>
                <a:gd name="T27" fmla="*/ 25 h 55"/>
                <a:gd name="T28" fmla="*/ 2 w 49"/>
                <a:gd name="T29" fmla="*/ 31 h 55"/>
                <a:gd name="T30" fmla="*/ 0 w 49"/>
                <a:gd name="T31" fmla="*/ 38 h 55"/>
                <a:gd name="T32" fmla="*/ 4 w 49"/>
                <a:gd name="T33" fmla="*/ 50 h 55"/>
                <a:gd name="T34" fmla="*/ 17 w 49"/>
                <a:gd name="T35" fmla="*/ 54 h 55"/>
                <a:gd name="T36" fmla="*/ 25 w 49"/>
                <a:gd name="T37" fmla="*/ 52 h 55"/>
                <a:gd name="T38" fmla="*/ 34 w 49"/>
                <a:gd name="T39" fmla="*/ 46 h 55"/>
                <a:gd name="T40" fmla="*/ 36 w 49"/>
                <a:gd name="T41" fmla="*/ 52 h 55"/>
                <a:gd name="T42" fmla="*/ 42 w 49"/>
                <a:gd name="T43" fmla="*/ 54 h 55"/>
                <a:gd name="T44" fmla="*/ 48 w 49"/>
                <a:gd name="T45" fmla="*/ 46 h 55"/>
                <a:gd name="T46" fmla="*/ 32 w 49"/>
                <a:gd name="T47" fmla="*/ 34 h 55"/>
                <a:gd name="T48" fmla="*/ 29 w 49"/>
                <a:gd name="T49" fmla="*/ 42 h 55"/>
                <a:gd name="T50" fmla="*/ 23 w 49"/>
                <a:gd name="T51" fmla="*/ 46 h 55"/>
                <a:gd name="T52" fmla="*/ 13 w 49"/>
                <a:gd name="T53" fmla="*/ 46 h 55"/>
                <a:gd name="T54" fmla="*/ 9 w 49"/>
                <a:gd name="T55" fmla="*/ 42 h 55"/>
                <a:gd name="T56" fmla="*/ 9 w 49"/>
                <a:gd name="T57" fmla="*/ 34 h 55"/>
                <a:gd name="T58" fmla="*/ 13 w 49"/>
                <a:gd name="T59" fmla="*/ 31 h 55"/>
                <a:gd name="T60" fmla="*/ 27 w 49"/>
                <a:gd name="T61" fmla="*/ 29 h 55"/>
                <a:gd name="T62" fmla="*/ 32 w 49"/>
                <a:gd name="T63" fmla="*/ 32 h 5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9"/>
                <a:gd name="T97" fmla="*/ 0 h 55"/>
                <a:gd name="T98" fmla="*/ 49 w 49"/>
                <a:gd name="T99" fmla="*/ 55 h 5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9" h="55">
                  <a:moveTo>
                    <a:pt x="48" y="46"/>
                  </a:moveTo>
                  <a:lnTo>
                    <a:pt x="44" y="46"/>
                  </a:lnTo>
                  <a:lnTo>
                    <a:pt x="42" y="46"/>
                  </a:lnTo>
                  <a:lnTo>
                    <a:pt x="42" y="44"/>
                  </a:lnTo>
                  <a:lnTo>
                    <a:pt x="42" y="15"/>
                  </a:lnTo>
                  <a:lnTo>
                    <a:pt x="40" y="9"/>
                  </a:lnTo>
                  <a:lnTo>
                    <a:pt x="36" y="4"/>
                  </a:lnTo>
                  <a:lnTo>
                    <a:pt x="31" y="2"/>
                  </a:lnTo>
                  <a:lnTo>
                    <a:pt x="23" y="0"/>
                  </a:lnTo>
                  <a:lnTo>
                    <a:pt x="13" y="2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9"/>
                  </a:lnTo>
                  <a:lnTo>
                    <a:pt x="2" y="17"/>
                  </a:lnTo>
                  <a:lnTo>
                    <a:pt x="9" y="17"/>
                  </a:lnTo>
                  <a:lnTo>
                    <a:pt x="11" y="13"/>
                  </a:lnTo>
                  <a:lnTo>
                    <a:pt x="13" y="9"/>
                  </a:lnTo>
                  <a:lnTo>
                    <a:pt x="17" y="8"/>
                  </a:lnTo>
                  <a:lnTo>
                    <a:pt x="21" y="8"/>
                  </a:lnTo>
                  <a:lnTo>
                    <a:pt x="27" y="8"/>
                  </a:lnTo>
                  <a:lnTo>
                    <a:pt x="31" y="9"/>
                  </a:lnTo>
                  <a:lnTo>
                    <a:pt x="32" y="13"/>
                  </a:lnTo>
                  <a:lnTo>
                    <a:pt x="32" y="15"/>
                  </a:lnTo>
                  <a:lnTo>
                    <a:pt x="32" y="19"/>
                  </a:lnTo>
                  <a:lnTo>
                    <a:pt x="31" y="21"/>
                  </a:lnTo>
                  <a:lnTo>
                    <a:pt x="27" y="23"/>
                  </a:lnTo>
                  <a:lnTo>
                    <a:pt x="19" y="23"/>
                  </a:lnTo>
                  <a:lnTo>
                    <a:pt x="9" y="25"/>
                  </a:lnTo>
                  <a:lnTo>
                    <a:pt x="6" y="27"/>
                  </a:lnTo>
                  <a:lnTo>
                    <a:pt x="2" y="31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0" y="46"/>
                  </a:lnTo>
                  <a:lnTo>
                    <a:pt x="4" y="50"/>
                  </a:lnTo>
                  <a:lnTo>
                    <a:pt x="9" y="54"/>
                  </a:lnTo>
                  <a:lnTo>
                    <a:pt x="17" y="54"/>
                  </a:lnTo>
                  <a:lnTo>
                    <a:pt x="21" y="54"/>
                  </a:lnTo>
                  <a:lnTo>
                    <a:pt x="25" y="52"/>
                  </a:lnTo>
                  <a:lnTo>
                    <a:pt x="29" y="50"/>
                  </a:lnTo>
                  <a:lnTo>
                    <a:pt x="34" y="46"/>
                  </a:lnTo>
                  <a:lnTo>
                    <a:pt x="34" y="48"/>
                  </a:lnTo>
                  <a:lnTo>
                    <a:pt x="36" y="52"/>
                  </a:lnTo>
                  <a:lnTo>
                    <a:pt x="38" y="54"/>
                  </a:lnTo>
                  <a:lnTo>
                    <a:pt x="42" y="54"/>
                  </a:lnTo>
                  <a:lnTo>
                    <a:pt x="48" y="52"/>
                  </a:lnTo>
                  <a:lnTo>
                    <a:pt x="48" y="46"/>
                  </a:lnTo>
                  <a:lnTo>
                    <a:pt x="32" y="32"/>
                  </a:lnTo>
                  <a:lnTo>
                    <a:pt x="32" y="34"/>
                  </a:lnTo>
                  <a:lnTo>
                    <a:pt x="32" y="38"/>
                  </a:lnTo>
                  <a:lnTo>
                    <a:pt x="29" y="42"/>
                  </a:lnTo>
                  <a:lnTo>
                    <a:pt x="27" y="44"/>
                  </a:lnTo>
                  <a:lnTo>
                    <a:pt x="23" y="46"/>
                  </a:lnTo>
                  <a:lnTo>
                    <a:pt x="17" y="46"/>
                  </a:lnTo>
                  <a:lnTo>
                    <a:pt x="13" y="46"/>
                  </a:lnTo>
                  <a:lnTo>
                    <a:pt x="11" y="44"/>
                  </a:lnTo>
                  <a:lnTo>
                    <a:pt x="9" y="42"/>
                  </a:lnTo>
                  <a:lnTo>
                    <a:pt x="9" y="38"/>
                  </a:lnTo>
                  <a:lnTo>
                    <a:pt x="9" y="34"/>
                  </a:lnTo>
                  <a:lnTo>
                    <a:pt x="11" y="32"/>
                  </a:lnTo>
                  <a:lnTo>
                    <a:pt x="13" y="31"/>
                  </a:lnTo>
                  <a:lnTo>
                    <a:pt x="19" y="31"/>
                  </a:lnTo>
                  <a:lnTo>
                    <a:pt x="27" y="29"/>
                  </a:lnTo>
                  <a:lnTo>
                    <a:pt x="32" y="27"/>
                  </a:lnTo>
                  <a:lnTo>
                    <a:pt x="32" y="32"/>
                  </a:lnTo>
                  <a:lnTo>
                    <a:pt x="48" y="4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7" name="Freeform 258"/>
            <p:cNvSpPr>
              <a:spLocks/>
            </p:cNvSpPr>
            <p:nvPr/>
          </p:nvSpPr>
          <p:spPr bwMode="auto">
            <a:xfrm>
              <a:off x="1827" y="1906"/>
              <a:ext cx="46" cy="72"/>
            </a:xfrm>
            <a:custGeom>
              <a:avLst/>
              <a:gdLst>
                <a:gd name="T0" fmla="*/ 8 w 46"/>
                <a:gd name="T1" fmla="*/ 48 h 72"/>
                <a:gd name="T2" fmla="*/ 12 w 46"/>
                <a:gd name="T3" fmla="*/ 50 h 72"/>
                <a:gd name="T4" fmla="*/ 14 w 46"/>
                <a:gd name="T5" fmla="*/ 52 h 72"/>
                <a:gd name="T6" fmla="*/ 18 w 46"/>
                <a:gd name="T7" fmla="*/ 54 h 72"/>
                <a:gd name="T8" fmla="*/ 22 w 46"/>
                <a:gd name="T9" fmla="*/ 54 h 72"/>
                <a:gd name="T10" fmla="*/ 27 w 46"/>
                <a:gd name="T11" fmla="*/ 54 h 72"/>
                <a:gd name="T12" fmla="*/ 31 w 46"/>
                <a:gd name="T13" fmla="*/ 52 h 72"/>
                <a:gd name="T14" fmla="*/ 35 w 46"/>
                <a:gd name="T15" fmla="*/ 50 h 72"/>
                <a:gd name="T16" fmla="*/ 39 w 46"/>
                <a:gd name="T17" fmla="*/ 46 h 72"/>
                <a:gd name="T18" fmla="*/ 41 w 46"/>
                <a:gd name="T19" fmla="*/ 42 h 72"/>
                <a:gd name="T20" fmla="*/ 43 w 46"/>
                <a:gd name="T21" fmla="*/ 36 h 72"/>
                <a:gd name="T22" fmla="*/ 45 w 46"/>
                <a:gd name="T23" fmla="*/ 32 h 72"/>
                <a:gd name="T24" fmla="*/ 45 w 46"/>
                <a:gd name="T25" fmla="*/ 25 h 72"/>
                <a:gd name="T26" fmla="*/ 43 w 46"/>
                <a:gd name="T27" fmla="*/ 15 h 72"/>
                <a:gd name="T28" fmla="*/ 41 w 46"/>
                <a:gd name="T29" fmla="*/ 11 h 72"/>
                <a:gd name="T30" fmla="*/ 39 w 46"/>
                <a:gd name="T31" fmla="*/ 8 h 72"/>
                <a:gd name="T32" fmla="*/ 35 w 46"/>
                <a:gd name="T33" fmla="*/ 4 h 72"/>
                <a:gd name="T34" fmla="*/ 31 w 46"/>
                <a:gd name="T35" fmla="*/ 2 h 72"/>
                <a:gd name="T36" fmla="*/ 27 w 46"/>
                <a:gd name="T37" fmla="*/ 2 h 72"/>
                <a:gd name="T38" fmla="*/ 23 w 46"/>
                <a:gd name="T39" fmla="*/ 0 h 72"/>
                <a:gd name="T40" fmla="*/ 20 w 46"/>
                <a:gd name="T41" fmla="*/ 2 h 72"/>
                <a:gd name="T42" fmla="*/ 16 w 46"/>
                <a:gd name="T43" fmla="*/ 2 h 72"/>
                <a:gd name="T44" fmla="*/ 12 w 46"/>
                <a:gd name="T45" fmla="*/ 4 h 72"/>
                <a:gd name="T46" fmla="*/ 8 w 46"/>
                <a:gd name="T47" fmla="*/ 8 h 72"/>
                <a:gd name="T48" fmla="*/ 8 w 46"/>
                <a:gd name="T49" fmla="*/ 9 h 72"/>
                <a:gd name="T50" fmla="*/ 8 w 46"/>
                <a:gd name="T51" fmla="*/ 2 h 72"/>
                <a:gd name="T52" fmla="*/ 0 w 46"/>
                <a:gd name="T53" fmla="*/ 2 h 72"/>
                <a:gd name="T54" fmla="*/ 0 w 46"/>
                <a:gd name="T55" fmla="*/ 71 h 72"/>
                <a:gd name="T56" fmla="*/ 8 w 46"/>
                <a:gd name="T57" fmla="*/ 71 h 72"/>
                <a:gd name="T58" fmla="*/ 8 w 46"/>
                <a:gd name="T59" fmla="*/ 48 h 72"/>
                <a:gd name="T60" fmla="*/ 22 w 46"/>
                <a:gd name="T61" fmla="*/ 8 h 72"/>
                <a:gd name="T62" fmla="*/ 27 w 46"/>
                <a:gd name="T63" fmla="*/ 9 h 72"/>
                <a:gd name="T64" fmla="*/ 31 w 46"/>
                <a:gd name="T65" fmla="*/ 13 h 72"/>
                <a:gd name="T66" fmla="*/ 35 w 46"/>
                <a:gd name="T67" fmla="*/ 19 h 72"/>
                <a:gd name="T68" fmla="*/ 35 w 46"/>
                <a:gd name="T69" fmla="*/ 27 h 72"/>
                <a:gd name="T70" fmla="*/ 35 w 46"/>
                <a:gd name="T71" fmla="*/ 34 h 72"/>
                <a:gd name="T72" fmla="*/ 31 w 46"/>
                <a:gd name="T73" fmla="*/ 42 h 72"/>
                <a:gd name="T74" fmla="*/ 27 w 46"/>
                <a:gd name="T75" fmla="*/ 46 h 72"/>
                <a:gd name="T76" fmla="*/ 22 w 46"/>
                <a:gd name="T77" fmla="*/ 46 h 72"/>
                <a:gd name="T78" fmla="*/ 16 w 46"/>
                <a:gd name="T79" fmla="*/ 46 h 72"/>
                <a:gd name="T80" fmla="*/ 12 w 46"/>
                <a:gd name="T81" fmla="*/ 42 h 72"/>
                <a:gd name="T82" fmla="*/ 8 w 46"/>
                <a:gd name="T83" fmla="*/ 36 h 72"/>
                <a:gd name="T84" fmla="*/ 8 w 46"/>
                <a:gd name="T85" fmla="*/ 29 h 72"/>
                <a:gd name="T86" fmla="*/ 8 w 46"/>
                <a:gd name="T87" fmla="*/ 19 h 72"/>
                <a:gd name="T88" fmla="*/ 12 w 46"/>
                <a:gd name="T89" fmla="*/ 13 h 72"/>
                <a:gd name="T90" fmla="*/ 16 w 46"/>
                <a:gd name="T91" fmla="*/ 9 h 72"/>
                <a:gd name="T92" fmla="*/ 22 w 46"/>
                <a:gd name="T93" fmla="*/ 8 h 72"/>
                <a:gd name="T94" fmla="*/ 8 w 46"/>
                <a:gd name="T95" fmla="*/ 48 h 7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6"/>
                <a:gd name="T145" fmla="*/ 0 h 72"/>
                <a:gd name="T146" fmla="*/ 46 w 46"/>
                <a:gd name="T147" fmla="*/ 72 h 7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6" h="72">
                  <a:moveTo>
                    <a:pt x="8" y="48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8" y="54"/>
                  </a:lnTo>
                  <a:lnTo>
                    <a:pt x="22" y="54"/>
                  </a:lnTo>
                  <a:lnTo>
                    <a:pt x="27" y="54"/>
                  </a:lnTo>
                  <a:lnTo>
                    <a:pt x="31" y="52"/>
                  </a:lnTo>
                  <a:lnTo>
                    <a:pt x="35" y="50"/>
                  </a:lnTo>
                  <a:lnTo>
                    <a:pt x="39" y="46"/>
                  </a:lnTo>
                  <a:lnTo>
                    <a:pt x="41" y="42"/>
                  </a:lnTo>
                  <a:lnTo>
                    <a:pt x="43" y="36"/>
                  </a:lnTo>
                  <a:lnTo>
                    <a:pt x="45" y="32"/>
                  </a:lnTo>
                  <a:lnTo>
                    <a:pt x="45" y="25"/>
                  </a:lnTo>
                  <a:lnTo>
                    <a:pt x="43" y="15"/>
                  </a:lnTo>
                  <a:lnTo>
                    <a:pt x="41" y="11"/>
                  </a:lnTo>
                  <a:lnTo>
                    <a:pt x="39" y="8"/>
                  </a:lnTo>
                  <a:lnTo>
                    <a:pt x="35" y="4"/>
                  </a:lnTo>
                  <a:lnTo>
                    <a:pt x="31" y="2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0" y="2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2"/>
                  </a:lnTo>
                  <a:lnTo>
                    <a:pt x="0" y="2"/>
                  </a:lnTo>
                  <a:lnTo>
                    <a:pt x="0" y="71"/>
                  </a:lnTo>
                  <a:lnTo>
                    <a:pt x="8" y="71"/>
                  </a:lnTo>
                  <a:lnTo>
                    <a:pt x="8" y="48"/>
                  </a:lnTo>
                  <a:lnTo>
                    <a:pt x="22" y="8"/>
                  </a:lnTo>
                  <a:lnTo>
                    <a:pt x="27" y="9"/>
                  </a:lnTo>
                  <a:lnTo>
                    <a:pt x="31" y="13"/>
                  </a:lnTo>
                  <a:lnTo>
                    <a:pt x="35" y="19"/>
                  </a:lnTo>
                  <a:lnTo>
                    <a:pt x="35" y="27"/>
                  </a:lnTo>
                  <a:lnTo>
                    <a:pt x="35" y="34"/>
                  </a:lnTo>
                  <a:lnTo>
                    <a:pt x="31" y="42"/>
                  </a:lnTo>
                  <a:lnTo>
                    <a:pt x="27" y="46"/>
                  </a:lnTo>
                  <a:lnTo>
                    <a:pt x="22" y="46"/>
                  </a:lnTo>
                  <a:lnTo>
                    <a:pt x="16" y="46"/>
                  </a:lnTo>
                  <a:lnTo>
                    <a:pt x="12" y="42"/>
                  </a:lnTo>
                  <a:lnTo>
                    <a:pt x="8" y="36"/>
                  </a:lnTo>
                  <a:lnTo>
                    <a:pt x="8" y="29"/>
                  </a:lnTo>
                  <a:lnTo>
                    <a:pt x="8" y="19"/>
                  </a:lnTo>
                  <a:lnTo>
                    <a:pt x="12" y="13"/>
                  </a:lnTo>
                  <a:lnTo>
                    <a:pt x="16" y="9"/>
                  </a:lnTo>
                  <a:lnTo>
                    <a:pt x="22" y="8"/>
                  </a:lnTo>
                  <a:lnTo>
                    <a:pt x="8" y="4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8" name="Freeform 259"/>
            <p:cNvSpPr>
              <a:spLocks/>
            </p:cNvSpPr>
            <p:nvPr/>
          </p:nvSpPr>
          <p:spPr bwMode="auto">
            <a:xfrm>
              <a:off x="1875" y="1894"/>
              <a:ext cx="26" cy="67"/>
            </a:xfrm>
            <a:custGeom>
              <a:avLst/>
              <a:gdLst>
                <a:gd name="T0" fmla="*/ 8 w 26"/>
                <a:gd name="T1" fmla="*/ 0 h 67"/>
                <a:gd name="T2" fmla="*/ 8 w 26"/>
                <a:gd name="T3" fmla="*/ 14 h 67"/>
                <a:gd name="T4" fmla="*/ 0 w 26"/>
                <a:gd name="T5" fmla="*/ 14 h 67"/>
                <a:gd name="T6" fmla="*/ 0 w 26"/>
                <a:gd name="T7" fmla="*/ 21 h 67"/>
                <a:gd name="T8" fmla="*/ 8 w 26"/>
                <a:gd name="T9" fmla="*/ 21 h 67"/>
                <a:gd name="T10" fmla="*/ 8 w 26"/>
                <a:gd name="T11" fmla="*/ 54 h 67"/>
                <a:gd name="T12" fmla="*/ 8 w 26"/>
                <a:gd name="T13" fmla="*/ 60 h 67"/>
                <a:gd name="T14" fmla="*/ 10 w 26"/>
                <a:gd name="T15" fmla="*/ 62 h 67"/>
                <a:gd name="T16" fmla="*/ 14 w 26"/>
                <a:gd name="T17" fmla="*/ 64 h 67"/>
                <a:gd name="T18" fmla="*/ 18 w 26"/>
                <a:gd name="T19" fmla="*/ 66 h 67"/>
                <a:gd name="T20" fmla="*/ 25 w 26"/>
                <a:gd name="T21" fmla="*/ 64 h 67"/>
                <a:gd name="T22" fmla="*/ 25 w 26"/>
                <a:gd name="T23" fmla="*/ 58 h 67"/>
                <a:gd name="T24" fmla="*/ 21 w 26"/>
                <a:gd name="T25" fmla="*/ 58 h 67"/>
                <a:gd name="T26" fmla="*/ 18 w 26"/>
                <a:gd name="T27" fmla="*/ 56 h 67"/>
                <a:gd name="T28" fmla="*/ 18 w 26"/>
                <a:gd name="T29" fmla="*/ 54 h 67"/>
                <a:gd name="T30" fmla="*/ 18 w 26"/>
                <a:gd name="T31" fmla="*/ 21 h 67"/>
                <a:gd name="T32" fmla="*/ 25 w 26"/>
                <a:gd name="T33" fmla="*/ 21 h 67"/>
                <a:gd name="T34" fmla="*/ 25 w 26"/>
                <a:gd name="T35" fmla="*/ 14 h 67"/>
                <a:gd name="T36" fmla="*/ 18 w 26"/>
                <a:gd name="T37" fmla="*/ 14 h 67"/>
                <a:gd name="T38" fmla="*/ 18 w 26"/>
                <a:gd name="T39" fmla="*/ 0 h 67"/>
                <a:gd name="T40" fmla="*/ 8 w 26"/>
                <a:gd name="T41" fmla="*/ 0 h 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"/>
                <a:gd name="T64" fmla="*/ 0 h 67"/>
                <a:gd name="T65" fmla="*/ 26 w 26"/>
                <a:gd name="T66" fmla="*/ 67 h 6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" h="67">
                  <a:moveTo>
                    <a:pt x="8" y="0"/>
                  </a:moveTo>
                  <a:lnTo>
                    <a:pt x="8" y="14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8" y="21"/>
                  </a:lnTo>
                  <a:lnTo>
                    <a:pt x="8" y="54"/>
                  </a:lnTo>
                  <a:lnTo>
                    <a:pt x="8" y="60"/>
                  </a:lnTo>
                  <a:lnTo>
                    <a:pt x="10" y="62"/>
                  </a:lnTo>
                  <a:lnTo>
                    <a:pt x="14" y="64"/>
                  </a:lnTo>
                  <a:lnTo>
                    <a:pt x="18" y="66"/>
                  </a:lnTo>
                  <a:lnTo>
                    <a:pt x="25" y="64"/>
                  </a:lnTo>
                  <a:lnTo>
                    <a:pt x="25" y="58"/>
                  </a:lnTo>
                  <a:lnTo>
                    <a:pt x="21" y="58"/>
                  </a:lnTo>
                  <a:lnTo>
                    <a:pt x="18" y="56"/>
                  </a:lnTo>
                  <a:lnTo>
                    <a:pt x="18" y="54"/>
                  </a:lnTo>
                  <a:lnTo>
                    <a:pt x="18" y="21"/>
                  </a:lnTo>
                  <a:lnTo>
                    <a:pt x="25" y="21"/>
                  </a:lnTo>
                  <a:lnTo>
                    <a:pt x="25" y="14"/>
                  </a:lnTo>
                  <a:lnTo>
                    <a:pt x="18" y="14"/>
                  </a:lnTo>
                  <a:lnTo>
                    <a:pt x="18" y="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9" name="Freeform 260"/>
            <p:cNvSpPr>
              <a:spLocks/>
            </p:cNvSpPr>
            <p:nvPr/>
          </p:nvSpPr>
          <p:spPr bwMode="auto">
            <a:xfrm>
              <a:off x="1908" y="1889"/>
              <a:ext cx="17" cy="70"/>
            </a:xfrm>
            <a:custGeom>
              <a:avLst/>
              <a:gdLst>
                <a:gd name="T0" fmla="*/ 0 w 17"/>
                <a:gd name="T1" fmla="*/ 0 h 70"/>
                <a:gd name="T2" fmla="*/ 0 w 17"/>
                <a:gd name="T3" fmla="*/ 9 h 70"/>
                <a:gd name="T4" fmla="*/ 16 w 17"/>
                <a:gd name="T5" fmla="*/ 9 h 70"/>
                <a:gd name="T6" fmla="*/ 16 w 17"/>
                <a:gd name="T7" fmla="*/ 0 h 70"/>
                <a:gd name="T8" fmla="*/ 0 w 17"/>
                <a:gd name="T9" fmla="*/ 0 h 70"/>
                <a:gd name="T10" fmla="*/ 0 w 17"/>
                <a:gd name="T11" fmla="*/ 19 h 70"/>
                <a:gd name="T12" fmla="*/ 0 w 17"/>
                <a:gd name="T13" fmla="*/ 69 h 70"/>
                <a:gd name="T14" fmla="*/ 16 w 17"/>
                <a:gd name="T15" fmla="*/ 69 h 70"/>
                <a:gd name="T16" fmla="*/ 16 w 17"/>
                <a:gd name="T17" fmla="*/ 19 h 70"/>
                <a:gd name="T18" fmla="*/ 0 w 17"/>
                <a:gd name="T19" fmla="*/ 19 h 70"/>
                <a:gd name="T20" fmla="*/ 0 w 17"/>
                <a:gd name="T21" fmla="*/ 0 h 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70"/>
                <a:gd name="T35" fmla="*/ 17 w 17"/>
                <a:gd name="T36" fmla="*/ 70 h 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70">
                  <a:moveTo>
                    <a:pt x="0" y="0"/>
                  </a:moveTo>
                  <a:lnTo>
                    <a:pt x="0" y="9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0" y="69"/>
                  </a:lnTo>
                  <a:lnTo>
                    <a:pt x="16" y="69"/>
                  </a:lnTo>
                  <a:lnTo>
                    <a:pt x="16" y="19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0" name="Freeform 261"/>
            <p:cNvSpPr>
              <a:spLocks/>
            </p:cNvSpPr>
            <p:nvPr/>
          </p:nvSpPr>
          <p:spPr bwMode="auto">
            <a:xfrm>
              <a:off x="1923" y="1908"/>
              <a:ext cx="47" cy="51"/>
            </a:xfrm>
            <a:custGeom>
              <a:avLst/>
              <a:gdLst>
                <a:gd name="T0" fmla="*/ 0 w 47"/>
                <a:gd name="T1" fmla="*/ 0 h 51"/>
                <a:gd name="T2" fmla="*/ 19 w 47"/>
                <a:gd name="T3" fmla="*/ 50 h 51"/>
                <a:gd name="T4" fmla="*/ 27 w 47"/>
                <a:gd name="T5" fmla="*/ 50 h 51"/>
                <a:gd name="T6" fmla="*/ 46 w 47"/>
                <a:gd name="T7" fmla="*/ 0 h 51"/>
                <a:gd name="T8" fmla="*/ 39 w 47"/>
                <a:gd name="T9" fmla="*/ 0 h 51"/>
                <a:gd name="T10" fmla="*/ 23 w 47"/>
                <a:gd name="T11" fmla="*/ 40 h 51"/>
                <a:gd name="T12" fmla="*/ 10 w 47"/>
                <a:gd name="T13" fmla="*/ 0 h 51"/>
                <a:gd name="T14" fmla="*/ 0 w 47"/>
                <a:gd name="T15" fmla="*/ 0 h 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51"/>
                <a:gd name="T26" fmla="*/ 47 w 47"/>
                <a:gd name="T27" fmla="*/ 51 h 5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51">
                  <a:moveTo>
                    <a:pt x="0" y="0"/>
                  </a:moveTo>
                  <a:lnTo>
                    <a:pt x="19" y="50"/>
                  </a:lnTo>
                  <a:lnTo>
                    <a:pt x="27" y="50"/>
                  </a:lnTo>
                  <a:lnTo>
                    <a:pt x="46" y="0"/>
                  </a:lnTo>
                  <a:lnTo>
                    <a:pt x="39" y="0"/>
                  </a:lnTo>
                  <a:lnTo>
                    <a:pt x="23" y="4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1" name="Freeform 262"/>
            <p:cNvSpPr>
              <a:spLocks/>
            </p:cNvSpPr>
            <p:nvPr/>
          </p:nvSpPr>
          <p:spPr bwMode="auto">
            <a:xfrm>
              <a:off x="1975" y="1906"/>
              <a:ext cx="45" cy="55"/>
            </a:xfrm>
            <a:custGeom>
              <a:avLst/>
              <a:gdLst>
                <a:gd name="T0" fmla="*/ 44 w 45"/>
                <a:gd name="T1" fmla="*/ 31 h 55"/>
                <a:gd name="T2" fmla="*/ 44 w 45"/>
                <a:gd name="T3" fmla="*/ 17 h 55"/>
                <a:gd name="T4" fmla="*/ 42 w 45"/>
                <a:gd name="T5" fmla="*/ 13 h 55"/>
                <a:gd name="T6" fmla="*/ 40 w 45"/>
                <a:gd name="T7" fmla="*/ 8 h 55"/>
                <a:gd name="T8" fmla="*/ 36 w 45"/>
                <a:gd name="T9" fmla="*/ 6 h 55"/>
                <a:gd name="T10" fmla="*/ 33 w 45"/>
                <a:gd name="T11" fmla="*/ 2 h 55"/>
                <a:gd name="T12" fmla="*/ 29 w 45"/>
                <a:gd name="T13" fmla="*/ 2 h 55"/>
                <a:gd name="T14" fmla="*/ 23 w 45"/>
                <a:gd name="T15" fmla="*/ 0 h 55"/>
                <a:gd name="T16" fmla="*/ 17 w 45"/>
                <a:gd name="T17" fmla="*/ 2 h 55"/>
                <a:gd name="T18" fmla="*/ 13 w 45"/>
                <a:gd name="T19" fmla="*/ 2 h 55"/>
                <a:gd name="T20" fmla="*/ 10 w 45"/>
                <a:gd name="T21" fmla="*/ 6 h 55"/>
                <a:gd name="T22" fmla="*/ 6 w 45"/>
                <a:gd name="T23" fmla="*/ 8 h 55"/>
                <a:gd name="T24" fmla="*/ 4 w 45"/>
                <a:gd name="T25" fmla="*/ 11 h 55"/>
                <a:gd name="T26" fmla="*/ 2 w 45"/>
                <a:gd name="T27" fmla="*/ 17 h 55"/>
                <a:gd name="T28" fmla="*/ 0 w 45"/>
                <a:gd name="T29" fmla="*/ 21 h 55"/>
                <a:gd name="T30" fmla="*/ 0 w 45"/>
                <a:gd name="T31" fmla="*/ 29 h 55"/>
                <a:gd name="T32" fmla="*/ 0 w 45"/>
                <a:gd name="T33" fmla="*/ 36 h 55"/>
                <a:gd name="T34" fmla="*/ 2 w 45"/>
                <a:gd name="T35" fmla="*/ 42 h 55"/>
                <a:gd name="T36" fmla="*/ 6 w 45"/>
                <a:gd name="T37" fmla="*/ 48 h 55"/>
                <a:gd name="T38" fmla="*/ 10 w 45"/>
                <a:gd name="T39" fmla="*/ 52 h 55"/>
                <a:gd name="T40" fmla="*/ 15 w 45"/>
                <a:gd name="T41" fmla="*/ 54 h 55"/>
                <a:gd name="T42" fmla="*/ 23 w 45"/>
                <a:gd name="T43" fmla="*/ 54 h 55"/>
                <a:gd name="T44" fmla="*/ 29 w 45"/>
                <a:gd name="T45" fmla="*/ 54 h 55"/>
                <a:gd name="T46" fmla="*/ 33 w 45"/>
                <a:gd name="T47" fmla="*/ 52 h 55"/>
                <a:gd name="T48" fmla="*/ 36 w 45"/>
                <a:gd name="T49" fmla="*/ 50 h 55"/>
                <a:gd name="T50" fmla="*/ 40 w 45"/>
                <a:gd name="T51" fmla="*/ 46 h 55"/>
                <a:gd name="T52" fmla="*/ 44 w 45"/>
                <a:gd name="T53" fmla="*/ 42 h 55"/>
                <a:gd name="T54" fmla="*/ 44 w 45"/>
                <a:gd name="T55" fmla="*/ 36 h 55"/>
                <a:gd name="T56" fmla="*/ 36 w 45"/>
                <a:gd name="T57" fmla="*/ 36 h 55"/>
                <a:gd name="T58" fmla="*/ 34 w 45"/>
                <a:gd name="T59" fmla="*/ 40 h 55"/>
                <a:gd name="T60" fmla="*/ 33 w 45"/>
                <a:gd name="T61" fmla="*/ 44 h 55"/>
                <a:gd name="T62" fmla="*/ 27 w 45"/>
                <a:gd name="T63" fmla="*/ 46 h 55"/>
                <a:gd name="T64" fmla="*/ 23 w 45"/>
                <a:gd name="T65" fmla="*/ 46 h 55"/>
                <a:gd name="T66" fmla="*/ 17 w 45"/>
                <a:gd name="T67" fmla="*/ 46 h 55"/>
                <a:gd name="T68" fmla="*/ 11 w 45"/>
                <a:gd name="T69" fmla="*/ 42 h 55"/>
                <a:gd name="T70" fmla="*/ 10 w 45"/>
                <a:gd name="T71" fmla="*/ 36 h 55"/>
                <a:gd name="T72" fmla="*/ 10 w 45"/>
                <a:gd name="T73" fmla="*/ 31 h 55"/>
                <a:gd name="T74" fmla="*/ 44 w 45"/>
                <a:gd name="T75" fmla="*/ 31 h 55"/>
                <a:gd name="T76" fmla="*/ 10 w 45"/>
                <a:gd name="T77" fmla="*/ 23 h 55"/>
                <a:gd name="T78" fmla="*/ 10 w 45"/>
                <a:gd name="T79" fmla="*/ 17 h 55"/>
                <a:gd name="T80" fmla="*/ 13 w 45"/>
                <a:gd name="T81" fmla="*/ 13 h 55"/>
                <a:gd name="T82" fmla="*/ 17 w 45"/>
                <a:gd name="T83" fmla="*/ 9 h 55"/>
                <a:gd name="T84" fmla="*/ 23 w 45"/>
                <a:gd name="T85" fmla="*/ 8 h 55"/>
                <a:gd name="T86" fmla="*/ 29 w 45"/>
                <a:gd name="T87" fmla="*/ 9 h 55"/>
                <a:gd name="T88" fmla="*/ 33 w 45"/>
                <a:gd name="T89" fmla="*/ 11 h 55"/>
                <a:gd name="T90" fmla="*/ 34 w 45"/>
                <a:gd name="T91" fmla="*/ 17 h 55"/>
                <a:gd name="T92" fmla="*/ 36 w 45"/>
                <a:gd name="T93" fmla="*/ 23 h 55"/>
                <a:gd name="T94" fmla="*/ 10 w 45"/>
                <a:gd name="T95" fmla="*/ 23 h 55"/>
                <a:gd name="T96" fmla="*/ 44 w 45"/>
                <a:gd name="T97" fmla="*/ 31 h 5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"/>
                <a:gd name="T148" fmla="*/ 0 h 55"/>
                <a:gd name="T149" fmla="*/ 45 w 45"/>
                <a:gd name="T150" fmla="*/ 55 h 5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" h="55">
                  <a:moveTo>
                    <a:pt x="44" y="31"/>
                  </a:moveTo>
                  <a:lnTo>
                    <a:pt x="44" y="17"/>
                  </a:lnTo>
                  <a:lnTo>
                    <a:pt x="42" y="13"/>
                  </a:lnTo>
                  <a:lnTo>
                    <a:pt x="40" y="8"/>
                  </a:lnTo>
                  <a:lnTo>
                    <a:pt x="36" y="6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3" y="0"/>
                  </a:lnTo>
                  <a:lnTo>
                    <a:pt x="17" y="2"/>
                  </a:lnTo>
                  <a:lnTo>
                    <a:pt x="13" y="2"/>
                  </a:lnTo>
                  <a:lnTo>
                    <a:pt x="10" y="6"/>
                  </a:lnTo>
                  <a:lnTo>
                    <a:pt x="6" y="8"/>
                  </a:lnTo>
                  <a:lnTo>
                    <a:pt x="4" y="11"/>
                  </a:lnTo>
                  <a:lnTo>
                    <a:pt x="2" y="17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6" y="48"/>
                  </a:lnTo>
                  <a:lnTo>
                    <a:pt x="10" y="52"/>
                  </a:lnTo>
                  <a:lnTo>
                    <a:pt x="15" y="54"/>
                  </a:lnTo>
                  <a:lnTo>
                    <a:pt x="23" y="54"/>
                  </a:lnTo>
                  <a:lnTo>
                    <a:pt x="29" y="54"/>
                  </a:lnTo>
                  <a:lnTo>
                    <a:pt x="33" y="52"/>
                  </a:lnTo>
                  <a:lnTo>
                    <a:pt x="36" y="50"/>
                  </a:lnTo>
                  <a:lnTo>
                    <a:pt x="40" y="46"/>
                  </a:lnTo>
                  <a:lnTo>
                    <a:pt x="44" y="42"/>
                  </a:lnTo>
                  <a:lnTo>
                    <a:pt x="44" y="36"/>
                  </a:lnTo>
                  <a:lnTo>
                    <a:pt x="36" y="36"/>
                  </a:lnTo>
                  <a:lnTo>
                    <a:pt x="34" y="40"/>
                  </a:lnTo>
                  <a:lnTo>
                    <a:pt x="33" y="44"/>
                  </a:lnTo>
                  <a:lnTo>
                    <a:pt x="27" y="46"/>
                  </a:lnTo>
                  <a:lnTo>
                    <a:pt x="23" y="46"/>
                  </a:lnTo>
                  <a:lnTo>
                    <a:pt x="17" y="46"/>
                  </a:lnTo>
                  <a:lnTo>
                    <a:pt x="11" y="42"/>
                  </a:lnTo>
                  <a:lnTo>
                    <a:pt x="10" y="36"/>
                  </a:lnTo>
                  <a:lnTo>
                    <a:pt x="10" y="31"/>
                  </a:lnTo>
                  <a:lnTo>
                    <a:pt x="44" y="31"/>
                  </a:lnTo>
                  <a:lnTo>
                    <a:pt x="10" y="23"/>
                  </a:lnTo>
                  <a:lnTo>
                    <a:pt x="10" y="17"/>
                  </a:lnTo>
                  <a:lnTo>
                    <a:pt x="13" y="13"/>
                  </a:lnTo>
                  <a:lnTo>
                    <a:pt x="17" y="9"/>
                  </a:lnTo>
                  <a:lnTo>
                    <a:pt x="23" y="8"/>
                  </a:lnTo>
                  <a:lnTo>
                    <a:pt x="29" y="9"/>
                  </a:lnTo>
                  <a:lnTo>
                    <a:pt x="33" y="11"/>
                  </a:lnTo>
                  <a:lnTo>
                    <a:pt x="34" y="17"/>
                  </a:lnTo>
                  <a:lnTo>
                    <a:pt x="36" y="23"/>
                  </a:lnTo>
                  <a:lnTo>
                    <a:pt x="10" y="23"/>
                  </a:lnTo>
                  <a:lnTo>
                    <a:pt x="44" y="3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2" name="Freeform 263"/>
            <p:cNvSpPr>
              <a:spLocks/>
            </p:cNvSpPr>
            <p:nvPr/>
          </p:nvSpPr>
          <p:spPr bwMode="auto">
            <a:xfrm>
              <a:off x="2057" y="1889"/>
              <a:ext cx="68" cy="70"/>
            </a:xfrm>
            <a:custGeom>
              <a:avLst/>
              <a:gdLst>
                <a:gd name="T0" fmla="*/ 0 w 68"/>
                <a:gd name="T1" fmla="*/ 0 h 70"/>
                <a:gd name="T2" fmla="*/ 0 w 68"/>
                <a:gd name="T3" fmla="*/ 69 h 70"/>
                <a:gd name="T4" fmla="*/ 10 w 68"/>
                <a:gd name="T5" fmla="*/ 69 h 70"/>
                <a:gd name="T6" fmla="*/ 10 w 68"/>
                <a:gd name="T7" fmla="*/ 11 h 70"/>
                <a:gd name="T8" fmla="*/ 29 w 68"/>
                <a:gd name="T9" fmla="*/ 69 h 70"/>
                <a:gd name="T10" fmla="*/ 39 w 68"/>
                <a:gd name="T11" fmla="*/ 69 h 70"/>
                <a:gd name="T12" fmla="*/ 58 w 68"/>
                <a:gd name="T13" fmla="*/ 11 h 70"/>
                <a:gd name="T14" fmla="*/ 58 w 68"/>
                <a:gd name="T15" fmla="*/ 69 h 70"/>
                <a:gd name="T16" fmla="*/ 67 w 68"/>
                <a:gd name="T17" fmla="*/ 69 h 70"/>
                <a:gd name="T18" fmla="*/ 67 w 68"/>
                <a:gd name="T19" fmla="*/ 0 h 70"/>
                <a:gd name="T20" fmla="*/ 54 w 68"/>
                <a:gd name="T21" fmla="*/ 0 h 70"/>
                <a:gd name="T22" fmla="*/ 33 w 68"/>
                <a:gd name="T23" fmla="*/ 59 h 70"/>
                <a:gd name="T24" fmla="*/ 14 w 68"/>
                <a:gd name="T25" fmla="*/ 0 h 70"/>
                <a:gd name="T26" fmla="*/ 0 w 68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8"/>
                <a:gd name="T43" fmla="*/ 0 h 70"/>
                <a:gd name="T44" fmla="*/ 68 w 68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8" h="70">
                  <a:moveTo>
                    <a:pt x="0" y="0"/>
                  </a:moveTo>
                  <a:lnTo>
                    <a:pt x="0" y="69"/>
                  </a:lnTo>
                  <a:lnTo>
                    <a:pt x="10" y="69"/>
                  </a:lnTo>
                  <a:lnTo>
                    <a:pt x="10" y="11"/>
                  </a:lnTo>
                  <a:lnTo>
                    <a:pt x="29" y="69"/>
                  </a:lnTo>
                  <a:lnTo>
                    <a:pt x="39" y="69"/>
                  </a:lnTo>
                  <a:lnTo>
                    <a:pt x="58" y="11"/>
                  </a:lnTo>
                  <a:lnTo>
                    <a:pt x="58" y="69"/>
                  </a:lnTo>
                  <a:lnTo>
                    <a:pt x="67" y="69"/>
                  </a:lnTo>
                  <a:lnTo>
                    <a:pt x="67" y="0"/>
                  </a:lnTo>
                  <a:lnTo>
                    <a:pt x="54" y="0"/>
                  </a:lnTo>
                  <a:lnTo>
                    <a:pt x="33" y="59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3" name="Freeform 264"/>
            <p:cNvSpPr>
              <a:spLocks/>
            </p:cNvSpPr>
            <p:nvPr/>
          </p:nvSpPr>
          <p:spPr bwMode="auto">
            <a:xfrm>
              <a:off x="2134" y="1887"/>
              <a:ext cx="68" cy="77"/>
            </a:xfrm>
            <a:custGeom>
              <a:avLst/>
              <a:gdLst>
                <a:gd name="T0" fmla="*/ 61 w 68"/>
                <a:gd name="T1" fmla="*/ 57 h 77"/>
                <a:gd name="T2" fmla="*/ 67 w 68"/>
                <a:gd name="T3" fmla="*/ 44 h 77"/>
                <a:gd name="T4" fmla="*/ 67 w 68"/>
                <a:gd name="T5" fmla="*/ 28 h 77"/>
                <a:gd name="T6" fmla="*/ 61 w 68"/>
                <a:gd name="T7" fmla="*/ 15 h 77"/>
                <a:gd name="T8" fmla="*/ 54 w 68"/>
                <a:gd name="T9" fmla="*/ 6 h 77"/>
                <a:gd name="T10" fmla="*/ 40 w 68"/>
                <a:gd name="T11" fmla="*/ 2 h 77"/>
                <a:gd name="T12" fmla="*/ 27 w 68"/>
                <a:gd name="T13" fmla="*/ 2 h 77"/>
                <a:gd name="T14" fmla="*/ 13 w 68"/>
                <a:gd name="T15" fmla="*/ 6 h 77"/>
                <a:gd name="T16" fmla="*/ 6 w 68"/>
                <a:gd name="T17" fmla="*/ 15 h 77"/>
                <a:gd name="T18" fmla="*/ 2 w 68"/>
                <a:gd name="T19" fmla="*/ 28 h 77"/>
                <a:gd name="T20" fmla="*/ 2 w 68"/>
                <a:gd name="T21" fmla="*/ 44 h 77"/>
                <a:gd name="T22" fmla="*/ 6 w 68"/>
                <a:gd name="T23" fmla="*/ 57 h 77"/>
                <a:gd name="T24" fmla="*/ 13 w 68"/>
                <a:gd name="T25" fmla="*/ 67 h 77"/>
                <a:gd name="T26" fmla="*/ 27 w 68"/>
                <a:gd name="T27" fmla="*/ 73 h 77"/>
                <a:gd name="T28" fmla="*/ 44 w 68"/>
                <a:gd name="T29" fmla="*/ 73 h 77"/>
                <a:gd name="T30" fmla="*/ 61 w 68"/>
                <a:gd name="T31" fmla="*/ 76 h 77"/>
                <a:gd name="T32" fmla="*/ 58 w 68"/>
                <a:gd name="T33" fmla="*/ 63 h 77"/>
                <a:gd name="T34" fmla="*/ 40 w 68"/>
                <a:gd name="T35" fmla="*/ 65 h 77"/>
                <a:gd name="T36" fmla="*/ 29 w 68"/>
                <a:gd name="T37" fmla="*/ 65 h 77"/>
                <a:gd name="T38" fmla="*/ 19 w 68"/>
                <a:gd name="T39" fmla="*/ 61 h 77"/>
                <a:gd name="T40" fmla="*/ 13 w 68"/>
                <a:gd name="T41" fmla="*/ 53 h 77"/>
                <a:gd name="T42" fmla="*/ 10 w 68"/>
                <a:gd name="T43" fmla="*/ 44 h 77"/>
                <a:gd name="T44" fmla="*/ 10 w 68"/>
                <a:gd name="T45" fmla="*/ 30 h 77"/>
                <a:gd name="T46" fmla="*/ 13 w 68"/>
                <a:gd name="T47" fmla="*/ 21 h 77"/>
                <a:gd name="T48" fmla="*/ 19 w 68"/>
                <a:gd name="T49" fmla="*/ 13 h 77"/>
                <a:gd name="T50" fmla="*/ 29 w 68"/>
                <a:gd name="T51" fmla="*/ 9 h 77"/>
                <a:gd name="T52" fmla="*/ 38 w 68"/>
                <a:gd name="T53" fmla="*/ 9 h 77"/>
                <a:gd name="T54" fmla="*/ 48 w 68"/>
                <a:gd name="T55" fmla="*/ 13 h 77"/>
                <a:gd name="T56" fmla="*/ 54 w 68"/>
                <a:gd name="T57" fmla="*/ 21 h 77"/>
                <a:gd name="T58" fmla="*/ 58 w 68"/>
                <a:gd name="T59" fmla="*/ 30 h 77"/>
                <a:gd name="T60" fmla="*/ 58 w 68"/>
                <a:gd name="T61" fmla="*/ 44 h 77"/>
                <a:gd name="T62" fmla="*/ 54 w 68"/>
                <a:gd name="T63" fmla="*/ 53 h 77"/>
                <a:gd name="T64" fmla="*/ 42 w 68"/>
                <a:gd name="T65" fmla="*/ 51 h 77"/>
                <a:gd name="T66" fmla="*/ 44 w 68"/>
                <a:gd name="T67" fmla="*/ 63 h 7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8"/>
                <a:gd name="T103" fmla="*/ 0 h 77"/>
                <a:gd name="T104" fmla="*/ 68 w 68"/>
                <a:gd name="T105" fmla="*/ 77 h 7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8" h="77">
                  <a:moveTo>
                    <a:pt x="58" y="63"/>
                  </a:moveTo>
                  <a:lnTo>
                    <a:pt x="61" y="57"/>
                  </a:lnTo>
                  <a:lnTo>
                    <a:pt x="65" y="51"/>
                  </a:lnTo>
                  <a:lnTo>
                    <a:pt x="67" y="44"/>
                  </a:lnTo>
                  <a:lnTo>
                    <a:pt x="67" y="36"/>
                  </a:lnTo>
                  <a:lnTo>
                    <a:pt x="67" y="28"/>
                  </a:lnTo>
                  <a:lnTo>
                    <a:pt x="65" y="21"/>
                  </a:lnTo>
                  <a:lnTo>
                    <a:pt x="61" y="15"/>
                  </a:lnTo>
                  <a:lnTo>
                    <a:pt x="58" y="11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5" y="0"/>
                  </a:lnTo>
                  <a:lnTo>
                    <a:pt x="27" y="2"/>
                  </a:lnTo>
                  <a:lnTo>
                    <a:pt x="19" y="4"/>
                  </a:lnTo>
                  <a:lnTo>
                    <a:pt x="13" y="6"/>
                  </a:lnTo>
                  <a:lnTo>
                    <a:pt x="10" y="11"/>
                  </a:lnTo>
                  <a:lnTo>
                    <a:pt x="6" y="15"/>
                  </a:lnTo>
                  <a:lnTo>
                    <a:pt x="2" y="21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2" y="51"/>
                  </a:lnTo>
                  <a:lnTo>
                    <a:pt x="6" y="57"/>
                  </a:lnTo>
                  <a:lnTo>
                    <a:pt x="10" y="63"/>
                  </a:lnTo>
                  <a:lnTo>
                    <a:pt x="13" y="67"/>
                  </a:lnTo>
                  <a:lnTo>
                    <a:pt x="19" y="71"/>
                  </a:lnTo>
                  <a:lnTo>
                    <a:pt x="27" y="73"/>
                  </a:lnTo>
                  <a:lnTo>
                    <a:pt x="35" y="73"/>
                  </a:lnTo>
                  <a:lnTo>
                    <a:pt x="44" y="73"/>
                  </a:lnTo>
                  <a:lnTo>
                    <a:pt x="52" y="69"/>
                  </a:lnTo>
                  <a:lnTo>
                    <a:pt x="61" y="76"/>
                  </a:lnTo>
                  <a:lnTo>
                    <a:pt x="67" y="71"/>
                  </a:lnTo>
                  <a:lnTo>
                    <a:pt x="58" y="63"/>
                  </a:lnTo>
                  <a:lnTo>
                    <a:pt x="44" y="63"/>
                  </a:lnTo>
                  <a:lnTo>
                    <a:pt x="40" y="65"/>
                  </a:lnTo>
                  <a:lnTo>
                    <a:pt x="35" y="65"/>
                  </a:lnTo>
                  <a:lnTo>
                    <a:pt x="29" y="65"/>
                  </a:lnTo>
                  <a:lnTo>
                    <a:pt x="25" y="63"/>
                  </a:lnTo>
                  <a:lnTo>
                    <a:pt x="19" y="61"/>
                  </a:lnTo>
                  <a:lnTo>
                    <a:pt x="17" y="57"/>
                  </a:lnTo>
                  <a:lnTo>
                    <a:pt x="13" y="53"/>
                  </a:lnTo>
                  <a:lnTo>
                    <a:pt x="12" y="48"/>
                  </a:lnTo>
                  <a:lnTo>
                    <a:pt x="10" y="44"/>
                  </a:lnTo>
                  <a:lnTo>
                    <a:pt x="10" y="36"/>
                  </a:lnTo>
                  <a:lnTo>
                    <a:pt x="10" y="30"/>
                  </a:lnTo>
                  <a:lnTo>
                    <a:pt x="12" y="25"/>
                  </a:lnTo>
                  <a:lnTo>
                    <a:pt x="13" y="21"/>
                  </a:lnTo>
                  <a:lnTo>
                    <a:pt x="17" y="17"/>
                  </a:lnTo>
                  <a:lnTo>
                    <a:pt x="19" y="13"/>
                  </a:lnTo>
                  <a:lnTo>
                    <a:pt x="25" y="11"/>
                  </a:lnTo>
                  <a:lnTo>
                    <a:pt x="29" y="9"/>
                  </a:lnTo>
                  <a:lnTo>
                    <a:pt x="35" y="9"/>
                  </a:lnTo>
                  <a:lnTo>
                    <a:pt x="38" y="9"/>
                  </a:lnTo>
                  <a:lnTo>
                    <a:pt x="44" y="11"/>
                  </a:lnTo>
                  <a:lnTo>
                    <a:pt x="48" y="13"/>
                  </a:lnTo>
                  <a:lnTo>
                    <a:pt x="52" y="17"/>
                  </a:lnTo>
                  <a:lnTo>
                    <a:pt x="54" y="21"/>
                  </a:lnTo>
                  <a:lnTo>
                    <a:pt x="56" y="25"/>
                  </a:lnTo>
                  <a:lnTo>
                    <a:pt x="58" y="30"/>
                  </a:lnTo>
                  <a:lnTo>
                    <a:pt x="58" y="36"/>
                  </a:lnTo>
                  <a:lnTo>
                    <a:pt x="58" y="44"/>
                  </a:lnTo>
                  <a:lnTo>
                    <a:pt x="56" y="50"/>
                  </a:lnTo>
                  <a:lnTo>
                    <a:pt x="54" y="53"/>
                  </a:lnTo>
                  <a:lnTo>
                    <a:pt x="50" y="57"/>
                  </a:lnTo>
                  <a:lnTo>
                    <a:pt x="42" y="51"/>
                  </a:lnTo>
                  <a:lnTo>
                    <a:pt x="36" y="57"/>
                  </a:lnTo>
                  <a:lnTo>
                    <a:pt x="44" y="63"/>
                  </a:lnTo>
                  <a:lnTo>
                    <a:pt x="58" y="6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4" name="Freeform 265"/>
            <p:cNvSpPr>
              <a:spLocks/>
            </p:cNvSpPr>
            <p:nvPr/>
          </p:nvSpPr>
          <p:spPr bwMode="auto">
            <a:xfrm>
              <a:off x="2207" y="1889"/>
              <a:ext cx="62" cy="70"/>
            </a:xfrm>
            <a:custGeom>
              <a:avLst/>
              <a:gdLst>
                <a:gd name="T0" fmla="*/ 25 w 62"/>
                <a:gd name="T1" fmla="*/ 0 h 70"/>
                <a:gd name="T2" fmla="*/ 0 w 62"/>
                <a:gd name="T3" fmla="*/ 69 h 70"/>
                <a:gd name="T4" fmla="*/ 9 w 62"/>
                <a:gd name="T5" fmla="*/ 69 h 70"/>
                <a:gd name="T6" fmla="*/ 15 w 62"/>
                <a:gd name="T7" fmla="*/ 49 h 70"/>
                <a:gd name="T8" fmla="*/ 44 w 62"/>
                <a:gd name="T9" fmla="*/ 49 h 70"/>
                <a:gd name="T10" fmla="*/ 50 w 62"/>
                <a:gd name="T11" fmla="*/ 69 h 70"/>
                <a:gd name="T12" fmla="*/ 61 w 62"/>
                <a:gd name="T13" fmla="*/ 69 h 70"/>
                <a:gd name="T14" fmla="*/ 36 w 62"/>
                <a:gd name="T15" fmla="*/ 0 h 70"/>
                <a:gd name="T16" fmla="*/ 25 w 62"/>
                <a:gd name="T17" fmla="*/ 0 h 70"/>
                <a:gd name="T18" fmla="*/ 31 w 62"/>
                <a:gd name="T19" fmla="*/ 11 h 70"/>
                <a:gd name="T20" fmla="*/ 40 w 62"/>
                <a:gd name="T21" fmla="*/ 42 h 70"/>
                <a:gd name="T22" fmla="*/ 19 w 62"/>
                <a:gd name="T23" fmla="*/ 42 h 70"/>
                <a:gd name="T24" fmla="*/ 31 w 62"/>
                <a:gd name="T25" fmla="*/ 11 h 70"/>
                <a:gd name="T26" fmla="*/ 25 w 62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2"/>
                <a:gd name="T43" fmla="*/ 0 h 70"/>
                <a:gd name="T44" fmla="*/ 62 w 62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2" h="70">
                  <a:moveTo>
                    <a:pt x="25" y="0"/>
                  </a:moveTo>
                  <a:lnTo>
                    <a:pt x="0" y="69"/>
                  </a:lnTo>
                  <a:lnTo>
                    <a:pt x="9" y="69"/>
                  </a:lnTo>
                  <a:lnTo>
                    <a:pt x="15" y="49"/>
                  </a:lnTo>
                  <a:lnTo>
                    <a:pt x="44" y="49"/>
                  </a:lnTo>
                  <a:lnTo>
                    <a:pt x="50" y="69"/>
                  </a:lnTo>
                  <a:lnTo>
                    <a:pt x="61" y="69"/>
                  </a:lnTo>
                  <a:lnTo>
                    <a:pt x="36" y="0"/>
                  </a:lnTo>
                  <a:lnTo>
                    <a:pt x="25" y="0"/>
                  </a:lnTo>
                  <a:lnTo>
                    <a:pt x="31" y="11"/>
                  </a:lnTo>
                  <a:lnTo>
                    <a:pt x="40" y="42"/>
                  </a:lnTo>
                  <a:lnTo>
                    <a:pt x="19" y="42"/>
                  </a:lnTo>
                  <a:lnTo>
                    <a:pt x="31" y="11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5" name="Freeform 266"/>
            <p:cNvSpPr>
              <a:spLocks/>
            </p:cNvSpPr>
            <p:nvPr/>
          </p:nvSpPr>
          <p:spPr bwMode="auto">
            <a:xfrm>
              <a:off x="2276" y="1889"/>
              <a:ext cx="68" cy="70"/>
            </a:xfrm>
            <a:custGeom>
              <a:avLst/>
              <a:gdLst>
                <a:gd name="T0" fmla="*/ 0 w 68"/>
                <a:gd name="T1" fmla="*/ 0 h 70"/>
                <a:gd name="T2" fmla="*/ 0 w 68"/>
                <a:gd name="T3" fmla="*/ 69 h 70"/>
                <a:gd name="T4" fmla="*/ 9 w 68"/>
                <a:gd name="T5" fmla="*/ 69 h 70"/>
                <a:gd name="T6" fmla="*/ 9 w 68"/>
                <a:gd name="T7" fmla="*/ 11 h 70"/>
                <a:gd name="T8" fmla="*/ 29 w 68"/>
                <a:gd name="T9" fmla="*/ 69 h 70"/>
                <a:gd name="T10" fmla="*/ 38 w 68"/>
                <a:gd name="T11" fmla="*/ 69 h 70"/>
                <a:gd name="T12" fmla="*/ 57 w 68"/>
                <a:gd name="T13" fmla="*/ 11 h 70"/>
                <a:gd name="T14" fmla="*/ 57 w 68"/>
                <a:gd name="T15" fmla="*/ 69 h 70"/>
                <a:gd name="T16" fmla="*/ 67 w 68"/>
                <a:gd name="T17" fmla="*/ 69 h 70"/>
                <a:gd name="T18" fmla="*/ 67 w 68"/>
                <a:gd name="T19" fmla="*/ 0 h 70"/>
                <a:gd name="T20" fmla="*/ 54 w 68"/>
                <a:gd name="T21" fmla="*/ 0 h 70"/>
                <a:gd name="T22" fmla="*/ 32 w 68"/>
                <a:gd name="T23" fmla="*/ 59 h 70"/>
                <a:gd name="T24" fmla="*/ 13 w 68"/>
                <a:gd name="T25" fmla="*/ 0 h 70"/>
                <a:gd name="T26" fmla="*/ 0 w 68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8"/>
                <a:gd name="T43" fmla="*/ 0 h 70"/>
                <a:gd name="T44" fmla="*/ 68 w 68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8" h="70">
                  <a:moveTo>
                    <a:pt x="0" y="0"/>
                  </a:moveTo>
                  <a:lnTo>
                    <a:pt x="0" y="69"/>
                  </a:lnTo>
                  <a:lnTo>
                    <a:pt x="9" y="69"/>
                  </a:lnTo>
                  <a:lnTo>
                    <a:pt x="9" y="11"/>
                  </a:lnTo>
                  <a:lnTo>
                    <a:pt x="29" y="69"/>
                  </a:lnTo>
                  <a:lnTo>
                    <a:pt x="38" y="69"/>
                  </a:lnTo>
                  <a:lnTo>
                    <a:pt x="57" y="11"/>
                  </a:lnTo>
                  <a:lnTo>
                    <a:pt x="57" y="69"/>
                  </a:lnTo>
                  <a:lnTo>
                    <a:pt x="67" y="69"/>
                  </a:lnTo>
                  <a:lnTo>
                    <a:pt x="67" y="0"/>
                  </a:lnTo>
                  <a:lnTo>
                    <a:pt x="54" y="0"/>
                  </a:lnTo>
                  <a:lnTo>
                    <a:pt x="32" y="59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6" name="Freeform 267"/>
            <p:cNvSpPr>
              <a:spLocks/>
            </p:cNvSpPr>
            <p:nvPr/>
          </p:nvSpPr>
          <p:spPr bwMode="auto">
            <a:xfrm>
              <a:off x="2381" y="1889"/>
              <a:ext cx="24" cy="89"/>
            </a:xfrm>
            <a:custGeom>
              <a:avLst/>
              <a:gdLst>
                <a:gd name="T0" fmla="*/ 23 w 24"/>
                <a:gd name="T1" fmla="*/ 0 h 89"/>
                <a:gd name="T2" fmla="*/ 18 w 24"/>
                <a:gd name="T3" fmla="*/ 0 h 89"/>
                <a:gd name="T4" fmla="*/ 16 w 24"/>
                <a:gd name="T5" fmla="*/ 0 h 89"/>
                <a:gd name="T6" fmla="*/ 8 w 24"/>
                <a:gd name="T7" fmla="*/ 13 h 89"/>
                <a:gd name="T8" fmla="*/ 4 w 24"/>
                <a:gd name="T9" fmla="*/ 21 h 89"/>
                <a:gd name="T10" fmla="*/ 2 w 24"/>
                <a:gd name="T11" fmla="*/ 28 h 89"/>
                <a:gd name="T12" fmla="*/ 2 w 24"/>
                <a:gd name="T13" fmla="*/ 36 h 89"/>
                <a:gd name="T14" fmla="*/ 0 w 24"/>
                <a:gd name="T15" fmla="*/ 44 h 89"/>
                <a:gd name="T16" fmla="*/ 2 w 24"/>
                <a:gd name="T17" fmla="*/ 53 h 89"/>
                <a:gd name="T18" fmla="*/ 2 w 24"/>
                <a:gd name="T19" fmla="*/ 61 h 89"/>
                <a:gd name="T20" fmla="*/ 8 w 24"/>
                <a:gd name="T21" fmla="*/ 72 h 89"/>
                <a:gd name="T22" fmla="*/ 16 w 24"/>
                <a:gd name="T23" fmla="*/ 88 h 89"/>
                <a:gd name="T24" fmla="*/ 18 w 24"/>
                <a:gd name="T25" fmla="*/ 88 h 89"/>
                <a:gd name="T26" fmla="*/ 23 w 24"/>
                <a:gd name="T27" fmla="*/ 88 h 89"/>
                <a:gd name="T28" fmla="*/ 21 w 24"/>
                <a:gd name="T29" fmla="*/ 84 h 89"/>
                <a:gd name="T30" fmla="*/ 18 w 24"/>
                <a:gd name="T31" fmla="*/ 76 h 89"/>
                <a:gd name="T32" fmla="*/ 14 w 24"/>
                <a:gd name="T33" fmla="*/ 69 h 89"/>
                <a:gd name="T34" fmla="*/ 12 w 24"/>
                <a:gd name="T35" fmla="*/ 61 h 89"/>
                <a:gd name="T36" fmla="*/ 10 w 24"/>
                <a:gd name="T37" fmla="*/ 53 h 89"/>
                <a:gd name="T38" fmla="*/ 10 w 24"/>
                <a:gd name="T39" fmla="*/ 46 h 89"/>
                <a:gd name="T40" fmla="*/ 10 w 24"/>
                <a:gd name="T41" fmla="*/ 34 h 89"/>
                <a:gd name="T42" fmla="*/ 12 w 24"/>
                <a:gd name="T43" fmla="*/ 25 h 89"/>
                <a:gd name="T44" fmla="*/ 18 w 24"/>
                <a:gd name="T45" fmla="*/ 11 h 89"/>
                <a:gd name="T46" fmla="*/ 21 w 24"/>
                <a:gd name="T47" fmla="*/ 2 h 89"/>
                <a:gd name="T48" fmla="*/ 23 w 24"/>
                <a:gd name="T49" fmla="*/ 0 h 8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4"/>
                <a:gd name="T76" fmla="*/ 0 h 89"/>
                <a:gd name="T77" fmla="*/ 24 w 24"/>
                <a:gd name="T78" fmla="*/ 89 h 8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4" h="89">
                  <a:moveTo>
                    <a:pt x="23" y="0"/>
                  </a:moveTo>
                  <a:lnTo>
                    <a:pt x="18" y="0"/>
                  </a:lnTo>
                  <a:lnTo>
                    <a:pt x="16" y="0"/>
                  </a:lnTo>
                  <a:lnTo>
                    <a:pt x="8" y="13"/>
                  </a:lnTo>
                  <a:lnTo>
                    <a:pt x="4" y="21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0" y="44"/>
                  </a:lnTo>
                  <a:lnTo>
                    <a:pt x="2" y="53"/>
                  </a:lnTo>
                  <a:lnTo>
                    <a:pt x="2" y="61"/>
                  </a:lnTo>
                  <a:lnTo>
                    <a:pt x="8" y="72"/>
                  </a:lnTo>
                  <a:lnTo>
                    <a:pt x="16" y="88"/>
                  </a:lnTo>
                  <a:lnTo>
                    <a:pt x="18" y="88"/>
                  </a:lnTo>
                  <a:lnTo>
                    <a:pt x="23" y="88"/>
                  </a:lnTo>
                  <a:lnTo>
                    <a:pt x="21" y="84"/>
                  </a:lnTo>
                  <a:lnTo>
                    <a:pt x="18" y="76"/>
                  </a:lnTo>
                  <a:lnTo>
                    <a:pt x="14" y="69"/>
                  </a:lnTo>
                  <a:lnTo>
                    <a:pt x="12" y="61"/>
                  </a:lnTo>
                  <a:lnTo>
                    <a:pt x="10" y="53"/>
                  </a:lnTo>
                  <a:lnTo>
                    <a:pt x="10" y="46"/>
                  </a:lnTo>
                  <a:lnTo>
                    <a:pt x="10" y="34"/>
                  </a:lnTo>
                  <a:lnTo>
                    <a:pt x="12" y="25"/>
                  </a:lnTo>
                  <a:lnTo>
                    <a:pt x="18" y="11"/>
                  </a:lnTo>
                  <a:lnTo>
                    <a:pt x="21" y="2"/>
                  </a:lnTo>
                  <a:lnTo>
                    <a:pt x="2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7" name="Freeform 268"/>
            <p:cNvSpPr>
              <a:spLocks/>
            </p:cNvSpPr>
            <p:nvPr/>
          </p:nvSpPr>
          <p:spPr bwMode="auto">
            <a:xfrm>
              <a:off x="2414" y="1889"/>
              <a:ext cx="54" cy="70"/>
            </a:xfrm>
            <a:custGeom>
              <a:avLst/>
              <a:gdLst>
                <a:gd name="T0" fmla="*/ 0 w 54"/>
                <a:gd name="T1" fmla="*/ 0 h 70"/>
                <a:gd name="T2" fmla="*/ 0 w 54"/>
                <a:gd name="T3" fmla="*/ 69 h 70"/>
                <a:gd name="T4" fmla="*/ 32 w 54"/>
                <a:gd name="T5" fmla="*/ 69 h 70"/>
                <a:gd name="T6" fmla="*/ 38 w 54"/>
                <a:gd name="T7" fmla="*/ 69 h 70"/>
                <a:gd name="T8" fmla="*/ 40 w 54"/>
                <a:gd name="T9" fmla="*/ 67 h 70"/>
                <a:gd name="T10" fmla="*/ 48 w 54"/>
                <a:gd name="T11" fmla="*/ 63 h 70"/>
                <a:gd name="T12" fmla="*/ 52 w 54"/>
                <a:gd name="T13" fmla="*/ 57 h 70"/>
                <a:gd name="T14" fmla="*/ 53 w 54"/>
                <a:gd name="T15" fmla="*/ 53 h 70"/>
                <a:gd name="T16" fmla="*/ 53 w 54"/>
                <a:gd name="T17" fmla="*/ 49 h 70"/>
                <a:gd name="T18" fmla="*/ 53 w 54"/>
                <a:gd name="T19" fmla="*/ 44 h 70"/>
                <a:gd name="T20" fmla="*/ 50 w 54"/>
                <a:gd name="T21" fmla="*/ 38 h 70"/>
                <a:gd name="T22" fmla="*/ 46 w 54"/>
                <a:gd name="T23" fmla="*/ 34 h 70"/>
                <a:gd name="T24" fmla="*/ 42 w 54"/>
                <a:gd name="T25" fmla="*/ 32 h 70"/>
                <a:gd name="T26" fmla="*/ 46 w 54"/>
                <a:gd name="T27" fmla="*/ 30 h 70"/>
                <a:gd name="T28" fmla="*/ 48 w 54"/>
                <a:gd name="T29" fmla="*/ 26 h 70"/>
                <a:gd name="T30" fmla="*/ 50 w 54"/>
                <a:gd name="T31" fmla="*/ 23 h 70"/>
                <a:gd name="T32" fmla="*/ 50 w 54"/>
                <a:gd name="T33" fmla="*/ 19 h 70"/>
                <a:gd name="T34" fmla="*/ 50 w 54"/>
                <a:gd name="T35" fmla="*/ 11 h 70"/>
                <a:gd name="T36" fmla="*/ 44 w 54"/>
                <a:gd name="T37" fmla="*/ 5 h 70"/>
                <a:gd name="T38" fmla="*/ 38 w 54"/>
                <a:gd name="T39" fmla="*/ 2 h 70"/>
                <a:gd name="T40" fmla="*/ 32 w 54"/>
                <a:gd name="T41" fmla="*/ 0 h 70"/>
                <a:gd name="T42" fmla="*/ 0 w 54"/>
                <a:gd name="T43" fmla="*/ 0 h 70"/>
                <a:gd name="T44" fmla="*/ 9 w 54"/>
                <a:gd name="T45" fmla="*/ 30 h 70"/>
                <a:gd name="T46" fmla="*/ 9 w 54"/>
                <a:gd name="T47" fmla="*/ 7 h 70"/>
                <a:gd name="T48" fmla="*/ 27 w 54"/>
                <a:gd name="T49" fmla="*/ 7 h 70"/>
                <a:gd name="T50" fmla="*/ 29 w 54"/>
                <a:gd name="T51" fmla="*/ 7 h 70"/>
                <a:gd name="T52" fmla="*/ 32 w 54"/>
                <a:gd name="T53" fmla="*/ 9 h 70"/>
                <a:gd name="T54" fmla="*/ 38 w 54"/>
                <a:gd name="T55" fmla="*/ 11 h 70"/>
                <a:gd name="T56" fmla="*/ 40 w 54"/>
                <a:gd name="T57" fmla="*/ 13 h 70"/>
                <a:gd name="T58" fmla="*/ 40 w 54"/>
                <a:gd name="T59" fmla="*/ 19 h 70"/>
                <a:gd name="T60" fmla="*/ 40 w 54"/>
                <a:gd name="T61" fmla="*/ 23 h 70"/>
                <a:gd name="T62" fmla="*/ 38 w 54"/>
                <a:gd name="T63" fmla="*/ 26 h 70"/>
                <a:gd name="T64" fmla="*/ 32 w 54"/>
                <a:gd name="T65" fmla="*/ 28 h 70"/>
                <a:gd name="T66" fmla="*/ 27 w 54"/>
                <a:gd name="T67" fmla="*/ 30 h 70"/>
                <a:gd name="T68" fmla="*/ 9 w 54"/>
                <a:gd name="T69" fmla="*/ 30 h 70"/>
                <a:gd name="T70" fmla="*/ 9 w 54"/>
                <a:gd name="T71" fmla="*/ 61 h 70"/>
                <a:gd name="T72" fmla="*/ 9 w 54"/>
                <a:gd name="T73" fmla="*/ 36 h 70"/>
                <a:gd name="T74" fmla="*/ 29 w 54"/>
                <a:gd name="T75" fmla="*/ 36 h 70"/>
                <a:gd name="T76" fmla="*/ 34 w 54"/>
                <a:gd name="T77" fmla="*/ 38 h 70"/>
                <a:gd name="T78" fmla="*/ 40 w 54"/>
                <a:gd name="T79" fmla="*/ 40 h 70"/>
                <a:gd name="T80" fmla="*/ 44 w 54"/>
                <a:gd name="T81" fmla="*/ 44 h 70"/>
                <a:gd name="T82" fmla="*/ 44 w 54"/>
                <a:gd name="T83" fmla="*/ 49 h 70"/>
                <a:gd name="T84" fmla="*/ 44 w 54"/>
                <a:gd name="T85" fmla="*/ 53 h 70"/>
                <a:gd name="T86" fmla="*/ 40 w 54"/>
                <a:gd name="T87" fmla="*/ 57 h 70"/>
                <a:gd name="T88" fmla="*/ 36 w 54"/>
                <a:gd name="T89" fmla="*/ 59 h 70"/>
                <a:gd name="T90" fmla="*/ 32 w 54"/>
                <a:gd name="T91" fmla="*/ 61 h 70"/>
                <a:gd name="T92" fmla="*/ 9 w 54"/>
                <a:gd name="T93" fmla="*/ 61 h 70"/>
                <a:gd name="T94" fmla="*/ 0 w 54"/>
                <a:gd name="T95" fmla="*/ 0 h 7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4"/>
                <a:gd name="T145" fmla="*/ 0 h 70"/>
                <a:gd name="T146" fmla="*/ 54 w 54"/>
                <a:gd name="T147" fmla="*/ 70 h 7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4" h="70">
                  <a:moveTo>
                    <a:pt x="0" y="0"/>
                  </a:moveTo>
                  <a:lnTo>
                    <a:pt x="0" y="69"/>
                  </a:lnTo>
                  <a:lnTo>
                    <a:pt x="32" y="69"/>
                  </a:lnTo>
                  <a:lnTo>
                    <a:pt x="38" y="69"/>
                  </a:lnTo>
                  <a:lnTo>
                    <a:pt x="40" y="67"/>
                  </a:lnTo>
                  <a:lnTo>
                    <a:pt x="48" y="63"/>
                  </a:lnTo>
                  <a:lnTo>
                    <a:pt x="52" y="57"/>
                  </a:lnTo>
                  <a:lnTo>
                    <a:pt x="53" y="53"/>
                  </a:lnTo>
                  <a:lnTo>
                    <a:pt x="53" y="49"/>
                  </a:lnTo>
                  <a:lnTo>
                    <a:pt x="53" y="44"/>
                  </a:lnTo>
                  <a:lnTo>
                    <a:pt x="50" y="38"/>
                  </a:lnTo>
                  <a:lnTo>
                    <a:pt x="46" y="34"/>
                  </a:lnTo>
                  <a:lnTo>
                    <a:pt x="42" y="32"/>
                  </a:lnTo>
                  <a:lnTo>
                    <a:pt x="46" y="30"/>
                  </a:lnTo>
                  <a:lnTo>
                    <a:pt x="48" y="26"/>
                  </a:lnTo>
                  <a:lnTo>
                    <a:pt x="50" y="23"/>
                  </a:lnTo>
                  <a:lnTo>
                    <a:pt x="50" y="19"/>
                  </a:lnTo>
                  <a:lnTo>
                    <a:pt x="50" y="11"/>
                  </a:lnTo>
                  <a:lnTo>
                    <a:pt x="44" y="5"/>
                  </a:lnTo>
                  <a:lnTo>
                    <a:pt x="38" y="2"/>
                  </a:lnTo>
                  <a:lnTo>
                    <a:pt x="32" y="0"/>
                  </a:lnTo>
                  <a:lnTo>
                    <a:pt x="0" y="0"/>
                  </a:lnTo>
                  <a:lnTo>
                    <a:pt x="9" y="30"/>
                  </a:lnTo>
                  <a:lnTo>
                    <a:pt x="9" y="7"/>
                  </a:lnTo>
                  <a:lnTo>
                    <a:pt x="27" y="7"/>
                  </a:lnTo>
                  <a:lnTo>
                    <a:pt x="29" y="7"/>
                  </a:lnTo>
                  <a:lnTo>
                    <a:pt x="32" y="9"/>
                  </a:lnTo>
                  <a:lnTo>
                    <a:pt x="38" y="11"/>
                  </a:lnTo>
                  <a:lnTo>
                    <a:pt x="40" y="13"/>
                  </a:lnTo>
                  <a:lnTo>
                    <a:pt x="40" y="19"/>
                  </a:lnTo>
                  <a:lnTo>
                    <a:pt x="40" y="23"/>
                  </a:lnTo>
                  <a:lnTo>
                    <a:pt x="38" y="26"/>
                  </a:lnTo>
                  <a:lnTo>
                    <a:pt x="32" y="28"/>
                  </a:lnTo>
                  <a:lnTo>
                    <a:pt x="27" y="30"/>
                  </a:lnTo>
                  <a:lnTo>
                    <a:pt x="9" y="30"/>
                  </a:lnTo>
                  <a:lnTo>
                    <a:pt x="9" y="61"/>
                  </a:lnTo>
                  <a:lnTo>
                    <a:pt x="9" y="36"/>
                  </a:lnTo>
                  <a:lnTo>
                    <a:pt x="29" y="36"/>
                  </a:lnTo>
                  <a:lnTo>
                    <a:pt x="34" y="38"/>
                  </a:lnTo>
                  <a:lnTo>
                    <a:pt x="40" y="40"/>
                  </a:lnTo>
                  <a:lnTo>
                    <a:pt x="44" y="44"/>
                  </a:lnTo>
                  <a:lnTo>
                    <a:pt x="44" y="49"/>
                  </a:lnTo>
                  <a:lnTo>
                    <a:pt x="44" y="53"/>
                  </a:lnTo>
                  <a:lnTo>
                    <a:pt x="40" y="57"/>
                  </a:lnTo>
                  <a:lnTo>
                    <a:pt x="36" y="59"/>
                  </a:lnTo>
                  <a:lnTo>
                    <a:pt x="32" y="61"/>
                  </a:lnTo>
                  <a:lnTo>
                    <a:pt x="9" y="6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8" name="Freeform 269"/>
            <p:cNvSpPr>
              <a:spLocks/>
            </p:cNvSpPr>
            <p:nvPr/>
          </p:nvSpPr>
          <p:spPr bwMode="auto">
            <a:xfrm>
              <a:off x="2479" y="1889"/>
              <a:ext cx="53" cy="70"/>
            </a:xfrm>
            <a:custGeom>
              <a:avLst/>
              <a:gdLst>
                <a:gd name="T0" fmla="*/ 0 w 53"/>
                <a:gd name="T1" fmla="*/ 0 h 70"/>
                <a:gd name="T2" fmla="*/ 0 w 53"/>
                <a:gd name="T3" fmla="*/ 69 h 70"/>
                <a:gd name="T4" fmla="*/ 52 w 53"/>
                <a:gd name="T5" fmla="*/ 69 h 70"/>
                <a:gd name="T6" fmla="*/ 52 w 53"/>
                <a:gd name="T7" fmla="*/ 61 h 70"/>
                <a:gd name="T8" fmla="*/ 10 w 53"/>
                <a:gd name="T9" fmla="*/ 61 h 70"/>
                <a:gd name="T10" fmla="*/ 10 w 53"/>
                <a:gd name="T11" fmla="*/ 38 h 70"/>
                <a:gd name="T12" fmla="*/ 48 w 53"/>
                <a:gd name="T13" fmla="*/ 38 h 70"/>
                <a:gd name="T14" fmla="*/ 48 w 53"/>
                <a:gd name="T15" fmla="*/ 30 h 70"/>
                <a:gd name="T16" fmla="*/ 10 w 53"/>
                <a:gd name="T17" fmla="*/ 30 h 70"/>
                <a:gd name="T18" fmla="*/ 10 w 53"/>
                <a:gd name="T19" fmla="*/ 9 h 70"/>
                <a:gd name="T20" fmla="*/ 50 w 53"/>
                <a:gd name="T21" fmla="*/ 9 h 70"/>
                <a:gd name="T22" fmla="*/ 50 w 53"/>
                <a:gd name="T23" fmla="*/ 0 h 70"/>
                <a:gd name="T24" fmla="*/ 0 w 53"/>
                <a:gd name="T25" fmla="*/ 0 h 7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3"/>
                <a:gd name="T40" fmla="*/ 0 h 70"/>
                <a:gd name="T41" fmla="*/ 53 w 53"/>
                <a:gd name="T42" fmla="*/ 70 h 7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3" h="70">
                  <a:moveTo>
                    <a:pt x="0" y="0"/>
                  </a:moveTo>
                  <a:lnTo>
                    <a:pt x="0" y="69"/>
                  </a:lnTo>
                  <a:lnTo>
                    <a:pt x="52" y="69"/>
                  </a:lnTo>
                  <a:lnTo>
                    <a:pt x="52" y="61"/>
                  </a:lnTo>
                  <a:lnTo>
                    <a:pt x="10" y="61"/>
                  </a:lnTo>
                  <a:lnTo>
                    <a:pt x="10" y="38"/>
                  </a:lnTo>
                  <a:lnTo>
                    <a:pt x="48" y="38"/>
                  </a:lnTo>
                  <a:lnTo>
                    <a:pt x="48" y="30"/>
                  </a:lnTo>
                  <a:lnTo>
                    <a:pt x="10" y="30"/>
                  </a:lnTo>
                  <a:lnTo>
                    <a:pt x="10" y="9"/>
                  </a:lnTo>
                  <a:lnTo>
                    <a:pt x="50" y="9"/>
                  </a:lnTo>
                  <a:lnTo>
                    <a:pt x="50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9" name="Freeform 270"/>
            <p:cNvSpPr>
              <a:spLocks/>
            </p:cNvSpPr>
            <p:nvPr/>
          </p:nvSpPr>
          <p:spPr bwMode="auto">
            <a:xfrm>
              <a:off x="2544" y="1889"/>
              <a:ext cx="59" cy="70"/>
            </a:xfrm>
            <a:custGeom>
              <a:avLst/>
              <a:gdLst>
                <a:gd name="T0" fmla="*/ 0 w 59"/>
                <a:gd name="T1" fmla="*/ 0 h 70"/>
                <a:gd name="T2" fmla="*/ 0 w 59"/>
                <a:gd name="T3" fmla="*/ 69 h 70"/>
                <a:gd name="T4" fmla="*/ 10 w 59"/>
                <a:gd name="T5" fmla="*/ 69 h 70"/>
                <a:gd name="T6" fmla="*/ 10 w 59"/>
                <a:gd name="T7" fmla="*/ 40 h 70"/>
                <a:gd name="T8" fmla="*/ 33 w 59"/>
                <a:gd name="T9" fmla="*/ 40 h 70"/>
                <a:gd name="T10" fmla="*/ 37 w 59"/>
                <a:gd name="T11" fmla="*/ 40 h 70"/>
                <a:gd name="T12" fmla="*/ 40 w 59"/>
                <a:gd name="T13" fmla="*/ 42 h 70"/>
                <a:gd name="T14" fmla="*/ 42 w 59"/>
                <a:gd name="T15" fmla="*/ 44 h 70"/>
                <a:gd name="T16" fmla="*/ 42 w 59"/>
                <a:gd name="T17" fmla="*/ 46 h 70"/>
                <a:gd name="T18" fmla="*/ 44 w 59"/>
                <a:gd name="T19" fmla="*/ 55 h 70"/>
                <a:gd name="T20" fmla="*/ 44 w 59"/>
                <a:gd name="T21" fmla="*/ 59 h 70"/>
                <a:gd name="T22" fmla="*/ 44 w 59"/>
                <a:gd name="T23" fmla="*/ 63 h 70"/>
                <a:gd name="T24" fmla="*/ 46 w 59"/>
                <a:gd name="T25" fmla="*/ 69 h 70"/>
                <a:gd name="T26" fmla="*/ 58 w 59"/>
                <a:gd name="T27" fmla="*/ 69 h 70"/>
                <a:gd name="T28" fmla="*/ 58 w 59"/>
                <a:gd name="T29" fmla="*/ 67 h 70"/>
                <a:gd name="T30" fmla="*/ 54 w 59"/>
                <a:gd name="T31" fmla="*/ 65 h 70"/>
                <a:gd name="T32" fmla="*/ 54 w 59"/>
                <a:gd name="T33" fmla="*/ 63 h 70"/>
                <a:gd name="T34" fmla="*/ 52 w 59"/>
                <a:gd name="T35" fmla="*/ 48 h 70"/>
                <a:gd name="T36" fmla="*/ 52 w 59"/>
                <a:gd name="T37" fmla="*/ 42 h 70"/>
                <a:gd name="T38" fmla="*/ 50 w 59"/>
                <a:gd name="T39" fmla="*/ 40 h 70"/>
                <a:gd name="T40" fmla="*/ 48 w 59"/>
                <a:gd name="T41" fmla="*/ 38 h 70"/>
                <a:gd name="T42" fmla="*/ 44 w 59"/>
                <a:gd name="T43" fmla="*/ 36 h 70"/>
                <a:gd name="T44" fmla="*/ 48 w 59"/>
                <a:gd name="T45" fmla="*/ 32 h 70"/>
                <a:gd name="T46" fmla="*/ 52 w 59"/>
                <a:gd name="T47" fmla="*/ 28 h 70"/>
                <a:gd name="T48" fmla="*/ 54 w 59"/>
                <a:gd name="T49" fmla="*/ 25 h 70"/>
                <a:gd name="T50" fmla="*/ 54 w 59"/>
                <a:gd name="T51" fmla="*/ 19 h 70"/>
                <a:gd name="T52" fmla="*/ 54 w 59"/>
                <a:gd name="T53" fmla="*/ 13 h 70"/>
                <a:gd name="T54" fmla="*/ 50 w 59"/>
                <a:gd name="T55" fmla="*/ 7 h 70"/>
                <a:gd name="T56" fmla="*/ 46 w 59"/>
                <a:gd name="T57" fmla="*/ 4 h 70"/>
                <a:gd name="T58" fmla="*/ 42 w 59"/>
                <a:gd name="T59" fmla="*/ 2 h 70"/>
                <a:gd name="T60" fmla="*/ 38 w 59"/>
                <a:gd name="T61" fmla="*/ 2 h 70"/>
                <a:gd name="T62" fmla="*/ 33 w 59"/>
                <a:gd name="T63" fmla="*/ 0 h 70"/>
                <a:gd name="T64" fmla="*/ 0 w 59"/>
                <a:gd name="T65" fmla="*/ 0 h 70"/>
                <a:gd name="T66" fmla="*/ 10 w 59"/>
                <a:gd name="T67" fmla="*/ 7 h 70"/>
                <a:gd name="T68" fmla="*/ 33 w 59"/>
                <a:gd name="T69" fmla="*/ 7 h 70"/>
                <a:gd name="T70" fmla="*/ 37 w 59"/>
                <a:gd name="T71" fmla="*/ 9 h 70"/>
                <a:gd name="T72" fmla="*/ 40 w 59"/>
                <a:gd name="T73" fmla="*/ 9 h 70"/>
                <a:gd name="T74" fmla="*/ 42 w 59"/>
                <a:gd name="T75" fmla="*/ 13 h 70"/>
                <a:gd name="T76" fmla="*/ 44 w 59"/>
                <a:gd name="T77" fmla="*/ 15 h 70"/>
                <a:gd name="T78" fmla="*/ 44 w 59"/>
                <a:gd name="T79" fmla="*/ 21 h 70"/>
                <a:gd name="T80" fmla="*/ 44 w 59"/>
                <a:gd name="T81" fmla="*/ 25 h 70"/>
                <a:gd name="T82" fmla="*/ 40 w 59"/>
                <a:gd name="T83" fmla="*/ 28 h 70"/>
                <a:gd name="T84" fmla="*/ 38 w 59"/>
                <a:gd name="T85" fmla="*/ 30 h 70"/>
                <a:gd name="T86" fmla="*/ 33 w 59"/>
                <a:gd name="T87" fmla="*/ 32 h 70"/>
                <a:gd name="T88" fmla="*/ 10 w 59"/>
                <a:gd name="T89" fmla="*/ 32 h 70"/>
                <a:gd name="T90" fmla="*/ 10 w 59"/>
                <a:gd name="T91" fmla="*/ 7 h 70"/>
                <a:gd name="T92" fmla="*/ 0 w 59"/>
                <a:gd name="T93" fmla="*/ 0 h 7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9"/>
                <a:gd name="T142" fmla="*/ 0 h 70"/>
                <a:gd name="T143" fmla="*/ 59 w 59"/>
                <a:gd name="T144" fmla="*/ 70 h 7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9" h="70">
                  <a:moveTo>
                    <a:pt x="0" y="0"/>
                  </a:moveTo>
                  <a:lnTo>
                    <a:pt x="0" y="69"/>
                  </a:lnTo>
                  <a:lnTo>
                    <a:pt x="10" y="69"/>
                  </a:lnTo>
                  <a:lnTo>
                    <a:pt x="10" y="40"/>
                  </a:lnTo>
                  <a:lnTo>
                    <a:pt x="33" y="40"/>
                  </a:lnTo>
                  <a:lnTo>
                    <a:pt x="37" y="40"/>
                  </a:lnTo>
                  <a:lnTo>
                    <a:pt x="40" y="42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4" y="55"/>
                  </a:lnTo>
                  <a:lnTo>
                    <a:pt x="44" y="59"/>
                  </a:lnTo>
                  <a:lnTo>
                    <a:pt x="44" y="63"/>
                  </a:lnTo>
                  <a:lnTo>
                    <a:pt x="46" y="69"/>
                  </a:lnTo>
                  <a:lnTo>
                    <a:pt x="58" y="69"/>
                  </a:lnTo>
                  <a:lnTo>
                    <a:pt x="58" y="67"/>
                  </a:lnTo>
                  <a:lnTo>
                    <a:pt x="54" y="65"/>
                  </a:lnTo>
                  <a:lnTo>
                    <a:pt x="54" y="63"/>
                  </a:lnTo>
                  <a:lnTo>
                    <a:pt x="52" y="48"/>
                  </a:lnTo>
                  <a:lnTo>
                    <a:pt x="52" y="42"/>
                  </a:lnTo>
                  <a:lnTo>
                    <a:pt x="50" y="40"/>
                  </a:lnTo>
                  <a:lnTo>
                    <a:pt x="48" y="38"/>
                  </a:lnTo>
                  <a:lnTo>
                    <a:pt x="44" y="36"/>
                  </a:lnTo>
                  <a:lnTo>
                    <a:pt x="48" y="32"/>
                  </a:lnTo>
                  <a:lnTo>
                    <a:pt x="52" y="28"/>
                  </a:lnTo>
                  <a:lnTo>
                    <a:pt x="54" y="25"/>
                  </a:lnTo>
                  <a:lnTo>
                    <a:pt x="54" y="19"/>
                  </a:lnTo>
                  <a:lnTo>
                    <a:pt x="54" y="13"/>
                  </a:lnTo>
                  <a:lnTo>
                    <a:pt x="50" y="7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8" y="2"/>
                  </a:lnTo>
                  <a:lnTo>
                    <a:pt x="33" y="0"/>
                  </a:lnTo>
                  <a:lnTo>
                    <a:pt x="0" y="0"/>
                  </a:lnTo>
                  <a:lnTo>
                    <a:pt x="10" y="7"/>
                  </a:lnTo>
                  <a:lnTo>
                    <a:pt x="33" y="7"/>
                  </a:lnTo>
                  <a:lnTo>
                    <a:pt x="37" y="9"/>
                  </a:lnTo>
                  <a:lnTo>
                    <a:pt x="40" y="9"/>
                  </a:lnTo>
                  <a:lnTo>
                    <a:pt x="42" y="13"/>
                  </a:lnTo>
                  <a:lnTo>
                    <a:pt x="44" y="15"/>
                  </a:lnTo>
                  <a:lnTo>
                    <a:pt x="44" y="21"/>
                  </a:lnTo>
                  <a:lnTo>
                    <a:pt x="44" y="25"/>
                  </a:lnTo>
                  <a:lnTo>
                    <a:pt x="40" y="28"/>
                  </a:lnTo>
                  <a:lnTo>
                    <a:pt x="38" y="30"/>
                  </a:lnTo>
                  <a:lnTo>
                    <a:pt x="33" y="32"/>
                  </a:lnTo>
                  <a:lnTo>
                    <a:pt x="10" y="32"/>
                  </a:lnTo>
                  <a:lnTo>
                    <a:pt x="10" y="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0" name="Freeform 271"/>
            <p:cNvSpPr>
              <a:spLocks/>
            </p:cNvSpPr>
            <p:nvPr/>
          </p:nvSpPr>
          <p:spPr bwMode="auto">
            <a:xfrm>
              <a:off x="2607" y="1921"/>
              <a:ext cx="51" cy="28"/>
            </a:xfrm>
            <a:custGeom>
              <a:avLst/>
              <a:gdLst>
                <a:gd name="T0" fmla="*/ 0 w 51"/>
                <a:gd name="T1" fmla="*/ 0 h 28"/>
                <a:gd name="T2" fmla="*/ 0 w 51"/>
                <a:gd name="T3" fmla="*/ 6 h 28"/>
                <a:gd name="T4" fmla="*/ 50 w 51"/>
                <a:gd name="T5" fmla="*/ 6 h 28"/>
                <a:gd name="T6" fmla="*/ 50 w 51"/>
                <a:gd name="T7" fmla="*/ 0 h 28"/>
                <a:gd name="T8" fmla="*/ 0 w 51"/>
                <a:gd name="T9" fmla="*/ 0 h 28"/>
                <a:gd name="T10" fmla="*/ 0 w 51"/>
                <a:gd name="T11" fmla="*/ 19 h 28"/>
                <a:gd name="T12" fmla="*/ 0 w 51"/>
                <a:gd name="T13" fmla="*/ 27 h 28"/>
                <a:gd name="T14" fmla="*/ 50 w 51"/>
                <a:gd name="T15" fmla="*/ 27 h 28"/>
                <a:gd name="T16" fmla="*/ 50 w 51"/>
                <a:gd name="T17" fmla="*/ 19 h 28"/>
                <a:gd name="T18" fmla="*/ 0 w 51"/>
                <a:gd name="T19" fmla="*/ 19 h 28"/>
                <a:gd name="T20" fmla="*/ 0 w 51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28"/>
                <a:gd name="T35" fmla="*/ 51 w 51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28">
                  <a:moveTo>
                    <a:pt x="0" y="0"/>
                  </a:moveTo>
                  <a:lnTo>
                    <a:pt x="0" y="6"/>
                  </a:lnTo>
                  <a:lnTo>
                    <a:pt x="50" y="6"/>
                  </a:lnTo>
                  <a:lnTo>
                    <a:pt x="50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50" y="27"/>
                  </a:lnTo>
                  <a:lnTo>
                    <a:pt x="50" y="19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1" name="Freeform 272"/>
            <p:cNvSpPr>
              <a:spLocks/>
            </p:cNvSpPr>
            <p:nvPr/>
          </p:nvSpPr>
          <p:spPr bwMode="auto">
            <a:xfrm>
              <a:off x="2671" y="1891"/>
              <a:ext cx="26" cy="68"/>
            </a:xfrm>
            <a:custGeom>
              <a:avLst/>
              <a:gdLst>
                <a:gd name="T0" fmla="*/ 25 w 26"/>
                <a:gd name="T1" fmla="*/ 0 h 68"/>
                <a:gd name="T2" fmla="*/ 17 w 26"/>
                <a:gd name="T3" fmla="*/ 0 h 68"/>
                <a:gd name="T4" fmla="*/ 15 w 26"/>
                <a:gd name="T5" fmla="*/ 5 h 68"/>
                <a:gd name="T6" fmla="*/ 13 w 26"/>
                <a:gd name="T7" fmla="*/ 9 h 68"/>
                <a:gd name="T8" fmla="*/ 11 w 26"/>
                <a:gd name="T9" fmla="*/ 11 h 68"/>
                <a:gd name="T10" fmla="*/ 7 w 26"/>
                <a:gd name="T11" fmla="*/ 11 h 68"/>
                <a:gd name="T12" fmla="*/ 0 w 26"/>
                <a:gd name="T13" fmla="*/ 13 h 68"/>
                <a:gd name="T14" fmla="*/ 0 w 26"/>
                <a:gd name="T15" fmla="*/ 19 h 68"/>
                <a:gd name="T16" fmla="*/ 15 w 26"/>
                <a:gd name="T17" fmla="*/ 19 h 68"/>
                <a:gd name="T18" fmla="*/ 15 w 26"/>
                <a:gd name="T19" fmla="*/ 67 h 68"/>
                <a:gd name="T20" fmla="*/ 25 w 26"/>
                <a:gd name="T21" fmla="*/ 67 h 68"/>
                <a:gd name="T22" fmla="*/ 25 w 26"/>
                <a:gd name="T23" fmla="*/ 0 h 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68"/>
                <a:gd name="T38" fmla="*/ 26 w 26"/>
                <a:gd name="T39" fmla="*/ 68 h 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68">
                  <a:moveTo>
                    <a:pt x="25" y="0"/>
                  </a:moveTo>
                  <a:lnTo>
                    <a:pt x="17" y="0"/>
                  </a:lnTo>
                  <a:lnTo>
                    <a:pt x="15" y="5"/>
                  </a:lnTo>
                  <a:lnTo>
                    <a:pt x="13" y="9"/>
                  </a:lnTo>
                  <a:lnTo>
                    <a:pt x="11" y="11"/>
                  </a:lnTo>
                  <a:lnTo>
                    <a:pt x="7" y="11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5" y="19"/>
                  </a:lnTo>
                  <a:lnTo>
                    <a:pt x="15" y="67"/>
                  </a:lnTo>
                  <a:lnTo>
                    <a:pt x="25" y="67"/>
                  </a:lnTo>
                  <a:lnTo>
                    <a:pt x="2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2" name="Freeform 273"/>
            <p:cNvSpPr>
              <a:spLocks/>
            </p:cNvSpPr>
            <p:nvPr/>
          </p:nvSpPr>
          <p:spPr bwMode="auto">
            <a:xfrm>
              <a:off x="2717" y="1891"/>
              <a:ext cx="49" cy="70"/>
            </a:xfrm>
            <a:custGeom>
              <a:avLst/>
              <a:gdLst>
                <a:gd name="T0" fmla="*/ 23 w 49"/>
                <a:gd name="T1" fmla="*/ 0 h 70"/>
                <a:gd name="T2" fmla="*/ 19 w 49"/>
                <a:gd name="T3" fmla="*/ 0 h 70"/>
                <a:gd name="T4" fmla="*/ 13 w 49"/>
                <a:gd name="T5" fmla="*/ 2 h 70"/>
                <a:gd name="T6" fmla="*/ 9 w 49"/>
                <a:gd name="T7" fmla="*/ 5 h 70"/>
                <a:gd name="T8" fmla="*/ 7 w 49"/>
                <a:gd name="T9" fmla="*/ 9 h 70"/>
                <a:gd name="T10" fmla="*/ 3 w 49"/>
                <a:gd name="T11" fmla="*/ 13 h 70"/>
                <a:gd name="T12" fmla="*/ 2 w 49"/>
                <a:gd name="T13" fmla="*/ 19 h 70"/>
                <a:gd name="T14" fmla="*/ 2 w 49"/>
                <a:gd name="T15" fmla="*/ 26 h 70"/>
                <a:gd name="T16" fmla="*/ 0 w 49"/>
                <a:gd name="T17" fmla="*/ 34 h 70"/>
                <a:gd name="T18" fmla="*/ 2 w 49"/>
                <a:gd name="T19" fmla="*/ 42 h 70"/>
                <a:gd name="T20" fmla="*/ 2 w 49"/>
                <a:gd name="T21" fmla="*/ 49 h 70"/>
                <a:gd name="T22" fmla="*/ 3 w 49"/>
                <a:gd name="T23" fmla="*/ 55 h 70"/>
                <a:gd name="T24" fmla="*/ 7 w 49"/>
                <a:gd name="T25" fmla="*/ 59 h 70"/>
                <a:gd name="T26" fmla="*/ 9 w 49"/>
                <a:gd name="T27" fmla="*/ 63 h 70"/>
                <a:gd name="T28" fmla="*/ 13 w 49"/>
                <a:gd name="T29" fmla="*/ 67 h 70"/>
                <a:gd name="T30" fmla="*/ 19 w 49"/>
                <a:gd name="T31" fmla="*/ 69 h 70"/>
                <a:gd name="T32" fmla="*/ 25 w 49"/>
                <a:gd name="T33" fmla="*/ 69 h 70"/>
                <a:gd name="T34" fmla="*/ 28 w 49"/>
                <a:gd name="T35" fmla="*/ 69 h 70"/>
                <a:gd name="T36" fmla="*/ 34 w 49"/>
                <a:gd name="T37" fmla="*/ 67 h 70"/>
                <a:gd name="T38" fmla="*/ 38 w 49"/>
                <a:gd name="T39" fmla="*/ 63 h 70"/>
                <a:gd name="T40" fmla="*/ 40 w 49"/>
                <a:gd name="T41" fmla="*/ 61 h 70"/>
                <a:gd name="T42" fmla="*/ 44 w 49"/>
                <a:gd name="T43" fmla="*/ 55 h 70"/>
                <a:gd name="T44" fmla="*/ 46 w 49"/>
                <a:gd name="T45" fmla="*/ 49 h 70"/>
                <a:gd name="T46" fmla="*/ 46 w 49"/>
                <a:gd name="T47" fmla="*/ 42 h 70"/>
                <a:gd name="T48" fmla="*/ 48 w 49"/>
                <a:gd name="T49" fmla="*/ 34 h 70"/>
                <a:gd name="T50" fmla="*/ 46 w 49"/>
                <a:gd name="T51" fmla="*/ 26 h 70"/>
                <a:gd name="T52" fmla="*/ 46 w 49"/>
                <a:gd name="T53" fmla="*/ 21 h 70"/>
                <a:gd name="T54" fmla="*/ 44 w 49"/>
                <a:gd name="T55" fmla="*/ 13 h 70"/>
                <a:gd name="T56" fmla="*/ 40 w 49"/>
                <a:gd name="T57" fmla="*/ 9 h 70"/>
                <a:gd name="T58" fmla="*/ 36 w 49"/>
                <a:gd name="T59" fmla="*/ 5 h 70"/>
                <a:gd name="T60" fmla="*/ 34 w 49"/>
                <a:gd name="T61" fmla="*/ 2 h 70"/>
                <a:gd name="T62" fmla="*/ 28 w 49"/>
                <a:gd name="T63" fmla="*/ 0 h 70"/>
                <a:gd name="T64" fmla="*/ 23 w 49"/>
                <a:gd name="T65" fmla="*/ 0 h 70"/>
                <a:gd name="T66" fmla="*/ 9 w 49"/>
                <a:gd name="T67" fmla="*/ 32 h 70"/>
                <a:gd name="T68" fmla="*/ 11 w 49"/>
                <a:gd name="T69" fmla="*/ 23 h 70"/>
                <a:gd name="T70" fmla="*/ 13 w 49"/>
                <a:gd name="T71" fmla="*/ 13 h 70"/>
                <a:gd name="T72" fmla="*/ 15 w 49"/>
                <a:gd name="T73" fmla="*/ 11 h 70"/>
                <a:gd name="T74" fmla="*/ 17 w 49"/>
                <a:gd name="T75" fmla="*/ 9 h 70"/>
                <a:gd name="T76" fmla="*/ 21 w 49"/>
                <a:gd name="T77" fmla="*/ 7 h 70"/>
                <a:gd name="T78" fmla="*/ 25 w 49"/>
                <a:gd name="T79" fmla="*/ 7 h 70"/>
                <a:gd name="T80" fmla="*/ 26 w 49"/>
                <a:gd name="T81" fmla="*/ 7 h 70"/>
                <a:gd name="T82" fmla="*/ 30 w 49"/>
                <a:gd name="T83" fmla="*/ 9 h 70"/>
                <a:gd name="T84" fmla="*/ 32 w 49"/>
                <a:gd name="T85" fmla="*/ 11 h 70"/>
                <a:gd name="T86" fmla="*/ 34 w 49"/>
                <a:gd name="T87" fmla="*/ 15 h 70"/>
                <a:gd name="T88" fmla="*/ 36 w 49"/>
                <a:gd name="T89" fmla="*/ 23 h 70"/>
                <a:gd name="T90" fmla="*/ 38 w 49"/>
                <a:gd name="T91" fmla="*/ 34 h 70"/>
                <a:gd name="T92" fmla="*/ 36 w 49"/>
                <a:gd name="T93" fmla="*/ 46 h 70"/>
                <a:gd name="T94" fmla="*/ 34 w 49"/>
                <a:gd name="T95" fmla="*/ 55 h 70"/>
                <a:gd name="T96" fmla="*/ 32 w 49"/>
                <a:gd name="T97" fmla="*/ 57 h 70"/>
                <a:gd name="T98" fmla="*/ 30 w 49"/>
                <a:gd name="T99" fmla="*/ 59 h 70"/>
                <a:gd name="T100" fmla="*/ 26 w 49"/>
                <a:gd name="T101" fmla="*/ 61 h 70"/>
                <a:gd name="T102" fmla="*/ 23 w 49"/>
                <a:gd name="T103" fmla="*/ 61 h 70"/>
                <a:gd name="T104" fmla="*/ 21 w 49"/>
                <a:gd name="T105" fmla="*/ 61 h 70"/>
                <a:gd name="T106" fmla="*/ 17 w 49"/>
                <a:gd name="T107" fmla="*/ 59 h 70"/>
                <a:gd name="T108" fmla="*/ 15 w 49"/>
                <a:gd name="T109" fmla="*/ 57 h 70"/>
                <a:gd name="T110" fmla="*/ 13 w 49"/>
                <a:gd name="T111" fmla="*/ 55 h 70"/>
                <a:gd name="T112" fmla="*/ 11 w 49"/>
                <a:gd name="T113" fmla="*/ 46 h 70"/>
                <a:gd name="T114" fmla="*/ 9 w 49"/>
                <a:gd name="T115" fmla="*/ 34 h 70"/>
                <a:gd name="T116" fmla="*/ 9 w 49"/>
                <a:gd name="T117" fmla="*/ 32 h 70"/>
                <a:gd name="T118" fmla="*/ 23 w 49"/>
                <a:gd name="T119" fmla="*/ 0 h 7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9"/>
                <a:gd name="T181" fmla="*/ 0 h 70"/>
                <a:gd name="T182" fmla="*/ 49 w 49"/>
                <a:gd name="T183" fmla="*/ 70 h 7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9" h="70">
                  <a:moveTo>
                    <a:pt x="23" y="0"/>
                  </a:moveTo>
                  <a:lnTo>
                    <a:pt x="19" y="0"/>
                  </a:lnTo>
                  <a:lnTo>
                    <a:pt x="13" y="2"/>
                  </a:lnTo>
                  <a:lnTo>
                    <a:pt x="9" y="5"/>
                  </a:lnTo>
                  <a:lnTo>
                    <a:pt x="7" y="9"/>
                  </a:lnTo>
                  <a:lnTo>
                    <a:pt x="3" y="13"/>
                  </a:lnTo>
                  <a:lnTo>
                    <a:pt x="2" y="19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2" y="49"/>
                  </a:lnTo>
                  <a:lnTo>
                    <a:pt x="3" y="55"/>
                  </a:lnTo>
                  <a:lnTo>
                    <a:pt x="7" y="59"/>
                  </a:lnTo>
                  <a:lnTo>
                    <a:pt x="9" y="63"/>
                  </a:lnTo>
                  <a:lnTo>
                    <a:pt x="13" y="67"/>
                  </a:lnTo>
                  <a:lnTo>
                    <a:pt x="19" y="69"/>
                  </a:lnTo>
                  <a:lnTo>
                    <a:pt x="25" y="69"/>
                  </a:lnTo>
                  <a:lnTo>
                    <a:pt x="28" y="69"/>
                  </a:lnTo>
                  <a:lnTo>
                    <a:pt x="34" y="67"/>
                  </a:lnTo>
                  <a:lnTo>
                    <a:pt x="38" y="63"/>
                  </a:lnTo>
                  <a:lnTo>
                    <a:pt x="40" y="61"/>
                  </a:lnTo>
                  <a:lnTo>
                    <a:pt x="44" y="55"/>
                  </a:lnTo>
                  <a:lnTo>
                    <a:pt x="46" y="49"/>
                  </a:lnTo>
                  <a:lnTo>
                    <a:pt x="46" y="42"/>
                  </a:lnTo>
                  <a:lnTo>
                    <a:pt x="48" y="34"/>
                  </a:lnTo>
                  <a:lnTo>
                    <a:pt x="46" y="26"/>
                  </a:lnTo>
                  <a:lnTo>
                    <a:pt x="46" y="21"/>
                  </a:lnTo>
                  <a:lnTo>
                    <a:pt x="44" y="13"/>
                  </a:lnTo>
                  <a:lnTo>
                    <a:pt x="40" y="9"/>
                  </a:lnTo>
                  <a:lnTo>
                    <a:pt x="36" y="5"/>
                  </a:lnTo>
                  <a:lnTo>
                    <a:pt x="34" y="2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9" y="32"/>
                  </a:lnTo>
                  <a:lnTo>
                    <a:pt x="11" y="23"/>
                  </a:lnTo>
                  <a:lnTo>
                    <a:pt x="13" y="13"/>
                  </a:lnTo>
                  <a:lnTo>
                    <a:pt x="15" y="11"/>
                  </a:lnTo>
                  <a:lnTo>
                    <a:pt x="17" y="9"/>
                  </a:lnTo>
                  <a:lnTo>
                    <a:pt x="21" y="7"/>
                  </a:lnTo>
                  <a:lnTo>
                    <a:pt x="25" y="7"/>
                  </a:lnTo>
                  <a:lnTo>
                    <a:pt x="26" y="7"/>
                  </a:lnTo>
                  <a:lnTo>
                    <a:pt x="30" y="9"/>
                  </a:lnTo>
                  <a:lnTo>
                    <a:pt x="32" y="11"/>
                  </a:lnTo>
                  <a:lnTo>
                    <a:pt x="34" y="15"/>
                  </a:lnTo>
                  <a:lnTo>
                    <a:pt x="36" y="23"/>
                  </a:lnTo>
                  <a:lnTo>
                    <a:pt x="38" y="34"/>
                  </a:lnTo>
                  <a:lnTo>
                    <a:pt x="36" y="46"/>
                  </a:lnTo>
                  <a:lnTo>
                    <a:pt x="34" y="55"/>
                  </a:lnTo>
                  <a:lnTo>
                    <a:pt x="32" y="57"/>
                  </a:lnTo>
                  <a:lnTo>
                    <a:pt x="30" y="59"/>
                  </a:lnTo>
                  <a:lnTo>
                    <a:pt x="26" y="61"/>
                  </a:lnTo>
                  <a:lnTo>
                    <a:pt x="23" y="61"/>
                  </a:lnTo>
                  <a:lnTo>
                    <a:pt x="21" y="61"/>
                  </a:lnTo>
                  <a:lnTo>
                    <a:pt x="17" y="59"/>
                  </a:lnTo>
                  <a:lnTo>
                    <a:pt x="15" y="57"/>
                  </a:lnTo>
                  <a:lnTo>
                    <a:pt x="13" y="55"/>
                  </a:lnTo>
                  <a:lnTo>
                    <a:pt x="11" y="46"/>
                  </a:lnTo>
                  <a:lnTo>
                    <a:pt x="9" y="34"/>
                  </a:lnTo>
                  <a:lnTo>
                    <a:pt x="9" y="32"/>
                  </a:lnTo>
                  <a:lnTo>
                    <a:pt x="2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3" name="Freeform 274"/>
            <p:cNvSpPr>
              <a:spLocks/>
            </p:cNvSpPr>
            <p:nvPr/>
          </p:nvSpPr>
          <p:spPr bwMode="auto">
            <a:xfrm>
              <a:off x="2765" y="1893"/>
              <a:ext cx="50" cy="41"/>
            </a:xfrm>
            <a:custGeom>
              <a:avLst/>
              <a:gdLst>
                <a:gd name="T0" fmla="*/ 21 w 50"/>
                <a:gd name="T1" fmla="*/ 0 h 41"/>
                <a:gd name="T2" fmla="*/ 0 w 50"/>
                <a:gd name="T3" fmla="*/ 40 h 41"/>
                <a:gd name="T4" fmla="*/ 9 w 50"/>
                <a:gd name="T5" fmla="*/ 40 h 41"/>
                <a:gd name="T6" fmla="*/ 24 w 50"/>
                <a:gd name="T7" fmla="*/ 7 h 41"/>
                <a:gd name="T8" fmla="*/ 40 w 50"/>
                <a:gd name="T9" fmla="*/ 40 h 41"/>
                <a:gd name="T10" fmla="*/ 49 w 50"/>
                <a:gd name="T11" fmla="*/ 40 h 41"/>
                <a:gd name="T12" fmla="*/ 28 w 50"/>
                <a:gd name="T13" fmla="*/ 0 h 41"/>
                <a:gd name="T14" fmla="*/ 21 w 50"/>
                <a:gd name="T15" fmla="*/ 0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0"/>
                <a:gd name="T25" fmla="*/ 0 h 41"/>
                <a:gd name="T26" fmla="*/ 50 w 50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0" h="41">
                  <a:moveTo>
                    <a:pt x="21" y="0"/>
                  </a:moveTo>
                  <a:lnTo>
                    <a:pt x="0" y="40"/>
                  </a:lnTo>
                  <a:lnTo>
                    <a:pt x="9" y="40"/>
                  </a:lnTo>
                  <a:lnTo>
                    <a:pt x="24" y="7"/>
                  </a:lnTo>
                  <a:lnTo>
                    <a:pt x="40" y="40"/>
                  </a:lnTo>
                  <a:lnTo>
                    <a:pt x="49" y="40"/>
                  </a:lnTo>
                  <a:lnTo>
                    <a:pt x="2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4" name="Freeform 275"/>
            <p:cNvSpPr>
              <a:spLocks/>
            </p:cNvSpPr>
            <p:nvPr/>
          </p:nvSpPr>
          <p:spPr bwMode="auto">
            <a:xfrm>
              <a:off x="2816" y="1927"/>
              <a:ext cx="24" cy="17"/>
            </a:xfrm>
            <a:custGeom>
              <a:avLst/>
              <a:gdLst>
                <a:gd name="T0" fmla="*/ 0 w 24"/>
                <a:gd name="T1" fmla="*/ 0 h 17"/>
                <a:gd name="T2" fmla="*/ 0 w 24"/>
                <a:gd name="T3" fmla="*/ 16 h 17"/>
                <a:gd name="T4" fmla="*/ 23 w 24"/>
                <a:gd name="T5" fmla="*/ 16 h 17"/>
                <a:gd name="T6" fmla="*/ 23 w 24"/>
                <a:gd name="T7" fmla="*/ 0 h 17"/>
                <a:gd name="T8" fmla="*/ 0 w 24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17"/>
                <a:gd name="T17" fmla="*/ 24 w 24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17">
                  <a:moveTo>
                    <a:pt x="0" y="0"/>
                  </a:moveTo>
                  <a:lnTo>
                    <a:pt x="0" y="16"/>
                  </a:lnTo>
                  <a:lnTo>
                    <a:pt x="23" y="1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5" name="Freeform 276"/>
            <p:cNvSpPr>
              <a:spLocks/>
            </p:cNvSpPr>
            <p:nvPr/>
          </p:nvSpPr>
          <p:spPr bwMode="auto">
            <a:xfrm>
              <a:off x="2847" y="1891"/>
              <a:ext cx="47" cy="70"/>
            </a:xfrm>
            <a:custGeom>
              <a:avLst/>
              <a:gdLst>
                <a:gd name="T0" fmla="*/ 44 w 47"/>
                <a:gd name="T1" fmla="*/ 11 h 70"/>
                <a:gd name="T2" fmla="*/ 33 w 47"/>
                <a:gd name="T3" fmla="*/ 2 h 70"/>
                <a:gd name="T4" fmla="*/ 19 w 47"/>
                <a:gd name="T5" fmla="*/ 0 h 70"/>
                <a:gd name="T6" fmla="*/ 10 w 47"/>
                <a:gd name="T7" fmla="*/ 5 h 70"/>
                <a:gd name="T8" fmla="*/ 4 w 47"/>
                <a:gd name="T9" fmla="*/ 15 h 70"/>
                <a:gd name="T10" fmla="*/ 2 w 47"/>
                <a:gd name="T11" fmla="*/ 28 h 70"/>
                <a:gd name="T12" fmla="*/ 2 w 47"/>
                <a:gd name="T13" fmla="*/ 44 h 70"/>
                <a:gd name="T14" fmla="*/ 4 w 47"/>
                <a:gd name="T15" fmla="*/ 55 h 70"/>
                <a:gd name="T16" fmla="*/ 10 w 47"/>
                <a:gd name="T17" fmla="*/ 65 h 70"/>
                <a:gd name="T18" fmla="*/ 19 w 47"/>
                <a:gd name="T19" fmla="*/ 69 h 70"/>
                <a:gd name="T20" fmla="*/ 29 w 47"/>
                <a:gd name="T21" fmla="*/ 69 h 70"/>
                <a:gd name="T22" fmla="*/ 36 w 47"/>
                <a:gd name="T23" fmla="*/ 65 h 70"/>
                <a:gd name="T24" fmla="*/ 44 w 47"/>
                <a:gd name="T25" fmla="*/ 59 h 70"/>
                <a:gd name="T26" fmla="*/ 46 w 47"/>
                <a:gd name="T27" fmla="*/ 51 h 70"/>
                <a:gd name="T28" fmla="*/ 46 w 47"/>
                <a:gd name="T29" fmla="*/ 40 h 70"/>
                <a:gd name="T30" fmla="*/ 40 w 47"/>
                <a:gd name="T31" fmla="*/ 30 h 70"/>
                <a:gd name="T32" fmla="*/ 31 w 47"/>
                <a:gd name="T33" fmla="*/ 24 h 70"/>
                <a:gd name="T34" fmla="*/ 21 w 47"/>
                <a:gd name="T35" fmla="*/ 24 h 70"/>
                <a:gd name="T36" fmla="*/ 13 w 47"/>
                <a:gd name="T37" fmla="*/ 28 h 70"/>
                <a:gd name="T38" fmla="*/ 10 w 47"/>
                <a:gd name="T39" fmla="*/ 30 h 70"/>
                <a:gd name="T40" fmla="*/ 13 w 47"/>
                <a:gd name="T41" fmla="*/ 15 h 70"/>
                <a:gd name="T42" fmla="*/ 19 w 47"/>
                <a:gd name="T43" fmla="*/ 9 h 70"/>
                <a:gd name="T44" fmla="*/ 25 w 47"/>
                <a:gd name="T45" fmla="*/ 7 h 70"/>
                <a:gd name="T46" fmla="*/ 33 w 47"/>
                <a:gd name="T47" fmla="*/ 11 h 70"/>
                <a:gd name="T48" fmla="*/ 36 w 47"/>
                <a:gd name="T49" fmla="*/ 17 h 70"/>
                <a:gd name="T50" fmla="*/ 25 w 47"/>
                <a:gd name="T51" fmla="*/ 32 h 70"/>
                <a:gd name="T52" fmla="*/ 34 w 47"/>
                <a:gd name="T53" fmla="*/ 36 h 70"/>
                <a:gd name="T54" fmla="*/ 38 w 47"/>
                <a:gd name="T55" fmla="*/ 46 h 70"/>
                <a:gd name="T56" fmla="*/ 34 w 47"/>
                <a:gd name="T57" fmla="*/ 57 h 70"/>
                <a:gd name="T58" fmla="*/ 25 w 47"/>
                <a:gd name="T59" fmla="*/ 61 h 70"/>
                <a:gd name="T60" fmla="*/ 15 w 47"/>
                <a:gd name="T61" fmla="*/ 57 h 70"/>
                <a:gd name="T62" fmla="*/ 10 w 47"/>
                <a:gd name="T63" fmla="*/ 46 h 70"/>
                <a:gd name="T64" fmla="*/ 15 w 47"/>
                <a:gd name="T65" fmla="*/ 36 h 70"/>
                <a:gd name="T66" fmla="*/ 25 w 47"/>
                <a:gd name="T67" fmla="*/ 32 h 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7"/>
                <a:gd name="T103" fmla="*/ 0 h 70"/>
                <a:gd name="T104" fmla="*/ 47 w 47"/>
                <a:gd name="T105" fmla="*/ 70 h 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7" h="70">
                  <a:moveTo>
                    <a:pt x="46" y="17"/>
                  </a:moveTo>
                  <a:lnTo>
                    <a:pt x="44" y="11"/>
                  </a:lnTo>
                  <a:lnTo>
                    <a:pt x="38" y="5"/>
                  </a:lnTo>
                  <a:lnTo>
                    <a:pt x="33" y="2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5" y="2"/>
                  </a:lnTo>
                  <a:lnTo>
                    <a:pt x="10" y="5"/>
                  </a:lnTo>
                  <a:lnTo>
                    <a:pt x="8" y="9"/>
                  </a:lnTo>
                  <a:lnTo>
                    <a:pt x="4" y="15"/>
                  </a:lnTo>
                  <a:lnTo>
                    <a:pt x="2" y="21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2" y="51"/>
                  </a:lnTo>
                  <a:lnTo>
                    <a:pt x="4" y="55"/>
                  </a:lnTo>
                  <a:lnTo>
                    <a:pt x="6" y="61"/>
                  </a:lnTo>
                  <a:lnTo>
                    <a:pt x="10" y="65"/>
                  </a:lnTo>
                  <a:lnTo>
                    <a:pt x="13" y="67"/>
                  </a:lnTo>
                  <a:lnTo>
                    <a:pt x="19" y="69"/>
                  </a:lnTo>
                  <a:lnTo>
                    <a:pt x="23" y="69"/>
                  </a:lnTo>
                  <a:lnTo>
                    <a:pt x="29" y="69"/>
                  </a:lnTo>
                  <a:lnTo>
                    <a:pt x="33" y="69"/>
                  </a:lnTo>
                  <a:lnTo>
                    <a:pt x="36" y="65"/>
                  </a:lnTo>
                  <a:lnTo>
                    <a:pt x="40" y="63"/>
                  </a:lnTo>
                  <a:lnTo>
                    <a:pt x="44" y="59"/>
                  </a:lnTo>
                  <a:lnTo>
                    <a:pt x="44" y="55"/>
                  </a:lnTo>
                  <a:lnTo>
                    <a:pt x="46" y="51"/>
                  </a:lnTo>
                  <a:lnTo>
                    <a:pt x="46" y="46"/>
                  </a:lnTo>
                  <a:lnTo>
                    <a:pt x="46" y="40"/>
                  </a:lnTo>
                  <a:lnTo>
                    <a:pt x="44" y="34"/>
                  </a:lnTo>
                  <a:lnTo>
                    <a:pt x="40" y="30"/>
                  </a:lnTo>
                  <a:lnTo>
                    <a:pt x="36" y="26"/>
                  </a:lnTo>
                  <a:lnTo>
                    <a:pt x="31" y="24"/>
                  </a:lnTo>
                  <a:lnTo>
                    <a:pt x="25" y="24"/>
                  </a:lnTo>
                  <a:lnTo>
                    <a:pt x="21" y="24"/>
                  </a:lnTo>
                  <a:lnTo>
                    <a:pt x="15" y="26"/>
                  </a:lnTo>
                  <a:lnTo>
                    <a:pt x="13" y="28"/>
                  </a:lnTo>
                  <a:lnTo>
                    <a:pt x="10" y="32"/>
                  </a:lnTo>
                  <a:lnTo>
                    <a:pt x="10" y="30"/>
                  </a:lnTo>
                  <a:lnTo>
                    <a:pt x="10" y="23"/>
                  </a:lnTo>
                  <a:lnTo>
                    <a:pt x="13" y="15"/>
                  </a:lnTo>
                  <a:lnTo>
                    <a:pt x="15" y="11"/>
                  </a:lnTo>
                  <a:lnTo>
                    <a:pt x="19" y="9"/>
                  </a:lnTo>
                  <a:lnTo>
                    <a:pt x="21" y="7"/>
                  </a:lnTo>
                  <a:lnTo>
                    <a:pt x="25" y="7"/>
                  </a:lnTo>
                  <a:lnTo>
                    <a:pt x="31" y="7"/>
                  </a:lnTo>
                  <a:lnTo>
                    <a:pt x="33" y="11"/>
                  </a:lnTo>
                  <a:lnTo>
                    <a:pt x="34" y="13"/>
                  </a:lnTo>
                  <a:lnTo>
                    <a:pt x="36" y="17"/>
                  </a:lnTo>
                  <a:lnTo>
                    <a:pt x="46" y="17"/>
                  </a:lnTo>
                  <a:lnTo>
                    <a:pt x="25" y="32"/>
                  </a:lnTo>
                  <a:lnTo>
                    <a:pt x="31" y="32"/>
                  </a:lnTo>
                  <a:lnTo>
                    <a:pt x="34" y="36"/>
                  </a:lnTo>
                  <a:lnTo>
                    <a:pt x="36" y="40"/>
                  </a:lnTo>
                  <a:lnTo>
                    <a:pt x="38" y="46"/>
                  </a:lnTo>
                  <a:lnTo>
                    <a:pt x="36" y="51"/>
                  </a:lnTo>
                  <a:lnTo>
                    <a:pt x="34" y="57"/>
                  </a:lnTo>
                  <a:lnTo>
                    <a:pt x="31" y="61"/>
                  </a:lnTo>
                  <a:lnTo>
                    <a:pt x="25" y="61"/>
                  </a:lnTo>
                  <a:lnTo>
                    <a:pt x="19" y="61"/>
                  </a:lnTo>
                  <a:lnTo>
                    <a:pt x="15" y="57"/>
                  </a:lnTo>
                  <a:lnTo>
                    <a:pt x="11" y="53"/>
                  </a:lnTo>
                  <a:lnTo>
                    <a:pt x="10" y="46"/>
                  </a:lnTo>
                  <a:lnTo>
                    <a:pt x="11" y="40"/>
                  </a:lnTo>
                  <a:lnTo>
                    <a:pt x="15" y="36"/>
                  </a:lnTo>
                  <a:lnTo>
                    <a:pt x="19" y="32"/>
                  </a:lnTo>
                  <a:lnTo>
                    <a:pt x="25" y="32"/>
                  </a:lnTo>
                  <a:lnTo>
                    <a:pt x="46" y="1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6" name="Freeform 277"/>
            <p:cNvSpPr>
              <a:spLocks/>
            </p:cNvSpPr>
            <p:nvPr/>
          </p:nvSpPr>
          <p:spPr bwMode="auto">
            <a:xfrm>
              <a:off x="2901" y="1889"/>
              <a:ext cx="24" cy="89"/>
            </a:xfrm>
            <a:custGeom>
              <a:avLst/>
              <a:gdLst>
                <a:gd name="T0" fmla="*/ 5 w 24"/>
                <a:gd name="T1" fmla="*/ 0 h 89"/>
                <a:gd name="T2" fmla="*/ 0 w 24"/>
                <a:gd name="T3" fmla="*/ 0 h 89"/>
                <a:gd name="T4" fmla="*/ 2 w 24"/>
                <a:gd name="T5" fmla="*/ 4 h 89"/>
                <a:gd name="T6" fmla="*/ 7 w 24"/>
                <a:gd name="T7" fmla="*/ 17 h 89"/>
                <a:gd name="T8" fmla="*/ 11 w 24"/>
                <a:gd name="T9" fmla="*/ 25 h 89"/>
                <a:gd name="T10" fmla="*/ 13 w 24"/>
                <a:gd name="T11" fmla="*/ 34 h 89"/>
                <a:gd name="T12" fmla="*/ 13 w 24"/>
                <a:gd name="T13" fmla="*/ 42 h 89"/>
                <a:gd name="T14" fmla="*/ 13 w 24"/>
                <a:gd name="T15" fmla="*/ 53 h 89"/>
                <a:gd name="T16" fmla="*/ 9 w 24"/>
                <a:gd name="T17" fmla="*/ 65 h 89"/>
                <a:gd name="T18" fmla="*/ 7 w 24"/>
                <a:gd name="T19" fmla="*/ 76 h 89"/>
                <a:gd name="T20" fmla="*/ 0 w 24"/>
                <a:gd name="T21" fmla="*/ 88 h 89"/>
                <a:gd name="T22" fmla="*/ 5 w 24"/>
                <a:gd name="T23" fmla="*/ 88 h 89"/>
                <a:gd name="T24" fmla="*/ 7 w 24"/>
                <a:gd name="T25" fmla="*/ 88 h 89"/>
                <a:gd name="T26" fmla="*/ 13 w 24"/>
                <a:gd name="T27" fmla="*/ 76 h 89"/>
                <a:gd name="T28" fmla="*/ 19 w 24"/>
                <a:gd name="T29" fmla="*/ 65 h 89"/>
                <a:gd name="T30" fmla="*/ 21 w 24"/>
                <a:gd name="T31" fmla="*/ 55 h 89"/>
                <a:gd name="T32" fmla="*/ 23 w 24"/>
                <a:gd name="T33" fmla="*/ 44 h 89"/>
                <a:gd name="T34" fmla="*/ 21 w 24"/>
                <a:gd name="T35" fmla="*/ 34 h 89"/>
                <a:gd name="T36" fmla="*/ 19 w 24"/>
                <a:gd name="T37" fmla="*/ 26 h 89"/>
                <a:gd name="T38" fmla="*/ 15 w 24"/>
                <a:gd name="T39" fmla="*/ 15 h 89"/>
                <a:gd name="T40" fmla="*/ 9 w 24"/>
                <a:gd name="T41" fmla="*/ 5 h 89"/>
                <a:gd name="T42" fmla="*/ 5 w 24"/>
                <a:gd name="T43" fmla="*/ 0 h 8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89"/>
                <a:gd name="T68" fmla="*/ 24 w 24"/>
                <a:gd name="T69" fmla="*/ 89 h 8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89">
                  <a:moveTo>
                    <a:pt x="5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7" y="17"/>
                  </a:lnTo>
                  <a:lnTo>
                    <a:pt x="11" y="25"/>
                  </a:lnTo>
                  <a:lnTo>
                    <a:pt x="13" y="34"/>
                  </a:lnTo>
                  <a:lnTo>
                    <a:pt x="13" y="42"/>
                  </a:lnTo>
                  <a:lnTo>
                    <a:pt x="13" y="53"/>
                  </a:lnTo>
                  <a:lnTo>
                    <a:pt x="9" y="65"/>
                  </a:lnTo>
                  <a:lnTo>
                    <a:pt x="7" y="76"/>
                  </a:lnTo>
                  <a:lnTo>
                    <a:pt x="0" y="88"/>
                  </a:lnTo>
                  <a:lnTo>
                    <a:pt x="5" y="88"/>
                  </a:lnTo>
                  <a:lnTo>
                    <a:pt x="7" y="88"/>
                  </a:lnTo>
                  <a:lnTo>
                    <a:pt x="13" y="76"/>
                  </a:lnTo>
                  <a:lnTo>
                    <a:pt x="19" y="65"/>
                  </a:lnTo>
                  <a:lnTo>
                    <a:pt x="21" y="55"/>
                  </a:lnTo>
                  <a:lnTo>
                    <a:pt x="23" y="44"/>
                  </a:lnTo>
                  <a:lnTo>
                    <a:pt x="21" y="34"/>
                  </a:lnTo>
                  <a:lnTo>
                    <a:pt x="19" y="26"/>
                  </a:lnTo>
                  <a:lnTo>
                    <a:pt x="15" y="15"/>
                  </a:lnTo>
                  <a:lnTo>
                    <a:pt x="9" y="5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7" name="Line 278"/>
            <p:cNvSpPr>
              <a:spLocks noChangeShapeType="1"/>
            </p:cNvSpPr>
            <p:nvPr/>
          </p:nvSpPr>
          <p:spPr bwMode="auto">
            <a:xfrm>
              <a:off x="2389" y="2886"/>
              <a:ext cx="991" cy="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8" name="Line 279"/>
            <p:cNvSpPr>
              <a:spLocks noChangeShapeType="1"/>
            </p:cNvSpPr>
            <p:nvPr/>
          </p:nvSpPr>
          <p:spPr bwMode="auto">
            <a:xfrm>
              <a:off x="2980" y="2586"/>
              <a:ext cx="1645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9" name="Rectangle 280"/>
            <p:cNvSpPr>
              <a:spLocks noChangeArrowheads="1"/>
            </p:cNvSpPr>
            <p:nvPr/>
          </p:nvSpPr>
          <p:spPr bwMode="auto">
            <a:xfrm>
              <a:off x="2868" y="2659"/>
              <a:ext cx="283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b="1">
                  <a:solidFill>
                    <a:srgbClr val="0000CC"/>
                  </a:solidFill>
                  <a:latin typeface="Garamond" pitchFamily="18" charset="0"/>
                </a:rPr>
                <a:t>K</a:t>
              </a:r>
              <a:r>
                <a:rPr lang="en-US" sz="2000" b="1" baseline="-25000">
                  <a:solidFill>
                    <a:srgbClr val="0000CC"/>
                  </a:solidFill>
                  <a:latin typeface="Garamond" pitchFamily="18" charset="0"/>
                </a:rPr>
                <a:t>1</a:t>
              </a:r>
            </a:p>
          </p:txBody>
        </p:sp>
        <p:sp>
          <p:nvSpPr>
            <p:cNvPr id="12570" name="Rectangle 281"/>
            <p:cNvSpPr>
              <a:spLocks noChangeArrowheads="1"/>
            </p:cNvSpPr>
            <p:nvPr/>
          </p:nvSpPr>
          <p:spPr bwMode="auto">
            <a:xfrm>
              <a:off x="3637" y="2346"/>
              <a:ext cx="292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Garamond" pitchFamily="18" charset="0"/>
                </a:rPr>
                <a:t>K</a:t>
              </a:r>
              <a:r>
                <a:rPr lang="en-US" sz="2000" b="1" baseline="-25000">
                  <a:solidFill>
                    <a:srgbClr val="CC0000"/>
                  </a:solidFill>
                  <a:latin typeface="Garamond" pitchFamily="18" charset="0"/>
                </a:rPr>
                <a:t>2</a:t>
              </a:r>
            </a:p>
          </p:txBody>
        </p:sp>
        <p:sp>
          <p:nvSpPr>
            <p:cNvPr id="12571" name="Rectangle 282"/>
            <p:cNvSpPr>
              <a:spLocks noChangeArrowheads="1"/>
            </p:cNvSpPr>
            <p:nvPr/>
          </p:nvSpPr>
          <p:spPr bwMode="auto">
            <a:xfrm>
              <a:off x="3195" y="3512"/>
              <a:ext cx="1395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b="1">
                  <a:solidFill>
                    <a:srgbClr val="000000"/>
                  </a:solidFill>
                  <a:latin typeface="Garamond" pitchFamily="18" charset="0"/>
                </a:rPr>
                <a:t>K=-1.5/ln(5BER)</a:t>
              </a:r>
            </a:p>
          </p:txBody>
        </p:sp>
      </p:grpSp>
      <p:sp>
        <p:nvSpPr>
          <p:cNvPr id="12292" name="Text Box 283"/>
          <p:cNvSpPr txBox="1">
            <a:spLocks noChangeArrowheads="1"/>
          </p:cNvSpPr>
          <p:nvPr/>
        </p:nvSpPr>
        <p:spPr bwMode="auto">
          <a:xfrm>
            <a:off x="1500188" y="6169025"/>
            <a:ext cx="6116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rgbClr val="CC0000"/>
                </a:solidFill>
              </a:rPr>
              <a:t>Can reduce gap by superimposing a trellis code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Constellation Restriction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630363"/>
            <a:ext cx="7988300" cy="2378075"/>
          </a:xfrm>
          <a:noFill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smtClean="0"/>
              <a:t>Restrict M</a:t>
            </a:r>
            <a:r>
              <a:rPr lang="en-US" sz="2800" baseline="-25000" smtClean="0"/>
              <a:t>D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smtClean="0"/>
              <a:t>) to {M</a:t>
            </a:r>
            <a:r>
              <a:rPr lang="en-US" sz="2800" baseline="-25000" smtClean="0"/>
              <a:t>0</a:t>
            </a:r>
            <a:r>
              <a:rPr lang="en-US" sz="2800" smtClean="0"/>
              <a:t>=0,…,M</a:t>
            </a:r>
            <a:r>
              <a:rPr lang="en-US" sz="2800" baseline="-25000" smtClean="0"/>
              <a:t>N</a:t>
            </a:r>
            <a:r>
              <a:rPr lang="en-US" sz="2800" smtClean="0"/>
              <a:t>}.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Let M(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smtClean="0"/>
              <a:t>)=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smtClean="0"/>
              <a:t>/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baseline="-25000" smtClean="0">
                <a:latin typeface="Symbol" pitchFamily="18" charset="2"/>
              </a:rPr>
              <a:t>K</a:t>
            </a:r>
            <a:r>
              <a:rPr lang="en-US" sz="2800" baseline="30000" smtClean="0"/>
              <a:t>*</a:t>
            </a:r>
            <a:r>
              <a:rPr lang="en-US" sz="2800" smtClean="0"/>
              <a:t>, where 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baseline="-25000" smtClean="0">
                <a:latin typeface="Symbol" pitchFamily="18" charset="2"/>
              </a:rPr>
              <a:t>K</a:t>
            </a:r>
            <a:r>
              <a:rPr lang="en-US" sz="2800" baseline="30000" smtClean="0"/>
              <a:t>*</a:t>
            </a:r>
            <a:r>
              <a:rPr lang="en-US" sz="2800" smtClean="0"/>
              <a:t> is later optimized.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Set M</a:t>
            </a:r>
            <a:r>
              <a:rPr lang="en-US" sz="2800" baseline="-25000" smtClean="0"/>
              <a:t>D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smtClean="0"/>
              <a:t>) to max</a:t>
            </a:r>
            <a:r>
              <a:rPr lang="en-US" sz="2800" baseline="-25000" smtClean="0"/>
              <a:t>j</a:t>
            </a:r>
            <a:r>
              <a:rPr lang="en-US" sz="2800" smtClean="0"/>
              <a:t> M</a:t>
            </a:r>
            <a:r>
              <a:rPr lang="en-US" sz="2800" baseline="-25000" smtClean="0"/>
              <a:t>j</a:t>
            </a:r>
            <a:r>
              <a:rPr lang="en-US" sz="2800" smtClean="0"/>
              <a:t>: M</a:t>
            </a:r>
            <a:r>
              <a:rPr lang="en-US" sz="2800" baseline="-25000" smtClean="0"/>
              <a:t>j</a:t>
            </a:r>
            <a:r>
              <a:rPr lang="en-US" sz="2800" smtClean="0"/>
              <a:t> </a:t>
            </a:r>
            <a:r>
              <a:rPr lang="en-US" sz="2800" smtClean="0">
                <a:sym typeface="Symbol" pitchFamily="18" charset="2"/>
              </a:rPr>
              <a:t></a:t>
            </a:r>
            <a:r>
              <a:rPr lang="en-US" sz="2800" smtClean="0"/>
              <a:t> M(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Region boundaries are 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baseline="-25000" smtClean="0"/>
              <a:t>j</a:t>
            </a:r>
            <a:r>
              <a:rPr lang="en-US" sz="2800" smtClean="0"/>
              <a:t>=M</a:t>
            </a:r>
            <a:r>
              <a:rPr lang="en-US" sz="2800" baseline="-25000" smtClean="0"/>
              <a:t>j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baseline="-25000" smtClean="0">
                <a:latin typeface="Symbol" pitchFamily="18" charset="2"/>
              </a:rPr>
              <a:t>K</a:t>
            </a:r>
            <a:r>
              <a:rPr lang="en-US" sz="2800" smtClean="0"/>
              <a:t>*, j=0,…,N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Power control maintains target BER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1395413" y="4186238"/>
            <a:ext cx="5394325" cy="189706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400175" y="4144963"/>
            <a:ext cx="0" cy="19335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390650" y="6092825"/>
            <a:ext cx="666273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513513" y="4243388"/>
            <a:ext cx="142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80"/>
                </a:solidFill>
                <a:latin typeface="Garamond" pitchFamily="18" charset="0"/>
              </a:rPr>
              <a:t>M(</a:t>
            </a:r>
            <a:r>
              <a:rPr lang="en-US" sz="2000" b="1">
                <a:solidFill>
                  <a:srgbClr val="000080"/>
                </a:solidFill>
                <a:latin typeface="Symbol" pitchFamily="18" charset="2"/>
              </a:rPr>
              <a:t>g</a:t>
            </a:r>
            <a:r>
              <a:rPr lang="en-US" sz="2000" b="1">
                <a:solidFill>
                  <a:srgbClr val="000080"/>
                </a:solidFill>
                <a:latin typeface="Garamond" pitchFamily="18" charset="0"/>
              </a:rPr>
              <a:t>)=</a:t>
            </a:r>
            <a:r>
              <a:rPr lang="en-US" sz="2000" b="1">
                <a:solidFill>
                  <a:srgbClr val="000080"/>
                </a:solidFill>
                <a:latin typeface="Symbol" pitchFamily="18" charset="2"/>
              </a:rPr>
              <a:t>g</a:t>
            </a:r>
            <a:r>
              <a:rPr lang="en-US" sz="2000" b="1">
                <a:solidFill>
                  <a:srgbClr val="000080"/>
                </a:solidFill>
                <a:latin typeface="Garamond" pitchFamily="18" charset="0"/>
              </a:rPr>
              <a:t>/</a:t>
            </a:r>
            <a:r>
              <a:rPr lang="en-US" sz="2000" b="1">
                <a:solidFill>
                  <a:srgbClr val="00008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80"/>
                </a:solidFill>
                <a:latin typeface="Symbol" pitchFamily="18" charset="2"/>
              </a:rPr>
              <a:t>K</a:t>
            </a:r>
            <a:r>
              <a:rPr lang="en-US" sz="2000" b="1" baseline="30000">
                <a:solidFill>
                  <a:srgbClr val="000080"/>
                </a:solidFill>
                <a:latin typeface="Garamond" pitchFamily="18" charset="0"/>
              </a:rPr>
              <a:t>*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570788" y="6172200"/>
            <a:ext cx="309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Symbol" pitchFamily="18" charset="2"/>
              </a:rPr>
              <a:t>g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206500" y="6172200"/>
            <a:ext cx="366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555875" y="6172200"/>
            <a:ext cx="1119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Garamond" pitchFamily="18" charset="0"/>
              </a:rPr>
              <a:t>=M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K</a:t>
            </a:r>
            <a:r>
              <a:rPr lang="en-US" sz="2000" b="1" baseline="30000">
                <a:solidFill>
                  <a:srgbClr val="000000"/>
                </a:solidFill>
                <a:latin typeface="Garamond" pitchFamily="18" charset="0"/>
              </a:rPr>
              <a:t>*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3849688" y="6172200"/>
            <a:ext cx="366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2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078538" y="6172200"/>
            <a:ext cx="366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2000" b="1" baseline="-25000">
                <a:solidFill>
                  <a:srgbClr val="000000"/>
                </a:solidFill>
                <a:latin typeface="Garamond" pitchFamily="18" charset="0"/>
              </a:rPr>
              <a:t>3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400175" y="6045200"/>
            <a:ext cx="0" cy="1095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4052888" y="6045200"/>
            <a:ext cx="0" cy="1095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6281738" y="6045200"/>
            <a:ext cx="0" cy="1095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747963" y="5621338"/>
            <a:ext cx="1587" cy="455612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747963" y="6045200"/>
            <a:ext cx="0" cy="1095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1409700" y="5611813"/>
            <a:ext cx="1300163" cy="1587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4052888" y="5183188"/>
            <a:ext cx="1587" cy="893762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1414463" y="5159375"/>
            <a:ext cx="2614612" cy="1588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938213" y="5895975"/>
            <a:ext cx="292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0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938213" y="5457825"/>
            <a:ext cx="45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1800" b="1" baseline="-25000">
                <a:solidFill>
                  <a:srgbClr val="000000"/>
                </a:solidFill>
                <a:latin typeface="Garamond" pitchFamily="18" charset="0"/>
              </a:rPr>
              <a:t>1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938213" y="4962525"/>
            <a:ext cx="4651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1800" b="1" baseline="-25000">
                <a:solidFill>
                  <a:srgbClr val="000000"/>
                </a:solidFill>
                <a:latin typeface="Garamond" pitchFamily="18" charset="0"/>
              </a:rPr>
              <a:t>2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1965325" y="5772150"/>
            <a:ext cx="823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Outage</a:t>
            </a: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3281363" y="5543550"/>
            <a:ext cx="4762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M</a:t>
            </a:r>
            <a:r>
              <a:rPr lang="en-US" sz="1600" b="1" baseline="-25000">
                <a:solidFill>
                  <a:srgbClr val="000080"/>
                </a:solidFill>
                <a:latin typeface="Garamond" pitchFamily="18" charset="0"/>
              </a:rPr>
              <a:t>1</a:t>
            </a:r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H="1">
            <a:off x="6272213" y="4362450"/>
            <a:ext cx="6350" cy="1708150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V="1">
            <a:off x="1400175" y="4375150"/>
            <a:ext cx="4846638" cy="1588"/>
          </a:xfrm>
          <a:prstGeom prst="line">
            <a:avLst/>
          </a:prstGeom>
          <a:noFill/>
          <a:ln w="254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887413" y="4119563"/>
            <a:ext cx="465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1800" b="1" baseline="-25000">
                <a:solidFill>
                  <a:srgbClr val="000000"/>
                </a:solidFill>
                <a:latin typeface="Garamond" pitchFamily="18" charset="0"/>
              </a:rPr>
              <a:t>3</a:t>
            </a: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5165725" y="5276850"/>
            <a:ext cx="485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M</a:t>
            </a:r>
            <a:r>
              <a:rPr lang="en-US" sz="1600" b="1" baseline="-25000">
                <a:solidFill>
                  <a:srgbClr val="000080"/>
                </a:solidFill>
                <a:latin typeface="Garamond" pitchFamily="18" charset="0"/>
              </a:rPr>
              <a:t>2</a:t>
            </a:r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7073900" y="4879975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>
                <a:solidFill>
                  <a:srgbClr val="000080"/>
                </a:solidFill>
                <a:latin typeface="Garamond" pitchFamily="18" charset="0"/>
              </a:rPr>
              <a:t>M</a:t>
            </a:r>
            <a:r>
              <a:rPr lang="en-US" sz="1600" b="1" baseline="-25000">
                <a:solidFill>
                  <a:srgbClr val="000080"/>
                </a:solidFill>
                <a:latin typeface="Garamond" pitchFamily="18" charset="0"/>
              </a:rPr>
              <a:t>3</a:t>
            </a:r>
            <a:endParaRPr lang="en-US" sz="1600" b="1">
              <a:solidFill>
                <a:srgbClr val="000080"/>
              </a:solidFill>
              <a:latin typeface="Garamond" pitchFamily="18" charset="0"/>
            </a:endParaRPr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441325" y="4589463"/>
            <a:ext cx="768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M</a:t>
            </a:r>
            <a:r>
              <a:rPr lang="en-US" sz="1800" b="1" baseline="-25000">
                <a:solidFill>
                  <a:srgbClr val="000000"/>
                </a:solidFill>
                <a:latin typeface="Garamond" pitchFamily="18" charset="0"/>
              </a:rPr>
              <a:t>D</a:t>
            </a:r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(</a:t>
            </a:r>
            <a:r>
              <a:rPr lang="en-US" sz="1800" b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sz="1800" b="1">
                <a:solidFill>
                  <a:srgbClr val="000000"/>
                </a:solidFill>
                <a:latin typeface="Garamond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  <a:noFill/>
        </p:spPr>
        <p:txBody>
          <a:bodyPr/>
          <a:lstStyle/>
          <a:p>
            <a:r>
              <a:rPr lang="en-US" sz="4000" smtClean="0"/>
              <a:t>Power Adaptation and Average Rate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975" y="1614488"/>
            <a:ext cx="8226425" cy="4114800"/>
          </a:xfrm>
          <a:noFill/>
        </p:spPr>
        <p:txBody>
          <a:bodyPr/>
          <a:lstStyle/>
          <a:p>
            <a:r>
              <a:rPr lang="en-US" sz="2800" smtClean="0"/>
              <a:t>Power adaptation: </a:t>
            </a:r>
          </a:p>
          <a:p>
            <a:pPr lvl="1"/>
            <a:r>
              <a:rPr lang="en-US" sz="2400" smtClean="0"/>
              <a:t>Fixed BER within each region</a:t>
            </a:r>
          </a:p>
          <a:p>
            <a:pPr lvl="2"/>
            <a:r>
              <a:rPr lang="en-US" smtClean="0"/>
              <a:t>E</a:t>
            </a:r>
            <a:r>
              <a:rPr lang="en-US" baseline="-25000" smtClean="0"/>
              <a:t>s</a:t>
            </a:r>
            <a:r>
              <a:rPr lang="en-US" smtClean="0"/>
              <a:t>/N</a:t>
            </a:r>
            <a:r>
              <a:rPr lang="en-US" baseline="-25000" smtClean="0"/>
              <a:t>0</a:t>
            </a:r>
            <a:r>
              <a:rPr lang="en-US" smtClean="0"/>
              <a:t>=(M</a:t>
            </a:r>
            <a:r>
              <a:rPr lang="en-US" baseline="-25000" smtClean="0"/>
              <a:t>j</a:t>
            </a:r>
            <a:r>
              <a:rPr lang="en-US" smtClean="0"/>
              <a:t>-1)/K</a:t>
            </a:r>
          </a:p>
          <a:p>
            <a:pPr lvl="2"/>
            <a:r>
              <a:rPr lang="en-US" smtClean="0"/>
              <a:t>Channel inversion within a region</a:t>
            </a:r>
          </a:p>
          <a:p>
            <a:pPr lvl="2">
              <a:lnSpc>
                <a:spcPct val="0"/>
              </a:lnSpc>
            </a:pPr>
            <a:endParaRPr lang="en-US" smtClean="0"/>
          </a:p>
          <a:p>
            <a:pPr lvl="1"/>
            <a:r>
              <a:rPr lang="en-US" sz="2400" smtClean="0"/>
              <a:t>Requires power increase when increasing M(</a:t>
            </a:r>
            <a:r>
              <a:rPr lang="en-US" sz="2400" smtClean="0">
                <a:latin typeface="Symbol" pitchFamily="18" charset="2"/>
              </a:rPr>
              <a:t>g</a:t>
            </a:r>
            <a:r>
              <a:rPr lang="en-US" sz="2400" smtClean="0"/>
              <a:t>)</a:t>
            </a:r>
          </a:p>
          <a:p>
            <a:endParaRPr lang="en-US" sz="2800" smtClean="0"/>
          </a:p>
          <a:p>
            <a:pPr>
              <a:lnSpc>
                <a:spcPct val="70000"/>
              </a:lnSpc>
            </a:pPr>
            <a:endParaRPr lang="en-US" sz="2800" smtClean="0"/>
          </a:p>
          <a:p>
            <a:pPr>
              <a:lnSpc>
                <a:spcPct val="20000"/>
              </a:lnSpc>
            </a:pPr>
            <a:endParaRPr lang="en-US" sz="2800" smtClean="0"/>
          </a:p>
          <a:p>
            <a:r>
              <a:rPr lang="en-US" sz="2800" smtClean="0"/>
              <a:t>Average Rate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08113" y="3856038"/>
          <a:ext cx="5684837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2730240" imgH="482400" progId="Equation.3">
                  <p:embed/>
                </p:oleObj>
              </mc:Choice>
              <mc:Fallback>
                <p:oleObj name="Equation" r:id="rId3" imgW="27302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3856038"/>
                        <a:ext cx="5684837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1604963" y="5559425"/>
          <a:ext cx="4449762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5" imgW="1955520" imgH="444240" progId="Equation.3">
                  <p:embed/>
                </p:oleObj>
              </mc:Choice>
              <mc:Fallback>
                <p:oleObj name="Equation" r:id="rId5" imgW="195552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5559425"/>
                        <a:ext cx="4449762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48555</TotalTime>
  <Words>440</Words>
  <Application>Microsoft Office PowerPoint</Application>
  <PresentationFormat>On-screen Show (4:3)</PresentationFormat>
  <Paragraphs>133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BlueRed</vt:lpstr>
      <vt:lpstr>Equation</vt:lpstr>
      <vt:lpstr>CorelDRAW 6.0</vt:lpstr>
      <vt:lpstr>EE359 – Lecture 13 Outline</vt:lpstr>
      <vt:lpstr>Review of Last Lecture</vt:lpstr>
      <vt:lpstr>Adaptive Modulation</vt:lpstr>
      <vt:lpstr>Variable-Rate Variable-Power MQAM</vt:lpstr>
      <vt:lpstr>Optimization Formulation</vt:lpstr>
      <vt:lpstr>Optimal Adaptive Scheme</vt:lpstr>
      <vt:lpstr>Spectral Efficiency</vt:lpstr>
      <vt:lpstr>Constellation Restriction</vt:lpstr>
      <vt:lpstr>Power Adaptation and Average Rate</vt:lpstr>
      <vt:lpstr>Efficiency in Rayleigh Fading</vt:lpstr>
      <vt:lpstr>Practical Constraints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97</cp:revision>
  <cp:lastPrinted>2000-03-17T02:49:38Z</cp:lastPrinted>
  <dcterms:created xsi:type="dcterms:W3CDTF">1999-01-27T20:08:30Z</dcterms:created>
  <dcterms:modified xsi:type="dcterms:W3CDTF">2013-06-15T15:51:03Z</dcterms:modified>
</cp:coreProperties>
</file>