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9"/>
  </p:handoutMasterIdLst>
  <p:sldIdLst>
    <p:sldId id="317" r:id="rId2"/>
    <p:sldId id="358" r:id="rId3"/>
    <p:sldId id="366" r:id="rId4"/>
    <p:sldId id="348" r:id="rId5"/>
    <p:sldId id="350" r:id="rId6"/>
    <p:sldId id="351" r:id="rId7"/>
    <p:sldId id="368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  <a:srgbClr val="009900"/>
    <a:srgbClr val="CC0099"/>
    <a:srgbClr val="990099"/>
    <a:srgbClr val="000066"/>
    <a:srgbClr val="00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0929"/>
  </p:normalViewPr>
  <p:slideViewPr>
    <p:cSldViewPr snapToGrid="0">
      <p:cViewPr varScale="1">
        <p:scale>
          <a:sx n="79" d="100"/>
          <a:sy n="79" d="100"/>
        </p:scale>
        <p:origin x="-7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ABC7CB04-3711-4E73-AB76-C42C57EF5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97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F4C1C-1393-44A5-9856-BDF838BB8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5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5C5B-D84C-4133-A2D3-B2C0A7AE3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4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B469B-ED4A-49C9-B6CF-BB8B1F894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9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35EAF-50EB-4FF6-8DDC-98473BF09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9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4913-3125-4AC9-956B-949324683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2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95CB5-AFD1-4775-BD7F-5A9660CE7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5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7C228-242C-4369-A780-2E933C29A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1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2CD8-F97E-41C6-B9EC-08E1EEB1F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4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5C02D-F388-4329-A839-504CA5BCF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0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8388B-8471-4FCB-B8E1-4CB540233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6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48E03-5AEE-48D0-98D4-A59138641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7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D7E154-6D3B-4AF1-AF0E-615E4303B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10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676400"/>
            <a:ext cx="8553450" cy="4629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Average </a:t>
            </a:r>
            <a:r>
              <a:rPr lang="en-US" sz="3600" dirty="0" smtClean="0"/>
              <a:t>P</a:t>
            </a:r>
            <a:r>
              <a:rPr lang="en-US" sz="3600" baseline="-25000" dirty="0" smtClean="0"/>
              <a:t>s</a:t>
            </a:r>
            <a:r>
              <a:rPr lang="en-US" sz="3600" dirty="0" smtClean="0"/>
              <a:t> (</a:t>
            </a:r>
            <a:r>
              <a:rPr lang="en-US" sz="3600" dirty="0" err="1" smtClean="0"/>
              <a:t>P</a:t>
            </a:r>
            <a:r>
              <a:rPr lang="en-US" sz="3600" baseline="-25000" dirty="0" err="1" smtClean="0"/>
              <a:t>b</a:t>
            </a:r>
            <a:r>
              <a:rPr lang="en-US" sz="36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MGF approach for average P</a:t>
            </a:r>
            <a:r>
              <a:rPr lang="en-US" sz="3600" baseline="-25000" dirty="0" smtClean="0"/>
              <a:t>s</a:t>
            </a:r>
            <a:r>
              <a:rPr lang="en-US" sz="3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Combined average and outage P</a:t>
            </a:r>
            <a:r>
              <a:rPr lang="en-US" sz="3600" baseline="-25000" dirty="0" smtClean="0"/>
              <a:t>s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P</a:t>
            </a:r>
            <a:r>
              <a:rPr lang="en-US" sz="3600" baseline="-25000" dirty="0" smtClean="0"/>
              <a:t>s</a:t>
            </a:r>
            <a:r>
              <a:rPr lang="en-US" sz="3600" dirty="0" smtClean="0"/>
              <a:t> due to Doppler ISI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P</a:t>
            </a:r>
            <a:r>
              <a:rPr lang="en-US" sz="3600" baseline="-25000" dirty="0" smtClean="0"/>
              <a:t>s</a:t>
            </a:r>
            <a:r>
              <a:rPr lang="en-US" sz="3600" dirty="0" smtClean="0"/>
              <a:t> due to 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300"/>
            <a:ext cx="8686800" cy="5086350"/>
          </a:xfrm>
        </p:spPr>
        <p:txBody>
          <a:bodyPr/>
          <a:lstStyle/>
          <a:p>
            <a:pPr lvl="1">
              <a:lnSpc>
                <a:spcPct val="1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800" smtClean="0"/>
              <a:t>Linear modulation more spectrally efficient but less robust than nonlinear modulation</a:t>
            </a:r>
          </a:p>
          <a:p>
            <a:pPr>
              <a:lnSpc>
                <a:spcPct val="90000"/>
              </a:lnSpc>
            </a:pPr>
            <a:r>
              <a:rPr lang="en-US" sz="2800" i="1" smtClean="0"/>
              <a:t>P</a:t>
            </a:r>
            <a:r>
              <a:rPr lang="en-US" sz="2800" i="1" baseline="-25000" smtClean="0"/>
              <a:t>s</a:t>
            </a:r>
            <a:r>
              <a:rPr lang="en-US" sz="2800" baseline="-25000" smtClean="0"/>
              <a:t>   </a:t>
            </a:r>
            <a:r>
              <a:rPr lang="en-US" sz="2800" smtClean="0"/>
              <a:t>approximation in AWGN: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Probability of error in fading is random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Characterized by outage, average Ps, combination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Outage probability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Probability </a:t>
            </a:r>
            <a:r>
              <a:rPr lang="en-US" sz="2400" i="1" smtClean="0"/>
              <a:t>P</a:t>
            </a:r>
            <a:r>
              <a:rPr lang="en-US" sz="2400" i="1" baseline="-25000" smtClean="0"/>
              <a:t>s</a:t>
            </a:r>
            <a:r>
              <a:rPr lang="en-US" sz="2400" smtClean="0"/>
              <a:t> is above target; Probability </a:t>
            </a:r>
            <a:r>
              <a:rPr lang="en-US" sz="2400" smtClean="0">
                <a:latin typeface="Symbol" pitchFamily="18" charset="2"/>
              </a:rPr>
              <a:t>g</a:t>
            </a:r>
            <a:r>
              <a:rPr lang="en-US" sz="2400" baseline="-25000" smtClean="0"/>
              <a:t>s</a:t>
            </a:r>
            <a:r>
              <a:rPr lang="en-US" sz="2400" smtClean="0"/>
              <a:t> below target</a:t>
            </a:r>
          </a:p>
          <a:p>
            <a:pPr>
              <a:lnSpc>
                <a:spcPct val="100000"/>
              </a:lnSpc>
            </a:pPr>
            <a:r>
              <a:rPr lang="en-US" smtClean="0"/>
              <a:t>Fading severely degrades performance</a:t>
            </a:r>
          </a:p>
          <a:p>
            <a:pPr lvl="1">
              <a:lnSpc>
                <a:spcPct val="100000"/>
              </a:lnSpc>
            </a:pPr>
            <a:endParaRPr lang="en-US" sz="2400" baseline="-250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467350" y="2533650"/>
          <a:ext cx="27051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1155600" imgH="266400" progId="Equation.3">
                  <p:embed/>
                </p:oleObj>
              </mc:Choice>
              <mc:Fallback>
                <p:oleObj name="Equation" r:id="rId3" imgW="115560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2533650"/>
                        <a:ext cx="2705100" cy="623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3238500" y="3886200"/>
            <a:ext cx="5334000" cy="1543050"/>
            <a:chOff x="494" y="1027"/>
            <a:chExt cx="4578" cy="1559"/>
          </a:xfrm>
        </p:grpSpPr>
        <p:sp>
          <p:nvSpPr>
            <p:cNvPr id="1031" name="Line 5"/>
            <p:cNvSpPr>
              <a:spLocks noChangeShapeType="1"/>
            </p:cNvSpPr>
            <p:nvPr/>
          </p:nvSpPr>
          <p:spPr bwMode="auto">
            <a:xfrm>
              <a:off x="1248" y="1344"/>
              <a:ext cx="0" cy="12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Line 6"/>
            <p:cNvSpPr>
              <a:spLocks noChangeShapeType="1"/>
            </p:cNvSpPr>
            <p:nvPr/>
          </p:nvSpPr>
          <p:spPr bwMode="auto">
            <a:xfrm>
              <a:off x="1260" y="1776"/>
              <a:ext cx="3696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7"/>
            <p:cNvSpPr>
              <a:spLocks/>
            </p:cNvSpPr>
            <p:nvPr/>
          </p:nvSpPr>
          <p:spPr bwMode="auto">
            <a:xfrm flipH="1">
              <a:off x="1260" y="1368"/>
              <a:ext cx="3372" cy="1218"/>
            </a:xfrm>
            <a:custGeom>
              <a:avLst/>
              <a:gdLst>
                <a:gd name="T0" fmla="*/ 0 w 3372"/>
                <a:gd name="T1" fmla="*/ 228 h 1218"/>
                <a:gd name="T2" fmla="*/ 192 w 3372"/>
                <a:gd name="T3" fmla="*/ 108 h 1218"/>
                <a:gd name="T4" fmla="*/ 372 w 3372"/>
                <a:gd name="T5" fmla="*/ 132 h 1218"/>
                <a:gd name="T6" fmla="*/ 540 w 3372"/>
                <a:gd name="T7" fmla="*/ 276 h 1218"/>
                <a:gd name="T8" fmla="*/ 708 w 3372"/>
                <a:gd name="T9" fmla="*/ 516 h 1218"/>
                <a:gd name="T10" fmla="*/ 948 w 3372"/>
                <a:gd name="T11" fmla="*/ 924 h 1218"/>
                <a:gd name="T12" fmla="*/ 1404 w 3372"/>
                <a:gd name="T13" fmla="*/ 1188 h 1218"/>
                <a:gd name="T14" fmla="*/ 1800 w 3372"/>
                <a:gd name="T15" fmla="*/ 1104 h 1218"/>
                <a:gd name="T16" fmla="*/ 2028 w 3372"/>
                <a:gd name="T17" fmla="*/ 780 h 1218"/>
                <a:gd name="T18" fmla="*/ 2496 w 3372"/>
                <a:gd name="T19" fmla="*/ 600 h 1218"/>
                <a:gd name="T20" fmla="*/ 2760 w 3372"/>
                <a:gd name="T21" fmla="*/ 276 h 1218"/>
                <a:gd name="T22" fmla="*/ 3372 w 3372"/>
                <a:gd name="T23" fmla="*/ 0 h 12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72"/>
                <a:gd name="T37" fmla="*/ 0 h 1218"/>
                <a:gd name="T38" fmla="*/ 3372 w 3372"/>
                <a:gd name="T39" fmla="*/ 1218 h 12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72" h="1218">
                  <a:moveTo>
                    <a:pt x="0" y="228"/>
                  </a:moveTo>
                  <a:cubicBezTo>
                    <a:pt x="65" y="176"/>
                    <a:pt x="130" y="124"/>
                    <a:pt x="192" y="108"/>
                  </a:cubicBezTo>
                  <a:cubicBezTo>
                    <a:pt x="254" y="92"/>
                    <a:pt x="314" y="104"/>
                    <a:pt x="372" y="132"/>
                  </a:cubicBezTo>
                  <a:cubicBezTo>
                    <a:pt x="430" y="160"/>
                    <a:pt x="484" y="212"/>
                    <a:pt x="540" y="276"/>
                  </a:cubicBezTo>
                  <a:cubicBezTo>
                    <a:pt x="596" y="340"/>
                    <a:pt x="640" y="408"/>
                    <a:pt x="708" y="516"/>
                  </a:cubicBezTo>
                  <a:cubicBezTo>
                    <a:pt x="776" y="624"/>
                    <a:pt x="832" y="812"/>
                    <a:pt x="948" y="924"/>
                  </a:cubicBezTo>
                  <a:cubicBezTo>
                    <a:pt x="1064" y="1036"/>
                    <a:pt x="1262" y="1158"/>
                    <a:pt x="1404" y="1188"/>
                  </a:cubicBezTo>
                  <a:cubicBezTo>
                    <a:pt x="1546" y="1218"/>
                    <a:pt x="1696" y="1172"/>
                    <a:pt x="1800" y="1104"/>
                  </a:cubicBezTo>
                  <a:cubicBezTo>
                    <a:pt x="1904" y="1036"/>
                    <a:pt x="1912" y="864"/>
                    <a:pt x="2028" y="780"/>
                  </a:cubicBezTo>
                  <a:cubicBezTo>
                    <a:pt x="2144" y="696"/>
                    <a:pt x="2374" y="684"/>
                    <a:pt x="2496" y="600"/>
                  </a:cubicBezTo>
                  <a:cubicBezTo>
                    <a:pt x="2618" y="516"/>
                    <a:pt x="2614" y="376"/>
                    <a:pt x="2760" y="276"/>
                  </a:cubicBezTo>
                  <a:cubicBezTo>
                    <a:pt x="2906" y="176"/>
                    <a:pt x="3266" y="50"/>
                    <a:pt x="3372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Text Box 8"/>
            <p:cNvSpPr txBox="1">
              <a:spLocks noChangeArrowheads="1"/>
            </p:cNvSpPr>
            <p:nvPr/>
          </p:nvSpPr>
          <p:spPr bwMode="auto">
            <a:xfrm>
              <a:off x="1646" y="1235"/>
              <a:ext cx="371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 i="1">
                  <a:solidFill>
                    <a:srgbClr val="000000"/>
                  </a:solidFill>
                  <a:latin typeface="Garamond" pitchFamily="18" charset="0"/>
                </a:rPr>
                <a:t>P</a:t>
              </a:r>
              <a:r>
                <a:rPr lang="en-US" sz="20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</a:p>
          </p:txBody>
        </p:sp>
        <p:sp>
          <p:nvSpPr>
            <p:cNvPr id="1035" name="Text Box 9"/>
            <p:cNvSpPr txBox="1">
              <a:spLocks noChangeArrowheads="1"/>
            </p:cNvSpPr>
            <p:nvPr/>
          </p:nvSpPr>
          <p:spPr bwMode="auto">
            <a:xfrm>
              <a:off x="494" y="1643"/>
              <a:ext cx="722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 i="1">
                  <a:solidFill>
                    <a:srgbClr val="CC0000"/>
                  </a:solidFill>
                  <a:latin typeface="Garamond" pitchFamily="18" charset="0"/>
                </a:rPr>
                <a:t>P</a:t>
              </a:r>
              <a:r>
                <a:rPr lang="en-US" sz="1600" b="1" i="1" baseline="-25000">
                  <a:solidFill>
                    <a:srgbClr val="CC0000"/>
                  </a:solidFill>
                  <a:latin typeface="Garamond" pitchFamily="18" charset="0"/>
                </a:rPr>
                <a:t>s(target)</a:t>
              </a:r>
            </a:p>
          </p:txBody>
        </p:sp>
        <p:sp>
          <p:nvSpPr>
            <p:cNvPr id="1036" name="Line 10"/>
            <p:cNvSpPr>
              <a:spLocks noChangeShapeType="1"/>
            </p:cNvSpPr>
            <p:nvPr/>
          </p:nvSpPr>
          <p:spPr bwMode="auto">
            <a:xfrm>
              <a:off x="3588" y="1404"/>
              <a:ext cx="444" cy="20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Text Box 11"/>
            <p:cNvSpPr txBox="1">
              <a:spLocks noChangeArrowheads="1"/>
            </p:cNvSpPr>
            <p:nvPr/>
          </p:nvSpPr>
          <p:spPr bwMode="auto">
            <a:xfrm>
              <a:off x="2714" y="1199"/>
              <a:ext cx="943" cy="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solidFill>
                    <a:srgbClr val="CC0000"/>
                  </a:solidFill>
                  <a:latin typeface="Garamond" pitchFamily="18" charset="0"/>
                </a:rPr>
                <a:t>Outage</a:t>
              </a:r>
              <a:endParaRPr lang="en-US" sz="1800" b="1" baseline="-25000">
                <a:solidFill>
                  <a:srgbClr val="CC0000"/>
                </a:solidFill>
                <a:latin typeface="Garamond" pitchFamily="18" charset="0"/>
              </a:endParaRPr>
            </a:p>
          </p:txBody>
        </p:sp>
        <p:sp>
          <p:nvSpPr>
            <p:cNvPr id="1038" name="Line 12"/>
            <p:cNvSpPr>
              <a:spLocks noChangeShapeType="1"/>
            </p:cNvSpPr>
            <p:nvPr/>
          </p:nvSpPr>
          <p:spPr bwMode="auto">
            <a:xfrm>
              <a:off x="4284" y="1404"/>
              <a:ext cx="20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Text Box 13"/>
            <p:cNvSpPr txBox="1">
              <a:spLocks noChangeArrowheads="1"/>
            </p:cNvSpPr>
            <p:nvPr/>
          </p:nvSpPr>
          <p:spPr bwMode="auto">
            <a:xfrm>
              <a:off x="4226" y="1027"/>
              <a:ext cx="356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i="1">
                  <a:solidFill>
                    <a:srgbClr val="CC0000"/>
                  </a:solidFill>
                  <a:latin typeface="Garamond" pitchFamily="18" charset="0"/>
                </a:rPr>
                <a:t>T</a:t>
              </a:r>
              <a:r>
                <a:rPr lang="en-US" sz="1800" b="1" i="1" baseline="-25000">
                  <a:solidFill>
                    <a:srgbClr val="CC0000"/>
                  </a:solidFill>
                  <a:latin typeface="Garamond" pitchFamily="18" charset="0"/>
                </a:rPr>
                <a:t>s</a:t>
              </a:r>
            </a:p>
          </p:txBody>
        </p:sp>
        <p:sp>
          <p:nvSpPr>
            <p:cNvPr id="1040" name="Text Box 14"/>
            <p:cNvSpPr txBox="1">
              <a:spLocks noChangeArrowheads="1"/>
            </p:cNvSpPr>
            <p:nvPr/>
          </p:nvSpPr>
          <p:spPr bwMode="auto">
            <a:xfrm>
              <a:off x="4334" y="1972"/>
              <a:ext cx="738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 i="1">
                  <a:solidFill>
                    <a:srgbClr val="000000"/>
                  </a:solidFill>
                  <a:latin typeface="Garamond" pitchFamily="18" charset="0"/>
                </a:rPr>
                <a:t> t or d</a:t>
              </a:r>
              <a:endParaRPr lang="en-US" sz="2000" b="1" i="1" baseline="-25000">
                <a:solidFill>
                  <a:srgbClr val="000000"/>
                </a:solidFill>
                <a:latin typeface="Garamond" pitchFamily="18" charset="0"/>
              </a:endParaRPr>
            </a:p>
          </p:txBody>
        </p:sp>
        <p:sp>
          <p:nvSpPr>
            <p:cNvPr id="1041" name="Freeform 15"/>
            <p:cNvSpPr>
              <a:spLocks/>
            </p:cNvSpPr>
            <p:nvPr/>
          </p:nvSpPr>
          <p:spPr bwMode="auto">
            <a:xfrm>
              <a:off x="4632" y="1596"/>
              <a:ext cx="180" cy="276"/>
            </a:xfrm>
            <a:custGeom>
              <a:avLst/>
              <a:gdLst>
                <a:gd name="T0" fmla="*/ 0 w 180"/>
                <a:gd name="T1" fmla="*/ 0 h 276"/>
                <a:gd name="T2" fmla="*/ 96 w 180"/>
                <a:gd name="T3" fmla="*/ 96 h 276"/>
                <a:gd name="T4" fmla="*/ 180 w 180"/>
                <a:gd name="T5" fmla="*/ 276 h 276"/>
                <a:gd name="T6" fmla="*/ 0 60000 65536"/>
                <a:gd name="T7" fmla="*/ 0 60000 65536"/>
                <a:gd name="T8" fmla="*/ 0 60000 65536"/>
                <a:gd name="T9" fmla="*/ 0 w 180"/>
                <a:gd name="T10" fmla="*/ 0 h 276"/>
                <a:gd name="T11" fmla="*/ 180 w 180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0" h="276">
                  <a:moveTo>
                    <a:pt x="0" y="0"/>
                  </a:moveTo>
                  <a:cubicBezTo>
                    <a:pt x="33" y="25"/>
                    <a:pt x="66" y="50"/>
                    <a:pt x="96" y="96"/>
                  </a:cubicBezTo>
                  <a:cubicBezTo>
                    <a:pt x="126" y="142"/>
                    <a:pt x="166" y="246"/>
                    <a:pt x="180" y="276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14350" y="4857750"/>
            <a:ext cx="2530475" cy="46196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en-US" b="1" dirty="0">
                <a:solidFill>
                  <a:schemeClr val="bg2"/>
                </a:solidFill>
              </a:rPr>
              <a:t>Used when </a:t>
            </a:r>
            <a:r>
              <a:rPr lang="en-US" b="1" i="1" dirty="0" err="1">
                <a:solidFill>
                  <a:schemeClr val="bg2"/>
                </a:solidFill>
              </a:rPr>
              <a:t>T</a:t>
            </a:r>
            <a:r>
              <a:rPr lang="en-US" b="1" i="1" baseline="-25000" dirty="0" err="1">
                <a:solidFill>
                  <a:schemeClr val="bg2"/>
                </a:solidFill>
              </a:rPr>
              <a:t>c</a:t>
            </a:r>
            <a:r>
              <a:rPr lang="en-US" b="1" i="1" dirty="0">
                <a:solidFill>
                  <a:schemeClr val="bg2"/>
                </a:solidFill>
              </a:rPr>
              <a:t>&gt;&gt;T</a:t>
            </a:r>
            <a:r>
              <a:rPr lang="en-US" b="1" i="1" baseline="-25000" dirty="0">
                <a:solidFill>
                  <a:schemeClr val="bg2"/>
                </a:solidFill>
              </a:rPr>
              <a:t>s</a:t>
            </a:r>
            <a:endParaRPr lang="en-US" sz="14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Average </a:t>
            </a:r>
            <a:r>
              <a:rPr lang="en-US" i="1" smtClean="0"/>
              <a:t>P</a:t>
            </a:r>
            <a:r>
              <a:rPr lang="en-US" i="1" baseline="-25000" smtClean="0"/>
              <a:t>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4324350"/>
            <a:ext cx="8858250" cy="1428750"/>
          </a:xfrm>
        </p:spPr>
        <p:txBody>
          <a:bodyPr/>
          <a:lstStyle/>
          <a:p>
            <a:r>
              <a:rPr lang="en-US" sz="2400" smtClean="0"/>
              <a:t>Expected value of random variable </a:t>
            </a:r>
            <a:r>
              <a:rPr lang="en-US" sz="2400" i="1" smtClean="0"/>
              <a:t>P</a:t>
            </a:r>
            <a:r>
              <a:rPr lang="en-US" sz="2400" i="1" baseline="-25000" smtClean="0"/>
              <a:t>s</a:t>
            </a:r>
          </a:p>
          <a:p>
            <a:r>
              <a:rPr lang="en-US" sz="2400" smtClean="0"/>
              <a:t>Used when </a:t>
            </a:r>
            <a:r>
              <a:rPr lang="en-US" sz="2400" i="1" smtClean="0"/>
              <a:t>T</a:t>
            </a:r>
            <a:r>
              <a:rPr lang="en-US" sz="2400" i="1" baseline="-25000" smtClean="0"/>
              <a:t>c</a:t>
            </a:r>
            <a:r>
              <a:rPr lang="en-US" sz="2400" i="1" smtClean="0"/>
              <a:t>~T</a:t>
            </a:r>
            <a:r>
              <a:rPr lang="en-US" sz="2400" i="1" baseline="-25000" smtClean="0"/>
              <a:t>s</a:t>
            </a:r>
          </a:p>
          <a:p>
            <a:r>
              <a:rPr lang="en-US" sz="2400" smtClean="0"/>
              <a:t>Error probability much higher than in AWGN alone</a:t>
            </a:r>
          </a:p>
          <a:p>
            <a:r>
              <a:rPr lang="en-US" sz="2400" smtClean="0"/>
              <a:t>Alternate Q function approach: 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Simplifies calculations (Get a Laplace Xfm)</a:t>
            </a:r>
          </a:p>
        </p:txBody>
      </p:sp>
      <p:grpSp>
        <p:nvGrpSpPr>
          <p:cNvPr id="2054" name="Group 4"/>
          <p:cNvGrpSpPr>
            <a:grpSpLocks/>
          </p:cNvGrpSpPr>
          <p:nvPr/>
        </p:nvGrpSpPr>
        <p:grpSpPr bwMode="auto">
          <a:xfrm>
            <a:off x="2514600" y="1676400"/>
            <a:ext cx="3810000" cy="838200"/>
            <a:chOff x="3192" y="3624"/>
            <a:chExt cx="2400" cy="528"/>
          </a:xfrm>
        </p:grpSpPr>
        <p:graphicFrame>
          <p:nvGraphicFramePr>
            <p:cNvPr id="2051" name="Object 5"/>
            <p:cNvGraphicFramePr>
              <a:graphicFrameLocks noChangeAspect="1"/>
            </p:cNvGraphicFramePr>
            <p:nvPr/>
          </p:nvGraphicFramePr>
          <p:xfrm>
            <a:off x="3344" y="3692"/>
            <a:ext cx="2062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Equation" r:id="rId3" imgW="1346040" imgH="279360" progId="Equation.3">
                    <p:embed/>
                  </p:oleObj>
                </mc:Choice>
                <mc:Fallback>
                  <p:oleObj name="Equation" r:id="rId3" imgW="1346040" imgH="27936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4" y="3692"/>
                          <a:ext cx="2062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4" name="Rectangle 6"/>
            <p:cNvSpPr>
              <a:spLocks noChangeArrowheads="1"/>
            </p:cNvSpPr>
            <p:nvPr/>
          </p:nvSpPr>
          <p:spPr bwMode="auto">
            <a:xfrm>
              <a:off x="3192" y="3624"/>
              <a:ext cx="2400" cy="528"/>
            </a:xfrm>
            <a:prstGeom prst="rect">
              <a:avLst/>
            </a:prstGeom>
            <a:noFill/>
            <a:ln w="28575">
              <a:solidFill>
                <a:srgbClr val="0099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524000" y="2476500"/>
            <a:ext cx="0" cy="1733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1524000" y="2495550"/>
            <a:ext cx="5353050" cy="1685925"/>
          </a:xfrm>
          <a:custGeom>
            <a:avLst/>
            <a:gdLst>
              <a:gd name="T0" fmla="*/ 0 w 3372"/>
              <a:gd name="T1" fmla="*/ 2147483647 h 1218"/>
              <a:gd name="T2" fmla="*/ 2147483647 w 3372"/>
              <a:gd name="T3" fmla="*/ 2147483647 h 1218"/>
              <a:gd name="T4" fmla="*/ 2147483647 w 3372"/>
              <a:gd name="T5" fmla="*/ 2147483647 h 1218"/>
              <a:gd name="T6" fmla="*/ 2147483647 w 3372"/>
              <a:gd name="T7" fmla="*/ 2147483647 h 1218"/>
              <a:gd name="T8" fmla="*/ 2147483647 w 3372"/>
              <a:gd name="T9" fmla="*/ 2147483647 h 1218"/>
              <a:gd name="T10" fmla="*/ 2147483647 w 3372"/>
              <a:gd name="T11" fmla="*/ 2147483647 h 1218"/>
              <a:gd name="T12" fmla="*/ 2147483647 w 3372"/>
              <a:gd name="T13" fmla="*/ 2147483647 h 1218"/>
              <a:gd name="T14" fmla="*/ 2147483647 w 3372"/>
              <a:gd name="T15" fmla="*/ 2147483647 h 1218"/>
              <a:gd name="T16" fmla="*/ 2147483647 w 3372"/>
              <a:gd name="T17" fmla="*/ 2147483647 h 1218"/>
              <a:gd name="T18" fmla="*/ 2147483647 w 3372"/>
              <a:gd name="T19" fmla="*/ 2147483647 h 1218"/>
              <a:gd name="T20" fmla="*/ 2147483647 w 3372"/>
              <a:gd name="T21" fmla="*/ 2147483647 h 1218"/>
              <a:gd name="T22" fmla="*/ 2147483647 w 3372"/>
              <a:gd name="T23" fmla="*/ 0 h 12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72"/>
              <a:gd name="T37" fmla="*/ 0 h 1218"/>
              <a:gd name="T38" fmla="*/ 3372 w 3372"/>
              <a:gd name="T39" fmla="*/ 1218 h 12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72" h="1218">
                <a:moveTo>
                  <a:pt x="0" y="228"/>
                </a:moveTo>
                <a:cubicBezTo>
                  <a:pt x="65" y="176"/>
                  <a:pt x="130" y="124"/>
                  <a:pt x="192" y="108"/>
                </a:cubicBezTo>
                <a:cubicBezTo>
                  <a:pt x="254" y="92"/>
                  <a:pt x="314" y="104"/>
                  <a:pt x="372" y="132"/>
                </a:cubicBezTo>
                <a:cubicBezTo>
                  <a:pt x="430" y="160"/>
                  <a:pt x="484" y="212"/>
                  <a:pt x="540" y="276"/>
                </a:cubicBezTo>
                <a:cubicBezTo>
                  <a:pt x="596" y="340"/>
                  <a:pt x="640" y="408"/>
                  <a:pt x="708" y="516"/>
                </a:cubicBezTo>
                <a:cubicBezTo>
                  <a:pt x="776" y="624"/>
                  <a:pt x="832" y="812"/>
                  <a:pt x="948" y="924"/>
                </a:cubicBezTo>
                <a:cubicBezTo>
                  <a:pt x="1064" y="1036"/>
                  <a:pt x="1262" y="1158"/>
                  <a:pt x="1404" y="1188"/>
                </a:cubicBezTo>
                <a:cubicBezTo>
                  <a:pt x="1546" y="1218"/>
                  <a:pt x="1696" y="1172"/>
                  <a:pt x="1800" y="1104"/>
                </a:cubicBezTo>
                <a:cubicBezTo>
                  <a:pt x="1904" y="1036"/>
                  <a:pt x="1912" y="864"/>
                  <a:pt x="2028" y="780"/>
                </a:cubicBezTo>
                <a:cubicBezTo>
                  <a:pt x="2144" y="696"/>
                  <a:pt x="2374" y="684"/>
                  <a:pt x="2496" y="600"/>
                </a:cubicBezTo>
                <a:cubicBezTo>
                  <a:pt x="2618" y="516"/>
                  <a:pt x="2614" y="376"/>
                  <a:pt x="2760" y="276"/>
                </a:cubicBezTo>
                <a:cubicBezTo>
                  <a:pt x="2906" y="176"/>
                  <a:pt x="3266" y="50"/>
                  <a:pt x="3372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7032625" y="2170113"/>
            <a:ext cx="5445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0000"/>
                </a:solidFill>
                <a:latin typeface="Garamond" pitchFamily="18" charset="0"/>
              </a:rPr>
              <a:t>P</a:t>
            </a:r>
            <a:r>
              <a:rPr lang="en-US" sz="3200" b="1" i="1" baseline="-25000">
                <a:solidFill>
                  <a:srgbClr val="0000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543050" y="3162300"/>
            <a:ext cx="58674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394575" y="2836863"/>
            <a:ext cx="5445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8000"/>
                </a:solidFill>
                <a:latin typeface="Garamond" pitchFamily="18" charset="0"/>
              </a:rPr>
              <a:t>P</a:t>
            </a:r>
            <a:r>
              <a:rPr lang="en-US" sz="3200" b="1" i="1" baseline="-25000">
                <a:solidFill>
                  <a:srgbClr val="0080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7562850" y="2933700"/>
            <a:ext cx="228600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638300" y="2533650"/>
            <a:ext cx="62865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17675" y="2095500"/>
            <a:ext cx="477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009900"/>
                </a:solidFill>
                <a:latin typeface="Garamond" pitchFamily="18" charset="0"/>
              </a:rPr>
              <a:t>T</a:t>
            </a:r>
            <a:r>
              <a:rPr lang="en-US" b="1" i="1" baseline="-25000">
                <a:solidFill>
                  <a:srgbClr val="0099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556375" y="3560763"/>
            <a:ext cx="1190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0000"/>
                </a:solidFill>
                <a:latin typeface="Garamond" pitchFamily="18" charset="0"/>
              </a:rPr>
              <a:t> t or d</a:t>
            </a:r>
            <a:endParaRPr lang="en-US" sz="3200" b="1" i="1" baseline="-25000">
              <a:solidFill>
                <a:srgbClr val="000000"/>
              </a:solidFill>
              <a:latin typeface="Garamond" pitchFamily="18" charset="0"/>
            </a:endParaRPr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4991100" y="5634038"/>
          <a:ext cx="36734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1663560" imgH="393480" progId="Equation.3">
                  <p:embed/>
                </p:oleObj>
              </mc:Choice>
              <mc:Fallback>
                <p:oleObj name="Equation" r:id="rId5" imgW="16635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5634038"/>
                        <a:ext cx="3673475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077200" cy="1143000"/>
          </a:xfrm>
        </p:spPr>
        <p:txBody>
          <a:bodyPr/>
          <a:lstStyle/>
          <a:p>
            <a:r>
              <a:rPr lang="en-US" sz="4400" smtClean="0"/>
              <a:t>Combined outage and average </a:t>
            </a:r>
            <a:r>
              <a:rPr lang="en-US" sz="4400" i="1" smtClean="0"/>
              <a:t>P</a:t>
            </a:r>
            <a:r>
              <a:rPr lang="en-US" sz="4400" i="1" baseline="-25000" smtClean="0"/>
              <a:t>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5162550"/>
            <a:ext cx="7981950" cy="14287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Used in combined </a:t>
            </a:r>
            <a:r>
              <a:rPr lang="en-US" sz="2800" smtClean="0">
                <a:solidFill>
                  <a:srgbClr val="000000"/>
                </a:solidFill>
              </a:rPr>
              <a:t>shadowing</a:t>
            </a:r>
            <a:r>
              <a:rPr lang="en-US" sz="2800" smtClean="0"/>
              <a:t> and </a:t>
            </a:r>
            <a:r>
              <a:rPr lang="en-US" sz="2800" smtClean="0">
                <a:solidFill>
                  <a:srgbClr val="CC0000"/>
                </a:solidFill>
              </a:rPr>
              <a:t>flat-fading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P</a:t>
            </a:r>
            <a:r>
              <a:rPr lang="en-US" sz="2800" baseline="-25000" smtClean="0"/>
              <a:t>s</a:t>
            </a:r>
            <a:r>
              <a:rPr lang="en-US" sz="2800" smtClean="0"/>
              <a:t> varies slowly, locally determined by flat fading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Declare outage when P</a:t>
            </a:r>
            <a:r>
              <a:rPr lang="en-US" sz="2800" baseline="-25000" smtClean="0"/>
              <a:t>s</a:t>
            </a:r>
            <a:r>
              <a:rPr lang="en-US" sz="2800" smtClean="0"/>
              <a:t> above target value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23850" y="2071688"/>
            <a:ext cx="1231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 b="1" i="1">
                <a:solidFill>
                  <a:srgbClr val="CC0000"/>
                </a:solidFill>
                <a:latin typeface="Garamond" pitchFamily="18" charset="0"/>
              </a:rPr>
              <a:t>P</a:t>
            </a:r>
            <a:r>
              <a:rPr lang="en-US" sz="3600" b="1" i="1" baseline="-25000">
                <a:solidFill>
                  <a:srgbClr val="CC0000"/>
                </a:solidFill>
                <a:latin typeface="Garamond" pitchFamily="18" charset="0"/>
              </a:rPr>
              <a:t>s</a:t>
            </a:r>
            <a:r>
              <a:rPr lang="en-US" sz="3600" b="1" i="1">
                <a:solidFill>
                  <a:srgbClr val="CC0000"/>
                </a:solidFill>
                <a:latin typeface="Garamond" pitchFamily="18" charset="0"/>
              </a:rPr>
              <a:t>(</a:t>
            </a:r>
            <a:r>
              <a:rPr lang="en-US" sz="3600" b="1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sz="3600" b="1" i="1" baseline="-25000">
                <a:solidFill>
                  <a:srgbClr val="CC0000"/>
                </a:solidFill>
                <a:latin typeface="Garamond" pitchFamily="18" charset="0"/>
              </a:rPr>
              <a:t>s</a:t>
            </a:r>
            <a:r>
              <a:rPr lang="en-US" sz="3600" b="1" i="1">
                <a:solidFill>
                  <a:srgbClr val="CC0000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638300" y="3048000"/>
            <a:ext cx="58674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575425" y="2371725"/>
            <a:ext cx="1341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600" b="1" i="1">
                <a:solidFill>
                  <a:srgbClr val="008000"/>
                </a:solidFill>
                <a:latin typeface="Garamond" pitchFamily="18" charset="0"/>
              </a:rPr>
              <a:t>P</a:t>
            </a:r>
            <a:r>
              <a:rPr lang="en-US" sz="3600" b="1" i="1" baseline="-25000">
                <a:solidFill>
                  <a:srgbClr val="008000"/>
                </a:solidFill>
                <a:latin typeface="Garamond" pitchFamily="18" charset="0"/>
              </a:rPr>
              <a:t>s</a:t>
            </a:r>
            <a:r>
              <a:rPr lang="en-US" sz="3600" b="1" i="1" baseline="-40000">
                <a:solidFill>
                  <a:srgbClr val="008000"/>
                </a:solidFill>
                <a:latin typeface="Garamond" pitchFamily="18" charset="0"/>
              </a:rPr>
              <a:t>target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6786563" y="2495550"/>
            <a:ext cx="2286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1638300" y="2095500"/>
            <a:ext cx="0" cy="24574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flipV="1">
            <a:off x="1638300" y="2600325"/>
            <a:ext cx="5353050" cy="1933575"/>
          </a:xfrm>
          <a:custGeom>
            <a:avLst/>
            <a:gdLst>
              <a:gd name="T0" fmla="*/ 0 w 3372"/>
              <a:gd name="T1" fmla="*/ 2147483647 h 1218"/>
              <a:gd name="T2" fmla="*/ 2147483647 w 3372"/>
              <a:gd name="T3" fmla="*/ 2147483647 h 1218"/>
              <a:gd name="T4" fmla="*/ 2147483647 w 3372"/>
              <a:gd name="T5" fmla="*/ 2147483647 h 1218"/>
              <a:gd name="T6" fmla="*/ 2147483647 w 3372"/>
              <a:gd name="T7" fmla="*/ 2147483647 h 1218"/>
              <a:gd name="T8" fmla="*/ 2147483647 w 3372"/>
              <a:gd name="T9" fmla="*/ 2147483647 h 1218"/>
              <a:gd name="T10" fmla="*/ 2147483647 w 3372"/>
              <a:gd name="T11" fmla="*/ 2147483647 h 1218"/>
              <a:gd name="T12" fmla="*/ 2147483647 w 3372"/>
              <a:gd name="T13" fmla="*/ 2147483647 h 1218"/>
              <a:gd name="T14" fmla="*/ 2147483647 w 3372"/>
              <a:gd name="T15" fmla="*/ 2147483647 h 1218"/>
              <a:gd name="T16" fmla="*/ 2147483647 w 3372"/>
              <a:gd name="T17" fmla="*/ 2147483647 h 1218"/>
              <a:gd name="T18" fmla="*/ 2147483647 w 3372"/>
              <a:gd name="T19" fmla="*/ 2147483647 h 1218"/>
              <a:gd name="T20" fmla="*/ 2147483647 w 3372"/>
              <a:gd name="T21" fmla="*/ 2147483647 h 1218"/>
              <a:gd name="T22" fmla="*/ 2147483647 w 3372"/>
              <a:gd name="T23" fmla="*/ 0 h 12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72"/>
              <a:gd name="T37" fmla="*/ 0 h 1218"/>
              <a:gd name="T38" fmla="*/ 3372 w 3372"/>
              <a:gd name="T39" fmla="*/ 1218 h 12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72" h="1218">
                <a:moveTo>
                  <a:pt x="0" y="228"/>
                </a:moveTo>
                <a:cubicBezTo>
                  <a:pt x="65" y="176"/>
                  <a:pt x="130" y="124"/>
                  <a:pt x="192" y="108"/>
                </a:cubicBezTo>
                <a:cubicBezTo>
                  <a:pt x="254" y="92"/>
                  <a:pt x="314" y="104"/>
                  <a:pt x="372" y="132"/>
                </a:cubicBezTo>
                <a:cubicBezTo>
                  <a:pt x="430" y="160"/>
                  <a:pt x="484" y="212"/>
                  <a:pt x="540" y="276"/>
                </a:cubicBezTo>
                <a:cubicBezTo>
                  <a:pt x="596" y="340"/>
                  <a:pt x="640" y="408"/>
                  <a:pt x="708" y="516"/>
                </a:cubicBezTo>
                <a:cubicBezTo>
                  <a:pt x="776" y="624"/>
                  <a:pt x="832" y="812"/>
                  <a:pt x="948" y="924"/>
                </a:cubicBezTo>
                <a:cubicBezTo>
                  <a:pt x="1064" y="1036"/>
                  <a:pt x="1262" y="1158"/>
                  <a:pt x="1404" y="1188"/>
                </a:cubicBezTo>
                <a:cubicBezTo>
                  <a:pt x="1546" y="1218"/>
                  <a:pt x="1696" y="1172"/>
                  <a:pt x="1800" y="1104"/>
                </a:cubicBezTo>
                <a:cubicBezTo>
                  <a:pt x="1904" y="1036"/>
                  <a:pt x="1912" y="864"/>
                  <a:pt x="2028" y="780"/>
                </a:cubicBezTo>
                <a:cubicBezTo>
                  <a:pt x="2144" y="696"/>
                  <a:pt x="2374" y="684"/>
                  <a:pt x="2496" y="600"/>
                </a:cubicBezTo>
                <a:cubicBezTo>
                  <a:pt x="2618" y="516"/>
                  <a:pt x="2614" y="376"/>
                  <a:pt x="2760" y="276"/>
                </a:cubicBezTo>
                <a:cubicBezTo>
                  <a:pt x="2906" y="176"/>
                  <a:pt x="3266" y="50"/>
                  <a:pt x="3372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Freeform 10"/>
          <p:cNvSpPr>
            <a:spLocks/>
          </p:cNvSpPr>
          <p:nvPr/>
        </p:nvSpPr>
        <p:spPr bwMode="auto">
          <a:xfrm flipV="1">
            <a:off x="1676400" y="3028950"/>
            <a:ext cx="1295400" cy="1581150"/>
          </a:xfrm>
          <a:custGeom>
            <a:avLst/>
            <a:gdLst>
              <a:gd name="T0" fmla="*/ 0 w 816"/>
              <a:gd name="T1" fmla="*/ 2147483647 h 996"/>
              <a:gd name="T2" fmla="*/ 2147483647 w 816"/>
              <a:gd name="T3" fmla="*/ 2147483647 h 996"/>
              <a:gd name="T4" fmla="*/ 2147483647 w 816"/>
              <a:gd name="T5" fmla="*/ 2147483647 h 996"/>
              <a:gd name="T6" fmla="*/ 2147483647 w 816"/>
              <a:gd name="T7" fmla="*/ 2147483647 h 996"/>
              <a:gd name="T8" fmla="*/ 2147483647 w 816"/>
              <a:gd name="T9" fmla="*/ 0 h 996"/>
              <a:gd name="T10" fmla="*/ 2147483647 w 816"/>
              <a:gd name="T11" fmla="*/ 2147483647 h 996"/>
              <a:gd name="T12" fmla="*/ 2147483647 w 816"/>
              <a:gd name="T13" fmla="*/ 2147483647 h 996"/>
              <a:gd name="T14" fmla="*/ 2147483647 w 816"/>
              <a:gd name="T15" fmla="*/ 2147483647 h 996"/>
              <a:gd name="T16" fmla="*/ 2147483647 w 816"/>
              <a:gd name="T17" fmla="*/ 2147483647 h 996"/>
              <a:gd name="T18" fmla="*/ 2147483647 w 816"/>
              <a:gd name="T19" fmla="*/ 2147483647 h 996"/>
              <a:gd name="T20" fmla="*/ 2147483647 w 816"/>
              <a:gd name="T21" fmla="*/ 2147483647 h 996"/>
              <a:gd name="T22" fmla="*/ 2147483647 w 816"/>
              <a:gd name="T23" fmla="*/ 2147483647 h 996"/>
              <a:gd name="T24" fmla="*/ 2147483647 w 816"/>
              <a:gd name="T25" fmla="*/ 2147483647 h 996"/>
              <a:gd name="T26" fmla="*/ 2147483647 w 816"/>
              <a:gd name="T27" fmla="*/ 2147483647 h 996"/>
              <a:gd name="T28" fmla="*/ 2147483647 w 816"/>
              <a:gd name="T29" fmla="*/ 2147483647 h 996"/>
              <a:gd name="T30" fmla="*/ 2147483647 w 816"/>
              <a:gd name="T31" fmla="*/ 2147483647 h 996"/>
              <a:gd name="T32" fmla="*/ 2147483647 w 816"/>
              <a:gd name="T33" fmla="*/ 2147483647 h 996"/>
              <a:gd name="T34" fmla="*/ 2147483647 w 816"/>
              <a:gd name="T35" fmla="*/ 2147483647 h 996"/>
              <a:gd name="T36" fmla="*/ 2147483647 w 816"/>
              <a:gd name="T37" fmla="*/ 2147483647 h 996"/>
              <a:gd name="T38" fmla="*/ 2147483647 w 816"/>
              <a:gd name="T39" fmla="*/ 2147483647 h 996"/>
              <a:gd name="T40" fmla="*/ 2147483647 w 816"/>
              <a:gd name="T41" fmla="*/ 2147483647 h 996"/>
              <a:gd name="T42" fmla="*/ 2147483647 w 816"/>
              <a:gd name="T43" fmla="*/ 2147483647 h 996"/>
              <a:gd name="T44" fmla="*/ 2147483647 w 816"/>
              <a:gd name="T45" fmla="*/ 2147483647 h 996"/>
              <a:gd name="T46" fmla="*/ 2147483647 w 816"/>
              <a:gd name="T47" fmla="*/ 2147483647 h 996"/>
              <a:gd name="T48" fmla="*/ 2147483647 w 816"/>
              <a:gd name="T49" fmla="*/ 2147483647 h 996"/>
              <a:gd name="T50" fmla="*/ 2147483647 w 816"/>
              <a:gd name="T51" fmla="*/ 2147483647 h 996"/>
              <a:gd name="T52" fmla="*/ 2147483647 w 816"/>
              <a:gd name="T53" fmla="*/ 2147483647 h 996"/>
              <a:gd name="T54" fmla="*/ 2147483647 w 816"/>
              <a:gd name="T55" fmla="*/ 2147483647 h 99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816"/>
              <a:gd name="T85" fmla="*/ 0 h 996"/>
              <a:gd name="T86" fmla="*/ 816 w 816"/>
              <a:gd name="T87" fmla="*/ 996 h 99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816" h="996">
                <a:moveTo>
                  <a:pt x="0" y="252"/>
                </a:moveTo>
                <a:cubicBezTo>
                  <a:pt x="7" y="163"/>
                  <a:pt x="14" y="74"/>
                  <a:pt x="24" y="84"/>
                </a:cubicBezTo>
                <a:cubicBezTo>
                  <a:pt x="34" y="94"/>
                  <a:pt x="48" y="306"/>
                  <a:pt x="60" y="312"/>
                </a:cubicBezTo>
                <a:cubicBezTo>
                  <a:pt x="72" y="318"/>
                  <a:pt x="76" y="172"/>
                  <a:pt x="96" y="120"/>
                </a:cubicBezTo>
                <a:cubicBezTo>
                  <a:pt x="116" y="68"/>
                  <a:pt x="162" y="0"/>
                  <a:pt x="180" y="0"/>
                </a:cubicBezTo>
                <a:cubicBezTo>
                  <a:pt x="198" y="0"/>
                  <a:pt x="196" y="78"/>
                  <a:pt x="204" y="120"/>
                </a:cubicBezTo>
                <a:cubicBezTo>
                  <a:pt x="212" y="162"/>
                  <a:pt x="218" y="216"/>
                  <a:pt x="228" y="252"/>
                </a:cubicBezTo>
                <a:cubicBezTo>
                  <a:pt x="238" y="288"/>
                  <a:pt x="252" y="344"/>
                  <a:pt x="264" y="336"/>
                </a:cubicBezTo>
                <a:cubicBezTo>
                  <a:pt x="276" y="328"/>
                  <a:pt x="286" y="242"/>
                  <a:pt x="300" y="204"/>
                </a:cubicBezTo>
                <a:cubicBezTo>
                  <a:pt x="314" y="166"/>
                  <a:pt x="338" y="108"/>
                  <a:pt x="348" y="108"/>
                </a:cubicBezTo>
                <a:cubicBezTo>
                  <a:pt x="358" y="108"/>
                  <a:pt x="356" y="164"/>
                  <a:pt x="360" y="204"/>
                </a:cubicBezTo>
                <a:cubicBezTo>
                  <a:pt x="364" y="244"/>
                  <a:pt x="366" y="302"/>
                  <a:pt x="372" y="348"/>
                </a:cubicBezTo>
                <a:cubicBezTo>
                  <a:pt x="378" y="394"/>
                  <a:pt x="392" y="474"/>
                  <a:pt x="396" y="480"/>
                </a:cubicBezTo>
                <a:cubicBezTo>
                  <a:pt x="400" y="486"/>
                  <a:pt x="396" y="430"/>
                  <a:pt x="396" y="384"/>
                </a:cubicBezTo>
                <a:cubicBezTo>
                  <a:pt x="396" y="338"/>
                  <a:pt x="382" y="248"/>
                  <a:pt x="396" y="204"/>
                </a:cubicBezTo>
                <a:cubicBezTo>
                  <a:pt x="410" y="160"/>
                  <a:pt x="466" y="110"/>
                  <a:pt x="480" y="120"/>
                </a:cubicBezTo>
                <a:cubicBezTo>
                  <a:pt x="494" y="130"/>
                  <a:pt x="482" y="206"/>
                  <a:pt x="480" y="264"/>
                </a:cubicBezTo>
                <a:cubicBezTo>
                  <a:pt x="478" y="322"/>
                  <a:pt x="454" y="434"/>
                  <a:pt x="468" y="468"/>
                </a:cubicBezTo>
                <a:cubicBezTo>
                  <a:pt x="482" y="502"/>
                  <a:pt x="550" y="492"/>
                  <a:pt x="564" y="468"/>
                </a:cubicBezTo>
                <a:cubicBezTo>
                  <a:pt x="578" y="444"/>
                  <a:pt x="548" y="360"/>
                  <a:pt x="552" y="324"/>
                </a:cubicBezTo>
                <a:cubicBezTo>
                  <a:pt x="556" y="288"/>
                  <a:pt x="574" y="238"/>
                  <a:pt x="588" y="252"/>
                </a:cubicBezTo>
                <a:cubicBezTo>
                  <a:pt x="602" y="266"/>
                  <a:pt x="628" y="352"/>
                  <a:pt x="636" y="408"/>
                </a:cubicBezTo>
                <a:cubicBezTo>
                  <a:pt x="644" y="464"/>
                  <a:pt x="628" y="520"/>
                  <a:pt x="636" y="588"/>
                </a:cubicBezTo>
                <a:cubicBezTo>
                  <a:pt x="644" y="656"/>
                  <a:pt x="672" y="796"/>
                  <a:pt x="684" y="816"/>
                </a:cubicBezTo>
                <a:cubicBezTo>
                  <a:pt x="696" y="836"/>
                  <a:pt x="698" y="760"/>
                  <a:pt x="708" y="708"/>
                </a:cubicBezTo>
                <a:cubicBezTo>
                  <a:pt x="718" y="656"/>
                  <a:pt x="732" y="496"/>
                  <a:pt x="744" y="504"/>
                </a:cubicBezTo>
                <a:cubicBezTo>
                  <a:pt x="756" y="512"/>
                  <a:pt x="768" y="674"/>
                  <a:pt x="780" y="756"/>
                </a:cubicBezTo>
                <a:cubicBezTo>
                  <a:pt x="792" y="838"/>
                  <a:pt x="808" y="954"/>
                  <a:pt x="816" y="996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 flipV="1">
            <a:off x="2921000" y="2219325"/>
            <a:ext cx="3968750" cy="2590800"/>
          </a:xfrm>
          <a:custGeom>
            <a:avLst/>
            <a:gdLst>
              <a:gd name="T0" fmla="*/ 2147483647 w 2500"/>
              <a:gd name="T1" fmla="*/ 2147483647 h 1632"/>
              <a:gd name="T2" fmla="*/ 2147483647 w 2500"/>
              <a:gd name="T3" fmla="*/ 2147483647 h 1632"/>
              <a:gd name="T4" fmla="*/ 2147483647 w 2500"/>
              <a:gd name="T5" fmla="*/ 2147483647 h 1632"/>
              <a:gd name="T6" fmla="*/ 2147483647 w 2500"/>
              <a:gd name="T7" fmla="*/ 2147483647 h 1632"/>
              <a:gd name="T8" fmla="*/ 2147483647 w 2500"/>
              <a:gd name="T9" fmla="*/ 2147483647 h 1632"/>
              <a:gd name="T10" fmla="*/ 2147483647 w 2500"/>
              <a:gd name="T11" fmla="*/ 2147483647 h 1632"/>
              <a:gd name="T12" fmla="*/ 2147483647 w 2500"/>
              <a:gd name="T13" fmla="*/ 2147483647 h 1632"/>
              <a:gd name="T14" fmla="*/ 2147483647 w 2500"/>
              <a:gd name="T15" fmla="*/ 2147483647 h 1632"/>
              <a:gd name="T16" fmla="*/ 2147483647 w 2500"/>
              <a:gd name="T17" fmla="*/ 2147483647 h 1632"/>
              <a:gd name="T18" fmla="*/ 2147483647 w 2500"/>
              <a:gd name="T19" fmla="*/ 2147483647 h 1632"/>
              <a:gd name="T20" fmla="*/ 2147483647 w 2500"/>
              <a:gd name="T21" fmla="*/ 2147483647 h 1632"/>
              <a:gd name="T22" fmla="*/ 2147483647 w 2500"/>
              <a:gd name="T23" fmla="*/ 2147483647 h 1632"/>
              <a:gd name="T24" fmla="*/ 2147483647 w 2500"/>
              <a:gd name="T25" fmla="*/ 2147483647 h 1632"/>
              <a:gd name="T26" fmla="*/ 2147483647 w 2500"/>
              <a:gd name="T27" fmla="*/ 2147483647 h 1632"/>
              <a:gd name="T28" fmla="*/ 2147483647 w 2500"/>
              <a:gd name="T29" fmla="*/ 2147483647 h 1632"/>
              <a:gd name="T30" fmla="*/ 2147483647 w 2500"/>
              <a:gd name="T31" fmla="*/ 2147483647 h 1632"/>
              <a:gd name="T32" fmla="*/ 2147483647 w 2500"/>
              <a:gd name="T33" fmla="*/ 2147483647 h 1632"/>
              <a:gd name="T34" fmla="*/ 2147483647 w 2500"/>
              <a:gd name="T35" fmla="*/ 2147483647 h 1632"/>
              <a:gd name="T36" fmla="*/ 2147483647 w 2500"/>
              <a:gd name="T37" fmla="*/ 2147483647 h 1632"/>
              <a:gd name="T38" fmla="*/ 2147483647 w 2500"/>
              <a:gd name="T39" fmla="*/ 2147483647 h 1632"/>
              <a:gd name="T40" fmla="*/ 2147483647 w 2500"/>
              <a:gd name="T41" fmla="*/ 2147483647 h 1632"/>
              <a:gd name="T42" fmla="*/ 2147483647 w 2500"/>
              <a:gd name="T43" fmla="*/ 2147483647 h 1632"/>
              <a:gd name="T44" fmla="*/ 2147483647 w 2500"/>
              <a:gd name="T45" fmla="*/ 2147483647 h 1632"/>
              <a:gd name="T46" fmla="*/ 2147483647 w 2500"/>
              <a:gd name="T47" fmla="*/ 2147483647 h 1632"/>
              <a:gd name="T48" fmla="*/ 2147483647 w 2500"/>
              <a:gd name="T49" fmla="*/ 2147483647 h 1632"/>
              <a:gd name="T50" fmla="*/ 2147483647 w 2500"/>
              <a:gd name="T51" fmla="*/ 2147483647 h 1632"/>
              <a:gd name="T52" fmla="*/ 2147483647 w 2500"/>
              <a:gd name="T53" fmla="*/ 2147483647 h 1632"/>
              <a:gd name="T54" fmla="*/ 2147483647 w 2500"/>
              <a:gd name="T55" fmla="*/ 2147483647 h 1632"/>
              <a:gd name="T56" fmla="*/ 2147483647 w 2500"/>
              <a:gd name="T57" fmla="*/ 2147483647 h 1632"/>
              <a:gd name="T58" fmla="*/ 2147483647 w 2500"/>
              <a:gd name="T59" fmla="*/ 2147483647 h 1632"/>
              <a:gd name="T60" fmla="*/ 2147483647 w 2500"/>
              <a:gd name="T61" fmla="*/ 2147483647 h 1632"/>
              <a:gd name="T62" fmla="*/ 2147483647 w 2500"/>
              <a:gd name="T63" fmla="*/ 2147483647 h 1632"/>
              <a:gd name="T64" fmla="*/ 2147483647 w 2500"/>
              <a:gd name="T65" fmla="*/ 2147483647 h 1632"/>
              <a:gd name="T66" fmla="*/ 2147483647 w 2500"/>
              <a:gd name="T67" fmla="*/ 2147483647 h 163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500"/>
              <a:gd name="T103" fmla="*/ 0 h 1632"/>
              <a:gd name="T104" fmla="*/ 2500 w 2500"/>
              <a:gd name="T105" fmla="*/ 1632 h 163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500" h="1632">
                <a:moveTo>
                  <a:pt x="32" y="1086"/>
                </a:moveTo>
                <a:cubicBezTo>
                  <a:pt x="16" y="1148"/>
                  <a:pt x="0" y="1210"/>
                  <a:pt x="8" y="1242"/>
                </a:cubicBezTo>
                <a:cubicBezTo>
                  <a:pt x="16" y="1274"/>
                  <a:pt x="68" y="1290"/>
                  <a:pt x="80" y="1278"/>
                </a:cubicBezTo>
                <a:cubicBezTo>
                  <a:pt x="92" y="1266"/>
                  <a:pt x="72" y="1230"/>
                  <a:pt x="80" y="1170"/>
                </a:cubicBezTo>
                <a:cubicBezTo>
                  <a:pt x="88" y="1110"/>
                  <a:pt x="102" y="934"/>
                  <a:pt x="128" y="918"/>
                </a:cubicBezTo>
                <a:cubicBezTo>
                  <a:pt x="154" y="902"/>
                  <a:pt x="218" y="1020"/>
                  <a:pt x="236" y="1074"/>
                </a:cubicBezTo>
                <a:cubicBezTo>
                  <a:pt x="254" y="1128"/>
                  <a:pt x="220" y="1194"/>
                  <a:pt x="236" y="1242"/>
                </a:cubicBezTo>
                <a:cubicBezTo>
                  <a:pt x="252" y="1290"/>
                  <a:pt x="316" y="1366"/>
                  <a:pt x="332" y="1362"/>
                </a:cubicBezTo>
                <a:cubicBezTo>
                  <a:pt x="348" y="1358"/>
                  <a:pt x="338" y="1262"/>
                  <a:pt x="332" y="1218"/>
                </a:cubicBezTo>
                <a:cubicBezTo>
                  <a:pt x="326" y="1174"/>
                  <a:pt x="296" y="1132"/>
                  <a:pt x="296" y="1098"/>
                </a:cubicBezTo>
                <a:cubicBezTo>
                  <a:pt x="296" y="1064"/>
                  <a:pt x="316" y="1020"/>
                  <a:pt x="332" y="1014"/>
                </a:cubicBezTo>
                <a:cubicBezTo>
                  <a:pt x="348" y="1008"/>
                  <a:pt x="376" y="1006"/>
                  <a:pt x="392" y="1062"/>
                </a:cubicBezTo>
                <a:cubicBezTo>
                  <a:pt x="408" y="1118"/>
                  <a:pt x="422" y="1290"/>
                  <a:pt x="428" y="1350"/>
                </a:cubicBezTo>
                <a:cubicBezTo>
                  <a:pt x="434" y="1410"/>
                  <a:pt x="426" y="1386"/>
                  <a:pt x="428" y="1422"/>
                </a:cubicBezTo>
                <a:cubicBezTo>
                  <a:pt x="430" y="1458"/>
                  <a:pt x="436" y="1554"/>
                  <a:pt x="440" y="1566"/>
                </a:cubicBezTo>
                <a:cubicBezTo>
                  <a:pt x="444" y="1578"/>
                  <a:pt x="446" y="1518"/>
                  <a:pt x="452" y="1494"/>
                </a:cubicBezTo>
                <a:cubicBezTo>
                  <a:pt x="458" y="1470"/>
                  <a:pt x="468" y="1422"/>
                  <a:pt x="476" y="1422"/>
                </a:cubicBezTo>
                <a:cubicBezTo>
                  <a:pt x="484" y="1422"/>
                  <a:pt x="492" y="1500"/>
                  <a:pt x="500" y="1494"/>
                </a:cubicBezTo>
                <a:cubicBezTo>
                  <a:pt x="508" y="1488"/>
                  <a:pt x="504" y="1410"/>
                  <a:pt x="524" y="1386"/>
                </a:cubicBezTo>
                <a:cubicBezTo>
                  <a:pt x="544" y="1362"/>
                  <a:pt x="596" y="1344"/>
                  <a:pt x="620" y="1350"/>
                </a:cubicBezTo>
                <a:cubicBezTo>
                  <a:pt x="644" y="1356"/>
                  <a:pt x="662" y="1446"/>
                  <a:pt x="668" y="1422"/>
                </a:cubicBezTo>
                <a:cubicBezTo>
                  <a:pt x="674" y="1398"/>
                  <a:pt x="648" y="1294"/>
                  <a:pt x="656" y="1206"/>
                </a:cubicBezTo>
                <a:cubicBezTo>
                  <a:pt x="664" y="1118"/>
                  <a:pt x="694" y="938"/>
                  <a:pt x="716" y="894"/>
                </a:cubicBezTo>
                <a:cubicBezTo>
                  <a:pt x="738" y="850"/>
                  <a:pt x="770" y="884"/>
                  <a:pt x="788" y="942"/>
                </a:cubicBezTo>
                <a:cubicBezTo>
                  <a:pt x="806" y="1000"/>
                  <a:pt x="810" y="1154"/>
                  <a:pt x="824" y="1242"/>
                </a:cubicBezTo>
                <a:cubicBezTo>
                  <a:pt x="838" y="1330"/>
                  <a:pt x="854" y="1410"/>
                  <a:pt x="872" y="1470"/>
                </a:cubicBezTo>
                <a:cubicBezTo>
                  <a:pt x="890" y="1530"/>
                  <a:pt x="920" y="1632"/>
                  <a:pt x="932" y="1602"/>
                </a:cubicBezTo>
                <a:cubicBezTo>
                  <a:pt x="944" y="1572"/>
                  <a:pt x="936" y="1376"/>
                  <a:pt x="944" y="1290"/>
                </a:cubicBezTo>
                <a:cubicBezTo>
                  <a:pt x="952" y="1204"/>
                  <a:pt x="964" y="1106"/>
                  <a:pt x="980" y="1086"/>
                </a:cubicBezTo>
                <a:cubicBezTo>
                  <a:pt x="996" y="1066"/>
                  <a:pt x="1024" y="1128"/>
                  <a:pt x="1040" y="1170"/>
                </a:cubicBezTo>
                <a:cubicBezTo>
                  <a:pt x="1056" y="1212"/>
                  <a:pt x="1062" y="1330"/>
                  <a:pt x="1076" y="1338"/>
                </a:cubicBezTo>
                <a:cubicBezTo>
                  <a:pt x="1090" y="1346"/>
                  <a:pt x="1122" y="1266"/>
                  <a:pt x="1124" y="1218"/>
                </a:cubicBezTo>
                <a:cubicBezTo>
                  <a:pt x="1126" y="1170"/>
                  <a:pt x="1082" y="1120"/>
                  <a:pt x="1088" y="1050"/>
                </a:cubicBezTo>
                <a:cubicBezTo>
                  <a:pt x="1094" y="980"/>
                  <a:pt x="1142" y="820"/>
                  <a:pt x="1160" y="798"/>
                </a:cubicBezTo>
                <a:cubicBezTo>
                  <a:pt x="1178" y="776"/>
                  <a:pt x="1180" y="874"/>
                  <a:pt x="1196" y="918"/>
                </a:cubicBezTo>
                <a:cubicBezTo>
                  <a:pt x="1212" y="962"/>
                  <a:pt x="1236" y="1064"/>
                  <a:pt x="1256" y="1062"/>
                </a:cubicBezTo>
                <a:cubicBezTo>
                  <a:pt x="1276" y="1060"/>
                  <a:pt x="1310" y="966"/>
                  <a:pt x="1316" y="906"/>
                </a:cubicBezTo>
                <a:cubicBezTo>
                  <a:pt x="1322" y="846"/>
                  <a:pt x="1284" y="772"/>
                  <a:pt x="1292" y="702"/>
                </a:cubicBezTo>
                <a:cubicBezTo>
                  <a:pt x="1300" y="632"/>
                  <a:pt x="1342" y="498"/>
                  <a:pt x="1364" y="486"/>
                </a:cubicBezTo>
                <a:cubicBezTo>
                  <a:pt x="1386" y="474"/>
                  <a:pt x="1412" y="566"/>
                  <a:pt x="1424" y="630"/>
                </a:cubicBezTo>
                <a:cubicBezTo>
                  <a:pt x="1436" y="694"/>
                  <a:pt x="1422" y="794"/>
                  <a:pt x="1436" y="870"/>
                </a:cubicBezTo>
                <a:cubicBezTo>
                  <a:pt x="1450" y="946"/>
                  <a:pt x="1490" y="1076"/>
                  <a:pt x="1508" y="1086"/>
                </a:cubicBezTo>
                <a:cubicBezTo>
                  <a:pt x="1526" y="1096"/>
                  <a:pt x="1544" y="988"/>
                  <a:pt x="1544" y="930"/>
                </a:cubicBezTo>
                <a:cubicBezTo>
                  <a:pt x="1544" y="872"/>
                  <a:pt x="1506" y="800"/>
                  <a:pt x="1508" y="738"/>
                </a:cubicBezTo>
                <a:cubicBezTo>
                  <a:pt x="1510" y="676"/>
                  <a:pt x="1538" y="544"/>
                  <a:pt x="1556" y="558"/>
                </a:cubicBezTo>
                <a:cubicBezTo>
                  <a:pt x="1574" y="572"/>
                  <a:pt x="1596" y="768"/>
                  <a:pt x="1616" y="822"/>
                </a:cubicBezTo>
                <a:cubicBezTo>
                  <a:pt x="1636" y="876"/>
                  <a:pt x="1666" y="908"/>
                  <a:pt x="1676" y="882"/>
                </a:cubicBezTo>
                <a:cubicBezTo>
                  <a:pt x="1686" y="856"/>
                  <a:pt x="1672" y="742"/>
                  <a:pt x="1676" y="666"/>
                </a:cubicBezTo>
                <a:cubicBezTo>
                  <a:pt x="1680" y="590"/>
                  <a:pt x="1686" y="428"/>
                  <a:pt x="1700" y="426"/>
                </a:cubicBezTo>
                <a:cubicBezTo>
                  <a:pt x="1714" y="424"/>
                  <a:pt x="1746" y="594"/>
                  <a:pt x="1760" y="654"/>
                </a:cubicBezTo>
                <a:cubicBezTo>
                  <a:pt x="1774" y="714"/>
                  <a:pt x="1766" y="736"/>
                  <a:pt x="1784" y="786"/>
                </a:cubicBezTo>
                <a:cubicBezTo>
                  <a:pt x="1802" y="836"/>
                  <a:pt x="1854" y="960"/>
                  <a:pt x="1868" y="954"/>
                </a:cubicBezTo>
                <a:cubicBezTo>
                  <a:pt x="1882" y="948"/>
                  <a:pt x="1864" y="806"/>
                  <a:pt x="1868" y="750"/>
                </a:cubicBezTo>
                <a:cubicBezTo>
                  <a:pt x="1872" y="694"/>
                  <a:pt x="1888" y="694"/>
                  <a:pt x="1892" y="618"/>
                </a:cubicBezTo>
                <a:cubicBezTo>
                  <a:pt x="1896" y="542"/>
                  <a:pt x="1886" y="326"/>
                  <a:pt x="1892" y="294"/>
                </a:cubicBezTo>
                <a:cubicBezTo>
                  <a:pt x="1898" y="262"/>
                  <a:pt x="1912" y="386"/>
                  <a:pt x="1928" y="426"/>
                </a:cubicBezTo>
                <a:cubicBezTo>
                  <a:pt x="1944" y="466"/>
                  <a:pt x="1978" y="536"/>
                  <a:pt x="1988" y="534"/>
                </a:cubicBezTo>
                <a:cubicBezTo>
                  <a:pt x="1998" y="532"/>
                  <a:pt x="1972" y="460"/>
                  <a:pt x="1988" y="414"/>
                </a:cubicBezTo>
                <a:cubicBezTo>
                  <a:pt x="2004" y="368"/>
                  <a:pt x="2064" y="244"/>
                  <a:pt x="2084" y="258"/>
                </a:cubicBezTo>
                <a:cubicBezTo>
                  <a:pt x="2104" y="272"/>
                  <a:pt x="2090" y="448"/>
                  <a:pt x="2108" y="498"/>
                </a:cubicBezTo>
                <a:cubicBezTo>
                  <a:pt x="2126" y="548"/>
                  <a:pt x="2178" y="582"/>
                  <a:pt x="2192" y="558"/>
                </a:cubicBezTo>
                <a:cubicBezTo>
                  <a:pt x="2206" y="534"/>
                  <a:pt x="2180" y="436"/>
                  <a:pt x="2192" y="354"/>
                </a:cubicBezTo>
                <a:cubicBezTo>
                  <a:pt x="2204" y="272"/>
                  <a:pt x="2236" y="118"/>
                  <a:pt x="2264" y="66"/>
                </a:cubicBezTo>
                <a:cubicBezTo>
                  <a:pt x="2292" y="14"/>
                  <a:pt x="2342" y="0"/>
                  <a:pt x="2360" y="42"/>
                </a:cubicBezTo>
                <a:cubicBezTo>
                  <a:pt x="2378" y="84"/>
                  <a:pt x="2358" y="272"/>
                  <a:pt x="2372" y="318"/>
                </a:cubicBezTo>
                <a:cubicBezTo>
                  <a:pt x="2386" y="364"/>
                  <a:pt x="2424" y="344"/>
                  <a:pt x="2444" y="318"/>
                </a:cubicBezTo>
                <a:cubicBezTo>
                  <a:pt x="2464" y="292"/>
                  <a:pt x="2484" y="200"/>
                  <a:pt x="2492" y="162"/>
                </a:cubicBezTo>
                <a:cubicBezTo>
                  <a:pt x="2500" y="124"/>
                  <a:pt x="2496" y="106"/>
                  <a:pt x="2492" y="9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147763" y="5753100"/>
            <a:ext cx="2286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562350" y="2657475"/>
            <a:ext cx="981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3486150" y="1863725"/>
            <a:ext cx="1000125" cy="519113"/>
            <a:chOff x="2196" y="1174"/>
            <a:chExt cx="630" cy="327"/>
          </a:xfrm>
        </p:grpSpPr>
        <p:sp>
          <p:nvSpPr>
            <p:cNvPr id="5143" name="Text Box 15"/>
            <p:cNvSpPr txBox="1">
              <a:spLocks noChangeArrowheads="1"/>
            </p:cNvSpPr>
            <p:nvPr/>
          </p:nvSpPr>
          <p:spPr bwMode="auto">
            <a:xfrm>
              <a:off x="2196" y="1174"/>
              <a:ext cx="6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b="1" i="1">
                  <a:solidFill>
                    <a:srgbClr val="000000"/>
                  </a:solidFill>
                  <a:latin typeface="Garamond" pitchFamily="18" charset="0"/>
                </a:rPr>
                <a:t>P</a:t>
              </a:r>
              <a:r>
                <a:rPr lang="en-US" sz="2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2800" b="1" i="1">
                  <a:solidFill>
                    <a:srgbClr val="000000"/>
                  </a:solidFill>
                  <a:latin typeface="Garamond" pitchFamily="18" charset="0"/>
                </a:rPr>
                <a:t>(</a:t>
              </a:r>
              <a:r>
                <a:rPr lang="en-US" sz="2800" b="1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2800" b="1" i="1">
                  <a:solidFill>
                    <a:srgbClr val="000000"/>
                  </a:solidFill>
                  <a:latin typeface="Garamond" pitchFamily="18" charset="0"/>
                </a:rPr>
                <a:t>)</a:t>
              </a:r>
            </a:p>
          </p:txBody>
        </p:sp>
        <p:sp>
          <p:nvSpPr>
            <p:cNvPr id="5144" name="Line 16"/>
            <p:cNvSpPr>
              <a:spLocks noChangeShapeType="1"/>
            </p:cNvSpPr>
            <p:nvPr/>
          </p:nvSpPr>
          <p:spPr bwMode="auto">
            <a:xfrm>
              <a:off x="2295" y="1224"/>
              <a:ext cx="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7"/>
            <p:cNvSpPr>
              <a:spLocks noChangeShapeType="1"/>
            </p:cNvSpPr>
            <p:nvPr/>
          </p:nvSpPr>
          <p:spPr bwMode="auto">
            <a:xfrm>
              <a:off x="2559" y="1260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5" name="Line 18"/>
          <p:cNvSpPr>
            <a:spLocks noChangeShapeType="1"/>
          </p:cNvSpPr>
          <p:nvPr/>
        </p:nvSpPr>
        <p:spPr bwMode="auto">
          <a:xfrm>
            <a:off x="1619250" y="4371975"/>
            <a:ext cx="981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36" name="Group 19"/>
          <p:cNvGrpSpPr>
            <a:grpSpLocks/>
          </p:cNvGrpSpPr>
          <p:nvPr/>
        </p:nvGrpSpPr>
        <p:grpSpPr bwMode="auto">
          <a:xfrm>
            <a:off x="1619250" y="4568825"/>
            <a:ext cx="1000125" cy="519113"/>
            <a:chOff x="2196" y="1174"/>
            <a:chExt cx="630" cy="327"/>
          </a:xfrm>
        </p:grpSpPr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2196" y="1174"/>
              <a:ext cx="6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b="1" i="1">
                  <a:solidFill>
                    <a:srgbClr val="000000"/>
                  </a:solidFill>
                  <a:latin typeface="Garamond" pitchFamily="18" charset="0"/>
                </a:rPr>
                <a:t>P</a:t>
              </a:r>
              <a:r>
                <a:rPr lang="en-US" sz="2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2800" b="1" i="1">
                  <a:solidFill>
                    <a:srgbClr val="000000"/>
                  </a:solidFill>
                  <a:latin typeface="Garamond" pitchFamily="18" charset="0"/>
                </a:rPr>
                <a:t>(</a:t>
              </a:r>
              <a:r>
                <a:rPr lang="en-US" sz="2800" b="1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2800" b="1" i="1">
                  <a:solidFill>
                    <a:srgbClr val="000000"/>
                  </a:solidFill>
                  <a:latin typeface="Garamond" pitchFamily="18" charset="0"/>
                </a:rPr>
                <a:t>)</a:t>
              </a:r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2295" y="1224"/>
              <a:ext cx="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2559" y="1260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7" name="Line 23"/>
          <p:cNvSpPr>
            <a:spLocks noChangeShapeType="1"/>
          </p:cNvSpPr>
          <p:nvPr/>
        </p:nvSpPr>
        <p:spPr bwMode="auto">
          <a:xfrm>
            <a:off x="4443413" y="6191250"/>
            <a:ext cx="2286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24"/>
          <p:cNvSpPr>
            <a:spLocks noChangeShapeType="1"/>
          </p:cNvSpPr>
          <p:nvPr/>
        </p:nvSpPr>
        <p:spPr bwMode="auto">
          <a:xfrm flipH="1">
            <a:off x="4800600" y="2209800"/>
            <a:ext cx="609600" cy="4953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Text Box 25"/>
          <p:cNvSpPr txBox="1">
            <a:spLocks noChangeArrowheads="1"/>
          </p:cNvSpPr>
          <p:nvPr/>
        </p:nvSpPr>
        <p:spPr bwMode="auto">
          <a:xfrm>
            <a:off x="5108575" y="1793875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Outage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Doppler Effects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High doppler causes channel phase to decorrelate between symbols</a:t>
            </a:r>
          </a:p>
          <a:p>
            <a:pPr>
              <a:lnSpc>
                <a:spcPct val="4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Leads to an irreducible error floor for differential modulation</a:t>
            </a:r>
          </a:p>
          <a:p>
            <a:pPr lvl="1">
              <a:lnSpc>
                <a:spcPct val="100000"/>
              </a:lnSpc>
            </a:pPr>
            <a:r>
              <a:rPr lang="en-US" smtClean="0"/>
              <a:t>Increasing power does not reduce error</a:t>
            </a:r>
          </a:p>
          <a:p>
            <a:pPr>
              <a:lnSpc>
                <a:spcPct val="5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Error floor depends on B</a:t>
            </a:r>
            <a:r>
              <a:rPr lang="en-US" baseline="-25000" smtClean="0"/>
              <a:t>d</a:t>
            </a:r>
            <a:r>
              <a:rPr lang="en-US" smtClean="0"/>
              <a:t>T</a:t>
            </a:r>
            <a:r>
              <a:rPr lang="en-US" baseline="-25000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571500" y="1905000"/>
            <a:ext cx="7848600" cy="45529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Delay spread exceeding a symbol time causes ISI (self interference).</a:t>
            </a:r>
          </a:p>
          <a:p>
            <a:pPr>
              <a:lnSpc>
                <a:spcPct val="10000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endParaRPr lang="en-US" smtClean="0"/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ISI leads to irreducible error floor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Increasing signal power increases ISI power</a:t>
            </a:r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ISI requires that T</a:t>
            </a:r>
            <a:r>
              <a:rPr lang="en-US" baseline="-25000" smtClean="0"/>
              <a:t>s</a:t>
            </a:r>
            <a:r>
              <a:rPr lang="en-US" smtClean="0"/>
              <a:t>&gt;&gt;T</a:t>
            </a:r>
            <a:r>
              <a:rPr lang="en-US" baseline="-25000" smtClean="0"/>
              <a:t>m</a:t>
            </a:r>
            <a:r>
              <a:rPr lang="en-US" smtClean="0"/>
              <a:t> (R</a:t>
            </a:r>
            <a:r>
              <a:rPr lang="en-US" baseline="-25000" smtClean="0"/>
              <a:t>s</a:t>
            </a:r>
            <a:r>
              <a:rPr lang="en-US" smtClean="0"/>
              <a:t>&lt;&lt;B</a:t>
            </a:r>
            <a:r>
              <a:rPr lang="en-US" baseline="-25000" smtClean="0"/>
              <a:t>c</a:t>
            </a:r>
            <a:r>
              <a:rPr lang="en-US" smtClean="0"/>
              <a:t>) </a:t>
            </a:r>
          </a:p>
        </p:txBody>
      </p:sp>
      <p:sp>
        <p:nvSpPr>
          <p:cNvPr id="7171" name="Rectangle 1027"/>
          <p:cNvSpPr>
            <a:spLocks noChangeArrowheads="1"/>
          </p:cNvSpPr>
          <p:nvPr/>
        </p:nvSpPr>
        <p:spPr bwMode="auto">
          <a:xfrm>
            <a:off x="2381250" y="3390900"/>
            <a:ext cx="533400" cy="609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ISI Effects</a:t>
            </a:r>
          </a:p>
        </p:txBody>
      </p:sp>
      <p:sp>
        <p:nvSpPr>
          <p:cNvPr id="7173" name="Line 1029"/>
          <p:cNvSpPr>
            <a:spLocks noChangeShapeType="1"/>
          </p:cNvSpPr>
          <p:nvPr/>
        </p:nvSpPr>
        <p:spPr bwMode="auto">
          <a:xfrm flipV="1">
            <a:off x="2628900" y="344805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1030"/>
          <p:cNvSpPr txBox="1">
            <a:spLocks noChangeArrowheads="1"/>
          </p:cNvSpPr>
          <p:nvPr/>
        </p:nvSpPr>
        <p:spPr bwMode="auto">
          <a:xfrm>
            <a:off x="2517775" y="39766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175" name="Rectangle 1031"/>
          <p:cNvSpPr>
            <a:spLocks noChangeArrowheads="1"/>
          </p:cNvSpPr>
          <p:nvPr/>
        </p:nvSpPr>
        <p:spPr bwMode="auto">
          <a:xfrm>
            <a:off x="2914650" y="3371850"/>
            <a:ext cx="533400" cy="609600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1032"/>
          <p:cNvSpPr>
            <a:spLocks noChangeArrowheads="1"/>
          </p:cNvSpPr>
          <p:nvPr/>
        </p:nvSpPr>
        <p:spPr bwMode="auto">
          <a:xfrm>
            <a:off x="3467100" y="3371850"/>
            <a:ext cx="533400" cy="6096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1033"/>
          <p:cNvSpPr>
            <a:spLocks noChangeArrowheads="1"/>
          </p:cNvSpPr>
          <p:nvPr/>
        </p:nvSpPr>
        <p:spPr bwMode="auto">
          <a:xfrm>
            <a:off x="4000500" y="3371850"/>
            <a:ext cx="533400" cy="609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34"/>
          <p:cNvSpPr>
            <a:spLocks noChangeArrowheads="1"/>
          </p:cNvSpPr>
          <p:nvPr/>
        </p:nvSpPr>
        <p:spPr bwMode="auto">
          <a:xfrm>
            <a:off x="4533900" y="3371850"/>
            <a:ext cx="533400" cy="609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035"/>
          <p:cNvSpPr>
            <a:spLocks noChangeShapeType="1"/>
          </p:cNvSpPr>
          <p:nvPr/>
        </p:nvSpPr>
        <p:spPr bwMode="auto">
          <a:xfrm>
            <a:off x="2228850" y="3981450"/>
            <a:ext cx="36004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36"/>
          <p:cNvGrpSpPr>
            <a:grpSpLocks/>
          </p:cNvGrpSpPr>
          <p:nvPr/>
        </p:nvGrpSpPr>
        <p:grpSpPr bwMode="auto">
          <a:xfrm>
            <a:off x="4610100" y="3371850"/>
            <a:ext cx="571500" cy="982663"/>
            <a:chOff x="2904" y="2076"/>
            <a:chExt cx="360" cy="619"/>
          </a:xfrm>
        </p:grpSpPr>
        <p:sp>
          <p:nvSpPr>
            <p:cNvPr id="7190" name="Rectangle 1037"/>
            <p:cNvSpPr>
              <a:spLocks noChangeArrowheads="1"/>
            </p:cNvSpPr>
            <p:nvPr/>
          </p:nvSpPr>
          <p:spPr bwMode="auto">
            <a:xfrm>
              <a:off x="2904" y="2076"/>
              <a:ext cx="336" cy="38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Line 1038"/>
            <p:cNvSpPr>
              <a:spLocks noChangeShapeType="1"/>
            </p:cNvSpPr>
            <p:nvPr/>
          </p:nvSpPr>
          <p:spPr bwMode="auto">
            <a:xfrm flipV="1">
              <a:off x="3084" y="211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Text Box 1039"/>
            <p:cNvSpPr txBox="1">
              <a:spLocks noChangeArrowheads="1"/>
            </p:cNvSpPr>
            <p:nvPr/>
          </p:nvSpPr>
          <p:spPr bwMode="auto">
            <a:xfrm>
              <a:off x="2954" y="2445"/>
              <a:ext cx="3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T</a:t>
              </a:r>
              <a:r>
                <a:rPr lang="en-US" sz="2000" b="1" baseline="-25000">
                  <a:solidFill>
                    <a:srgbClr val="000000"/>
                  </a:solidFill>
                </a:rPr>
                <a:t>m</a:t>
              </a:r>
            </a:p>
          </p:txBody>
        </p:sp>
        <p:grpSp>
          <p:nvGrpSpPr>
            <p:cNvPr id="7193" name="Group 1040"/>
            <p:cNvGrpSpPr>
              <a:grpSpLocks/>
            </p:cNvGrpSpPr>
            <p:nvPr/>
          </p:nvGrpSpPr>
          <p:grpSpPr bwMode="auto">
            <a:xfrm>
              <a:off x="2904" y="2088"/>
              <a:ext cx="336" cy="384"/>
              <a:chOff x="2904" y="2088"/>
              <a:chExt cx="336" cy="384"/>
            </a:xfrm>
          </p:grpSpPr>
          <p:sp>
            <p:nvSpPr>
              <p:cNvPr id="7194" name="Rectangle 1041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336" cy="384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Line 1042"/>
              <p:cNvSpPr>
                <a:spLocks noChangeShapeType="1"/>
              </p:cNvSpPr>
              <p:nvPr/>
            </p:nvSpPr>
            <p:spPr bwMode="auto">
              <a:xfrm flipV="1">
                <a:off x="3072" y="2112"/>
                <a:ext cx="0" cy="3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1" name="Text Box 1043"/>
          <p:cNvSpPr txBox="1">
            <a:spLocks noChangeArrowheads="1"/>
          </p:cNvSpPr>
          <p:nvPr/>
        </p:nvSpPr>
        <p:spPr bwMode="auto">
          <a:xfrm>
            <a:off x="2498725" y="393858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2000"/>
          </a:p>
        </p:txBody>
      </p:sp>
      <p:sp>
        <p:nvSpPr>
          <p:cNvPr id="7182" name="Text Box 1044"/>
          <p:cNvSpPr txBox="1">
            <a:spLocks noChangeArrowheads="1"/>
          </p:cNvSpPr>
          <p:nvPr/>
        </p:nvSpPr>
        <p:spPr bwMode="auto">
          <a:xfrm>
            <a:off x="2517775" y="30241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CC0099"/>
                </a:solidFill>
              </a:rPr>
              <a:t>1</a:t>
            </a:r>
          </a:p>
        </p:txBody>
      </p:sp>
      <p:sp>
        <p:nvSpPr>
          <p:cNvPr id="7183" name="Text Box 1045"/>
          <p:cNvSpPr txBox="1">
            <a:spLocks noChangeArrowheads="1"/>
          </p:cNvSpPr>
          <p:nvPr/>
        </p:nvSpPr>
        <p:spPr bwMode="auto">
          <a:xfrm>
            <a:off x="3013075" y="30241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7184" name="Text Box 1046"/>
          <p:cNvSpPr txBox="1">
            <a:spLocks noChangeArrowheads="1"/>
          </p:cNvSpPr>
          <p:nvPr/>
        </p:nvSpPr>
        <p:spPr bwMode="auto">
          <a:xfrm>
            <a:off x="3565525" y="30241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9900"/>
                </a:solidFill>
              </a:rPr>
              <a:t>3</a:t>
            </a:r>
          </a:p>
        </p:txBody>
      </p:sp>
      <p:sp>
        <p:nvSpPr>
          <p:cNvPr id="7185" name="Text Box 1047"/>
          <p:cNvSpPr txBox="1">
            <a:spLocks noChangeArrowheads="1"/>
          </p:cNvSpPr>
          <p:nvPr/>
        </p:nvSpPr>
        <p:spPr bwMode="auto">
          <a:xfrm>
            <a:off x="4156075" y="3043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186" name="Text Box 1048"/>
          <p:cNvSpPr txBox="1">
            <a:spLocks noChangeArrowheads="1"/>
          </p:cNvSpPr>
          <p:nvPr/>
        </p:nvSpPr>
        <p:spPr bwMode="auto">
          <a:xfrm>
            <a:off x="4689475" y="3043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7187" name="Line 1049"/>
          <p:cNvSpPr>
            <a:spLocks noChangeShapeType="1"/>
          </p:cNvSpPr>
          <p:nvPr/>
        </p:nvSpPr>
        <p:spPr bwMode="auto">
          <a:xfrm flipH="1" flipV="1">
            <a:off x="3200400" y="3905250"/>
            <a:ext cx="0" cy="171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Text Box 1050"/>
          <p:cNvSpPr txBox="1">
            <a:spLocks noChangeArrowheads="1"/>
          </p:cNvSpPr>
          <p:nvPr/>
        </p:nvSpPr>
        <p:spPr bwMode="auto">
          <a:xfrm>
            <a:off x="3127375" y="405288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189" name="Text Box 1051"/>
          <p:cNvSpPr txBox="1">
            <a:spLocks noChangeArrowheads="1"/>
          </p:cNvSpPr>
          <p:nvPr/>
        </p:nvSpPr>
        <p:spPr bwMode="auto">
          <a:xfrm>
            <a:off x="3013075" y="3995738"/>
            <a:ext cx="417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T</a:t>
            </a:r>
            <a:r>
              <a:rPr lang="en-US" sz="2000" b="1" baseline="-2500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85900"/>
            <a:ext cx="8534400" cy="506730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800" smtClean="0"/>
              <a:t>In fading </a:t>
            </a:r>
            <a:r>
              <a:rPr lang="en-US" sz="2800" i="1" smtClean="0"/>
              <a:t>P</a:t>
            </a:r>
            <a:r>
              <a:rPr lang="en-US" sz="2800" i="1" baseline="-25000" smtClean="0"/>
              <a:t>s</a:t>
            </a:r>
            <a:r>
              <a:rPr lang="en-US" sz="2800" baseline="-25000" smtClean="0"/>
              <a:t>  </a:t>
            </a:r>
            <a:r>
              <a:rPr lang="en-US" sz="2800" smtClean="0"/>
              <a:t>is a random variable, characterized by average value, outage, or combined outage/average</a:t>
            </a:r>
          </a:p>
          <a:p>
            <a:pPr lvl="1"/>
            <a:r>
              <a:rPr lang="en-US" sz="2400" smtClean="0"/>
              <a:t>Fading greatly increases average </a:t>
            </a:r>
            <a:r>
              <a:rPr lang="en-US" sz="2400" i="1" smtClean="0"/>
              <a:t>P</a:t>
            </a:r>
            <a:r>
              <a:rPr lang="en-US" sz="2400" i="1" baseline="-25000" smtClean="0"/>
              <a:t>s</a:t>
            </a:r>
            <a:r>
              <a:rPr lang="en-US" sz="2400" baseline="-25000" smtClean="0"/>
              <a:t> .</a:t>
            </a:r>
            <a:endParaRPr lang="en-US" sz="2400" smtClean="0"/>
          </a:p>
          <a:p>
            <a:pPr lvl="1">
              <a:lnSpc>
                <a:spcPct val="70000"/>
              </a:lnSpc>
            </a:pPr>
            <a:r>
              <a:rPr lang="en-US" sz="2400" smtClean="0"/>
              <a:t>Alternate Q function approach simplifies </a:t>
            </a:r>
            <a:r>
              <a:rPr lang="en-US" sz="2400" i="1" smtClean="0"/>
              <a:t>P</a:t>
            </a:r>
            <a:r>
              <a:rPr lang="en-US" sz="2400" i="1" baseline="-25000" smtClean="0"/>
              <a:t>s</a:t>
            </a:r>
            <a:r>
              <a:rPr lang="en-US" sz="2400" baseline="-25000" smtClean="0"/>
              <a:t>  </a:t>
            </a:r>
            <a:r>
              <a:rPr lang="en-US" sz="2400" smtClean="0"/>
              <a:t>calculation, especially its average value in fading (Laplace Xfm).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In fast/slow fading, outage is due to shadowing, probability of error then averaged over fast fading pdf</a:t>
            </a:r>
            <a:endParaRPr lang="en-US" sz="1600" smtClean="0"/>
          </a:p>
          <a:p>
            <a:pPr lvl="1">
              <a:lnSpc>
                <a:spcPct val="2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800" smtClean="0"/>
              <a:t>Doppler spread only impacts differential modulation causing an irreducible error floor at low data rates</a:t>
            </a:r>
          </a:p>
          <a:p>
            <a:pPr lvl="4">
              <a:lnSpc>
                <a:spcPct val="30000"/>
              </a:lnSpc>
              <a:buFont typeface="Wingdings" pitchFamily="2" charset="2"/>
              <a:buNone/>
            </a:pPr>
            <a:endParaRPr lang="en-US" sz="1600" smtClean="0"/>
          </a:p>
          <a:p>
            <a:pPr>
              <a:lnSpc>
                <a:spcPct val="80000"/>
              </a:lnSpc>
            </a:pPr>
            <a:r>
              <a:rPr lang="en-US" sz="2800" smtClean="0"/>
              <a:t>Delay spread causes irreducible error floor or imposes rate limits</a:t>
            </a:r>
          </a:p>
          <a:p>
            <a:pPr lvl="4">
              <a:lnSpc>
                <a:spcPct val="30000"/>
              </a:lnSpc>
              <a:buFont typeface="Wingdings" pitchFamily="2" charset="2"/>
              <a:buNone/>
            </a:pPr>
            <a:endParaRPr lang="en-US" sz="1600" smtClean="0"/>
          </a:p>
          <a:p>
            <a:pPr>
              <a:lnSpc>
                <a:spcPct val="90000"/>
              </a:lnSpc>
            </a:pPr>
            <a:r>
              <a:rPr lang="en-US" sz="2800" smtClean="0"/>
              <a:t>Need to combat flat and frequency-selective fading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Focus of the remainder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45369</TotalTime>
  <Words>346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BlueRed</vt:lpstr>
      <vt:lpstr>Equation</vt:lpstr>
      <vt:lpstr>EE359 – Lecture 10 Outline</vt:lpstr>
      <vt:lpstr>Review of Last Lecture</vt:lpstr>
      <vt:lpstr>Average Ps</vt:lpstr>
      <vt:lpstr>Combined outage and average Ps</vt:lpstr>
      <vt:lpstr>Doppler Effects</vt:lpstr>
      <vt:lpstr>ISI Effects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88</cp:revision>
  <cp:lastPrinted>2000-03-17T02:49:38Z</cp:lastPrinted>
  <dcterms:created xsi:type="dcterms:W3CDTF">1999-01-27T20:08:30Z</dcterms:created>
  <dcterms:modified xsi:type="dcterms:W3CDTF">2013-06-15T15:43:57Z</dcterms:modified>
</cp:coreProperties>
</file>