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96" y="-12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8892E4-59AE-471E-802D-A47C85B28A02}" type="datetimeFigureOut">
              <a:rPr lang="en-US" smtClean="0"/>
              <a:pPr/>
              <a:t>6/6/2011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9100B5-16C9-41FE-BB33-FAD68CB9584B}" type="slidenum">
              <a:rPr lang="en-US" smtClean="0"/>
              <a:pPr/>
              <a:t>‹#›</a:t>
            </a:fld>
            <a:endParaRPr lang="en-US"/>
          </a:p>
        </p:txBody>
      </p:sp>
    </p:spTree>
    <p:extLst>
      <p:ext uri="{BB962C8B-B14F-4D97-AF65-F5344CB8AC3E}">
        <p14:creationId xmlns:p14="http://schemas.microsoft.com/office/powerpoint/2010/main" xmlns="" val="26619109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D51FD88-74F0-4085-8D42-80AF7BF9AFCF}" type="datetime1">
              <a:rPr lang="en-US" smtClean="0"/>
              <a:pPr/>
              <a:t>6/6/2011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7A90F-47DD-4177-B146-20652ABBC8DA}" type="slidenum">
              <a:rPr lang="en-US" smtClean="0"/>
              <a:pPr/>
              <a:t>‹#›</a:t>
            </a:fld>
            <a:endParaRPr lang="en-US"/>
          </a:p>
        </p:txBody>
      </p:sp>
    </p:spTree>
    <p:extLst>
      <p:ext uri="{BB962C8B-B14F-4D97-AF65-F5344CB8AC3E}">
        <p14:creationId xmlns:p14="http://schemas.microsoft.com/office/powerpoint/2010/main" xmlns="" val="2964676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4C889C-9CC0-4BCE-80A7-B1893396AD2A}" type="datetime1">
              <a:rPr lang="en-US" smtClean="0"/>
              <a:pPr/>
              <a:t>6/6/2011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7A90F-47DD-4177-B146-20652ABBC8DA}" type="slidenum">
              <a:rPr lang="en-US" smtClean="0"/>
              <a:pPr/>
              <a:t>‹#›</a:t>
            </a:fld>
            <a:endParaRPr lang="en-US"/>
          </a:p>
        </p:txBody>
      </p:sp>
    </p:spTree>
    <p:extLst>
      <p:ext uri="{BB962C8B-B14F-4D97-AF65-F5344CB8AC3E}">
        <p14:creationId xmlns:p14="http://schemas.microsoft.com/office/powerpoint/2010/main" xmlns="" val="3040974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28B9515-0AB0-476D-833B-0C4C3F2573F3}" type="datetime1">
              <a:rPr lang="en-US" smtClean="0"/>
              <a:pPr/>
              <a:t>6/6/2011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7A90F-47DD-4177-B146-20652ABBC8DA}" type="slidenum">
              <a:rPr lang="en-US" smtClean="0"/>
              <a:pPr/>
              <a:t>‹#›</a:t>
            </a:fld>
            <a:endParaRPr lang="en-US"/>
          </a:p>
        </p:txBody>
      </p:sp>
    </p:spTree>
    <p:extLst>
      <p:ext uri="{BB962C8B-B14F-4D97-AF65-F5344CB8AC3E}">
        <p14:creationId xmlns:p14="http://schemas.microsoft.com/office/powerpoint/2010/main" xmlns="" val="850779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903912-1607-4D35-9301-29CB67B3594E}" type="datetime1">
              <a:rPr lang="en-US" smtClean="0"/>
              <a:pPr/>
              <a:t>6/6/2011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7A90F-47DD-4177-B146-20652ABBC8DA}" type="slidenum">
              <a:rPr lang="en-US" smtClean="0"/>
              <a:pPr/>
              <a:t>‹#›</a:t>
            </a:fld>
            <a:endParaRPr lang="en-US"/>
          </a:p>
        </p:txBody>
      </p:sp>
    </p:spTree>
    <p:extLst>
      <p:ext uri="{BB962C8B-B14F-4D97-AF65-F5344CB8AC3E}">
        <p14:creationId xmlns:p14="http://schemas.microsoft.com/office/powerpoint/2010/main" xmlns="" val="1671085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3ADB275-6FE3-4595-A9F0-5B84AC06AFC5}" type="datetime1">
              <a:rPr lang="en-US" smtClean="0"/>
              <a:pPr/>
              <a:t>6/6/2011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E7A90F-47DD-4177-B146-20652ABBC8DA}" type="slidenum">
              <a:rPr lang="en-US" smtClean="0"/>
              <a:pPr/>
              <a:t>‹#›</a:t>
            </a:fld>
            <a:endParaRPr lang="en-US"/>
          </a:p>
        </p:txBody>
      </p:sp>
    </p:spTree>
    <p:extLst>
      <p:ext uri="{BB962C8B-B14F-4D97-AF65-F5344CB8AC3E}">
        <p14:creationId xmlns:p14="http://schemas.microsoft.com/office/powerpoint/2010/main" xmlns="" val="3541326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22E13C4-87F6-49B8-B5C3-B4AD1456E0A5}" type="datetime1">
              <a:rPr lang="en-US" smtClean="0"/>
              <a:pPr/>
              <a:t>6/6/2011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E7A90F-47DD-4177-B146-20652ABBC8DA}" type="slidenum">
              <a:rPr lang="en-US" smtClean="0"/>
              <a:pPr/>
              <a:t>‹#›</a:t>
            </a:fld>
            <a:endParaRPr lang="en-US"/>
          </a:p>
        </p:txBody>
      </p:sp>
    </p:spTree>
    <p:extLst>
      <p:ext uri="{BB962C8B-B14F-4D97-AF65-F5344CB8AC3E}">
        <p14:creationId xmlns:p14="http://schemas.microsoft.com/office/powerpoint/2010/main" xmlns="" val="544472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9DD601-DF80-4CE0-BA7D-75A0DD00491E}" type="datetime1">
              <a:rPr lang="en-US" smtClean="0"/>
              <a:pPr/>
              <a:t>6/6/2011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E7A90F-47DD-4177-B146-20652ABBC8DA}" type="slidenum">
              <a:rPr lang="en-US" smtClean="0"/>
              <a:pPr/>
              <a:t>‹#›</a:t>
            </a:fld>
            <a:endParaRPr lang="en-US"/>
          </a:p>
        </p:txBody>
      </p:sp>
    </p:spTree>
    <p:extLst>
      <p:ext uri="{BB962C8B-B14F-4D97-AF65-F5344CB8AC3E}">
        <p14:creationId xmlns:p14="http://schemas.microsoft.com/office/powerpoint/2010/main" xmlns="" val="4285321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E504C2-64F2-45FA-AF0E-61475C082F09}" type="datetime1">
              <a:rPr lang="en-US" smtClean="0"/>
              <a:pPr/>
              <a:t>6/6/2011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E7A90F-47DD-4177-B146-20652ABBC8DA}" type="slidenum">
              <a:rPr lang="en-US" smtClean="0"/>
              <a:pPr/>
              <a:t>‹#›</a:t>
            </a:fld>
            <a:endParaRPr lang="en-US"/>
          </a:p>
        </p:txBody>
      </p:sp>
    </p:spTree>
    <p:extLst>
      <p:ext uri="{BB962C8B-B14F-4D97-AF65-F5344CB8AC3E}">
        <p14:creationId xmlns:p14="http://schemas.microsoft.com/office/powerpoint/2010/main" xmlns="" val="2004668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752C23-ED5C-46FD-BD05-AD260F3229D7}" type="datetime1">
              <a:rPr lang="en-US" smtClean="0"/>
              <a:pPr/>
              <a:t>6/6/2011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E7A90F-47DD-4177-B146-20652ABBC8DA}" type="slidenum">
              <a:rPr lang="en-US" smtClean="0"/>
              <a:pPr/>
              <a:t>‹#›</a:t>
            </a:fld>
            <a:endParaRPr lang="en-US"/>
          </a:p>
        </p:txBody>
      </p:sp>
    </p:spTree>
    <p:extLst>
      <p:ext uri="{BB962C8B-B14F-4D97-AF65-F5344CB8AC3E}">
        <p14:creationId xmlns:p14="http://schemas.microsoft.com/office/powerpoint/2010/main" xmlns="" val="382293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6726A2-98B3-47B6-84CD-ABEE8EED079D}" type="datetime1">
              <a:rPr lang="en-US" smtClean="0"/>
              <a:pPr/>
              <a:t>6/6/2011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E7A90F-47DD-4177-B146-20652ABBC8DA}" type="slidenum">
              <a:rPr lang="en-US" smtClean="0"/>
              <a:pPr/>
              <a:t>‹#›</a:t>
            </a:fld>
            <a:endParaRPr lang="en-US"/>
          </a:p>
        </p:txBody>
      </p:sp>
    </p:spTree>
    <p:extLst>
      <p:ext uri="{BB962C8B-B14F-4D97-AF65-F5344CB8AC3E}">
        <p14:creationId xmlns:p14="http://schemas.microsoft.com/office/powerpoint/2010/main" xmlns="" val="1783665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D047D6-2E19-470B-987A-5AE79FDC5E1C}" type="datetime1">
              <a:rPr lang="en-US" smtClean="0"/>
              <a:pPr/>
              <a:t>6/6/2011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E7A90F-47DD-4177-B146-20652ABBC8DA}" type="slidenum">
              <a:rPr lang="en-US" smtClean="0"/>
              <a:pPr/>
              <a:t>‹#›</a:t>
            </a:fld>
            <a:endParaRPr lang="en-US"/>
          </a:p>
        </p:txBody>
      </p:sp>
    </p:spTree>
    <p:extLst>
      <p:ext uri="{BB962C8B-B14F-4D97-AF65-F5344CB8AC3E}">
        <p14:creationId xmlns:p14="http://schemas.microsoft.com/office/powerpoint/2010/main" xmlns="" val="1890962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CD6788-FFEA-4FF0-8B72-99BC15318B29}" type="datetime1">
              <a:rPr lang="en-US" smtClean="0"/>
              <a:pPr/>
              <a:t>6/6/2011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E7A90F-47DD-4177-B146-20652ABBC8DA}" type="slidenum">
              <a:rPr lang="en-US" smtClean="0"/>
              <a:pPr/>
              <a:t>‹#›</a:t>
            </a:fld>
            <a:endParaRPr lang="en-US"/>
          </a:p>
        </p:txBody>
      </p:sp>
    </p:spTree>
    <p:extLst>
      <p:ext uri="{BB962C8B-B14F-4D97-AF65-F5344CB8AC3E}">
        <p14:creationId xmlns:p14="http://schemas.microsoft.com/office/powerpoint/2010/main" xmlns="" val="648606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en.wikipedia.org/wiki/File:PVeff(rev110408U).jpg"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en.wikipedia.org/wiki/Solar_cell#cite_note-16"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en.wikipedia.org/wiki/File:Silicon_Solar_cell_structure_and_mechanism.sv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en.wikipedia.org/wiki/Solar_cell#cite_note-35"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en.wikipedia.org/wiki/Solar_cell#cite_note-9"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05000" y="1447800"/>
            <a:ext cx="4572000" cy="4524315"/>
          </a:xfrm>
          <a:prstGeom prst="rect">
            <a:avLst/>
          </a:prstGeom>
        </p:spPr>
        <p:txBody>
          <a:bodyPr>
            <a:spAutoFit/>
          </a:bodyPr>
          <a:lstStyle/>
          <a:p>
            <a:pPr lvl="0" algn="ctr" fontAlgn="base">
              <a:spcBef>
                <a:spcPct val="0"/>
              </a:spcBef>
              <a:spcAft>
                <a:spcPct val="0"/>
              </a:spcAft>
            </a:pPr>
            <a:r>
              <a:rPr lang="en-US" sz="4800" b="1" dirty="0">
                <a:solidFill>
                  <a:srgbClr val="1F497D"/>
                </a:solidFill>
                <a:latin typeface="Arial" charset="0"/>
                <a:cs typeface="Arial" charset="0"/>
              </a:rPr>
              <a:t>Green Power Generation</a:t>
            </a:r>
          </a:p>
          <a:p>
            <a:pPr lvl="0" algn="ctr" fontAlgn="base">
              <a:spcBef>
                <a:spcPct val="0"/>
              </a:spcBef>
              <a:spcAft>
                <a:spcPct val="0"/>
              </a:spcAft>
            </a:pPr>
            <a:r>
              <a:rPr lang="en-US" sz="4800" b="1" dirty="0">
                <a:solidFill>
                  <a:srgbClr val="FF0000"/>
                </a:solidFill>
                <a:latin typeface="Arial" charset="0"/>
                <a:cs typeface="Arial" charset="0"/>
              </a:rPr>
              <a:t>Lecture </a:t>
            </a:r>
            <a:r>
              <a:rPr lang="en-US" sz="4800" b="1" dirty="0" smtClean="0">
                <a:solidFill>
                  <a:srgbClr val="FF0000"/>
                </a:solidFill>
                <a:latin typeface="Arial" charset="0"/>
                <a:cs typeface="Arial" charset="0"/>
              </a:rPr>
              <a:t>2                                                                          </a:t>
            </a:r>
            <a:endParaRPr lang="en-US" sz="4800" b="1" dirty="0">
              <a:solidFill>
                <a:srgbClr val="FF0000"/>
              </a:solidFill>
              <a:latin typeface="Arial" charset="0"/>
              <a:cs typeface="Arial" charset="0"/>
            </a:endParaRPr>
          </a:p>
          <a:p>
            <a:pPr algn="ctr"/>
            <a:r>
              <a:rPr lang="en-US" sz="4800" b="1" kern="100" dirty="0" smtClean="0">
                <a:solidFill>
                  <a:srgbClr val="FF0000"/>
                </a:solidFill>
                <a:effectLst/>
                <a:latin typeface="Univers"/>
                <a:ea typeface="Times New Roman"/>
                <a:cs typeface="Times New Roman"/>
              </a:rPr>
              <a:t>Photovoltaic Generation</a:t>
            </a:r>
            <a:endParaRPr lang="en-US" sz="7200" kern="100" dirty="0" smtClean="0">
              <a:solidFill>
                <a:srgbClr val="FF0000"/>
              </a:solidFill>
              <a:effectLst/>
              <a:latin typeface="Arial"/>
              <a:ea typeface="Times New Roman"/>
              <a:cs typeface="Times New Roman"/>
            </a:endParaRPr>
          </a:p>
          <a:p>
            <a:pPr algn="ctr"/>
            <a:r>
              <a:rPr lang="en-US" sz="4800" b="1" kern="100" dirty="0" smtClean="0">
                <a:solidFill>
                  <a:srgbClr val="FF0000"/>
                </a:solidFill>
                <a:effectLst/>
                <a:latin typeface="Univers"/>
                <a:ea typeface="Times New Roman"/>
                <a:cs typeface="Times New Roman"/>
              </a:rPr>
              <a:t>Economics</a:t>
            </a:r>
            <a:endParaRPr lang="en-US" sz="7200" kern="100" dirty="0">
              <a:solidFill>
                <a:srgbClr val="FF0000"/>
              </a:solidFill>
              <a:effectLst/>
              <a:latin typeface="Arial"/>
              <a:ea typeface="Times New Roman"/>
              <a:cs typeface="Times New Roman"/>
            </a:endParaRPr>
          </a:p>
        </p:txBody>
      </p:sp>
      <p:sp>
        <p:nvSpPr>
          <p:cNvPr id="2" name="Slide Number Placeholder 1"/>
          <p:cNvSpPr>
            <a:spLocks noGrp="1"/>
          </p:cNvSpPr>
          <p:nvPr>
            <p:ph type="sldNum" sz="quarter" idx="12"/>
          </p:nvPr>
        </p:nvSpPr>
        <p:spPr/>
        <p:txBody>
          <a:bodyPr/>
          <a:lstStyle/>
          <a:p>
            <a:fld id="{BEE7A90F-47DD-4177-B146-20652ABBC8DA}" type="slidenum">
              <a:rPr lang="en-US" smtClean="0"/>
              <a:pPr/>
              <a:t>1</a:t>
            </a:fld>
            <a:endParaRPr lang="en-US" dirty="0"/>
          </a:p>
        </p:txBody>
      </p:sp>
    </p:spTree>
    <p:extLst>
      <p:ext uri="{BB962C8B-B14F-4D97-AF65-F5344CB8AC3E}">
        <p14:creationId xmlns:p14="http://schemas.microsoft.com/office/powerpoint/2010/main" xmlns="" val="92259329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10</a:t>
            </a:fld>
            <a:endParaRPr lang="en-US"/>
          </a:p>
        </p:txBody>
      </p:sp>
      <p:pic>
        <p:nvPicPr>
          <p:cNvPr id="5" name="Picture 4" descr="Reported timeline of solar cell energy conversion efficiencies (from National Renewable Energy Laboratory (USA)">
            <a:hlinkClick r:id="rId2" tooltip="&quot;Reported timeline of solar cell energy conversion efficiencies (from National Renewable Energy Laboratory (USA)&quot;"/>
          </p:cNvPr>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29142" y="457200"/>
            <a:ext cx="7805257" cy="5943600"/>
          </a:xfrm>
          <a:prstGeom prst="rect">
            <a:avLst/>
          </a:prstGeom>
          <a:noFill/>
          <a:ln>
            <a:noFill/>
          </a:ln>
        </p:spPr>
      </p:pic>
    </p:spTree>
    <p:extLst>
      <p:ext uri="{BB962C8B-B14F-4D97-AF65-F5344CB8AC3E}">
        <p14:creationId xmlns:p14="http://schemas.microsoft.com/office/powerpoint/2010/main" xmlns="" val="22554594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11</a:t>
            </a:fld>
            <a:endParaRPr lang="en-US"/>
          </a:p>
        </p:txBody>
      </p:sp>
      <p:sp>
        <p:nvSpPr>
          <p:cNvPr id="5" name="TextBox 4"/>
          <p:cNvSpPr txBox="1"/>
          <p:nvPr/>
        </p:nvSpPr>
        <p:spPr>
          <a:xfrm>
            <a:off x="381000" y="304800"/>
            <a:ext cx="8458200" cy="6370975"/>
          </a:xfrm>
          <a:prstGeom prst="rect">
            <a:avLst/>
          </a:prstGeom>
          <a:noFill/>
        </p:spPr>
        <p:txBody>
          <a:bodyPr wrap="square" rtlCol="0">
            <a:spAutoFit/>
          </a:bodyPr>
          <a:lstStyle/>
          <a:p>
            <a:pPr marL="457200" indent="-457200">
              <a:buFont typeface="Arial" pitchFamily="34" charset="0"/>
              <a:buChar char="•"/>
            </a:pPr>
            <a:r>
              <a:rPr lang="en-US" sz="2400" b="1" dirty="0">
                <a:latin typeface="Arial" pitchFamily="34" charset="0"/>
                <a:cs typeface="Arial" pitchFamily="34" charset="0"/>
              </a:rPr>
              <a:t>A low-cost photovoltaic cell is a thin-film cell intended to produce electrical energy at a price competitive with traditional (fossil fuels and nuclear power) energy </a:t>
            </a:r>
            <a:r>
              <a:rPr lang="en-US" sz="2400" b="1" dirty="0" smtClean="0">
                <a:latin typeface="Arial" pitchFamily="34" charset="0"/>
                <a:cs typeface="Arial" pitchFamily="34" charset="0"/>
              </a:rPr>
              <a:t>sources</a:t>
            </a:r>
          </a:p>
          <a:p>
            <a:pPr marL="457200" indent="-457200">
              <a:buFont typeface="Arial" pitchFamily="34" charset="0"/>
              <a:buChar char="•"/>
            </a:pPr>
            <a:r>
              <a:rPr lang="en-US" sz="2400" b="1" dirty="0">
                <a:latin typeface="Arial" pitchFamily="34" charset="0"/>
                <a:cs typeface="Arial" pitchFamily="34" charset="0"/>
              </a:rPr>
              <a:t>T</a:t>
            </a:r>
            <a:r>
              <a:rPr lang="en-US" sz="2400" b="1" dirty="0" smtClean="0">
                <a:latin typeface="Arial" pitchFamily="34" charset="0"/>
                <a:cs typeface="Arial" pitchFamily="34" charset="0"/>
              </a:rPr>
              <a:t>his </a:t>
            </a:r>
            <a:r>
              <a:rPr lang="en-US" sz="2400" b="1" dirty="0">
                <a:latin typeface="Arial" pitchFamily="34" charset="0"/>
                <a:cs typeface="Arial" pitchFamily="34" charset="0"/>
              </a:rPr>
              <a:t>includes second and third generation photovoltaic cells, that is cheaper than first generation (crystalline silicon cells, also called wafer or bulk </a:t>
            </a:r>
            <a:r>
              <a:rPr lang="en-US" sz="2400" b="1" dirty="0" smtClean="0">
                <a:latin typeface="Arial" pitchFamily="34" charset="0"/>
                <a:cs typeface="Arial" pitchFamily="34" charset="0"/>
              </a:rPr>
              <a:t>cells)</a:t>
            </a:r>
          </a:p>
          <a:p>
            <a:pPr marL="457200" indent="-457200">
              <a:buFont typeface="Arial" pitchFamily="34" charset="0"/>
              <a:buChar char="•"/>
            </a:pPr>
            <a:r>
              <a:rPr lang="en-US" sz="2400" b="1" dirty="0" smtClean="0">
                <a:latin typeface="Arial" pitchFamily="34" charset="0"/>
                <a:cs typeface="Arial" pitchFamily="34" charset="0"/>
              </a:rPr>
              <a:t>Grid </a:t>
            </a:r>
            <a:r>
              <a:rPr lang="en-US" sz="2400" b="1" dirty="0">
                <a:latin typeface="Arial" pitchFamily="34" charset="0"/>
                <a:cs typeface="Arial" pitchFamily="34" charset="0"/>
              </a:rPr>
              <a:t>parity, the point at which photovoltaic electricity is equal to or cheaper than grid power, can be reached using low cost solar </a:t>
            </a:r>
            <a:r>
              <a:rPr lang="en-US" sz="2400" b="1" dirty="0" smtClean="0">
                <a:latin typeface="Arial" pitchFamily="34" charset="0"/>
                <a:cs typeface="Arial" pitchFamily="34" charset="0"/>
              </a:rPr>
              <a:t>cells</a:t>
            </a:r>
          </a:p>
          <a:p>
            <a:pPr marL="457200" indent="-457200">
              <a:buFont typeface="Arial" pitchFamily="34" charset="0"/>
              <a:buChar char="•"/>
            </a:pPr>
            <a:r>
              <a:rPr lang="en-US" sz="2400" b="1" dirty="0" smtClean="0">
                <a:latin typeface="Arial" pitchFamily="34" charset="0"/>
                <a:cs typeface="Arial" pitchFamily="34" charset="0"/>
              </a:rPr>
              <a:t>It </a:t>
            </a:r>
            <a:r>
              <a:rPr lang="en-US" sz="2400" b="1" dirty="0">
                <a:latin typeface="Arial" pitchFamily="34" charset="0"/>
                <a:cs typeface="Arial" pitchFamily="34" charset="0"/>
              </a:rPr>
              <a:t>is achieved first in areas with abundant sun and high costs for electricity such as in California and </a:t>
            </a:r>
            <a:r>
              <a:rPr lang="en-US" sz="2400" b="1" dirty="0" smtClean="0">
                <a:latin typeface="Arial" pitchFamily="34" charset="0"/>
                <a:cs typeface="Arial" pitchFamily="34" charset="0"/>
              </a:rPr>
              <a:t>Japan</a:t>
            </a:r>
          </a:p>
          <a:p>
            <a:pPr marL="457200" indent="-457200">
              <a:buFont typeface="Arial" pitchFamily="34" charset="0"/>
              <a:buChar char="•"/>
            </a:pPr>
            <a:r>
              <a:rPr lang="en-US" sz="2400" b="1" dirty="0" smtClean="0">
                <a:latin typeface="Arial" pitchFamily="34" charset="0"/>
                <a:cs typeface="Arial" pitchFamily="34" charset="0"/>
              </a:rPr>
              <a:t>Grid </a:t>
            </a:r>
            <a:r>
              <a:rPr lang="en-US" sz="2400" b="1" dirty="0">
                <a:latin typeface="Arial" pitchFamily="34" charset="0"/>
                <a:cs typeface="Arial" pitchFamily="34" charset="0"/>
              </a:rPr>
              <a:t>parity has been reached in Hawaii and other islands that otherwise use diesel fuel to produce electricity. </a:t>
            </a:r>
            <a:endParaRPr lang="en-US" sz="2400" b="1" dirty="0" smtClean="0"/>
          </a:p>
        </p:txBody>
      </p:sp>
    </p:spTree>
    <p:extLst>
      <p:ext uri="{BB962C8B-B14F-4D97-AF65-F5344CB8AC3E}">
        <p14:creationId xmlns:p14="http://schemas.microsoft.com/office/powerpoint/2010/main" xmlns="" val="819090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12</a:t>
            </a:fld>
            <a:endParaRPr lang="en-US"/>
          </a:p>
        </p:txBody>
      </p:sp>
      <p:sp>
        <p:nvSpPr>
          <p:cNvPr id="5" name="TextBox 4"/>
          <p:cNvSpPr txBox="1"/>
          <p:nvPr/>
        </p:nvSpPr>
        <p:spPr>
          <a:xfrm>
            <a:off x="304800" y="228600"/>
            <a:ext cx="8305800" cy="6001643"/>
          </a:xfrm>
          <a:prstGeom prst="rect">
            <a:avLst/>
          </a:prstGeom>
          <a:noFill/>
        </p:spPr>
        <p:txBody>
          <a:bodyPr wrap="square" rtlCol="0">
            <a:spAutoFit/>
          </a:bodyPr>
          <a:lstStyle/>
          <a:p>
            <a:pPr marL="457200" indent="-457200">
              <a:buFont typeface="Arial" pitchFamily="34" charset="0"/>
              <a:buChar char="•"/>
            </a:pPr>
            <a:r>
              <a:rPr lang="en-US" sz="2400" b="1" dirty="0">
                <a:latin typeface="Arial" pitchFamily="34" charset="0"/>
                <a:cs typeface="Arial" pitchFamily="34" charset="0"/>
              </a:rPr>
              <a:t>George W. Bush had set 2015 as the date for grid parity in the </a:t>
            </a:r>
            <a:r>
              <a:rPr lang="en-US" sz="2400" b="1" dirty="0" smtClean="0">
                <a:latin typeface="Arial" pitchFamily="34" charset="0"/>
                <a:cs typeface="Arial" pitchFamily="34" charset="0"/>
              </a:rPr>
              <a:t>USA</a:t>
            </a:r>
          </a:p>
          <a:p>
            <a:pPr marL="457200" indent="-457200">
              <a:buFont typeface="Arial" pitchFamily="34" charset="0"/>
              <a:buChar char="•"/>
            </a:pPr>
            <a:r>
              <a:rPr lang="en-US" sz="2400" b="1" dirty="0" smtClean="0">
                <a:latin typeface="Arial" pitchFamily="34" charset="0"/>
                <a:cs typeface="Arial" pitchFamily="34" charset="0"/>
              </a:rPr>
              <a:t>In </a:t>
            </a:r>
            <a:r>
              <a:rPr lang="en-US" sz="2400" b="1" dirty="0">
                <a:latin typeface="Arial" pitchFamily="34" charset="0"/>
                <a:cs typeface="Arial" pitchFamily="34" charset="0"/>
              </a:rPr>
              <a:t>2007, General Electric's Chief Engineer predicted grid parity without subsidies in sunny parts of the United States by around </a:t>
            </a:r>
            <a:r>
              <a:rPr lang="en-US" sz="2400" b="1" dirty="0" smtClean="0">
                <a:latin typeface="Arial" pitchFamily="34" charset="0"/>
                <a:cs typeface="Arial" pitchFamily="34" charset="0"/>
              </a:rPr>
              <a:t>2015</a:t>
            </a:r>
            <a:endParaRPr lang="en-US" sz="2400" b="1" dirty="0">
              <a:latin typeface="Arial" pitchFamily="34" charset="0"/>
              <a:cs typeface="Arial" pitchFamily="34" charset="0"/>
            </a:endParaRPr>
          </a:p>
          <a:p>
            <a:pPr marL="457200" indent="-457200">
              <a:buFont typeface="Arial" pitchFamily="34" charset="0"/>
              <a:buChar char="•"/>
            </a:pPr>
            <a:r>
              <a:rPr lang="en-US" sz="2400" b="1" dirty="0">
                <a:latin typeface="Arial" pitchFamily="34" charset="0"/>
                <a:cs typeface="Arial" pitchFamily="34" charset="0"/>
              </a:rPr>
              <a:t>The price of solar panels fell steadily for 40 years, until 2004 when high subsidies in Germany drastically increased demand there and greatly increased the price of purified silicon (which is used in computer chips as well as solar </a:t>
            </a:r>
            <a:r>
              <a:rPr lang="en-US" sz="2400" b="1" dirty="0" smtClean="0">
                <a:latin typeface="Arial" pitchFamily="34" charset="0"/>
                <a:cs typeface="Arial" pitchFamily="34" charset="0"/>
              </a:rPr>
              <a:t>panels)</a:t>
            </a:r>
          </a:p>
          <a:p>
            <a:pPr marL="457200" indent="-457200">
              <a:buFont typeface="Arial" pitchFamily="34" charset="0"/>
              <a:buChar char="•"/>
            </a:pPr>
            <a:r>
              <a:rPr lang="en-US" sz="2400" b="1" dirty="0" smtClean="0">
                <a:latin typeface="Arial" pitchFamily="34" charset="0"/>
                <a:cs typeface="Arial" pitchFamily="34" charset="0"/>
              </a:rPr>
              <a:t>One </a:t>
            </a:r>
            <a:r>
              <a:rPr lang="en-US" sz="2400" b="1" dirty="0">
                <a:latin typeface="Arial" pitchFamily="34" charset="0"/>
                <a:cs typeface="Arial" pitchFamily="34" charset="0"/>
              </a:rPr>
              <a:t>research firm predicted that new manufacturing capacity began coming on-line in 2008 (projected to double by 2009) which was expected to lower prices by 70% in </a:t>
            </a:r>
            <a:r>
              <a:rPr lang="en-US" sz="2400" b="1" dirty="0" smtClean="0">
                <a:latin typeface="Arial" pitchFamily="34" charset="0"/>
                <a:cs typeface="Arial" pitchFamily="34" charset="0"/>
              </a:rPr>
              <a:t>2015</a:t>
            </a:r>
          </a:p>
          <a:p>
            <a:pPr marL="457200" indent="-457200">
              <a:buFont typeface="Arial" pitchFamily="34" charset="0"/>
              <a:buChar char="•"/>
            </a:pPr>
            <a:r>
              <a:rPr lang="en-US" sz="2400" b="1" u="sng" baseline="30000" dirty="0" smtClean="0">
                <a:latin typeface="Arial" pitchFamily="34" charset="0"/>
                <a:cs typeface="Arial" pitchFamily="34" charset="0"/>
                <a:hlinkClick r:id="rId2"/>
              </a:rPr>
              <a:t>]</a:t>
            </a:r>
            <a:endParaRPr lang="en-US" sz="2400" b="1" dirty="0">
              <a:latin typeface="Arial" pitchFamily="34" charset="0"/>
              <a:cs typeface="Arial" pitchFamily="34" charset="0"/>
            </a:endParaRPr>
          </a:p>
          <a:p>
            <a:pPr marL="457200" indent="-457200">
              <a:buFont typeface="Arial" pitchFamily="34" charset="0"/>
              <a:buChar char="•"/>
            </a:pPr>
            <a:endParaRPr lang="en-US" sz="2400" b="1" dirty="0" smtClean="0"/>
          </a:p>
        </p:txBody>
      </p:sp>
    </p:spTree>
    <p:extLst>
      <p:ext uri="{BB962C8B-B14F-4D97-AF65-F5344CB8AC3E}">
        <p14:creationId xmlns:p14="http://schemas.microsoft.com/office/powerpoint/2010/main" xmlns="" val="8066385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13</a:t>
            </a:fld>
            <a:endParaRPr lang="en-US"/>
          </a:p>
        </p:txBody>
      </p:sp>
      <p:sp>
        <p:nvSpPr>
          <p:cNvPr id="5" name="TextBox 4"/>
          <p:cNvSpPr txBox="1"/>
          <p:nvPr/>
        </p:nvSpPr>
        <p:spPr>
          <a:xfrm>
            <a:off x="381000" y="381000"/>
            <a:ext cx="8305800" cy="2677656"/>
          </a:xfrm>
          <a:prstGeom prst="rect">
            <a:avLst/>
          </a:prstGeom>
          <a:noFill/>
        </p:spPr>
        <p:txBody>
          <a:bodyPr wrap="square" rtlCol="0">
            <a:spAutoFit/>
          </a:bodyPr>
          <a:lstStyle/>
          <a:p>
            <a:pPr marL="457200" indent="-457200">
              <a:buFont typeface="Arial" pitchFamily="34" charset="0"/>
              <a:buChar char="•"/>
            </a:pPr>
            <a:r>
              <a:rPr lang="en-US" sz="2400" b="1" dirty="0">
                <a:latin typeface="Arial" pitchFamily="34" charset="0"/>
                <a:cs typeface="Arial" pitchFamily="34" charset="0"/>
              </a:rPr>
              <a:t>Other analysts warned that capacity may be slowed by economic issues, but that demand may fall because of lessening </a:t>
            </a:r>
            <a:r>
              <a:rPr lang="en-US" sz="2400" b="1" dirty="0" smtClean="0">
                <a:latin typeface="Arial" pitchFamily="34" charset="0"/>
                <a:cs typeface="Arial" pitchFamily="34" charset="0"/>
              </a:rPr>
              <a:t>subsidies</a:t>
            </a:r>
          </a:p>
          <a:p>
            <a:pPr marL="457200" indent="-457200">
              <a:buFont typeface="Arial" pitchFamily="34" charset="0"/>
              <a:buChar char="•"/>
            </a:pPr>
            <a:r>
              <a:rPr lang="en-US" sz="2400" b="1" dirty="0" smtClean="0">
                <a:latin typeface="Arial" pitchFamily="34" charset="0"/>
                <a:cs typeface="Arial" pitchFamily="34" charset="0"/>
              </a:rPr>
              <a:t>Other </a:t>
            </a:r>
            <a:r>
              <a:rPr lang="en-US" sz="2400" b="1" dirty="0">
                <a:latin typeface="Arial" pitchFamily="34" charset="0"/>
                <a:cs typeface="Arial" pitchFamily="34" charset="0"/>
              </a:rPr>
              <a:t>potential bottlenecks which have been suggested are the capacity of ingot shaping and wafer slicing industries, and the supply of specialist chemicals used to coat the </a:t>
            </a:r>
            <a:r>
              <a:rPr lang="en-US" sz="2400" b="1" dirty="0" smtClean="0">
                <a:latin typeface="Arial" pitchFamily="34" charset="0"/>
                <a:cs typeface="Arial" pitchFamily="34" charset="0"/>
              </a:rPr>
              <a:t>cells</a:t>
            </a:r>
            <a:endParaRPr lang="en-US" sz="2400" b="1" dirty="0" smtClean="0"/>
          </a:p>
        </p:txBody>
      </p:sp>
    </p:spTree>
    <p:extLst>
      <p:ext uri="{BB962C8B-B14F-4D97-AF65-F5344CB8AC3E}">
        <p14:creationId xmlns:p14="http://schemas.microsoft.com/office/powerpoint/2010/main" xmlns="" val="1093430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14</a:t>
            </a:fld>
            <a:endParaRPr lang="en-US"/>
          </a:p>
        </p:txBody>
      </p:sp>
      <p:sp>
        <p:nvSpPr>
          <p:cNvPr id="5" name="TextBox 4"/>
          <p:cNvSpPr txBox="1"/>
          <p:nvPr/>
        </p:nvSpPr>
        <p:spPr>
          <a:xfrm>
            <a:off x="228600" y="304800"/>
            <a:ext cx="8534400" cy="6001643"/>
          </a:xfrm>
          <a:prstGeom prst="rect">
            <a:avLst/>
          </a:prstGeom>
          <a:noFill/>
        </p:spPr>
        <p:txBody>
          <a:bodyPr wrap="square" rtlCol="0">
            <a:spAutoFit/>
          </a:bodyPr>
          <a:lstStyle/>
          <a:p>
            <a:r>
              <a:rPr lang="en-US" sz="2400" b="1" dirty="0">
                <a:latin typeface="Arial" pitchFamily="34" charset="0"/>
                <a:cs typeface="Arial" pitchFamily="34" charset="0"/>
              </a:rPr>
              <a:t>Materials</a:t>
            </a:r>
          </a:p>
          <a:p>
            <a:pPr marL="457200" indent="-457200">
              <a:buFont typeface="Arial" pitchFamily="34" charset="0"/>
              <a:buChar char="•"/>
            </a:pPr>
            <a:r>
              <a:rPr lang="en-US" sz="2400" b="1" dirty="0">
                <a:latin typeface="Arial" pitchFamily="34" charset="0"/>
                <a:cs typeface="Arial" pitchFamily="34" charset="0"/>
              </a:rPr>
              <a:t>The Shockley-</a:t>
            </a:r>
            <a:r>
              <a:rPr lang="en-US" sz="2400" b="1" dirty="0" err="1">
                <a:latin typeface="Arial" pitchFamily="34" charset="0"/>
                <a:cs typeface="Arial" pitchFamily="34" charset="0"/>
              </a:rPr>
              <a:t>Queisser</a:t>
            </a:r>
            <a:r>
              <a:rPr lang="en-US" sz="2400" b="1" dirty="0">
                <a:latin typeface="Arial" pitchFamily="34" charset="0"/>
                <a:cs typeface="Arial" pitchFamily="34" charset="0"/>
              </a:rPr>
              <a:t> limit for the theoretical maximum efficiency of a solar </a:t>
            </a:r>
            <a:r>
              <a:rPr lang="en-US" sz="2400" b="1" dirty="0" smtClean="0">
                <a:latin typeface="Arial" pitchFamily="34" charset="0"/>
                <a:cs typeface="Arial" pitchFamily="34" charset="0"/>
              </a:rPr>
              <a:t>cell</a:t>
            </a:r>
          </a:p>
          <a:p>
            <a:pPr marL="457200" indent="-457200">
              <a:buFont typeface="Arial" pitchFamily="34" charset="0"/>
              <a:buChar char="•"/>
            </a:pPr>
            <a:r>
              <a:rPr lang="en-US" sz="2400" b="1" dirty="0" smtClean="0">
                <a:latin typeface="Arial" pitchFamily="34" charset="0"/>
                <a:cs typeface="Arial" pitchFamily="34" charset="0"/>
              </a:rPr>
              <a:t>Semiconductors with a </a:t>
            </a:r>
            <a:r>
              <a:rPr lang="en-US" sz="2400" b="1" dirty="0" err="1" smtClean="0">
                <a:latin typeface="Arial" pitchFamily="34" charset="0"/>
                <a:cs typeface="Arial" pitchFamily="34" charset="0"/>
              </a:rPr>
              <a:t>bandgap</a:t>
            </a:r>
            <a:r>
              <a:rPr lang="en-US" sz="2400" b="1" dirty="0" smtClean="0">
                <a:latin typeface="Arial" pitchFamily="34" charset="0"/>
                <a:cs typeface="Arial" pitchFamily="34" charset="0"/>
              </a:rPr>
              <a:t> between </a:t>
            </a:r>
            <a:r>
              <a:rPr lang="en-US" sz="2400" b="1" dirty="0">
                <a:latin typeface="Arial" pitchFamily="34" charset="0"/>
                <a:cs typeface="Arial" pitchFamily="34" charset="0"/>
              </a:rPr>
              <a:t>1 and </a:t>
            </a:r>
            <a:r>
              <a:rPr lang="en-US" sz="2400" b="1" dirty="0" smtClean="0">
                <a:latin typeface="Arial" pitchFamily="34" charset="0"/>
                <a:cs typeface="Arial" pitchFamily="34" charset="0"/>
              </a:rPr>
              <a:t>1.5 </a:t>
            </a:r>
            <a:r>
              <a:rPr lang="en-US" sz="2400" b="1" dirty="0" err="1" smtClean="0">
                <a:latin typeface="Arial" pitchFamily="34" charset="0"/>
                <a:cs typeface="Arial" pitchFamily="34" charset="0"/>
              </a:rPr>
              <a:t>eV</a:t>
            </a:r>
            <a:r>
              <a:rPr lang="en-US" sz="2400" b="1" dirty="0" smtClean="0">
                <a:latin typeface="Arial" pitchFamily="34" charset="0"/>
                <a:cs typeface="Arial" pitchFamily="34" charset="0"/>
              </a:rPr>
              <a:t> </a:t>
            </a:r>
            <a:r>
              <a:rPr lang="en-US" sz="2400" b="1" dirty="0">
                <a:latin typeface="Arial" pitchFamily="34" charset="0"/>
                <a:cs typeface="Arial" pitchFamily="34" charset="0"/>
              </a:rPr>
              <a:t>have the greatest potential to form an efficient </a:t>
            </a:r>
            <a:r>
              <a:rPr lang="en-US" sz="2400" b="1" dirty="0" smtClean="0">
                <a:latin typeface="Arial" pitchFamily="34" charset="0"/>
                <a:cs typeface="Arial" pitchFamily="34" charset="0"/>
              </a:rPr>
              <a:t>cell Why?. </a:t>
            </a:r>
            <a:r>
              <a:rPr lang="en-US" sz="2400" b="1" dirty="0">
                <a:latin typeface="Arial" pitchFamily="34" charset="0"/>
                <a:cs typeface="Arial" pitchFamily="34" charset="0"/>
              </a:rPr>
              <a:t>(The efficiency "limit" shown here can be exceeded by </a:t>
            </a:r>
            <a:r>
              <a:rPr lang="en-US" sz="2400" b="1" dirty="0" smtClean="0">
                <a:latin typeface="Arial" pitchFamily="34" charset="0"/>
                <a:cs typeface="Arial" pitchFamily="34" charset="0"/>
              </a:rPr>
              <a:t>multijunction solar cells)</a:t>
            </a:r>
            <a:endParaRPr lang="en-US" sz="2400" b="1" dirty="0">
              <a:latin typeface="Arial" pitchFamily="34" charset="0"/>
              <a:cs typeface="Arial" pitchFamily="34" charset="0"/>
            </a:endParaRPr>
          </a:p>
          <a:p>
            <a:pPr marL="457200" indent="-457200">
              <a:buFont typeface="Arial" pitchFamily="34" charset="0"/>
              <a:buChar char="•"/>
            </a:pPr>
            <a:r>
              <a:rPr lang="en-US" sz="2400" b="1" dirty="0" smtClean="0">
                <a:latin typeface="Arial" pitchFamily="34" charset="0"/>
                <a:cs typeface="Arial" pitchFamily="34" charset="0"/>
              </a:rPr>
              <a:t>Different </a:t>
            </a:r>
            <a:r>
              <a:rPr lang="en-US" sz="2400" b="1" dirty="0">
                <a:latin typeface="Arial" pitchFamily="34" charset="0"/>
                <a:cs typeface="Arial" pitchFamily="34" charset="0"/>
              </a:rPr>
              <a:t>materials display different efficiencies and have different </a:t>
            </a:r>
            <a:r>
              <a:rPr lang="en-US" sz="2400" b="1" dirty="0" smtClean="0">
                <a:latin typeface="Arial" pitchFamily="34" charset="0"/>
                <a:cs typeface="Arial" pitchFamily="34" charset="0"/>
              </a:rPr>
              <a:t>costs</a:t>
            </a:r>
          </a:p>
          <a:p>
            <a:pPr marL="457200" indent="-457200">
              <a:buFont typeface="Arial" pitchFamily="34" charset="0"/>
              <a:buChar char="•"/>
            </a:pPr>
            <a:r>
              <a:rPr lang="en-US" sz="2400" b="1" dirty="0" smtClean="0">
                <a:latin typeface="Arial" pitchFamily="34" charset="0"/>
                <a:cs typeface="Arial" pitchFamily="34" charset="0"/>
              </a:rPr>
              <a:t>Materials </a:t>
            </a:r>
            <a:r>
              <a:rPr lang="en-US" sz="2400" b="1" dirty="0">
                <a:latin typeface="Arial" pitchFamily="34" charset="0"/>
                <a:cs typeface="Arial" pitchFamily="34" charset="0"/>
              </a:rPr>
              <a:t>for efficient solar cells must have characteristics matched to the spectrum of available </a:t>
            </a:r>
            <a:r>
              <a:rPr lang="en-US" sz="2400" b="1" dirty="0" smtClean="0">
                <a:latin typeface="Arial" pitchFamily="34" charset="0"/>
                <a:cs typeface="Arial" pitchFamily="34" charset="0"/>
              </a:rPr>
              <a:t>light</a:t>
            </a:r>
          </a:p>
          <a:p>
            <a:pPr marL="457200" indent="-457200">
              <a:buFont typeface="Arial" pitchFamily="34" charset="0"/>
              <a:buChar char="•"/>
            </a:pPr>
            <a:r>
              <a:rPr lang="en-US" sz="2400" b="1" dirty="0" smtClean="0">
                <a:latin typeface="Arial" pitchFamily="34" charset="0"/>
                <a:cs typeface="Arial" pitchFamily="34" charset="0"/>
              </a:rPr>
              <a:t>Some </a:t>
            </a:r>
            <a:r>
              <a:rPr lang="en-US" sz="2400" b="1" dirty="0">
                <a:latin typeface="Arial" pitchFamily="34" charset="0"/>
                <a:cs typeface="Arial" pitchFamily="34" charset="0"/>
              </a:rPr>
              <a:t>cells are designed to efficiently convert wavelengths of solar light that reach the Earth </a:t>
            </a:r>
            <a:r>
              <a:rPr lang="en-US" sz="2400" b="1" dirty="0" smtClean="0">
                <a:latin typeface="Arial" pitchFamily="34" charset="0"/>
                <a:cs typeface="Arial" pitchFamily="34" charset="0"/>
              </a:rPr>
              <a:t>surface</a:t>
            </a:r>
          </a:p>
          <a:p>
            <a:pPr marL="457200" indent="-457200"/>
            <a:endParaRPr lang="en-US" sz="2400" b="1" dirty="0">
              <a:latin typeface="Arial" pitchFamily="34" charset="0"/>
              <a:cs typeface="Arial" pitchFamily="34" charset="0"/>
            </a:endParaRPr>
          </a:p>
          <a:p>
            <a:endParaRPr lang="en-US" sz="2400" b="1" dirty="0" smtClean="0"/>
          </a:p>
        </p:txBody>
      </p:sp>
    </p:spTree>
    <p:extLst>
      <p:ext uri="{BB962C8B-B14F-4D97-AF65-F5344CB8AC3E}">
        <p14:creationId xmlns:p14="http://schemas.microsoft.com/office/powerpoint/2010/main" xmlns="" val="32517967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p:txBody>
      </p:sp>
      <p:sp>
        <p:nvSpPr>
          <p:cNvPr id="4" name="Slide Number Placeholder 3"/>
          <p:cNvSpPr>
            <a:spLocks noGrp="1"/>
          </p:cNvSpPr>
          <p:nvPr>
            <p:ph type="sldNum" sz="quarter" idx="12"/>
          </p:nvPr>
        </p:nvSpPr>
        <p:spPr/>
        <p:txBody>
          <a:bodyPr/>
          <a:lstStyle/>
          <a:p>
            <a:fld id="{BEE7A90F-47DD-4177-B146-20652ABBC8DA}" type="slidenum">
              <a:rPr lang="en-US" smtClean="0"/>
              <a:pPr/>
              <a:t>15</a:t>
            </a:fld>
            <a:endParaRPr lang="en-US"/>
          </a:p>
        </p:txBody>
      </p:sp>
      <p:sp>
        <p:nvSpPr>
          <p:cNvPr id="5" name="TextBox 4"/>
          <p:cNvSpPr txBox="1"/>
          <p:nvPr/>
        </p:nvSpPr>
        <p:spPr>
          <a:xfrm>
            <a:off x="228600" y="304800"/>
            <a:ext cx="8534400" cy="5262979"/>
          </a:xfrm>
          <a:prstGeom prst="rect">
            <a:avLst/>
          </a:prstGeom>
          <a:noFill/>
        </p:spPr>
        <p:txBody>
          <a:bodyPr wrap="square" rtlCol="0">
            <a:spAutoFit/>
          </a:bodyPr>
          <a:lstStyle/>
          <a:p>
            <a:pPr marL="457200" indent="-457200">
              <a:buFont typeface="Arial" pitchFamily="34" charset="0"/>
              <a:buChar char="•"/>
            </a:pPr>
            <a:r>
              <a:rPr lang="en-US" sz="2400" b="1" dirty="0">
                <a:latin typeface="Arial" pitchFamily="34" charset="0"/>
                <a:cs typeface="Arial" pitchFamily="34" charset="0"/>
              </a:rPr>
              <a:t>However, some solar cells are optimized for light absorption beyond Earth's atmosphere as </a:t>
            </a:r>
            <a:r>
              <a:rPr lang="en-US" sz="2400" b="1" dirty="0" smtClean="0">
                <a:latin typeface="Arial" pitchFamily="34" charset="0"/>
                <a:cs typeface="Arial" pitchFamily="34" charset="0"/>
              </a:rPr>
              <a:t>well</a:t>
            </a:r>
          </a:p>
          <a:p>
            <a:pPr marL="457200" indent="-457200">
              <a:buFont typeface="Arial" pitchFamily="34" charset="0"/>
              <a:buChar char="•"/>
            </a:pPr>
            <a:r>
              <a:rPr lang="en-US" sz="2400" b="1" dirty="0" smtClean="0">
                <a:latin typeface="Arial" pitchFamily="34" charset="0"/>
                <a:cs typeface="Arial" pitchFamily="34" charset="0"/>
              </a:rPr>
              <a:t>Light </a:t>
            </a:r>
            <a:r>
              <a:rPr lang="en-US" sz="2400" b="1" dirty="0">
                <a:latin typeface="Arial" pitchFamily="34" charset="0"/>
                <a:cs typeface="Arial" pitchFamily="34" charset="0"/>
              </a:rPr>
              <a:t>absorbing materials can often be used in </a:t>
            </a:r>
            <a:r>
              <a:rPr lang="en-US" sz="2400" b="1" i="1" dirty="0">
                <a:latin typeface="Arial" pitchFamily="34" charset="0"/>
                <a:cs typeface="Arial" pitchFamily="34" charset="0"/>
              </a:rPr>
              <a:t>multiple physical configurations</a:t>
            </a:r>
            <a:r>
              <a:rPr lang="en-US" sz="2400" b="1" dirty="0">
                <a:latin typeface="Arial" pitchFamily="34" charset="0"/>
                <a:cs typeface="Arial" pitchFamily="34" charset="0"/>
              </a:rPr>
              <a:t> to take advantage of different light absorption and charge separation </a:t>
            </a:r>
            <a:r>
              <a:rPr lang="en-US" sz="2400" b="1" dirty="0" smtClean="0">
                <a:latin typeface="Arial" pitchFamily="34" charset="0"/>
                <a:cs typeface="Arial" pitchFamily="34" charset="0"/>
              </a:rPr>
              <a:t>mechanisms</a:t>
            </a:r>
          </a:p>
          <a:p>
            <a:pPr marL="457200" indent="-457200">
              <a:buFont typeface="Arial" pitchFamily="34" charset="0"/>
              <a:buChar char="•"/>
            </a:pPr>
            <a:r>
              <a:rPr lang="en-US" sz="2400" b="1" dirty="0" smtClean="0">
                <a:latin typeface="Arial" pitchFamily="34" charset="0"/>
                <a:cs typeface="Arial" pitchFamily="34" charset="0"/>
              </a:rPr>
              <a:t>Materials </a:t>
            </a:r>
            <a:r>
              <a:rPr lang="en-US" sz="2400" b="1" dirty="0">
                <a:latin typeface="Arial" pitchFamily="34" charset="0"/>
                <a:cs typeface="Arial" pitchFamily="34" charset="0"/>
              </a:rPr>
              <a:t>presently used for photovoltaic solar cells include </a:t>
            </a:r>
            <a:r>
              <a:rPr lang="en-US" sz="2400" b="1" dirty="0"/>
              <a:t>monocrystalline silicon, polycrystalline silicon, amorphous silicon, cadmium telluride, and copper indium </a:t>
            </a:r>
            <a:r>
              <a:rPr lang="en-US" sz="2400" b="1" dirty="0" err="1" smtClean="0"/>
              <a:t>selenide</a:t>
            </a:r>
            <a:r>
              <a:rPr lang="en-US" sz="2400" b="1" dirty="0" smtClean="0"/>
              <a:t>/sulfide</a:t>
            </a:r>
            <a:endParaRPr lang="en-US" sz="2400" b="1" dirty="0"/>
          </a:p>
          <a:p>
            <a:pPr marL="457200" indent="-457200">
              <a:buFont typeface="Arial" pitchFamily="34" charset="0"/>
              <a:buChar char="•"/>
            </a:pPr>
            <a:r>
              <a:rPr lang="en-US" sz="2400" b="1" dirty="0" smtClean="0"/>
              <a:t>Many </a:t>
            </a:r>
            <a:r>
              <a:rPr lang="en-US" sz="2400" b="1" dirty="0"/>
              <a:t>currently available solar cells are made from bulk materials that are cut into wafers between 180 to 240 micrometers thick that are then processed like other semiconductors</a:t>
            </a:r>
            <a:r>
              <a:rPr lang="en-US" sz="2400" b="1" dirty="0" smtClean="0"/>
              <a:t>.</a:t>
            </a:r>
            <a:endParaRPr lang="en-US" sz="2400" b="1" dirty="0"/>
          </a:p>
        </p:txBody>
      </p:sp>
    </p:spTree>
    <p:extLst>
      <p:ext uri="{BB962C8B-B14F-4D97-AF65-F5344CB8AC3E}">
        <p14:creationId xmlns:p14="http://schemas.microsoft.com/office/powerpoint/2010/main" xmlns="" val="10085801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16</a:t>
            </a:fld>
            <a:endParaRPr lang="en-US"/>
          </a:p>
        </p:txBody>
      </p:sp>
      <p:sp>
        <p:nvSpPr>
          <p:cNvPr id="5" name="TextBox 4"/>
          <p:cNvSpPr txBox="1"/>
          <p:nvPr/>
        </p:nvSpPr>
        <p:spPr>
          <a:xfrm>
            <a:off x="228600" y="304800"/>
            <a:ext cx="8382000" cy="3416320"/>
          </a:xfrm>
          <a:prstGeom prst="rect">
            <a:avLst/>
          </a:prstGeom>
          <a:noFill/>
        </p:spPr>
        <p:txBody>
          <a:bodyPr wrap="square" rtlCol="0">
            <a:spAutoFit/>
          </a:bodyPr>
          <a:lstStyle/>
          <a:p>
            <a:pPr marL="457200" indent="-457200">
              <a:buFont typeface="Arial" pitchFamily="34" charset="0"/>
              <a:buChar char="•"/>
            </a:pPr>
            <a:r>
              <a:rPr lang="en-US" sz="2400" b="1" dirty="0"/>
              <a:t>Other materials are made as thin-films layers, organic dyes, and organic polymers that are deposited on supporting </a:t>
            </a:r>
            <a:r>
              <a:rPr lang="en-US" sz="2400" b="1" dirty="0" smtClean="0"/>
              <a:t>substrates</a:t>
            </a:r>
          </a:p>
          <a:p>
            <a:pPr marL="457200" indent="-457200">
              <a:buFont typeface="Arial" pitchFamily="34" charset="0"/>
              <a:buChar char="•"/>
            </a:pPr>
            <a:r>
              <a:rPr lang="en-US" sz="2400" b="1" dirty="0" smtClean="0"/>
              <a:t>A </a:t>
            </a:r>
            <a:r>
              <a:rPr lang="en-US" sz="2400" b="1" dirty="0"/>
              <a:t>third group </a:t>
            </a:r>
            <a:r>
              <a:rPr lang="en-US" sz="2400" b="1" dirty="0" smtClean="0"/>
              <a:t>is </a:t>
            </a:r>
            <a:r>
              <a:rPr lang="en-US" sz="2400" b="1" dirty="0"/>
              <a:t>made from nanocryztals and used as quantum dots (electron-confined </a:t>
            </a:r>
            <a:r>
              <a:rPr lang="en-US" sz="2400" b="1" dirty="0" smtClean="0"/>
              <a:t>nanoparticles)</a:t>
            </a:r>
          </a:p>
          <a:p>
            <a:pPr marL="457200" indent="-457200">
              <a:buFont typeface="Arial" pitchFamily="34" charset="0"/>
              <a:buChar char="•"/>
            </a:pPr>
            <a:r>
              <a:rPr lang="en-US" sz="2400" b="1" dirty="0"/>
              <a:t> S</a:t>
            </a:r>
            <a:r>
              <a:rPr lang="en-US" sz="2400" b="1" dirty="0" smtClean="0"/>
              <a:t>ilicon </a:t>
            </a:r>
            <a:r>
              <a:rPr lang="en-US" sz="2400" b="1" dirty="0"/>
              <a:t>remains the only material that is well-researched in both </a:t>
            </a:r>
            <a:r>
              <a:rPr lang="en-US" sz="2400" b="1" i="1" dirty="0"/>
              <a:t>bulk</a:t>
            </a:r>
            <a:r>
              <a:rPr lang="en-US" sz="2400" b="1" dirty="0"/>
              <a:t> and </a:t>
            </a:r>
            <a:r>
              <a:rPr lang="en-US" sz="2400" b="1" i="1" dirty="0"/>
              <a:t>thin-film</a:t>
            </a:r>
            <a:r>
              <a:rPr lang="en-US" sz="2400" b="1" dirty="0"/>
              <a:t> forms</a:t>
            </a:r>
            <a:r>
              <a:rPr lang="en-US" sz="2400" dirty="0"/>
              <a:t>.</a:t>
            </a:r>
          </a:p>
          <a:p>
            <a:pPr marL="457200" indent="-457200">
              <a:buFont typeface="Arial" pitchFamily="34" charset="0"/>
              <a:buChar char="•"/>
            </a:pPr>
            <a:endParaRPr lang="en-US" sz="2400" b="1" dirty="0"/>
          </a:p>
          <a:p>
            <a:endParaRPr lang="en-US" sz="2400" b="1" dirty="0" smtClean="0"/>
          </a:p>
        </p:txBody>
      </p:sp>
    </p:spTree>
    <p:extLst>
      <p:ext uri="{BB962C8B-B14F-4D97-AF65-F5344CB8AC3E}">
        <p14:creationId xmlns:p14="http://schemas.microsoft.com/office/powerpoint/2010/main" xmlns="" val="23517632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17</a:t>
            </a:fld>
            <a:endParaRPr lang="en-US"/>
          </a:p>
        </p:txBody>
      </p:sp>
      <p:sp>
        <p:nvSpPr>
          <p:cNvPr id="5" name="TextBox 4"/>
          <p:cNvSpPr txBox="1"/>
          <p:nvPr/>
        </p:nvSpPr>
        <p:spPr>
          <a:xfrm>
            <a:off x="457200" y="304800"/>
            <a:ext cx="8382000" cy="5816977"/>
          </a:xfrm>
          <a:prstGeom prst="rect">
            <a:avLst/>
          </a:prstGeom>
          <a:noFill/>
        </p:spPr>
        <p:txBody>
          <a:bodyPr wrap="square" rtlCol="0">
            <a:spAutoFit/>
          </a:bodyPr>
          <a:lstStyle/>
          <a:p>
            <a:r>
              <a:rPr lang="en-US" sz="2400" b="1" dirty="0" smtClean="0">
                <a:latin typeface="Arial" pitchFamily="34" charset="0"/>
                <a:cs typeface="Arial" pitchFamily="34" charset="0"/>
              </a:rPr>
              <a:t>Crystalline silicon</a:t>
            </a:r>
          </a:p>
          <a:p>
            <a:endParaRPr lang="en-US" sz="2400" b="1" dirty="0">
              <a:latin typeface="Arial" pitchFamily="34" charset="0"/>
              <a:cs typeface="Arial" pitchFamily="34" charset="0"/>
            </a:endParaRPr>
          </a:p>
          <a:p>
            <a:pPr marL="457200" indent="-457200">
              <a:buFont typeface="Arial" pitchFamily="34" charset="0"/>
              <a:buChar char="•"/>
            </a:pPr>
            <a:r>
              <a:rPr lang="en-US" sz="2000" b="1" dirty="0" smtClean="0">
                <a:latin typeface="Arial" pitchFamily="34" charset="0"/>
                <a:cs typeface="Arial" pitchFamily="34" charset="0"/>
              </a:rPr>
              <a:t>Basic </a:t>
            </a:r>
            <a:r>
              <a:rPr lang="en-US" sz="2000" b="1" dirty="0">
                <a:latin typeface="Arial" pitchFamily="34" charset="0"/>
                <a:cs typeface="Arial" pitchFamily="34" charset="0"/>
              </a:rPr>
              <a:t>structure of a silicon based solar cell and its working </a:t>
            </a:r>
            <a:r>
              <a:rPr lang="en-US" sz="2000" b="1" dirty="0" smtClean="0">
                <a:latin typeface="Arial" pitchFamily="34" charset="0"/>
                <a:cs typeface="Arial" pitchFamily="34" charset="0"/>
              </a:rPr>
              <a:t>mechanism</a:t>
            </a:r>
          </a:p>
          <a:p>
            <a:pPr marL="457200" indent="-457200">
              <a:buFont typeface="Arial" pitchFamily="34" charset="0"/>
              <a:buChar char="•"/>
            </a:pPr>
            <a:r>
              <a:rPr lang="en-US" sz="2000" b="1" dirty="0" smtClean="0">
                <a:latin typeface="Arial" pitchFamily="34" charset="0"/>
                <a:cs typeface="Arial" pitchFamily="34" charset="0"/>
              </a:rPr>
              <a:t>By </a:t>
            </a:r>
            <a:r>
              <a:rPr lang="en-US" sz="2000" b="1" dirty="0">
                <a:latin typeface="Arial" pitchFamily="34" charset="0"/>
                <a:cs typeface="Arial" pitchFamily="34" charset="0"/>
              </a:rPr>
              <a:t>far, the most prevalent </a:t>
            </a:r>
            <a:r>
              <a:rPr lang="en-US" sz="2000" b="1" i="1" dirty="0">
                <a:latin typeface="Arial" pitchFamily="34" charset="0"/>
                <a:cs typeface="Arial" pitchFamily="34" charset="0"/>
              </a:rPr>
              <a:t>bulk</a:t>
            </a:r>
            <a:r>
              <a:rPr lang="en-US" sz="2000" b="1" dirty="0">
                <a:latin typeface="Arial" pitchFamily="34" charset="0"/>
                <a:cs typeface="Arial" pitchFamily="34" charset="0"/>
              </a:rPr>
              <a:t> material for solar cells is crystalline silicon (abbreviated as a group as </a:t>
            </a:r>
            <a:r>
              <a:rPr lang="en-US" sz="2000" b="1" i="1" dirty="0">
                <a:latin typeface="Arial" pitchFamily="34" charset="0"/>
                <a:cs typeface="Arial" pitchFamily="34" charset="0"/>
              </a:rPr>
              <a:t>c-Si</a:t>
            </a:r>
            <a:r>
              <a:rPr lang="en-US" sz="2000" b="1" dirty="0">
                <a:latin typeface="Arial" pitchFamily="34" charset="0"/>
                <a:cs typeface="Arial" pitchFamily="34" charset="0"/>
              </a:rPr>
              <a:t>), also known as "solar grade silicon". Bulk silicon is separated into multiple categories according to </a:t>
            </a:r>
            <a:r>
              <a:rPr lang="en-US" sz="2000" b="1" dirty="0" err="1">
                <a:latin typeface="Arial" pitchFamily="34" charset="0"/>
                <a:cs typeface="Arial" pitchFamily="34" charset="0"/>
              </a:rPr>
              <a:t>crystallinity</a:t>
            </a:r>
            <a:r>
              <a:rPr lang="en-US" sz="2000" b="1" dirty="0">
                <a:latin typeface="Arial" pitchFamily="34" charset="0"/>
                <a:cs typeface="Arial" pitchFamily="34" charset="0"/>
              </a:rPr>
              <a:t> and crystal size in the resulting ingot, ribbon, or </a:t>
            </a:r>
            <a:r>
              <a:rPr lang="en-US" sz="2000" b="1" dirty="0" smtClean="0">
                <a:latin typeface="Arial" pitchFamily="34" charset="0"/>
                <a:cs typeface="Arial" pitchFamily="34" charset="0"/>
              </a:rPr>
              <a:t>wafer.</a:t>
            </a:r>
          </a:p>
          <a:p>
            <a:r>
              <a:rPr lang="en-US" sz="2000" b="1" i="1" dirty="0" smtClean="0">
                <a:latin typeface="Arial" pitchFamily="34" charset="0"/>
                <a:cs typeface="Arial" pitchFamily="34" charset="0"/>
              </a:rPr>
              <a:t>1.  Monocrystalline Silicon</a:t>
            </a:r>
            <a:r>
              <a:rPr lang="en-US" sz="2000" b="1" dirty="0" smtClean="0">
                <a:latin typeface="Arial" pitchFamily="34" charset="0"/>
                <a:cs typeface="Arial" pitchFamily="34" charset="0"/>
              </a:rPr>
              <a:t>(c-Si</a:t>
            </a:r>
            <a:r>
              <a:rPr lang="en-US" sz="2000" b="1" dirty="0">
                <a:latin typeface="Arial" pitchFamily="34" charset="0"/>
                <a:cs typeface="Arial" pitchFamily="34" charset="0"/>
              </a:rPr>
              <a:t>): often made using the </a:t>
            </a:r>
            <a:r>
              <a:rPr lang="en-US" sz="2000" b="1" dirty="0" err="1" smtClean="0">
                <a:latin typeface="Arial" pitchFamily="34" charset="0"/>
                <a:cs typeface="Arial" pitchFamily="34" charset="0"/>
              </a:rPr>
              <a:t>Czochralski</a:t>
            </a:r>
            <a:r>
              <a:rPr lang="en-US" sz="2000" b="1" dirty="0" smtClean="0">
                <a:latin typeface="Arial" pitchFamily="34" charset="0"/>
                <a:cs typeface="Arial" pitchFamily="34" charset="0"/>
              </a:rPr>
              <a:t> Process</a:t>
            </a:r>
          </a:p>
          <a:p>
            <a:pPr marL="457200" indent="-457200">
              <a:buFont typeface="Arial" pitchFamily="34" charset="0"/>
              <a:buChar char="•"/>
            </a:pPr>
            <a:r>
              <a:rPr lang="en-US" sz="2000" b="1" dirty="0" smtClean="0">
                <a:latin typeface="Arial" pitchFamily="34" charset="0"/>
                <a:cs typeface="Arial" pitchFamily="34" charset="0"/>
              </a:rPr>
              <a:t>Single-crystal </a:t>
            </a:r>
            <a:r>
              <a:rPr lang="en-US" sz="2000" b="1" dirty="0">
                <a:latin typeface="Arial" pitchFamily="34" charset="0"/>
                <a:cs typeface="Arial" pitchFamily="34" charset="0"/>
              </a:rPr>
              <a:t>wafer cells tend to be expensive, and because they are cut from cylindrical ingots, do not completely cover a square solar cell module without a substantial waste of refined </a:t>
            </a:r>
            <a:r>
              <a:rPr lang="en-US" sz="2000" b="1" dirty="0" smtClean="0">
                <a:latin typeface="Arial" pitchFamily="34" charset="0"/>
                <a:cs typeface="Arial" pitchFamily="34" charset="0"/>
              </a:rPr>
              <a:t>silicon</a:t>
            </a:r>
          </a:p>
          <a:p>
            <a:pPr marL="457200" indent="-457200">
              <a:buFont typeface="Arial" pitchFamily="34" charset="0"/>
              <a:buChar char="•"/>
            </a:pPr>
            <a:r>
              <a:rPr lang="en-US" sz="2000" b="1" dirty="0" smtClean="0">
                <a:latin typeface="Arial" pitchFamily="34" charset="0"/>
                <a:cs typeface="Arial" pitchFamily="34" charset="0"/>
              </a:rPr>
              <a:t>Hence </a:t>
            </a:r>
            <a:r>
              <a:rPr lang="en-US" sz="2000" b="1" dirty="0">
                <a:latin typeface="Arial" pitchFamily="34" charset="0"/>
                <a:cs typeface="Arial" pitchFamily="34" charset="0"/>
              </a:rPr>
              <a:t>most </a:t>
            </a:r>
            <a:r>
              <a:rPr lang="en-US" sz="2000" b="1" i="1" dirty="0">
                <a:latin typeface="Arial" pitchFamily="34" charset="0"/>
                <a:cs typeface="Arial" pitchFamily="34" charset="0"/>
              </a:rPr>
              <a:t>c-Si</a:t>
            </a:r>
            <a:r>
              <a:rPr lang="en-US" sz="2000" b="1" dirty="0">
                <a:latin typeface="Arial" pitchFamily="34" charset="0"/>
                <a:cs typeface="Arial" pitchFamily="34" charset="0"/>
              </a:rPr>
              <a:t> panels have uncovered gaps at the four corners of the cells.</a:t>
            </a:r>
          </a:p>
          <a:p>
            <a:endParaRPr lang="en-US" sz="2400" b="1" dirty="0" smtClean="0"/>
          </a:p>
        </p:txBody>
      </p:sp>
    </p:spTree>
    <p:extLst>
      <p:ext uri="{BB962C8B-B14F-4D97-AF65-F5344CB8AC3E}">
        <p14:creationId xmlns:p14="http://schemas.microsoft.com/office/powerpoint/2010/main" xmlns="" val="31698956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18</a:t>
            </a:fld>
            <a:endParaRPr lang="en-US"/>
          </a:p>
        </p:txBody>
      </p:sp>
      <p:pic>
        <p:nvPicPr>
          <p:cNvPr id="5" name="Picture 4" descr="http://upload.wikimedia.org/wikipedia/en/thumb/d/d7/Silicon_Solar_cell_structure_and_mechanism.svg/400px-Silicon_Solar_cell_structure_and_mechanism.svg.png">
            <a:hlinkClick r:id="rId2"/>
          </p:cNvPr>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33400" y="228600"/>
            <a:ext cx="8382000" cy="6172200"/>
          </a:xfrm>
          <a:prstGeom prst="rect">
            <a:avLst/>
          </a:prstGeom>
          <a:noFill/>
          <a:ln>
            <a:noFill/>
          </a:ln>
        </p:spPr>
      </p:pic>
    </p:spTree>
    <p:extLst>
      <p:ext uri="{BB962C8B-B14F-4D97-AF65-F5344CB8AC3E}">
        <p14:creationId xmlns:p14="http://schemas.microsoft.com/office/powerpoint/2010/main" xmlns="" val="18339835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19</a:t>
            </a:fld>
            <a:endParaRPr lang="en-US"/>
          </a:p>
        </p:txBody>
      </p:sp>
      <p:sp>
        <p:nvSpPr>
          <p:cNvPr id="5" name="TextBox 4"/>
          <p:cNvSpPr txBox="1"/>
          <p:nvPr/>
        </p:nvSpPr>
        <p:spPr>
          <a:xfrm>
            <a:off x="457200" y="381000"/>
            <a:ext cx="8305800" cy="6001643"/>
          </a:xfrm>
          <a:prstGeom prst="rect">
            <a:avLst/>
          </a:prstGeom>
          <a:noFill/>
        </p:spPr>
        <p:txBody>
          <a:bodyPr wrap="square" rtlCol="0">
            <a:spAutoFit/>
          </a:bodyPr>
          <a:lstStyle/>
          <a:p>
            <a:pPr lvl="0"/>
            <a:r>
              <a:rPr lang="en-US" sz="2400" b="1" i="1" dirty="0" smtClean="0">
                <a:latin typeface="Arial" pitchFamily="34" charset="0"/>
                <a:cs typeface="Arial" pitchFamily="34" charset="0"/>
              </a:rPr>
              <a:t>2.  Poly- </a:t>
            </a:r>
            <a:r>
              <a:rPr lang="en-US" sz="2400" b="1" i="1" dirty="0">
                <a:latin typeface="Arial" pitchFamily="34" charset="0"/>
                <a:cs typeface="Arial" pitchFamily="34" charset="0"/>
              </a:rPr>
              <a:t>or </a:t>
            </a:r>
            <a:r>
              <a:rPr lang="en-US" sz="2400" b="1" i="1" dirty="0" err="1" smtClean="0">
                <a:latin typeface="Arial" pitchFamily="34" charset="0"/>
                <a:cs typeface="Arial" pitchFamily="34" charset="0"/>
              </a:rPr>
              <a:t>multicrystralline</a:t>
            </a:r>
            <a:r>
              <a:rPr lang="en-US" sz="2400" b="1" i="1" dirty="0" smtClean="0">
                <a:latin typeface="Arial" pitchFamily="34" charset="0"/>
                <a:cs typeface="Arial" pitchFamily="34" charset="0"/>
              </a:rPr>
              <a:t> silicon </a:t>
            </a:r>
            <a:r>
              <a:rPr lang="en-US" sz="2400" b="1" dirty="0" smtClean="0">
                <a:latin typeface="Arial" pitchFamily="34" charset="0"/>
                <a:cs typeface="Arial" pitchFamily="34" charset="0"/>
              </a:rPr>
              <a:t>(poly-Si </a:t>
            </a:r>
            <a:r>
              <a:rPr lang="en-US" sz="2400" b="1" dirty="0">
                <a:latin typeface="Arial" pitchFamily="34" charset="0"/>
                <a:cs typeface="Arial" pitchFamily="34" charset="0"/>
              </a:rPr>
              <a:t>or mc-Si): made from cast square ingots — large blocks of molten silicon carefully cooled and </a:t>
            </a:r>
            <a:r>
              <a:rPr lang="en-US" sz="2400" b="1" dirty="0" smtClean="0">
                <a:latin typeface="Arial" pitchFamily="34" charset="0"/>
                <a:cs typeface="Arial" pitchFamily="34" charset="0"/>
              </a:rPr>
              <a:t>solidified</a:t>
            </a:r>
          </a:p>
          <a:p>
            <a:pPr lvl="0"/>
            <a:r>
              <a:rPr lang="en-US" sz="2400" b="1" dirty="0" smtClean="0">
                <a:latin typeface="Arial" pitchFamily="34" charset="0"/>
                <a:cs typeface="Arial" pitchFamily="34" charset="0"/>
              </a:rPr>
              <a:t>Poly-Si </a:t>
            </a:r>
            <a:r>
              <a:rPr lang="en-US" sz="2400" b="1" dirty="0">
                <a:latin typeface="Arial" pitchFamily="34" charset="0"/>
                <a:cs typeface="Arial" pitchFamily="34" charset="0"/>
              </a:rPr>
              <a:t>cells are less expensive to produce than single crystal silicon cells, but are less </a:t>
            </a:r>
            <a:r>
              <a:rPr lang="en-US" sz="2400" b="1" dirty="0" smtClean="0">
                <a:latin typeface="Arial" pitchFamily="34" charset="0"/>
                <a:cs typeface="Arial" pitchFamily="34" charset="0"/>
              </a:rPr>
              <a:t>efficient</a:t>
            </a:r>
          </a:p>
          <a:p>
            <a:pPr marL="457200" lvl="0" indent="-457200">
              <a:buFont typeface="Arial" pitchFamily="34" charset="0"/>
              <a:buChar char="•"/>
            </a:pPr>
            <a:r>
              <a:rPr lang="en-US" sz="2400" b="1" dirty="0" smtClean="0">
                <a:latin typeface="Arial" pitchFamily="34" charset="0"/>
                <a:cs typeface="Arial" pitchFamily="34" charset="0"/>
              </a:rPr>
              <a:t>US DOE data </a:t>
            </a:r>
            <a:r>
              <a:rPr lang="en-US" sz="2400" b="1" dirty="0">
                <a:latin typeface="Arial" pitchFamily="34" charset="0"/>
                <a:cs typeface="Arial" pitchFamily="34" charset="0"/>
              </a:rPr>
              <a:t>shows that there were a higher number of multicrystalline sales than monocrystalline silicon </a:t>
            </a:r>
            <a:r>
              <a:rPr lang="en-US" sz="2400" b="1" dirty="0" smtClean="0">
                <a:latin typeface="Arial" pitchFamily="34" charset="0"/>
                <a:cs typeface="Arial" pitchFamily="34" charset="0"/>
              </a:rPr>
              <a:t>sales</a:t>
            </a:r>
          </a:p>
          <a:p>
            <a:pPr lvl="0"/>
            <a:r>
              <a:rPr lang="en-US" sz="2400" b="1" i="1" dirty="0" smtClean="0">
                <a:latin typeface="Arial" pitchFamily="34" charset="0"/>
                <a:cs typeface="Arial" pitchFamily="34" charset="0"/>
              </a:rPr>
              <a:t>3.  Ribbon silicon</a:t>
            </a:r>
            <a:r>
              <a:rPr lang="en-US" sz="2400" b="1" baseline="30000" dirty="0">
                <a:latin typeface="Arial" pitchFamily="34" charset="0"/>
                <a:cs typeface="Arial" pitchFamily="34" charset="0"/>
              </a:rPr>
              <a:t> </a:t>
            </a:r>
            <a:r>
              <a:rPr lang="en-US" sz="2400" b="1" dirty="0" smtClean="0">
                <a:latin typeface="Arial" pitchFamily="34" charset="0"/>
                <a:cs typeface="Arial" pitchFamily="34" charset="0"/>
              </a:rPr>
              <a:t>is </a:t>
            </a:r>
            <a:r>
              <a:rPr lang="en-US" sz="2400" b="1" dirty="0">
                <a:latin typeface="Arial" pitchFamily="34" charset="0"/>
                <a:cs typeface="Arial" pitchFamily="34" charset="0"/>
              </a:rPr>
              <a:t>a type of multicrystalline silicon: it is formed by drawing flat thin films from molten silicon and results in a </a:t>
            </a:r>
            <a:r>
              <a:rPr lang="en-US" sz="2400" b="1" dirty="0" smtClean="0">
                <a:latin typeface="Arial" pitchFamily="34" charset="0"/>
                <a:cs typeface="Arial" pitchFamily="34" charset="0"/>
              </a:rPr>
              <a:t>multicrystalline structure</a:t>
            </a:r>
          </a:p>
          <a:p>
            <a:pPr marL="457200" lvl="0" indent="-457200">
              <a:buFont typeface="Arial" pitchFamily="34" charset="0"/>
              <a:buChar char="•"/>
            </a:pPr>
            <a:r>
              <a:rPr lang="en-US" sz="2400" b="1" dirty="0" smtClean="0">
                <a:latin typeface="Arial" pitchFamily="34" charset="0"/>
                <a:cs typeface="Arial" pitchFamily="34" charset="0"/>
              </a:rPr>
              <a:t>These </a:t>
            </a:r>
            <a:r>
              <a:rPr lang="en-US" sz="2400" b="1" dirty="0">
                <a:latin typeface="Arial" pitchFamily="34" charset="0"/>
                <a:cs typeface="Arial" pitchFamily="34" charset="0"/>
              </a:rPr>
              <a:t>cells have lower efficiencies than poly-Si, but save on production costs due to a great reduction in silicon waste, as this approach does not require sawing from ingots.</a:t>
            </a:r>
          </a:p>
          <a:p>
            <a:endParaRPr lang="en-US" sz="2400" b="1" dirty="0" smtClean="0"/>
          </a:p>
        </p:txBody>
      </p:sp>
    </p:spTree>
    <p:extLst>
      <p:ext uri="{BB962C8B-B14F-4D97-AF65-F5344CB8AC3E}">
        <p14:creationId xmlns:p14="http://schemas.microsoft.com/office/powerpoint/2010/main" xmlns="" val="28412301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228600"/>
            <a:ext cx="8610600" cy="5262979"/>
          </a:xfrm>
          <a:prstGeom prst="rect">
            <a:avLst/>
          </a:prstGeom>
          <a:noFill/>
        </p:spPr>
        <p:txBody>
          <a:bodyPr wrap="square" rtlCol="0">
            <a:spAutoFit/>
          </a:bodyPr>
          <a:lstStyle/>
          <a:p>
            <a:pPr marL="457200" indent="-457200">
              <a:buFont typeface="Arial" pitchFamily="34" charset="0"/>
              <a:buChar char="•"/>
            </a:pPr>
            <a:r>
              <a:rPr lang="en-US" sz="2400" b="1" dirty="0" smtClean="0">
                <a:latin typeface="Arial" pitchFamily="34" charset="0"/>
                <a:cs typeface="Arial" pitchFamily="34" charset="0"/>
              </a:rPr>
              <a:t>What will I need to solar power my house?</a:t>
            </a:r>
          </a:p>
          <a:p>
            <a:pPr marL="914400" lvl="1" indent="-457200">
              <a:buFont typeface="Arial" pitchFamily="34" charset="0"/>
              <a:buChar char="•"/>
            </a:pPr>
            <a:r>
              <a:rPr lang="en-US" sz="2400" b="1" dirty="0" smtClean="0">
                <a:latin typeface="Arial" pitchFamily="34" charset="0"/>
                <a:cs typeface="Arial" pitchFamily="34" charset="0"/>
              </a:rPr>
              <a:t>Solar Panel – array of solar cells</a:t>
            </a:r>
          </a:p>
          <a:p>
            <a:pPr marL="914400" lvl="1" indent="-457200">
              <a:buFont typeface="Arial" pitchFamily="34" charset="0"/>
              <a:buChar char="•"/>
            </a:pPr>
            <a:r>
              <a:rPr lang="en-US" sz="2400" b="1" dirty="0" smtClean="0">
                <a:latin typeface="Arial" pitchFamily="34" charset="0"/>
                <a:cs typeface="Arial" pitchFamily="34" charset="0"/>
              </a:rPr>
              <a:t>Battery – to hold the charge when there is no sun</a:t>
            </a:r>
          </a:p>
          <a:p>
            <a:pPr marL="914400" lvl="1" indent="-457200">
              <a:buFont typeface="Arial" pitchFamily="34" charset="0"/>
              <a:buChar char="•"/>
            </a:pPr>
            <a:r>
              <a:rPr lang="en-US" sz="2400" b="1" dirty="0" smtClean="0">
                <a:latin typeface="Arial" pitchFamily="34" charset="0"/>
                <a:cs typeface="Arial" pitchFamily="34" charset="0"/>
              </a:rPr>
              <a:t>Battery charger – Solar cells to charge batteries </a:t>
            </a:r>
          </a:p>
          <a:p>
            <a:pPr marL="914400" lvl="1" indent="-457200">
              <a:buFont typeface="Arial" pitchFamily="34" charset="0"/>
              <a:buChar char="•"/>
            </a:pPr>
            <a:r>
              <a:rPr lang="en-US" sz="2400" b="1" dirty="0" smtClean="0">
                <a:latin typeface="Arial" pitchFamily="34" charset="0"/>
                <a:cs typeface="Arial" pitchFamily="34" charset="0"/>
              </a:rPr>
              <a:t>Inverter to convert DC to AC</a:t>
            </a:r>
          </a:p>
          <a:p>
            <a:pPr marL="457200" indent="-457200">
              <a:buFont typeface="Arial" pitchFamily="34" charset="0"/>
              <a:buChar char="•"/>
            </a:pPr>
            <a:r>
              <a:rPr lang="en-US" sz="2400" b="1" dirty="0" smtClean="0">
                <a:latin typeface="Arial" pitchFamily="34" charset="0"/>
                <a:cs typeface="Arial" pitchFamily="34" charset="0"/>
              </a:rPr>
              <a:t>Average solar cell parameters :  6”,  0.5 V, 3 – 4 A</a:t>
            </a:r>
          </a:p>
          <a:p>
            <a:pPr marL="457200" indent="-457200">
              <a:buFont typeface="Arial" pitchFamily="34" charset="0"/>
              <a:buChar char="•"/>
            </a:pPr>
            <a:r>
              <a:rPr lang="en-US" sz="2400" b="1" dirty="0" smtClean="0">
                <a:latin typeface="Arial" pitchFamily="34" charset="0"/>
                <a:cs typeface="Arial" pitchFamily="34" charset="0"/>
              </a:rPr>
              <a:t>Solar cell cost $5.00-$7.50/Watt</a:t>
            </a:r>
          </a:p>
          <a:p>
            <a:pPr marL="457200" indent="-457200">
              <a:buFont typeface="Arial" pitchFamily="34" charset="0"/>
              <a:buChar char="•"/>
            </a:pPr>
            <a:r>
              <a:rPr lang="en-US" sz="2400" b="1" dirty="0" smtClean="0">
                <a:latin typeface="Arial" pitchFamily="34" charset="0"/>
                <a:cs typeface="Arial" pitchFamily="34" charset="0"/>
              </a:rPr>
              <a:t>Solar Panel $25,000 - $50,000, retail (depending on size</a:t>
            </a:r>
          </a:p>
          <a:p>
            <a:pPr marL="914400" lvl="1" indent="-457200">
              <a:buFont typeface="Arial" pitchFamily="34" charset="0"/>
              <a:buChar char="•"/>
            </a:pPr>
            <a:r>
              <a:rPr lang="en-US" sz="2400" b="1" dirty="0" smtClean="0">
                <a:latin typeface="Arial" pitchFamily="34" charset="0"/>
                <a:cs typeface="Arial" pitchFamily="34" charset="0"/>
              </a:rPr>
              <a:t>Need 240 in series to drive inverter ~ 1 KW</a:t>
            </a:r>
          </a:p>
          <a:p>
            <a:pPr marL="914400" lvl="1" indent="-457200">
              <a:buFont typeface="Arial" pitchFamily="34" charset="0"/>
              <a:buChar char="•"/>
            </a:pPr>
            <a:r>
              <a:rPr lang="en-US" sz="2400" b="1" dirty="0" smtClean="0">
                <a:latin typeface="Arial" pitchFamily="34" charset="0"/>
                <a:cs typeface="Arial" pitchFamily="34" charset="0"/>
              </a:rPr>
              <a:t>Panel cost for cells ~ 1000 X $7.50 =$7500</a:t>
            </a:r>
          </a:p>
          <a:p>
            <a:pPr marL="914400" lvl="1" indent="-457200">
              <a:buFont typeface="Arial" pitchFamily="34" charset="0"/>
              <a:buChar char="•"/>
            </a:pPr>
            <a:r>
              <a:rPr lang="en-US" sz="2400" b="1" dirty="0" smtClean="0">
                <a:latin typeface="Arial" pitchFamily="34" charset="0"/>
                <a:cs typeface="Arial" pitchFamily="34" charset="0"/>
              </a:rPr>
              <a:t>You can save considerable money by buying a kit and assembling it yourself.</a:t>
            </a:r>
          </a:p>
          <a:p>
            <a:pPr marL="457200" indent="-457200">
              <a:buFont typeface="Arial" pitchFamily="34" charset="0"/>
              <a:buChar char="•"/>
            </a:pPr>
            <a:r>
              <a:rPr lang="en-US" sz="2400" b="1" dirty="0" smtClean="0">
                <a:latin typeface="Arial" pitchFamily="34" charset="0"/>
                <a:cs typeface="Arial" pitchFamily="34" charset="0"/>
              </a:rPr>
              <a:t>Approximately half the cost can be recovered from the government</a:t>
            </a:r>
            <a:endParaRPr lang="en-US" sz="2400" b="1" dirty="0">
              <a:latin typeface="Arial" pitchFamily="34" charset="0"/>
              <a:cs typeface="Arial" pitchFamily="34" charset="0"/>
            </a:endParaRPr>
          </a:p>
        </p:txBody>
      </p:sp>
      <p:sp>
        <p:nvSpPr>
          <p:cNvPr id="2" name="Slide Number Placeholder 1"/>
          <p:cNvSpPr>
            <a:spLocks noGrp="1"/>
          </p:cNvSpPr>
          <p:nvPr>
            <p:ph type="sldNum" sz="quarter" idx="12"/>
          </p:nvPr>
        </p:nvSpPr>
        <p:spPr/>
        <p:txBody>
          <a:bodyPr/>
          <a:lstStyle/>
          <a:p>
            <a:fld id="{BEE7A90F-47DD-4177-B146-20652ABBC8DA}" type="slidenum">
              <a:rPr lang="en-US" smtClean="0"/>
              <a:pPr/>
              <a:t>2</a:t>
            </a:fld>
            <a:endParaRPr lang="en-US" dirty="0"/>
          </a:p>
        </p:txBody>
      </p:sp>
    </p:spTree>
    <p:extLst>
      <p:ext uri="{BB962C8B-B14F-4D97-AF65-F5344CB8AC3E}">
        <p14:creationId xmlns:p14="http://schemas.microsoft.com/office/powerpoint/2010/main" xmlns="" val="24536145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20</a:t>
            </a:fld>
            <a:endParaRPr lang="en-US"/>
          </a:p>
        </p:txBody>
      </p:sp>
      <p:sp>
        <p:nvSpPr>
          <p:cNvPr id="6" name="TextBox 5"/>
          <p:cNvSpPr txBox="1"/>
          <p:nvPr/>
        </p:nvSpPr>
        <p:spPr>
          <a:xfrm>
            <a:off x="304800" y="228600"/>
            <a:ext cx="8458200" cy="6001643"/>
          </a:xfrm>
          <a:prstGeom prst="rect">
            <a:avLst/>
          </a:prstGeom>
          <a:noFill/>
        </p:spPr>
        <p:txBody>
          <a:bodyPr wrap="square" rtlCol="0">
            <a:spAutoFit/>
          </a:bodyPr>
          <a:lstStyle/>
          <a:p>
            <a:pPr marL="457200" indent="-457200">
              <a:buFont typeface="Arial" pitchFamily="34" charset="0"/>
              <a:buChar char="•"/>
            </a:pPr>
            <a:r>
              <a:rPr lang="en-US" sz="2400" b="1" dirty="0">
                <a:latin typeface="Arial" pitchFamily="34" charset="0"/>
                <a:cs typeface="Arial" pitchFamily="34" charset="0"/>
              </a:rPr>
              <a:t>Analysts have predicted that prices of polycrystalline silicon will drop as companies build additional </a:t>
            </a:r>
            <a:r>
              <a:rPr lang="en-US" sz="2400" b="1" dirty="0" err="1">
                <a:latin typeface="Arial" pitchFamily="34" charset="0"/>
                <a:cs typeface="Arial" pitchFamily="34" charset="0"/>
              </a:rPr>
              <a:t>polysilicon</a:t>
            </a:r>
            <a:r>
              <a:rPr lang="en-US" sz="2400" b="1" dirty="0">
                <a:latin typeface="Arial" pitchFamily="34" charset="0"/>
                <a:cs typeface="Arial" pitchFamily="34" charset="0"/>
              </a:rPr>
              <a:t> capacity quicker than the industry’s projected </a:t>
            </a:r>
            <a:r>
              <a:rPr lang="en-US" sz="2400" b="1" dirty="0" smtClean="0">
                <a:latin typeface="Arial" pitchFamily="34" charset="0"/>
                <a:cs typeface="Arial" pitchFamily="34" charset="0"/>
              </a:rPr>
              <a:t>demand</a:t>
            </a:r>
          </a:p>
          <a:p>
            <a:pPr marL="457200" indent="-457200">
              <a:buFont typeface="Arial" pitchFamily="34" charset="0"/>
              <a:buChar char="•"/>
            </a:pPr>
            <a:r>
              <a:rPr lang="en-US" sz="2400" b="1" dirty="0" smtClean="0">
                <a:latin typeface="Arial" pitchFamily="34" charset="0"/>
                <a:cs typeface="Arial" pitchFamily="34" charset="0"/>
              </a:rPr>
              <a:t>On </a:t>
            </a:r>
            <a:r>
              <a:rPr lang="en-US" sz="2400" b="1" dirty="0">
                <a:latin typeface="Arial" pitchFamily="34" charset="0"/>
                <a:cs typeface="Arial" pitchFamily="34" charset="0"/>
              </a:rPr>
              <a:t>the other hand, the cost of producing upgraded metallurgical-grade silicon, also known as UMG Si, can potentially be one-sixth that of making </a:t>
            </a:r>
            <a:r>
              <a:rPr lang="en-US" sz="2400" b="1" dirty="0" err="1" smtClean="0">
                <a:latin typeface="Arial" pitchFamily="34" charset="0"/>
                <a:cs typeface="Arial" pitchFamily="34" charset="0"/>
              </a:rPr>
              <a:t>polysilicon</a:t>
            </a:r>
            <a:endParaRPr lang="en-US" sz="2400" b="1" dirty="0">
              <a:latin typeface="Arial" pitchFamily="34" charset="0"/>
              <a:cs typeface="Arial" pitchFamily="34" charset="0"/>
            </a:endParaRPr>
          </a:p>
          <a:p>
            <a:pPr marL="457200" indent="-457200">
              <a:buFont typeface="Arial" pitchFamily="34" charset="0"/>
              <a:buChar char="•"/>
            </a:pPr>
            <a:r>
              <a:rPr lang="en-US" sz="2400" b="1" dirty="0" smtClean="0">
                <a:latin typeface="Arial" pitchFamily="34" charset="0"/>
                <a:cs typeface="Arial" pitchFamily="34" charset="0"/>
              </a:rPr>
              <a:t>Manufacturers </a:t>
            </a:r>
            <a:r>
              <a:rPr lang="en-US" sz="2400" b="1" dirty="0">
                <a:latin typeface="Arial" pitchFamily="34" charset="0"/>
                <a:cs typeface="Arial" pitchFamily="34" charset="0"/>
              </a:rPr>
              <a:t>of wafer-based cells have responded to thin-film lower prices with rapid reductions in silicon </a:t>
            </a:r>
            <a:r>
              <a:rPr lang="en-US" sz="2400" b="1" dirty="0" smtClean="0">
                <a:latin typeface="Arial" pitchFamily="34" charset="0"/>
                <a:cs typeface="Arial" pitchFamily="34" charset="0"/>
              </a:rPr>
              <a:t>consumption</a:t>
            </a:r>
          </a:p>
          <a:p>
            <a:pPr marL="457200" indent="-457200">
              <a:buFont typeface="Arial" pitchFamily="34" charset="0"/>
              <a:buChar char="•"/>
            </a:pPr>
            <a:r>
              <a:rPr lang="en-US" sz="2400" b="1" dirty="0" smtClean="0">
                <a:latin typeface="Arial" pitchFamily="34" charset="0"/>
                <a:cs typeface="Arial" pitchFamily="34" charset="0"/>
              </a:rPr>
              <a:t>According </a:t>
            </a:r>
            <a:r>
              <a:rPr lang="en-US" sz="2400" b="1" dirty="0">
                <a:latin typeface="Arial" pitchFamily="34" charset="0"/>
                <a:cs typeface="Arial" pitchFamily="34" charset="0"/>
              </a:rPr>
              <a:t>to </a:t>
            </a:r>
            <a:r>
              <a:rPr lang="en-US" sz="2400" b="1" dirty="0" err="1">
                <a:latin typeface="Arial" pitchFamily="34" charset="0"/>
                <a:cs typeface="Arial" pitchFamily="34" charset="0"/>
              </a:rPr>
              <a:t>Jef</a:t>
            </a:r>
            <a:r>
              <a:rPr lang="en-US" sz="2400" b="1" dirty="0">
                <a:latin typeface="Arial" pitchFamily="34" charset="0"/>
                <a:cs typeface="Arial" pitchFamily="34" charset="0"/>
              </a:rPr>
              <a:t> </a:t>
            </a:r>
            <a:r>
              <a:rPr lang="en-US" sz="2400" b="1" dirty="0" err="1">
                <a:latin typeface="Arial" pitchFamily="34" charset="0"/>
                <a:cs typeface="Arial" pitchFamily="34" charset="0"/>
              </a:rPr>
              <a:t>Poortmans</a:t>
            </a:r>
            <a:r>
              <a:rPr lang="en-US" sz="2400" b="1" dirty="0">
                <a:latin typeface="Arial" pitchFamily="34" charset="0"/>
                <a:cs typeface="Arial" pitchFamily="34" charset="0"/>
              </a:rPr>
              <a:t>, director of IMEC's organic and solar department, current cells use between eight and nine grams of silicon per watt of power generation, with wafer thicknesses in the neighborhood of 0.200 mm. </a:t>
            </a:r>
            <a:endParaRPr lang="en-US" sz="2400" b="1" dirty="0" smtClean="0"/>
          </a:p>
        </p:txBody>
      </p:sp>
    </p:spTree>
    <p:extLst>
      <p:ext uri="{BB962C8B-B14F-4D97-AF65-F5344CB8AC3E}">
        <p14:creationId xmlns:p14="http://schemas.microsoft.com/office/powerpoint/2010/main" xmlns="" val="418212876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21</a:t>
            </a:fld>
            <a:endParaRPr lang="en-US"/>
          </a:p>
        </p:txBody>
      </p:sp>
      <p:sp>
        <p:nvSpPr>
          <p:cNvPr id="6" name="TextBox 5"/>
          <p:cNvSpPr txBox="1"/>
          <p:nvPr/>
        </p:nvSpPr>
        <p:spPr>
          <a:xfrm>
            <a:off x="228600" y="304800"/>
            <a:ext cx="8610600" cy="5632311"/>
          </a:xfrm>
          <a:prstGeom prst="rect">
            <a:avLst/>
          </a:prstGeom>
          <a:noFill/>
        </p:spPr>
        <p:txBody>
          <a:bodyPr wrap="square" rtlCol="0">
            <a:spAutoFit/>
          </a:bodyPr>
          <a:lstStyle/>
          <a:p>
            <a:r>
              <a:rPr lang="en-US" sz="2400" b="1" dirty="0" smtClean="0">
                <a:latin typeface="Arial" pitchFamily="34" charset="0"/>
                <a:cs typeface="Arial" pitchFamily="34" charset="0"/>
              </a:rPr>
              <a:t> Thin </a:t>
            </a:r>
            <a:r>
              <a:rPr lang="en-US" sz="2400" b="1" dirty="0">
                <a:latin typeface="Arial" pitchFamily="34" charset="0"/>
                <a:cs typeface="Arial" pitchFamily="34" charset="0"/>
              </a:rPr>
              <a:t>films</a:t>
            </a:r>
          </a:p>
          <a:p>
            <a:r>
              <a:rPr lang="en-US" sz="2400" b="1" i="1" dirty="0" smtClean="0">
                <a:latin typeface="Arial" pitchFamily="34" charset="0"/>
                <a:cs typeface="Arial" pitchFamily="34" charset="0"/>
              </a:rPr>
              <a:t> </a:t>
            </a:r>
            <a:endParaRPr lang="en-US" sz="2400" b="1" dirty="0">
              <a:latin typeface="Arial" pitchFamily="34" charset="0"/>
              <a:cs typeface="Arial" pitchFamily="34" charset="0"/>
            </a:endParaRPr>
          </a:p>
          <a:p>
            <a:pPr marL="457200" indent="-457200">
              <a:buFont typeface="Arial" pitchFamily="34" charset="0"/>
              <a:buChar char="•"/>
            </a:pPr>
            <a:r>
              <a:rPr lang="en-US" sz="2400" b="1" dirty="0">
                <a:latin typeface="Arial" pitchFamily="34" charset="0"/>
                <a:cs typeface="Arial" pitchFamily="34" charset="0"/>
              </a:rPr>
              <a:t>Thin-film technologies reduce the amount of material required in creating a solar </a:t>
            </a:r>
            <a:r>
              <a:rPr lang="en-US" sz="2400" b="1" dirty="0" smtClean="0">
                <a:latin typeface="Arial" pitchFamily="34" charset="0"/>
                <a:cs typeface="Arial" pitchFamily="34" charset="0"/>
              </a:rPr>
              <a:t>cell</a:t>
            </a:r>
          </a:p>
          <a:p>
            <a:pPr marL="457200" indent="-457200">
              <a:buFont typeface="Arial" pitchFamily="34" charset="0"/>
              <a:buChar char="•"/>
            </a:pPr>
            <a:r>
              <a:rPr lang="en-US" sz="2400" b="1" dirty="0" smtClean="0">
                <a:latin typeface="Arial" pitchFamily="34" charset="0"/>
                <a:cs typeface="Arial" pitchFamily="34" charset="0"/>
              </a:rPr>
              <a:t>Though </a:t>
            </a:r>
            <a:r>
              <a:rPr lang="en-US" sz="2400" b="1" dirty="0">
                <a:latin typeface="Arial" pitchFamily="34" charset="0"/>
                <a:cs typeface="Arial" pitchFamily="34" charset="0"/>
              </a:rPr>
              <a:t>this reduces material cost, it may also reduce energy conversion </a:t>
            </a:r>
            <a:r>
              <a:rPr lang="en-US" sz="2400" b="1" dirty="0" smtClean="0">
                <a:latin typeface="Arial" pitchFamily="34" charset="0"/>
                <a:cs typeface="Arial" pitchFamily="34" charset="0"/>
              </a:rPr>
              <a:t>efficiency</a:t>
            </a:r>
          </a:p>
          <a:p>
            <a:pPr marL="457200" indent="-457200">
              <a:buFont typeface="Arial" pitchFamily="34" charset="0"/>
              <a:buChar char="•"/>
            </a:pPr>
            <a:r>
              <a:rPr lang="en-US" sz="2400" b="1" dirty="0" smtClean="0">
                <a:latin typeface="Arial" pitchFamily="34" charset="0"/>
                <a:cs typeface="Arial" pitchFamily="34" charset="0"/>
              </a:rPr>
              <a:t>Thin-film </a:t>
            </a:r>
            <a:r>
              <a:rPr lang="en-US" sz="2400" b="1" dirty="0">
                <a:latin typeface="Arial" pitchFamily="34" charset="0"/>
                <a:cs typeface="Arial" pitchFamily="34" charset="0"/>
              </a:rPr>
              <a:t>silicon cells have become popular due to cost, flexibility, lighter weight, and ease of integration, compared to wafer silicon </a:t>
            </a:r>
            <a:r>
              <a:rPr lang="en-US" sz="2400" b="1" dirty="0" smtClean="0">
                <a:latin typeface="Arial" pitchFamily="34" charset="0"/>
                <a:cs typeface="Arial" pitchFamily="34" charset="0"/>
              </a:rPr>
              <a:t>cells</a:t>
            </a:r>
          </a:p>
          <a:p>
            <a:pPr marL="457200" indent="-457200">
              <a:buFont typeface="Arial" pitchFamily="34" charset="0"/>
              <a:buChar char="•"/>
            </a:pPr>
            <a:endParaRPr lang="en-US" sz="2400" b="1" u="sng" dirty="0" smtClean="0">
              <a:latin typeface="Arial" pitchFamily="34" charset="0"/>
              <a:cs typeface="Arial" pitchFamily="34" charset="0"/>
            </a:endParaRPr>
          </a:p>
          <a:p>
            <a:r>
              <a:rPr lang="en-US" sz="2400" b="1" u="sng" dirty="0" smtClean="0">
                <a:latin typeface="Arial" pitchFamily="34" charset="0"/>
                <a:cs typeface="Arial" pitchFamily="34" charset="0"/>
              </a:rPr>
              <a:t>Cadmium </a:t>
            </a:r>
            <a:r>
              <a:rPr lang="en-US" sz="2400" b="1" u="sng" dirty="0">
                <a:latin typeface="Arial" pitchFamily="34" charset="0"/>
                <a:cs typeface="Arial" pitchFamily="34" charset="0"/>
              </a:rPr>
              <a:t>telluride solar cell</a:t>
            </a:r>
          </a:p>
          <a:p>
            <a:r>
              <a:rPr lang="en-US" sz="2400" b="1" i="1" dirty="0" smtClean="0">
                <a:latin typeface="Arial" pitchFamily="34" charset="0"/>
                <a:cs typeface="Arial" pitchFamily="34" charset="0"/>
              </a:rPr>
              <a:t> </a:t>
            </a:r>
            <a:endParaRPr lang="en-US" sz="2400" b="1" dirty="0">
              <a:latin typeface="Arial" pitchFamily="34" charset="0"/>
              <a:cs typeface="Arial" pitchFamily="34" charset="0"/>
            </a:endParaRPr>
          </a:p>
          <a:p>
            <a:pPr marL="457200" indent="-457200" algn="ctr">
              <a:buFont typeface="Arial" pitchFamily="34" charset="0"/>
              <a:buChar char="•"/>
            </a:pPr>
            <a:r>
              <a:rPr lang="en-US" sz="2400" b="1" dirty="0">
                <a:latin typeface="Arial" pitchFamily="34" charset="0"/>
                <a:cs typeface="Arial" pitchFamily="34" charset="0"/>
              </a:rPr>
              <a:t>A cadmium telluride solar cell use a cadmium </a:t>
            </a:r>
            <a:r>
              <a:rPr lang="en-US" sz="2400" b="1" dirty="0" smtClean="0">
                <a:latin typeface="Arial" pitchFamily="34" charset="0"/>
                <a:cs typeface="Arial" pitchFamily="34" charset="0"/>
              </a:rPr>
              <a:t>telluride (</a:t>
            </a:r>
            <a:r>
              <a:rPr lang="en-US" sz="2400" b="1" dirty="0" err="1" smtClean="0">
                <a:latin typeface="Arial" pitchFamily="34" charset="0"/>
                <a:cs typeface="Arial" pitchFamily="34" charset="0"/>
              </a:rPr>
              <a:t>CdTe</a:t>
            </a:r>
            <a:r>
              <a:rPr lang="en-US" sz="2400" b="1" dirty="0">
                <a:latin typeface="Arial" pitchFamily="34" charset="0"/>
                <a:cs typeface="Arial" pitchFamily="34" charset="0"/>
              </a:rPr>
              <a:t>) thin film, a semiconductor layer to </a:t>
            </a:r>
            <a:r>
              <a:rPr lang="en-US" sz="2400" b="1" dirty="0" smtClean="0">
                <a:latin typeface="Arial" pitchFamily="34" charset="0"/>
                <a:cs typeface="Arial" pitchFamily="34" charset="0"/>
              </a:rPr>
              <a:t>absorb </a:t>
            </a:r>
            <a:r>
              <a:rPr lang="en-US" sz="2400" b="1" dirty="0" smtClean="0">
                <a:latin typeface="Arial" pitchFamily="34" charset="0"/>
                <a:cs typeface="Arial" pitchFamily="34" charset="0"/>
              </a:rPr>
              <a:t>and convert </a:t>
            </a:r>
            <a:r>
              <a:rPr lang="en-US" sz="2400" b="1" dirty="0">
                <a:latin typeface="Arial" pitchFamily="34" charset="0"/>
                <a:cs typeface="Arial" pitchFamily="34" charset="0"/>
              </a:rPr>
              <a:t>sunlight into electricity. </a:t>
            </a:r>
            <a:endParaRPr lang="en-US" sz="2400" b="1" dirty="0" smtClean="0"/>
          </a:p>
        </p:txBody>
      </p:sp>
    </p:spTree>
    <p:extLst>
      <p:ext uri="{BB962C8B-B14F-4D97-AF65-F5344CB8AC3E}">
        <p14:creationId xmlns:p14="http://schemas.microsoft.com/office/powerpoint/2010/main" xmlns="" val="14537509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22</a:t>
            </a:fld>
            <a:endParaRPr lang="en-US"/>
          </a:p>
        </p:txBody>
      </p:sp>
      <p:sp>
        <p:nvSpPr>
          <p:cNvPr id="5" name="TextBox 4"/>
          <p:cNvSpPr txBox="1"/>
          <p:nvPr/>
        </p:nvSpPr>
        <p:spPr>
          <a:xfrm>
            <a:off x="228600" y="381000"/>
            <a:ext cx="8458200" cy="5262979"/>
          </a:xfrm>
          <a:prstGeom prst="rect">
            <a:avLst/>
          </a:prstGeom>
          <a:noFill/>
        </p:spPr>
        <p:txBody>
          <a:bodyPr wrap="square" rtlCol="0">
            <a:spAutoFit/>
          </a:bodyPr>
          <a:lstStyle/>
          <a:p>
            <a:pPr marL="457200" indent="-457200">
              <a:buFont typeface="Arial" pitchFamily="34" charset="0"/>
              <a:buChar char="•"/>
            </a:pPr>
            <a:r>
              <a:rPr lang="en-US" sz="2400" b="1" dirty="0" err="1">
                <a:latin typeface="Arial" pitchFamily="34" charset="0"/>
                <a:cs typeface="Arial" pitchFamily="34" charset="0"/>
              </a:rPr>
              <a:t>Solarbuzz</a:t>
            </a:r>
            <a:r>
              <a:rPr lang="en-US" sz="2400" b="1" dirty="0">
                <a:latin typeface="Arial" pitchFamily="34" charset="0"/>
                <a:cs typeface="Arial" pitchFamily="34" charset="0"/>
              </a:rPr>
              <a:t> has reported that the lowest quoted thin-film module price stands at US$1.76 per watt-peak, with the lowest crystalline silicon (c-Si) module </a:t>
            </a:r>
            <a:r>
              <a:rPr lang="en-US" sz="2400" b="1" dirty="0" smtClean="0">
                <a:latin typeface="Arial" pitchFamily="34" charset="0"/>
                <a:cs typeface="Arial" pitchFamily="34" charset="0"/>
              </a:rPr>
              <a:t>$2.48 </a:t>
            </a:r>
            <a:r>
              <a:rPr lang="en-US" sz="2400" b="1" dirty="0">
                <a:latin typeface="Arial" pitchFamily="34" charset="0"/>
                <a:cs typeface="Arial" pitchFamily="34" charset="0"/>
              </a:rPr>
              <a:t>per watt-peak.</a:t>
            </a:r>
          </a:p>
          <a:p>
            <a:pPr marL="457200" indent="-457200">
              <a:buFont typeface="Arial" pitchFamily="34" charset="0"/>
              <a:buChar char="•"/>
            </a:pPr>
            <a:r>
              <a:rPr lang="en-US" sz="2400" b="1" dirty="0">
                <a:latin typeface="Arial" pitchFamily="34" charset="0"/>
                <a:cs typeface="Arial" pitchFamily="34" charset="0"/>
              </a:rPr>
              <a:t>The cadmium present in the cells would be toxic if </a:t>
            </a:r>
            <a:r>
              <a:rPr lang="en-US" sz="2400" b="1" dirty="0" smtClean="0">
                <a:latin typeface="Arial" pitchFamily="34" charset="0"/>
                <a:cs typeface="Arial" pitchFamily="34" charset="0"/>
              </a:rPr>
              <a:t>released</a:t>
            </a:r>
          </a:p>
          <a:p>
            <a:pPr marL="457200" indent="-457200">
              <a:buFont typeface="Arial" pitchFamily="34" charset="0"/>
              <a:buChar char="•"/>
            </a:pPr>
            <a:r>
              <a:rPr lang="en-US" sz="2400" b="1" dirty="0" smtClean="0">
                <a:latin typeface="Arial" pitchFamily="34" charset="0"/>
                <a:cs typeface="Arial" pitchFamily="34" charset="0"/>
              </a:rPr>
              <a:t>However</a:t>
            </a:r>
            <a:r>
              <a:rPr lang="en-US" sz="2400" b="1" dirty="0">
                <a:latin typeface="Arial" pitchFamily="34" charset="0"/>
                <a:cs typeface="Arial" pitchFamily="34" charset="0"/>
              </a:rPr>
              <a:t>, release is impossible during normal operation of the cells and is unlikely during ﬁres in residential </a:t>
            </a:r>
            <a:r>
              <a:rPr lang="en-US" sz="2400" b="1" dirty="0" smtClean="0">
                <a:latin typeface="Arial" pitchFamily="34" charset="0"/>
                <a:cs typeface="Arial" pitchFamily="34" charset="0"/>
              </a:rPr>
              <a:t>roofs</a:t>
            </a:r>
            <a:endParaRPr lang="en-US" sz="2400" b="1" dirty="0">
              <a:latin typeface="Arial" pitchFamily="34" charset="0"/>
              <a:cs typeface="Arial" pitchFamily="34" charset="0"/>
            </a:endParaRPr>
          </a:p>
          <a:p>
            <a:pPr marL="457200" indent="-457200">
              <a:buFont typeface="Arial" pitchFamily="34" charset="0"/>
              <a:buChar char="•"/>
            </a:pPr>
            <a:r>
              <a:rPr lang="en-US" sz="2400" b="1" dirty="0" smtClean="0">
                <a:latin typeface="Arial" pitchFamily="34" charset="0"/>
                <a:cs typeface="Arial" pitchFamily="34" charset="0"/>
              </a:rPr>
              <a:t> </a:t>
            </a:r>
            <a:r>
              <a:rPr lang="en-US" sz="2400" b="1" dirty="0">
                <a:latin typeface="Arial" pitchFamily="34" charset="0"/>
                <a:cs typeface="Arial" pitchFamily="34" charset="0"/>
              </a:rPr>
              <a:t>A square meter of </a:t>
            </a:r>
            <a:r>
              <a:rPr lang="en-US" sz="2400" b="1" dirty="0" err="1">
                <a:latin typeface="Arial" pitchFamily="34" charset="0"/>
                <a:cs typeface="Arial" pitchFamily="34" charset="0"/>
              </a:rPr>
              <a:t>CdTe</a:t>
            </a:r>
            <a:r>
              <a:rPr lang="en-US" sz="2400" b="1" dirty="0">
                <a:latin typeface="Arial" pitchFamily="34" charset="0"/>
                <a:cs typeface="Arial" pitchFamily="34" charset="0"/>
              </a:rPr>
              <a:t> contains approximately the same amount of Cd as a single C cell Nickel-cadmium battery, in a more stable and less soluble </a:t>
            </a:r>
            <a:r>
              <a:rPr lang="en-US" sz="2400" b="1" dirty="0" smtClean="0">
                <a:latin typeface="Arial" pitchFamily="34" charset="0"/>
                <a:cs typeface="Arial" pitchFamily="34" charset="0"/>
              </a:rPr>
              <a:t>form</a:t>
            </a:r>
            <a:endParaRPr lang="en-US" sz="2400" b="1" dirty="0">
              <a:latin typeface="Arial" pitchFamily="34" charset="0"/>
              <a:cs typeface="Arial" pitchFamily="34" charset="0"/>
            </a:endParaRPr>
          </a:p>
          <a:p>
            <a:endParaRPr lang="en-US" sz="2400" b="1" dirty="0"/>
          </a:p>
          <a:p>
            <a:endParaRPr lang="en-US" sz="2400" b="1" dirty="0" smtClean="0"/>
          </a:p>
        </p:txBody>
      </p:sp>
    </p:spTree>
    <p:extLst>
      <p:ext uri="{BB962C8B-B14F-4D97-AF65-F5344CB8AC3E}">
        <p14:creationId xmlns:p14="http://schemas.microsoft.com/office/powerpoint/2010/main" xmlns="" val="72496990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23</a:t>
            </a:fld>
            <a:endParaRPr lang="en-US"/>
          </a:p>
        </p:txBody>
      </p:sp>
      <p:sp>
        <p:nvSpPr>
          <p:cNvPr id="5" name="TextBox 4"/>
          <p:cNvSpPr txBox="1"/>
          <p:nvPr/>
        </p:nvSpPr>
        <p:spPr>
          <a:xfrm>
            <a:off x="457200" y="381000"/>
            <a:ext cx="8229600" cy="4524315"/>
          </a:xfrm>
          <a:prstGeom prst="rect">
            <a:avLst/>
          </a:prstGeom>
          <a:noFill/>
        </p:spPr>
        <p:txBody>
          <a:bodyPr wrap="square" rtlCol="0">
            <a:spAutoFit/>
          </a:bodyPr>
          <a:lstStyle/>
          <a:p>
            <a:r>
              <a:rPr lang="en-US" sz="2400" b="1" dirty="0">
                <a:latin typeface="Arial" pitchFamily="34" charset="0"/>
                <a:cs typeface="Arial" pitchFamily="34" charset="0"/>
              </a:rPr>
              <a:t>Copper-Indium Selenide</a:t>
            </a:r>
            <a:endParaRPr lang="en-US" sz="2400" dirty="0">
              <a:latin typeface="Arial" pitchFamily="34" charset="0"/>
              <a:cs typeface="Arial" pitchFamily="34" charset="0"/>
            </a:endParaRPr>
          </a:p>
          <a:p>
            <a:r>
              <a:rPr lang="en-US" sz="2400" i="1" dirty="0" smtClean="0">
                <a:latin typeface="Arial" pitchFamily="34" charset="0"/>
                <a:cs typeface="Arial" pitchFamily="34" charset="0"/>
              </a:rPr>
              <a:t> </a:t>
            </a:r>
            <a:endParaRPr lang="en-US" sz="2400" dirty="0">
              <a:latin typeface="Arial" pitchFamily="34" charset="0"/>
              <a:cs typeface="Arial" pitchFamily="34" charset="0"/>
            </a:endParaRPr>
          </a:p>
          <a:p>
            <a:pPr marL="342900" indent="-342900">
              <a:buFont typeface="Arial" pitchFamily="34" charset="0"/>
              <a:buChar char="•"/>
            </a:pPr>
            <a:r>
              <a:rPr lang="en-US" sz="2400" b="1" dirty="0" smtClean="0">
                <a:latin typeface="Arial" pitchFamily="34" charset="0"/>
                <a:cs typeface="Arial" pitchFamily="34" charset="0"/>
              </a:rPr>
              <a:t>Copper </a:t>
            </a:r>
            <a:r>
              <a:rPr lang="en-US" sz="2400" b="1" dirty="0">
                <a:latin typeface="Arial" pitchFamily="34" charset="0"/>
                <a:cs typeface="Arial" pitchFamily="34" charset="0"/>
              </a:rPr>
              <a:t>indium gallium selenide (CIGS) is a direct-</a:t>
            </a:r>
            <a:r>
              <a:rPr lang="en-US" sz="2400" b="1" dirty="0" err="1">
                <a:latin typeface="Arial" pitchFamily="34" charset="0"/>
                <a:cs typeface="Arial" pitchFamily="34" charset="0"/>
              </a:rPr>
              <a:t>bandgap</a:t>
            </a:r>
            <a:r>
              <a:rPr lang="en-US" sz="2400" b="1" dirty="0">
                <a:latin typeface="Arial" pitchFamily="34" charset="0"/>
                <a:cs typeface="Arial" pitchFamily="34" charset="0"/>
              </a:rPr>
              <a:t> </a:t>
            </a:r>
            <a:r>
              <a:rPr lang="en-US" sz="2400" b="1" dirty="0" smtClean="0">
                <a:latin typeface="Arial" pitchFamily="34" charset="0"/>
                <a:cs typeface="Arial" pitchFamily="34" charset="0"/>
              </a:rPr>
              <a:t>material</a:t>
            </a:r>
          </a:p>
          <a:p>
            <a:pPr marL="342900" indent="-342900">
              <a:buFont typeface="Arial" pitchFamily="34" charset="0"/>
              <a:buChar char="•"/>
            </a:pPr>
            <a:r>
              <a:rPr lang="en-US" sz="2400" b="1" dirty="0" smtClean="0">
                <a:latin typeface="Arial" pitchFamily="34" charset="0"/>
                <a:cs typeface="Arial" pitchFamily="34" charset="0"/>
              </a:rPr>
              <a:t>It </a:t>
            </a:r>
            <a:r>
              <a:rPr lang="en-US" sz="2400" b="1" dirty="0">
                <a:latin typeface="Arial" pitchFamily="34" charset="0"/>
                <a:cs typeface="Arial" pitchFamily="34" charset="0"/>
              </a:rPr>
              <a:t>has the highest efficiency (~20%) among thin film materials (see CIGS solar </a:t>
            </a:r>
            <a:r>
              <a:rPr lang="en-US" sz="2400" b="1" dirty="0" smtClean="0">
                <a:latin typeface="Arial" pitchFamily="34" charset="0"/>
                <a:cs typeface="Arial" pitchFamily="34" charset="0"/>
              </a:rPr>
              <a:t>cells)</a:t>
            </a:r>
          </a:p>
          <a:p>
            <a:pPr marL="342900" indent="-342900">
              <a:buFont typeface="Arial" pitchFamily="34" charset="0"/>
              <a:buChar char="•"/>
            </a:pPr>
            <a:r>
              <a:rPr lang="en-US" sz="2400" b="1" dirty="0" smtClean="0">
                <a:latin typeface="Arial" pitchFamily="34" charset="0"/>
                <a:cs typeface="Arial" pitchFamily="34" charset="0"/>
              </a:rPr>
              <a:t>Traditional </a:t>
            </a:r>
            <a:r>
              <a:rPr lang="en-US" sz="2400" b="1" dirty="0">
                <a:latin typeface="Arial" pitchFamily="34" charset="0"/>
                <a:cs typeface="Arial" pitchFamily="34" charset="0"/>
              </a:rPr>
              <a:t>methods of fabrication involve vacuum processes including co-evaporation and </a:t>
            </a:r>
            <a:r>
              <a:rPr lang="en-US" sz="2400" b="1" dirty="0" smtClean="0">
                <a:latin typeface="Arial" pitchFamily="34" charset="0"/>
                <a:cs typeface="Arial" pitchFamily="34" charset="0"/>
              </a:rPr>
              <a:t>sputtering</a:t>
            </a:r>
          </a:p>
          <a:p>
            <a:pPr marL="342900" indent="-342900">
              <a:buFont typeface="Arial" pitchFamily="34" charset="0"/>
              <a:buChar char="•"/>
            </a:pPr>
            <a:r>
              <a:rPr lang="en-US" sz="2400" b="1" dirty="0" smtClean="0">
                <a:latin typeface="Arial" pitchFamily="34" charset="0"/>
                <a:cs typeface="Arial" pitchFamily="34" charset="0"/>
              </a:rPr>
              <a:t>Recent </a:t>
            </a:r>
            <a:r>
              <a:rPr lang="en-US" sz="2400" b="1" dirty="0">
                <a:latin typeface="Arial" pitchFamily="34" charset="0"/>
                <a:cs typeface="Arial" pitchFamily="34" charset="0"/>
              </a:rPr>
              <a:t>developments at IBM </a:t>
            </a:r>
            <a:r>
              <a:rPr lang="en-US" sz="2400" b="1" dirty="0" smtClean="0">
                <a:latin typeface="Arial" pitchFamily="34" charset="0"/>
                <a:cs typeface="Arial" pitchFamily="34" charset="0"/>
              </a:rPr>
              <a:t>and </a:t>
            </a:r>
            <a:r>
              <a:rPr lang="en-US" sz="2400" b="1" dirty="0" err="1" smtClean="0">
                <a:latin typeface="Arial" pitchFamily="34" charset="0"/>
                <a:cs typeface="Arial" pitchFamily="34" charset="0"/>
              </a:rPr>
              <a:t>Nanosolar</a:t>
            </a:r>
            <a:r>
              <a:rPr lang="en-US" sz="2400" b="1" dirty="0" smtClean="0">
                <a:latin typeface="Arial" pitchFamily="34" charset="0"/>
                <a:cs typeface="Arial" pitchFamily="34" charset="0"/>
              </a:rPr>
              <a:t> attempt </a:t>
            </a:r>
            <a:r>
              <a:rPr lang="en-US" sz="2400" b="1" dirty="0">
                <a:latin typeface="Arial" pitchFamily="34" charset="0"/>
                <a:cs typeface="Arial" pitchFamily="34" charset="0"/>
              </a:rPr>
              <a:t>to lower the cost by using non-vacuum solution processes</a:t>
            </a:r>
            <a:r>
              <a:rPr lang="en-US" sz="2400" dirty="0">
                <a:latin typeface="Arial" pitchFamily="34" charset="0"/>
                <a:cs typeface="Arial" pitchFamily="34" charset="0"/>
              </a:rPr>
              <a:t>.</a:t>
            </a:r>
          </a:p>
          <a:p>
            <a:endParaRPr lang="en-US" sz="2400" b="1" dirty="0" smtClean="0"/>
          </a:p>
        </p:txBody>
      </p:sp>
    </p:spTree>
    <p:extLst>
      <p:ext uri="{BB962C8B-B14F-4D97-AF65-F5344CB8AC3E}">
        <p14:creationId xmlns:p14="http://schemas.microsoft.com/office/powerpoint/2010/main" xmlns="" val="17143295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24</a:t>
            </a:fld>
            <a:endParaRPr lang="en-US"/>
          </a:p>
        </p:txBody>
      </p:sp>
      <p:sp>
        <p:nvSpPr>
          <p:cNvPr id="5" name="TextBox 4"/>
          <p:cNvSpPr txBox="1"/>
          <p:nvPr/>
        </p:nvSpPr>
        <p:spPr>
          <a:xfrm>
            <a:off x="304800" y="457200"/>
            <a:ext cx="8458200" cy="6001643"/>
          </a:xfrm>
          <a:prstGeom prst="rect">
            <a:avLst/>
          </a:prstGeom>
          <a:noFill/>
        </p:spPr>
        <p:txBody>
          <a:bodyPr wrap="square" rtlCol="0">
            <a:spAutoFit/>
          </a:bodyPr>
          <a:lstStyle/>
          <a:p>
            <a:pPr marL="457200" indent="-457200">
              <a:buFont typeface="Arial" pitchFamily="34" charset="0"/>
              <a:buChar char="•"/>
            </a:pPr>
            <a:r>
              <a:rPr lang="en-US" sz="2400" b="1" dirty="0">
                <a:latin typeface="Arial" pitchFamily="34" charset="0"/>
                <a:cs typeface="Arial" pitchFamily="34" charset="0"/>
              </a:rPr>
              <a:t>Gallium arsenide multijunction</a:t>
            </a:r>
          </a:p>
          <a:p>
            <a:r>
              <a:rPr lang="en-US" sz="2400" b="1" i="1" dirty="0" smtClean="0">
                <a:latin typeface="Arial" pitchFamily="34" charset="0"/>
                <a:cs typeface="Arial" pitchFamily="34" charset="0"/>
              </a:rPr>
              <a:t> </a:t>
            </a:r>
            <a:endParaRPr lang="en-US" sz="2400" b="1" dirty="0">
              <a:latin typeface="Arial" pitchFamily="34" charset="0"/>
              <a:cs typeface="Arial" pitchFamily="34" charset="0"/>
            </a:endParaRPr>
          </a:p>
          <a:p>
            <a:pPr marL="457200" indent="-457200">
              <a:buFont typeface="Arial" pitchFamily="34" charset="0"/>
              <a:buChar char="•"/>
            </a:pPr>
            <a:r>
              <a:rPr lang="en-US" sz="2400" b="1" dirty="0">
                <a:latin typeface="Arial" pitchFamily="34" charset="0"/>
                <a:cs typeface="Arial" pitchFamily="34" charset="0"/>
              </a:rPr>
              <a:t>High-efficiency multijunction cells were originally developed for special applications such as satellites and space exploration, but at present, their use in terrestrial concentrators might be the lowest cost alternative in terms of $/kWh and $/</a:t>
            </a:r>
            <a:r>
              <a:rPr lang="en-US" sz="2400" b="1" dirty="0" err="1" smtClean="0">
                <a:latin typeface="Arial" pitchFamily="34" charset="0"/>
                <a:cs typeface="Arial" pitchFamily="34" charset="0"/>
              </a:rPr>
              <a:t>Wthese</a:t>
            </a:r>
            <a:endParaRPr lang="en-US" sz="2400" b="1" dirty="0">
              <a:latin typeface="Arial" pitchFamily="34" charset="0"/>
              <a:cs typeface="Arial" pitchFamily="34" charset="0"/>
            </a:endParaRPr>
          </a:p>
          <a:p>
            <a:pPr marL="457200" indent="-457200">
              <a:buFont typeface="Arial" pitchFamily="34" charset="0"/>
              <a:buChar char="•"/>
            </a:pPr>
            <a:r>
              <a:rPr lang="en-US" sz="2400" b="1" dirty="0" smtClean="0">
                <a:latin typeface="Arial" pitchFamily="34" charset="0"/>
                <a:cs typeface="Arial" pitchFamily="34" charset="0"/>
              </a:rPr>
              <a:t>Multijunction </a:t>
            </a:r>
            <a:r>
              <a:rPr lang="en-US" sz="2400" b="1" dirty="0">
                <a:latin typeface="Arial" pitchFamily="34" charset="0"/>
                <a:cs typeface="Arial" pitchFamily="34" charset="0"/>
              </a:rPr>
              <a:t>cells consist of multiple thin films produced using </a:t>
            </a:r>
            <a:r>
              <a:rPr lang="en-US" sz="2400" b="1" dirty="0" smtClean="0">
                <a:latin typeface="Arial" pitchFamily="34" charset="0"/>
                <a:cs typeface="Arial" pitchFamily="34" charset="0"/>
              </a:rPr>
              <a:t>metalloorganic vapor phase </a:t>
            </a:r>
            <a:r>
              <a:rPr lang="en-US" sz="2400" b="1" dirty="0" err="1" smtClean="0">
                <a:latin typeface="Arial" pitchFamily="34" charset="0"/>
                <a:cs typeface="Arial" pitchFamily="34" charset="0"/>
              </a:rPr>
              <a:t>epiaxy</a:t>
            </a:r>
            <a:endParaRPr lang="en-US" sz="2400" b="1" dirty="0" smtClean="0">
              <a:latin typeface="Arial" pitchFamily="34" charset="0"/>
              <a:cs typeface="Arial" pitchFamily="34" charset="0"/>
            </a:endParaRPr>
          </a:p>
          <a:p>
            <a:pPr marL="457200" indent="-457200">
              <a:buFont typeface="Arial" pitchFamily="34" charset="0"/>
              <a:buChar char="•"/>
            </a:pPr>
            <a:r>
              <a:rPr lang="en-US" sz="2400" b="1" dirty="0" smtClean="0">
                <a:latin typeface="Arial" pitchFamily="34" charset="0"/>
                <a:cs typeface="Arial" pitchFamily="34" charset="0"/>
              </a:rPr>
              <a:t>A </a:t>
            </a:r>
            <a:r>
              <a:rPr lang="en-US" sz="2400" b="1" dirty="0">
                <a:latin typeface="Arial" pitchFamily="34" charset="0"/>
                <a:cs typeface="Arial" pitchFamily="34" charset="0"/>
              </a:rPr>
              <a:t>triple-junction cell, for example, may consist of the semiconductors: </a:t>
            </a:r>
            <a:r>
              <a:rPr lang="en-US" sz="2400" b="1" dirty="0" err="1" smtClean="0">
                <a:latin typeface="Arial" pitchFamily="34" charset="0"/>
                <a:cs typeface="Arial" pitchFamily="34" charset="0"/>
              </a:rPr>
              <a:t>GaAs</a:t>
            </a:r>
            <a:r>
              <a:rPr lang="en-US" sz="2400" b="1" dirty="0" smtClean="0">
                <a:latin typeface="Arial" pitchFamily="34" charset="0"/>
                <a:cs typeface="Arial" pitchFamily="34" charset="0"/>
              </a:rPr>
              <a:t>, Gel, </a:t>
            </a:r>
            <a:r>
              <a:rPr lang="en-US" sz="2400" b="1" dirty="0">
                <a:latin typeface="Arial" pitchFamily="34" charset="0"/>
                <a:cs typeface="Arial" pitchFamily="34" charset="0"/>
              </a:rPr>
              <a:t>and </a:t>
            </a:r>
            <a:r>
              <a:rPr lang="en-US" sz="2400" b="1" dirty="0" smtClean="0">
                <a:latin typeface="Arial" pitchFamily="34" charset="0"/>
                <a:cs typeface="Arial" pitchFamily="34" charset="0"/>
              </a:rPr>
              <a:t>GaInP</a:t>
            </a:r>
            <a:r>
              <a:rPr lang="en-US" sz="2400" b="1" baseline="-25000" dirty="0" smtClean="0">
                <a:latin typeface="Arial" pitchFamily="34" charset="0"/>
                <a:cs typeface="Arial" pitchFamily="34" charset="0"/>
              </a:rPr>
              <a:t>2</a:t>
            </a:r>
            <a:endParaRPr lang="en-US" sz="2400" b="1" dirty="0">
              <a:latin typeface="Arial" pitchFamily="34" charset="0"/>
              <a:cs typeface="Arial" pitchFamily="34" charset="0"/>
            </a:endParaRPr>
          </a:p>
          <a:p>
            <a:pPr marL="457200" indent="-457200">
              <a:buFont typeface="Arial" pitchFamily="34" charset="0"/>
              <a:buChar char="•"/>
            </a:pPr>
            <a:r>
              <a:rPr lang="en-US" sz="2400" b="1" dirty="0" smtClean="0">
                <a:latin typeface="Arial" pitchFamily="34" charset="0"/>
                <a:cs typeface="Arial" pitchFamily="34" charset="0"/>
              </a:rPr>
              <a:t>Each </a:t>
            </a:r>
            <a:r>
              <a:rPr lang="en-US" sz="2400" b="1" dirty="0">
                <a:latin typeface="Arial" pitchFamily="34" charset="0"/>
                <a:cs typeface="Arial" pitchFamily="34" charset="0"/>
              </a:rPr>
              <a:t>type of semiconductor will have a characteristic band gap energy which, loosely speaking, causes it to absorb light most efficiently at a certain color, or more precisely, to absorb electromagnetic radiation over a portion of </a:t>
            </a:r>
            <a:r>
              <a:rPr lang="en-US" sz="2400" b="1" dirty="0" smtClean="0">
                <a:latin typeface="Arial" pitchFamily="34" charset="0"/>
                <a:cs typeface="Arial" pitchFamily="34" charset="0"/>
              </a:rPr>
              <a:t>the </a:t>
            </a:r>
            <a:r>
              <a:rPr lang="en-US" sz="2400" b="1" dirty="0">
                <a:latin typeface="Arial" pitchFamily="34" charset="0"/>
                <a:cs typeface="Arial" pitchFamily="34" charset="0"/>
              </a:rPr>
              <a:t>spectrum</a:t>
            </a:r>
            <a:endParaRPr lang="en-US" sz="2400" b="1" dirty="0" smtClean="0">
              <a:latin typeface="Arial" pitchFamily="34" charset="0"/>
              <a:cs typeface="Arial" pitchFamily="34" charset="0"/>
            </a:endParaRPr>
          </a:p>
        </p:txBody>
      </p:sp>
    </p:spTree>
    <p:extLst>
      <p:ext uri="{BB962C8B-B14F-4D97-AF65-F5344CB8AC3E}">
        <p14:creationId xmlns:p14="http://schemas.microsoft.com/office/powerpoint/2010/main" xmlns="" val="20293889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25</a:t>
            </a:fld>
            <a:endParaRPr lang="en-US"/>
          </a:p>
        </p:txBody>
      </p:sp>
      <p:sp>
        <p:nvSpPr>
          <p:cNvPr id="5" name="TextBox 4"/>
          <p:cNvSpPr txBox="1"/>
          <p:nvPr/>
        </p:nvSpPr>
        <p:spPr>
          <a:xfrm>
            <a:off x="228600" y="304800"/>
            <a:ext cx="8534400" cy="4524315"/>
          </a:xfrm>
          <a:prstGeom prst="rect">
            <a:avLst/>
          </a:prstGeom>
          <a:noFill/>
        </p:spPr>
        <p:txBody>
          <a:bodyPr wrap="square" rtlCol="0">
            <a:spAutoFit/>
          </a:bodyPr>
          <a:lstStyle/>
          <a:p>
            <a:pPr marL="457200" indent="-4572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semiconductors are carefully chosen to absorb nearly all of the solar spectrum, thus generating electricity from as much of the solar energy as </a:t>
            </a:r>
            <a:r>
              <a:rPr lang="en-US" sz="2400" b="1" dirty="0" smtClean="0">
                <a:latin typeface="Arial" pitchFamily="34" charset="0"/>
                <a:cs typeface="Arial" pitchFamily="34" charset="0"/>
              </a:rPr>
              <a:t>possible</a:t>
            </a:r>
            <a:endParaRPr lang="en-US" sz="2400" b="1" dirty="0">
              <a:latin typeface="Arial" pitchFamily="34" charset="0"/>
              <a:cs typeface="Arial" pitchFamily="34" charset="0"/>
            </a:endParaRPr>
          </a:p>
          <a:p>
            <a:pPr marL="457200" indent="-457200">
              <a:buFont typeface="Arial" pitchFamily="34" charset="0"/>
              <a:buChar char="•"/>
            </a:pPr>
            <a:r>
              <a:rPr lang="en-US" sz="2400" b="1" dirty="0" err="1">
                <a:latin typeface="Arial" pitchFamily="34" charset="0"/>
                <a:cs typeface="Arial" pitchFamily="34" charset="0"/>
              </a:rPr>
              <a:t>GaAs</a:t>
            </a:r>
            <a:r>
              <a:rPr lang="en-US" sz="2400" b="1" dirty="0">
                <a:latin typeface="Arial" pitchFamily="34" charset="0"/>
                <a:cs typeface="Arial" pitchFamily="34" charset="0"/>
              </a:rPr>
              <a:t> based multijunction devices are the most efficient solar cells to date. In October 2010, triple junction metamorphic cell reached a record high of 42.3%</a:t>
            </a:r>
          </a:p>
          <a:p>
            <a:pPr marL="457200" indent="-457200">
              <a:buFont typeface="Arial" pitchFamily="34" charset="0"/>
              <a:buChar char="•"/>
            </a:pPr>
            <a:r>
              <a:rPr lang="en-US" sz="2400" b="1" dirty="0">
                <a:latin typeface="Arial" pitchFamily="34" charset="0"/>
                <a:cs typeface="Arial" pitchFamily="34" charset="0"/>
              </a:rPr>
              <a:t>This technology is currently being utilized in the Mars Exploration Rover missions which have run far past their 90 day design </a:t>
            </a:r>
            <a:r>
              <a:rPr lang="en-US" sz="2400" b="1" dirty="0" smtClean="0">
                <a:latin typeface="Arial" pitchFamily="34" charset="0"/>
                <a:cs typeface="Arial" pitchFamily="34" charset="0"/>
              </a:rPr>
              <a:t>life</a:t>
            </a:r>
            <a:endParaRPr lang="en-US" sz="2400" b="1" dirty="0">
              <a:latin typeface="Arial" pitchFamily="34" charset="0"/>
              <a:cs typeface="Arial" pitchFamily="34" charset="0"/>
            </a:endParaRPr>
          </a:p>
          <a:p>
            <a:endParaRPr lang="en-US" sz="2400" b="1" dirty="0" smtClean="0"/>
          </a:p>
        </p:txBody>
      </p:sp>
    </p:spTree>
    <p:extLst>
      <p:ext uri="{BB962C8B-B14F-4D97-AF65-F5344CB8AC3E}">
        <p14:creationId xmlns:p14="http://schemas.microsoft.com/office/powerpoint/2010/main" xmlns="" val="10117860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26</a:t>
            </a:fld>
            <a:endParaRPr lang="en-US"/>
          </a:p>
        </p:txBody>
      </p:sp>
      <p:sp>
        <p:nvSpPr>
          <p:cNvPr id="5" name="TextBox 4"/>
          <p:cNvSpPr txBox="1"/>
          <p:nvPr/>
        </p:nvSpPr>
        <p:spPr>
          <a:xfrm>
            <a:off x="304800" y="304800"/>
            <a:ext cx="8382000" cy="6001643"/>
          </a:xfrm>
          <a:prstGeom prst="rect">
            <a:avLst/>
          </a:prstGeom>
          <a:noFill/>
        </p:spPr>
        <p:txBody>
          <a:bodyPr wrap="square" rtlCol="0">
            <a:spAutoFit/>
          </a:bodyPr>
          <a:lstStyle/>
          <a:p>
            <a:pPr marL="457200" indent="-457200">
              <a:buFont typeface="Arial" pitchFamily="34" charset="0"/>
              <a:buChar char="•"/>
            </a:pPr>
            <a:r>
              <a:rPr lang="en-US" sz="2400" b="1" dirty="0">
                <a:latin typeface="Arial" pitchFamily="34" charset="0"/>
                <a:cs typeface="Arial" pitchFamily="34" charset="0"/>
              </a:rPr>
              <a:t>Tandem solar cells based on monolithic, series connected, gallium indium phosphide (</a:t>
            </a:r>
            <a:r>
              <a:rPr lang="en-US" sz="2400" b="1" dirty="0" err="1">
                <a:latin typeface="Arial" pitchFamily="34" charset="0"/>
                <a:cs typeface="Arial" pitchFamily="34" charset="0"/>
              </a:rPr>
              <a:t>GaInP</a:t>
            </a:r>
            <a:r>
              <a:rPr lang="en-US" sz="2400" b="1" dirty="0">
                <a:latin typeface="Arial" pitchFamily="34" charset="0"/>
                <a:cs typeface="Arial" pitchFamily="34" charset="0"/>
              </a:rPr>
              <a:t>), gallium arsenide </a:t>
            </a:r>
            <a:r>
              <a:rPr lang="en-US" sz="2400" b="1" dirty="0" err="1">
                <a:latin typeface="Arial" pitchFamily="34" charset="0"/>
                <a:cs typeface="Arial" pitchFamily="34" charset="0"/>
              </a:rPr>
              <a:t>GaAs</a:t>
            </a:r>
            <a:r>
              <a:rPr lang="en-US" sz="2400" b="1" dirty="0">
                <a:latin typeface="Arial" pitchFamily="34" charset="0"/>
                <a:cs typeface="Arial" pitchFamily="34" charset="0"/>
              </a:rPr>
              <a:t>, and </a:t>
            </a:r>
            <a:r>
              <a:rPr lang="en-US" sz="2400" b="1" dirty="0" err="1" smtClean="0">
                <a:latin typeface="Arial" pitchFamily="34" charset="0"/>
                <a:cs typeface="Arial" pitchFamily="34" charset="0"/>
              </a:rPr>
              <a:t>germaniu</a:t>
            </a:r>
            <a:endParaRPr lang="en-US" sz="2400" b="1" dirty="0" smtClean="0">
              <a:latin typeface="Arial" pitchFamily="34" charset="0"/>
              <a:cs typeface="Arial" pitchFamily="34" charset="0"/>
            </a:endParaRPr>
          </a:p>
          <a:p>
            <a:pPr marL="457200" indent="-457200">
              <a:buFont typeface="Arial" pitchFamily="34" charset="0"/>
              <a:buChar char="•"/>
            </a:pPr>
            <a:r>
              <a:rPr lang="en-US" sz="2400" b="1" dirty="0" err="1" smtClean="0">
                <a:latin typeface="Arial" pitchFamily="34" charset="0"/>
                <a:cs typeface="Arial" pitchFamily="34" charset="0"/>
              </a:rPr>
              <a:t>Ge</a:t>
            </a:r>
            <a:r>
              <a:rPr lang="en-US" sz="2400" b="1" dirty="0" smtClean="0">
                <a:latin typeface="Arial" pitchFamily="34" charset="0"/>
                <a:cs typeface="Arial" pitchFamily="34" charset="0"/>
              </a:rPr>
              <a:t> </a:t>
            </a:r>
            <a:r>
              <a:rPr lang="en-US" sz="2400" b="1" dirty="0" err="1">
                <a:latin typeface="Arial" pitchFamily="34" charset="0"/>
                <a:cs typeface="Arial" pitchFamily="34" charset="0"/>
              </a:rPr>
              <a:t>pn</a:t>
            </a:r>
            <a:r>
              <a:rPr lang="en-US" sz="2400" b="1" dirty="0">
                <a:latin typeface="Arial" pitchFamily="34" charset="0"/>
                <a:cs typeface="Arial" pitchFamily="34" charset="0"/>
              </a:rPr>
              <a:t> junctions, are seeing demand rapidly </a:t>
            </a:r>
            <a:r>
              <a:rPr lang="en-US" sz="2400" b="1" dirty="0" smtClean="0">
                <a:latin typeface="Arial" pitchFamily="34" charset="0"/>
                <a:cs typeface="Arial" pitchFamily="34" charset="0"/>
              </a:rPr>
              <a:t>rise</a:t>
            </a:r>
          </a:p>
          <a:p>
            <a:pPr marL="457200" indent="-457200">
              <a:buFont typeface="Arial" pitchFamily="34" charset="0"/>
              <a:buChar char="•"/>
            </a:pPr>
            <a:r>
              <a:rPr lang="en-US" sz="2400" b="1" dirty="0" smtClean="0">
                <a:latin typeface="Arial" pitchFamily="34" charset="0"/>
                <a:cs typeface="Arial" pitchFamily="34" charset="0"/>
              </a:rPr>
              <a:t>Between </a:t>
            </a:r>
            <a:r>
              <a:rPr lang="en-US" sz="2400" b="1" dirty="0">
                <a:latin typeface="Arial" pitchFamily="34" charset="0"/>
                <a:cs typeface="Arial" pitchFamily="34" charset="0"/>
              </a:rPr>
              <a:t>December 2006 and December 2007, the cost of 4N gallium metal rose from about $350 per kg to $680 per </a:t>
            </a:r>
            <a:r>
              <a:rPr lang="en-US" sz="2400" b="1" dirty="0" smtClean="0">
                <a:latin typeface="Arial" pitchFamily="34" charset="0"/>
                <a:cs typeface="Arial" pitchFamily="34" charset="0"/>
              </a:rPr>
              <a:t>kg</a:t>
            </a:r>
          </a:p>
          <a:p>
            <a:pPr marL="457200" indent="-457200">
              <a:buFont typeface="Arial" pitchFamily="34" charset="0"/>
              <a:buChar char="•"/>
            </a:pPr>
            <a:r>
              <a:rPr lang="en-US" sz="2400" b="1" dirty="0" smtClean="0">
                <a:latin typeface="Arial" pitchFamily="34" charset="0"/>
                <a:cs typeface="Arial" pitchFamily="34" charset="0"/>
              </a:rPr>
              <a:t>Additionally</a:t>
            </a:r>
            <a:r>
              <a:rPr lang="en-US" sz="2400" b="1" dirty="0">
                <a:latin typeface="Arial" pitchFamily="34" charset="0"/>
                <a:cs typeface="Arial" pitchFamily="34" charset="0"/>
              </a:rPr>
              <a:t>, germanium metal prices have risen substantially to $1000–$1200 per kg this </a:t>
            </a:r>
            <a:r>
              <a:rPr lang="en-US" sz="2400" b="1" dirty="0" smtClean="0">
                <a:latin typeface="Arial" pitchFamily="34" charset="0"/>
                <a:cs typeface="Arial" pitchFamily="34" charset="0"/>
              </a:rPr>
              <a:t>year</a:t>
            </a:r>
          </a:p>
          <a:p>
            <a:pPr marL="457200" indent="-457200">
              <a:buFont typeface="Arial" pitchFamily="34" charset="0"/>
              <a:buChar char="•"/>
            </a:pPr>
            <a:r>
              <a:rPr lang="en-US" sz="2400" b="1" dirty="0" smtClean="0">
                <a:latin typeface="Arial" pitchFamily="34" charset="0"/>
                <a:cs typeface="Arial" pitchFamily="34" charset="0"/>
              </a:rPr>
              <a:t>Those </a:t>
            </a:r>
            <a:r>
              <a:rPr lang="en-US" sz="2400" b="1" dirty="0">
                <a:latin typeface="Arial" pitchFamily="34" charset="0"/>
                <a:cs typeface="Arial" pitchFamily="34" charset="0"/>
              </a:rPr>
              <a:t>materials include gallium (4N, 6N and 7N </a:t>
            </a:r>
            <a:r>
              <a:rPr lang="en-US" sz="2400" b="1" dirty="0" err="1">
                <a:latin typeface="Arial" pitchFamily="34" charset="0"/>
                <a:cs typeface="Arial" pitchFamily="34" charset="0"/>
              </a:rPr>
              <a:t>Ga</a:t>
            </a:r>
            <a:r>
              <a:rPr lang="en-US" sz="2400" b="1" dirty="0">
                <a:latin typeface="Arial" pitchFamily="34" charset="0"/>
                <a:cs typeface="Arial" pitchFamily="34" charset="0"/>
              </a:rPr>
              <a:t>), arsenic (4N, 6N and 7N) and germanium, </a:t>
            </a:r>
            <a:r>
              <a:rPr lang="en-US" sz="2400" b="1" dirty="0" err="1">
                <a:latin typeface="Arial" pitchFamily="34" charset="0"/>
                <a:cs typeface="Arial" pitchFamily="34" charset="0"/>
              </a:rPr>
              <a:t>pyrolitic</a:t>
            </a:r>
            <a:r>
              <a:rPr lang="en-US" sz="2400" b="1" dirty="0">
                <a:latin typeface="Arial" pitchFamily="34" charset="0"/>
                <a:cs typeface="Arial" pitchFamily="34" charset="0"/>
              </a:rPr>
              <a:t> boron nitride (</a:t>
            </a:r>
            <a:r>
              <a:rPr lang="en-US" sz="2400" b="1" dirty="0" err="1">
                <a:latin typeface="Arial" pitchFamily="34" charset="0"/>
                <a:cs typeface="Arial" pitchFamily="34" charset="0"/>
              </a:rPr>
              <a:t>pBN</a:t>
            </a:r>
            <a:r>
              <a:rPr lang="en-US" sz="2400" b="1" dirty="0">
                <a:latin typeface="Arial" pitchFamily="34" charset="0"/>
                <a:cs typeface="Arial" pitchFamily="34" charset="0"/>
              </a:rPr>
              <a:t>) crucibles for growing crystals, and boron </a:t>
            </a:r>
            <a:r>
              <a:rPr lang="en-US" sz="2400" b="1" dirty="0" smtClean="0">
                <a:latin typeface="Arial" pitchFamily="34" charset="0"/>
                <a:cs typeface="Arial" pitchFamily="34" charset="0"/>
              </a:rPr>
              <a:t>oxide</a:t>
            </a:r>
          </a:p>
          <a:p>
            <a:pPr marL="457200" indent="-457200">
              <a:buFont typeface="Arial" pitchFamily="34" charset="0"/>
              <a:buChar char="•"/>
            </a:pPr>
            <a:r>
              <a:rPr lang="en-US" sz="2400" b="1" dirty="0">
                <a:latin typeface="Arial" pitchFamily="34" charset="0"/>
                <a:cs typeface="Arial" pitchFamily="34" charset="0"/>
              </a:rPr>
              <a:t>T</a:t>
            </a:r>
            <a:r>
              <a:rPr lang="en-US" sz="2400" b="1" dirty="0" smtClean="0">
                <a:latin typeface="Arial" pitchFamily="34" charset="0"/>
                <a:cs typeface="Arial" pitchFamily="34" charset="0"/>
              </a:rPr>
              <a:t>hese </a:t>
            </a:r>
            <a:r>
              <a:rPr lang="en-US" sz="2400" b="1" dirty="0">
                <a:latin typeface="Arial" pitchFamily="34" charset="0"/>
                <a:cs typeface="Arial" pitchFamily="34" charset="0"/>
              </a:rPr>
              <a:t>products are critical to the entire substrate manufacturing industry.</a:t>
            </a:r>
          </a:p>
          <a:p>
            <a:endParaRPr lang="en-US" sz="2400" b="1" dirty="0" smtClean="0"/>
          </a:p>
        </p:txBody>
      </p:sp>
    </p:spTree>
    <p:extLst>
      <p:ext uri="{BB962C8B-B14F-4D97-AF65-F5344CB8AC3E}">
        <p14:creationId xmlns:p14="http://schemas.microsoft.com/office/powerpoint/2010/main" xmlns="" val="212949221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27</a:t>
            </a:fld>
            <a:endParaRPr lang="en-US"/>
          </a:p>
        </p:txBody>
      </p:sp>
      <p:sp>
        <p:nvSpPr>
          <p:cNvPr id="6" name="TextBox 5"/>
          <p:cNvSpPr txBox="1"/>
          <p:nvPr/>
        </p:nvSpPr>
        <p:spPr>
          <a:xfrm>
            <a:off x="533400" y="381000"/>
            <a:ext cx="8305800" cy="5262979"/>
          </a:xfrm>
          <a:prstGeom prst="rect">
            <a:avLst/>
          </a:prstGeom>
          <a:noFill/>
        </p:spPr>
        <p:txBody>
          <a:bodyPr wrap="square" rtlCol="0">
            <a:spAutoFit/>
          </a:bodyPr>
          <a:lstStyle/>
          <a:p>
            <a:r>
              <a:rPr lang="en-US" sz="2400" b="1" dirty="0" smtClean="0"/>
              <a:t>Light-absorbing </a:t>
            </a:r>
            <a:r>
              <a:rPr lang="en-US" sz="2400" b="1" dirty="0"/>
              <a:t>dyes (DSSC)</a:t>
            </a:r>
            <a:endParaRPr lang="en-US" sz="2400" dirty="0"/>
          </a:p>
          <a:p>
            <a:r>
              <a:rPr lang="en-US" sz="2400" i="1" dirty="0" smtClean="0"/>
              <a:t> </a:t>
            </a:r>
            <a:endParaRPr lang="en-US" sz="2400" dirty="0"/>
          </a:p>
          <a:p>
            <a:pPr marL="457200" indent="-457200">
              <a:buFont typeface="Arial" pitchFamily="34" charset="0"/>
              <a:buChar char="•"/>
            </a:pPr>
            <a:r>
              <a:rPr lang="en-US" sz="2400" b="1" dirty="0">
                <a:latin typeface="Arial" pitchFamily="34" charset="0"/>
                <a:cs typeface="Arial" pitchFamily="34" charset="0"/>
              </a:rPr>
              <a:t>Dye-sensitized solar cells (DSSCs) are made of low-cost materials and do not need elaborate equipment to manufacture, so they can be made in a DIY fashion, possibly allowing players to produce more of this type of solar cell than </a:t>
            </a:r>
            <a:r>
              <a:rPr lang="en-US" sz="2400" b="1" dirty="0" smtClean="0">
                <a:latin typeface="Arial" pitchFamily="34" charset="0"/>
                <a:cs typeface="Arial" pitchFamily="34" charset="0"/>
              </a:rPr>
              <a:t>others</a:t>
            </a:r>
          </a:p>
          <a:p>
            <a:pPr marL="457200" indent="-457200">
              <a:buFont typeface="Arial" pitchFamily="34" charset="0"/>
              <a:buChar char="•"/>
            </a:pPr>
            <a:r>
              <a:rPr lang="en-US" sz="2400" b="1" dirty="0" smtClean="0">
                <a:latin typeface="Arial" pitchFamily="34" charset="0"/>
                <a:cs typeface="Arial" pitchFamily="34" charset="0"/>
              </a:rPr>
              <a:t>In </a:t>
            </a:r>
            <a:r>
              <a:rPr lang="en-US" sz="2400" b="1" dirty="0">
                <a:latin typeface="Arial" pitchFamily="34" charset="0"/>
                <a:cs typeface="Arial" pitchFamily="34" charset="0"/>
              </a:rPr>
              <a:t>bulk it should be significantly less expensive than older solid-state cell </a:t>
            </a:r>
            <a:r>
              <a:rPr lang="en-US" sz="2400" b="1" dirty="0" smtClean="0">
                <a:latin typeface="Arial" pitchFamily="34" charset="0"/>
                <a:cs typeface="Arial" pitchFamily="34" charset="0"/>
              </a:rPr>
              <a:t>designs</a:t>
            </a:r>
          </a:p>
          <a:p>
            <a:pPr marL="457200" indent="-457200">
              <a:buFont typeface="Arial" pitchFamily="34" charset="0"/>
              <a:buChar char="•"/>
            </a:pPr>
            <a:r>
              <a:rPr lang="en-US" sz="2400" b="1" dirty="0" smtClean="0">
                <a:latin typeface="Arial" pitchFamily="34" charset="0"/>
                <a:cs typeface="Arial" pitchFamily="34" charset="0"/>
              </a:rPr>
              <a:t>DSSC's </a:t>
            </a:r>
            <a:r>
              <a:rPr lang="en-US" sz="2400" b="1" dirty="0">
                <a:latin typeface="Arial" pitchFamily="34" charset="0"/>
                <a:cs typeface="Arial" pitchFamily="34" charset="0"/>
              </a:rPr>
              <a:t>can be engineered into flexible sheets, and although its conversion efficiency is less than the best thin film cells, its price/performance ratio should be high enough to allow them to compete with fossil fuel electrical </a:t>
            </a:r>
            <a:r>
              <a:rPr lang="en-US" sz="2400" b="1" dirty="0" smtClean="0">
                <a:latin typeface="Arial" pitchFamily="34" charset="0"/>
                <a:cs typeface="Arial" pitchFamily="34" charset="0"/>
              </a:rPr>
              <a:t>generation</a:t>
            </a:r>
            <a:endParaRPr lang="en-US" sz="2400" b="1" dirty="0" smtClean="0"/>
          </a:p>
        </p:txBody>
      </p:sp>
    </p:spTree>
    <p:extLst>
      <p:ext uri="{BB962C8B-B14F-4D97-AF65-F5344CB8AC3E}">
        <p14:creationId xmlns:p14="http://schemas.microsoft.com/office/powerpoint/2010/main" xmlns="" val="263886559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28</a:t>
            </a:fld>
            <a:endParaRPr lang="en-US"/>
          </a:p>
        </p:txBody>
      </p:sp>
      <p:sp>
        <p:nvSpPr>
          <p:cNvPr id="6" name="TextBox 5"/>
          <p:cNvSpPr txBox="1"/>
          <p:nvPr/>
        </p:nvSpPr>
        <p:spPr>
          <a:xfrm>
            <a:off x="228600" y="304800"/>
            <a:ext cx="8458200" cy="5262979"/>
          </a:xfrm>
          <a:prstGeom prst="rect">
            <a:avLst/>
          </a:prstGeom>
          <a:noFill/>
        </p:spPr>
        <p:txBody>
          <a:bodyPr wrap="square" rtlCol="0">
            <a:spAutoFit/>
          </a:bodyPr>
          <a:lstStyle/>
          <a:p>
            <a:pPr marL="457200" indent="-457200">
              <a:buFont typeface="Arial" pitchFamily="34" charset="0"/>
              <a:buChar char="•"/>
            </a:pPr>
            <a:r>
              <a:rPr lang="en-US" sz="2400" b="1" dirty="0">
                <a:latin typeface="Arial" pitchFamily="34" charset="0"/>
                <a:cs typeface="Arial" pitchFamily="34" charset="0"/>
              </a:rPr>
              <a:t>Typically </a:t>
            </a:r>
            <a:r>
              <a:rPr lang="en-US" sz="2400" b="1" dirty="0" smtClean="0">
                <a:latin typeface="Arial" pitchFamily="34" charset="0"/>
                <a:cs typeface="Arial" pitchFamily="34" charset="0"/>
              </a:rPr>
              <a:t>a ruthenium metalloorganic dye (</a:t>
            </a:r>
            <a:r>
              <a:rPr lang="en-US" sz="2400" b="1" dirty="0" err="1" smtClean="0">
                <a:latin typeface="Arial" pitchFamily="34" charset="0"/>
                <a:cs typeface="Arial" pitchFamily="34" charset="0"/>
              </a:rPr>
              <a:t>Ru</a:t>
            </a:r>
            <a:r>
              <a:rPr lang="en-US" sz="2400" b="1" dirty="0" smtClean="0">
                <a:latin typeface="Arial" pitchFamily="34" charset="0"/>
                <a:cs typeface="Arial" pitchFamily="34" charset="0"/>
              </a:rPr>
              <a:t>-centered) </a:t>
            </a:r>
            <a:r>
              <a:rPr lang="en-US" sz="2400" b="1" dirty="0">
                <a:latin typeface="Arial" pitchFamily="34" charset="0"/>
                <a:cs typeface="Arial" pitchFamily="34" charset="0"/>
              </a:rPr>
              <a:t>is used as </a:t>
            </a:r>
            <a:r>
              <a:rPr lang="en-US" sz="2400" b="1" dirty="0" smtClean="0">
                <a:latin typeface="Arial" pitchFamily="34" charset="0"/>
                <a:cs typeface="Arial" pitchFamily="34" charset="0"/>
              </a:rPr>
              <a:t>a monolayer </a:t>
            </a:r>
            <a:r>
              <a:rPr lang="en-US" sz="2400" b="1" dirty="0">
                <a:latin typeface="Arial" pitchFamily="34" charset="0"/>
                <a:cs typeface="Arial" pitchFamily="34" charset="0"/>
              </a:rPr>
              <a:t>of light-absorbing </a:t>
            </a:r>
            <a:r>
              <a:rPr lang="en-US" sz="2400" b="1" dirty="0" smtClean="0">
                <a:latin typeface="Arial" pitchFamily="34" charset="0"/>
                <a:cs typeface="Arial" pitchFamily="34" charset="0"/>
              </a:rPr>
              <a:t>material</a:t>
            </a:r>
          </a:p>
          <a:p>
            <a:pPr marL="457200" indent="-4572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dye-sensitized solar cell depends on </a:t>
            </a:r>
            <a:r>
              <a:rPr lang="en-US" sz="2400" b="1" dirty="0" smtClean="0">
                <a:latin typeface="Arial" pitchFamily="34" charset="0"/>
                <a:cs typeface="Arial" pitchFamily="34" charset="0"/>
              </a:rPr>
              <a:t>a </a:t>
            </a:r>
            <a:r>
              <a:rPr lang="en-US" sz="2400" b="1" dirty="0" err="1" smtClean="0">
                <a:latin typeface="Arial" pitchFamily="34" charset="0"/>
                <a:cs typeface="Arial" pitchFamily="34" charset="0"/>
              </a:rPr>
              <a:t>mesoporous</a:t>
            </a:r>
            <a:r>
              <a:rPr lang="en-US" sz="2400" b="1" dirty="0" smtClean="0">
                <a:latin typeface="Arial" pitchFamily="34" charset="0"/>
                <a:cs typeface="Arial" pitchFamily="34" charset="0"/>
              </a:rPr>
              <a:t> </a:t>
            </a:r>
            <a:r>
              <a:rPr lang="en-US" sz="2400" b="1" dirty="0">
                <a:latin typeface="Arial" pitchFamily="34" charset="0"/>
                <a:cs typeface="Arial" pitchFamily="34" charset="0"/>
              </a:rPr>
              <a:t>layer </a:t>
            </a:r>
            <a:r>
              <a:rPr lang="en-US" sz="2400" b="1" dirty="0" smtClean="0">
                <a:latin typeface="Arial" pitchFamily="34" charset="0"/>
                <a:cs typeface="Arial" pitchFamily="34" charset="0"/>
              </a:rPr>
              <a:t>of </a:t>
            </a:r>
            <a:r>
              <a:rPr lang="en-US" sz="2400" b="1" dirty="0" err="1" smtClean="0">
                <a:latin typeface="Arial" pitchFamily="34" charset="0"/>
                <a:cs typeface="Arial" pitchFamily="34" charset="0"/>
              </a:rPr>
              <a:t>nanoparticulate</a:t>
            </a:r>
            <a:r>
              <a:rPr lang="en-US" sz="2400" b="1" dirty="0" smtClean="0">
                <a:latin typeface="Arial" pitchFamily="34" charset="0"/>
                <a:cs typeface="Arial" pitchFamily="34" charset="0"/>
              </a:rPr>
              <a:t> titanium dioxide </a:t>
            </a:r>
            <a:r>
              <a:rPr lang="en-US" sz="2400" b="1" dirty="0">
                <a:latin typeface="Arial" pitchFamily="34" charset="0"/>
                <a:cs typeface="Arial" pitchFamily="34" charset="0"/>
              </a:rPr>
              <a:t>to greatly amplify the surface area (200–300 m</a:t>
            </a:r>
            <a:r>
              <a:rPr lang="en-US" sz="2400" b="1" baseline="30000" dirty="0">
                <a:latin typeface="Arial" pitchFamily="34" charset="0"/>
                <a:cs typeface="Arial" pitchFamily="34" charset="0"/>
              </a:rPr>
              <a:t>2</a:t>
            </a:r>
            <a:r>
              <a:rPr lang="en-US" sz="2400" b="1" dirty="0">
                <a:latin typeface="Arial" pitchFamily="34" charset="0"/>
                <a:cs typeface="Arial" pitchFamily="34" charset="0"/>
              </a:rPr>
              <a:t>/g TiO</a:t>
            </a:r>
            <a:r>
              <a:rPr lang="en-US" sz="2400" b="1" baseline="-25000" dirty="0">
                <a:latin typeface="Arial" pitchFamily="34" charset="0"/>
                <a:cs typeface="Arial" pitchFamily="34" charset="0"/>
              </a:rPr>
              <a:t>2</a:t>
            </a:r>
            <a:r>
              <a:rPr lang="en-US" sz="2400" b="1" dirty="0">
                <a:latin typeface="Arial" pitchFamily="34" charset="0"/>
                <a:cs typeface="Arial" pitchFamily="34" charset="0"/>
              </a:rPr>
              <a:t>, as compared to approximately 10 m</a:t>
            </a:r>
            <a:r>
              <a:rPr lang="en-US" sz="2400" b="1" baseline="30000" dirty="0">
                <a:latin typeface="Arial" pitchFamily="34" charset="0"/>
                <a:cs typeface="Arial" pitchFamily="34" charset="0"/>
              </a:rPr>
              <a:t>2</a:t>
            </a:r>
            <a:r>
              <a:rPr lang="en-US" sz="2400" b="1" dirty="0">
                <a:latin typeface="Arial" pitchFamily="34" charset="0"/>
                <a:cs typeface="Arial" pitchFamily="34" charset="0"/>
              </a:rPr>
              <a:t>/g of flat single </a:t>
            </a:r>
            <a:r>
              <a:rPr lang="en-US" sz="2400" b="1" dirty="0" smtClean="0">
                <a:latin typeface="Arial" pitchFamily="34" charset="0"/>
                <a:cs typeface="Arial" pitchFamily="34" charset="0"/>
              </a:rPr>
              <a:t>crystal)</a:t>
            </a:r>
          </a:p>
          <a:p>
            <a:pPr marL="457200" indent="-4572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photogenerated electrons from the </a:t>
            </a:r>
            <a:r>
              <a:rPr lang="en-US" sz="2400" b="1" i="1" dirty="0">
                <a:latin typeface="Arial" pitchFamily="34" charset="0"/>
                <a:cs typeface="Arial" pitchFamily="34" charset="0"/>
              </a:rPr>
              <a:t>light absorbing dye</a:t>
            </a:r>
            <a:r>
              <a:rPr lang="en-US" sz="2400" b="1" dirty="0">
                <a:latin typeface="Arial" pitchFamily="34" charset="0"/>
                <a:cs typeface="Arial" pitchFamily="34" charset="0"/>
              </a:rPr>
              <a:t> are passed on to the </a:t>
            </a:r>
            <a:r>
              <a:rPr lang="en-US" sz="2400" b="1" i="1" dirty="0">
                <a:latin typeface="Arial" pitchFamily="34" charset="0"/>
                <a:cs typeface="Arial" pitchFamily="34" charset="0"/>
              </a:rPr>
              <a:t>n-type</a:t>
            </a:r>
            <a:r>
              <a:rPr lang="en-US" sz="2400" b="1" dirty="0">
                <a:latin typeface="Arial" pitchFamily="34" charset="0"/>
                <a:cs typeface="Arial" pitchFamily="34" charset="0"/>
              </a:rPr>
              <a:t> TiO</a:t>
            </a:r>
            <a:r>
              <a:rPr lang="en-US" sz="2400" b="1" baseline="-25000" dirty="0">
                <a:latin typeface="Arial" pitchFamily="34" charset="0"/>
                <a:cs typeface="Arial" pitchFamily="34" charset="0"/>
              </a:rPr>
              <a:t>2</a:t>
            </a:r>
            <a:r>
              <a:rPr lang="en-US" sz="2400" b="1" dirty="0">
                <a:latin typeface="Arial" pitchFamily="34" charset="0"/>
                <a:cs typeface="Arial" pitchFamily="34" charset="0"/>
              </a:rPr>
              <a:t>, and the holes are absorbed by </a:t>
            </a:r>
            <a:r>
              <a:rPr lang="en-US" sz="2400" b="1" dirty="0" smtClean="0">
                <a:latin typeface="Arial" pitchFamily="34" charset="0"/>
                <a:cs typeface="Arial" pitchFamily="34" charset="0"/>
              </a:rPr>
              <a:t>an electrolyte on </a:t>
            </a:r>
            <a:r>
              <a:rPr lang="en-US" sz="2400" b="1" dirty="0">
                <a:latin typeface="Arial" pitchFamily="34" charset="0"/>
                <a:cs typeface="Arial" pitchFamily="34" charset="0"/>
              </a:rPr>
              <a:t>the other side of the </a:t>
            </a:r>
            <a:r>
              <a:rPr lang="en-US" sz="2400" b="1" dirty="0" smtClean="0">
                <a:latin typeface="Arial" pitchFamily="34" charset="0"/>
                <a:cs typeface="Arial" pitchFamily="34" charset="0"/>
              </a:rPr>
              <a:t>dye</a:t>
            </a:r>
          </a:p>
          <a:p>
            <a:pPr marL="457200" indent="-4572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circuit is completed by a redox couple in the electrolyte, which can be liquid or </a:t>
            </a:r>
            <a:r>
              <a:rPr lang="en-US" sz="2400" b="1" dirty="0" smtClean="0">
                <a:latin typeface="Arial" pitchFamily="34" charset="0"/>
                <a:cs typeface="Arial" pitchFamily="34" charset="0"/>
              </a:rPr>
              <a:t>solid</a:t>
            </a:r>
          </a:p>
        </p:txBody>
      </p:sp>
    </p:spTree>
    <p:extLst>
      <p:ext uri="{BB962C8B-B14F-4D97-AF65-F5344CB8AC3E}">
        <p14:creationId xmlns:p14="http://schemas.microsoft.com/office/powerpoint/2010/main" xmlns="" val="34385417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29</a:t>
            </a:fld>
            <a:endParaRPr lang="en-US"/>
          </a:p>
        </p:txBody>
      </p:sp>
      <p:sp>
        <p:nvSpPr>
          <p:cNvPr id="5" name="TextBox 4"/>
          <p:cNvSpPr txBox="1"/>
          <p:nvPr/>
        </p:nvSpPr>
        <p:spPr>
          <a:xfrm>
            <a:off x="304800" y="304800"/>
            <a:ext cx="8458200" cy="6001643"/>
          </a:xfrm>
          <a:prstGeom prst="rect">
            <a:avLst/>
          </a:prstGeom>
          <a:noFill/>
        </p:spPr>
        <p:txBody>
          <a:bodyPr wrap="square" rtlCol="0">
            <a:spAutoFit/>
          </a:bodyPr>
          <a:lstStyle/>
          <a:p>
            <a:pPr marL="457200" indent="-457200">
              <a:buFont typeface="Arial" pitchFamily="34" charset="0"/>
              <a:buChar char="•"/>
            </a:pPr>
            <a:r>
              <a:rPr lang="en-US" sz="2400" b="1" dirty="0">
                <a:latin typeface="Arial" pitchFamily="34" charset="0"/>
                <a:cs typeface="Arial" pitchFamily="34" charset="0"/>
              </a:rPr>
              <a:t>This type of cell allows a more flexible use of materials, and is typically manufactured by screen </a:t>
            </a:r>
            <a:r>
              <a:rPr lang="en-US" sz="2400" b="1" dirty="0" err="1">
                <a:latin typeface="Arial" pitchFamily="34" charset="0"/>
                <a:cs typeface="Arial" pitchFamily="34" charset="0"/>
              </a:rPr>
              <a:t>printingand</a:t>
            </a:r>
            <a:r>
              <a:rPr lang="en-US" sz="2400" b="1" dirty="0">
                <a:latin typeface="Arial" pitchFamily="34" charset="0"/>
                <a:cs typeface="Arial" pitchFamily="34" charset="0"/>
              </a:rPr>
              <a:t>/or use of Ultrasonic </a:t>
            </a:r>
            <a:r>
              <a:rPr lang="en-US" sz="2400" b="1" dirty="0" smtClean="0">
                <a:latin typeface="Arial" pitchFamily="34" charset="0"/>
                <a:cs typeface="Arial" pitchFamily="34" charset="0"/>
              </a:rPr>
              <a:t>nozzles with </a:t>
            </a:r>
            <a:r>
              <a:rPr lang="en-US" sz="2400" b="1" dirty="0">
                <a:latin typeface="Arial" pitchFamily="34" charset="0"/>
                <a:cs typeface="Arial" pitchFamily="34" charset="0"/>
              </a:rPr>
              <a:t>the potential for lower processing costs than those used for </a:t>
            </a:r>
            <a:r>
              <a:rPr lang="en-US" sz="2400" b="1" i="1" dirty="0">
                <a:latin typeface="Arial" pitchFamily="34" charset="0"/>
                <a:cs typeface="Arial" pitchFamily="34" charset="0"/>
              </a:rPr>
              <a:t>bulk</a:t>
            </a:r>
            <a:r>
              <a:rPr lang="en-US" sz="2400" b="1" dirty="0">
                <a:latin typeface="Arial" pitchFamily="34" charset="0"/>
                <a:cs typeface="Arial" pitchFamily="34" charset="0"/>
              </a:rPr>
              <a:t> solar </a:t>
            </a:r>
            <a:r>
              <a:rPr lang="en-US" sz="2400" b="1" dirty="0" smtClean="0">
                <a:latin typeface="Arial" pitchFamily="34" charset="0"/>
                <a:cs typeface="Arial" pitchFamily="34" charset="0"/>
              </a:rPr>
              <a:t>cells</a:t>
            </a:r>
          </a:p>
          <a:p>
            <a:pPr marL="457200" indent="-457200">
              <a:buFont typeface="Arial" pitchFamily="34" charset="0"/>
              <a:buChar char="•"/>
            </a:pPr>
            <a:r>
              <a:rPr lang="en-US" sz="2400" b="1" dirty="0" smtClean="0">
                <a:latin typeface="Arial" pitchFamily="34" charset="0"/>
                <a:cs typeface="Arial" pitchFamily="34" charset="0"/>
              </a:rPr>
              <a:t>However</a:t>
            </a:r>
            <a:r>
              <a:rPr lang="en-US" sz="2400" b="1" dirty="0">
                <a:latin typeface="Arial" pitchFamily="34" charset="0"/>
                <a:cs typeface="Arial" pitchFamily="34" charset="0"/>
              </a:rPr>
              <a:t>, the dyes in these cells also suffer from </a:t>
            </a:r>
            <a:r>
              <a:rPr lang="en-US" sz="2400" b="1" dirty="0" err="1">
                <a:latin typeface="Arial" pitchFamily="34" charset="0"/>
                <a:cs typeface="Arial" pitchFamily="34" charset="0"/>
              </a:rPr>
              <a:t>degradationunder</a:t>
            </a:r>
            <a:r>
              <a:rPr lang="en-US" sz="2400" b="1" dirty="0">
                <a:latin typeface="Arial" pitchFamily="34" charset="0"/>
                <a:cs typeface="Arial" pitchFamily="34" charset="0"/>
              </a:rPr>
              <a:t> heat and </a:t>
            </a:r>
            <a:r>
              <a:rPr lang="en-US" sz="2400" b="1" dirty="0" err="1">
                <a:latin typeface="Arial" pitchFamily="34" charset="0"/>
                <a:cs typeface="Arial" pitchFamily="34" charset="0"/>
              </a:rPr>
              <a:t>UVlight</a:t>
            </a:r>
            <a:r>
              <a:rPr lang="en-US" sz="2400" b="1" dirty="0">
                <a:latin typeface="Arial" pitchFamily="34" charset="0"/>
                <a:cs typeface="Arial" pitchFamily="34" charset="0"/>
              </a:rPr>
              <a:t>, and the cell casing is difficult to seal due to the solvents used in </a:t>
            </a:r>
            <a:r>
              <a:rPr lang="en-US" sz="2400" b="1" dirty="0" smtClean="0">
                <a:latin typeface="Arial" pitchFamily="34" charset="0"/>
                <a:cs typeface="Arial" pitchFamily="34" charset="0"/>
              </a:rPr>
              <a:t>assembly </a:t>
            </a:r>
          </a:p>
          <a:p>
            <a:pPr marL="457200" indent="-457200">
              <a:buFont typeface="Arial" pitchFamily="34" charset="0"/>
              <a:buChar char="•"/>
            </a:pPr>
            <a:r>
              <a:rPr lang="en-US" sz="2400" b="1" dirty="0" smtClean="0">
                <a:latin typeface="Arial" pitchFamily="34" charset="0"/>
                <a:cs typeface="Arial" pitchFamily="34" charset="0"/>
              </a:rPr>
              <a:t>In </a:t>
            </a:r>
            <a:r>
              <a:rPr lang="en-US" sz="2400" b="1" dirty="0">
                <a:latin typeface="Arial" pitchFamily="34" charset="0"/>
                <a:cs typeface="Arial" pitchFamily="34" charset="0"/>
              </a:rPr>
              <a:t>spite of the above, this is a popular emerging technology with some commercial impact forecast within this </a:t>
            </a:r>
            <a:r>
              <a:rPr lang="en-US" sz="2400" b="1" dirty="0" smtClean="0">
                <a:latin typeface="Arial" pitchFamily="34" charset="0"/>
                <a:cs typeface="Arial" pitchFamily="34" charset="0"/>
              </a:rPr>
              <a:t>decade</a:t>
            </a:r>
          </a:p>
          <a:p>
            <a:pPr marL="457200" indent="-4572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first commercial shipment of DSSC solar modules occurred in July 2009 from G24i Innovations</a:t>
            </a:r>
          </a:p>
          <a:p>
            <a:endParaRPr lang="en-US" sz="2400" b="1" dirty="0"/>
          </a:p>
          <a:p>
            <a:endParaRPr lang="en-US" sz="2400" b="1" dirty="0" smtClean="0"/>
          </a:p>
        </p:txBody>
      </p:sp>
    </p:spTree>
    <p:extLst>
      <p:ext uri="{BB962C8B-B14F-4D97-AF65-F5344CB8AC3E}">
        <p14:creationId xmlns:p14="http://schemas.microsoft.com/office/powerpoint/2010/main" xmlns="" val="14259745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EE7A90F-47DD-4177-B146-20652ABBC8DA}" type="slidenum">
              <a:rPr lang="en-US" smtClean="0"/>
              <a:pPr/>
              <a:t>3</a:t>
            </a:fld>
            <a:endParaRPr lang="en-US" dirty="0"/>
          </a:p>
        </p:txBody>
      </p:sp>
      <p:sp>
        <p:nvSpPr>
          <p:cNvPr id="3" name="TextBox 2"/>
          <p:cNvSpPr txBox="1"/>
          <p:nvPr/>
        </p:nvSpPr>
        <p:spPr>
          <a:xfrm>
            <a:off x="304800" y="381000"/>
            <a:ext cx="8382000" cy="6370975"/>
          </a:xfrm>
          <a:prstGeom prst="rect">
            <a:avLst/>
          </a:prstGeom>
          <a:noFill/>
        </p:spPr>
        <p:txBody>
          <a:bodyPr wrap="square" rtlCol="0">
            <a:spAutoFit/>
          </a:bodyPr>
          <a:lstStyle/>
          <a:p>
            <a:r>
              <a:rPr lang="en-US" sz="2400" b="1" dirty="0" smtClean="0"/>
              <a:t>The </a:t>
            </a:r>
            <a:r>
              <a:rPr lang="en-US" sz="2400" b="1" dirty="0"/>
              <a:t>three </a:t>
            </a:r>
            <a:r>
              <a:rPr lang="en-US" sz="2400" b="1" dirty="0" smtClean="0"/>
              <a:t>generations of solar cells</a:t>
            </a:r>
          </a:p>
          <a:p>
            <a:endParaRPr lang="en-US" sz="2400" dirty="0"/>
          </a:p>
          <a:p>
            <a:pPr marL="457200" indent="-457200">
              <a:buFont typeface="Arial" pitchFamily="34" charset="0"/>
              <a:buChar char="•"/>
            </a:pPr>
            <a:r>
              <a:rPr lang="en-US" sz="2400" b="1" dirty="0">
                <a:latin typeface="Arial" pitchFamily="34" charset="0"/>
                <a:cs typeface="Arial" pitchFamily="34" charset="0"/>
              </a:rPr>
              <a:t>Solar cell development is often considered to have taken place in three successive generations, although one of them, the third, is still undergoing research and is not fully </a:t>
            </a:r>
            <a:r>
              <a:rPr lang="en-US" sz="2400" b="1" dirty="0" smtClean="0">
                <a:latin typeface="Arial" pitchFamily="34" charset="0"/>
                <a:cs typeface="Arial" pitchFamily="34" charset="0"/>
              </a:rPr>
              <a:t>developed\</a:t>
            </a:r>
          </a:p>
          <a:p>
            <a:pPr marL="457200" indent="-4572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two previous generations are still in use and are also being developed </a:t>
            </a:r>
            <a:r>
              <a:rPr lang="en-US" sz="2400" b="1" dirty="0" smtClean="0">
                <a:latin typeface="Arial" pitchFamily="34" charset="0"/>
                <a:cs typeface="Arial" pitchFamily="34" charset="0"/>
              </a:rPr>
              <a:t>further</a:t>
            </a:r>
          </a:p>
          <a:p>
            <a:pPr marL="457200" indent="-4572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first generation technologies are the most commonly used ones in commercial production and account for nearly 90% of all cells </a:t>
            </a:r>
            <a:r>
              <a:rPr lang="en-US" sz="2400" b="1" dirty="0" smtClean="0">
                <a:latin typeface="Arial" pitchFamily="34" charset="0"/>
                <a:cs typeface="Arial" pitchFamily="34" charset="0"/>
              </a:rPr>
              <a:t>produced</a:t>
            </a:r>
          </a:p>
          <a:p>
            <a:pPr marL="457200" indent="-457200">
              <a:buFont typeface="Arial" pitchFamily="34" charset="0"/>
              <a:buChar char="•"/>
            </a:pPr>
            <a:r>
              <a:rPr lang="en-US" sz="2400" b="1" dirty="0" smtClean="0">
                <a:latin typeface="Arial" pitchFamily="34" charset="0"/>
                <a:cs typeface="Arial" pitchFamily="34" charset="0"/>
              </a:rPr>
              <a:t>They </a:t>
            </a:r>
            <a:r>
              <a:rPr lang="en-US" sz="2400" b="1" dirty="0">
                <a:latin typeface="Arial" pitchFamily="34" charset="0"/>
                <a:cs typeface="Arial" pitchFamily="34" charset="0"/>
              </a:rPr>
              <a:t>are often described as high-cost and </a:t>
            </a:r>
            <a:r>
              <a:rPr lang="en-US" sz="2400" b="1" dirty="0" smtClean="0">
                <a:latin typeface="Arial" pitchFamily="34" charset="0"/>
                <a:cs typeface="Arial" pitchFamily="34" charset="0"/>
              </a:rPr>
              <a:t>high-efficiency</a:t>
            </a:r>
          </a:p>
          <a:p>
            <a:pPr marL="457200" indent="-457200">
              <a:buFont typeface="Arial" pitchFamily="34" charset="0"/>
              <a:buChar char="•"/>
            </a:pPr>
            <a:r>
              <a:rPr lang="en-US" sz="2400" b="1" dirty="0" smtClean="0">
                <a:latin typeface="Arial" pitchFamily="34" charset="0"/>
                <a:cs typeface="Arial" pitchFamily="34" charset="0"/>
              </a:rPr>
              <a:t>They </a:t>
            </a:r>
            <a:r>
              <a:rPr lang="en-US" sz="2400" b="1" dirty="0">
                <a:latin typeface="Arial" pitchFamily="34" charset="0"/>
                <a:cs typeface="Arial" pitchFamily="34" charset="0"/>
              </a:rPr>
              <a:t>involve high energy and labor inputs, which has prevented major progress in reducing production costs.</a:t>
            </a:r>
          </a:p>
          <a:p>
            <a:endParaRPr lang="en-US" sz="2400" b="1" dirty="0" smtClean="0"/>
          </a:p>
        </p:txBody>
      </p:sp>
    </p:spTree>
    <p:extLst>
      <p:ext uri="{BB962C8B-B14F-4D97-AF65-F5344CB8AC3E}">
        <p14:creationId xmlns:p14="http://schemas.microsoft.com/office/powerpoint/2010/main" xmlns="" val="401515169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30</a:t>
            </a:fld>
            <a:endParaRPr lang="en-US"/>
          </a:p>
        </p:txBody>
      </p:sp>
      <p:sp>
        <p:nvSpPr>
          <p:cNvPr id="5" name="TextBox 4"/>
          <p:cNvSpPr txBox="1"/>
          <p:nvPr/>
        </p:nvSpPr>
        <p:spPr>
          <a:xfrm>
            <a:off x="381000" y="304800"/>
            <a:ext cx="8305800" cy="5139869"/>
          </a:xfrm>
          <a:prstGeom prst="rect">
            <a:avLst/>
          </a:prstGeom>
          <a:noFill/>
        </p:spPr>
        <p:txBody>
          <a:bodyPr wrap="square" rtlCol="0">
            <a:spAutoFit/>
          </a:bodyPr>
          <a:lstStyle/>
          <a:p>
            <a:r>
              <a:rPr lang="en-US" sz="2400" b="1" dirty="0" smtClean="0"/>
              <a:t>Organic/polymer </a:t>
            </a:r>
            <a:r>
              <a:rPr lang="en-US" sz="2400" b="1" dirty="0"/>
              <a:t>solar </a:t>
            </a:r>
            <a:r>
              <a:rPr lang="en-US" sz="2400" b="1" dirty="0" smtClean="0"/>
              <a:t>cells</a:t>
            </a:r>
          </a:p>
          <a:p>
            <a:endParaRPr lang="en-US" sz="2400" dirty="0"/>
          </a:p>
          <a:p>
            <a:pPr marL="457200" indent="-457200">
              <a:buFont typeface="+mj-lt"/>
              <a:buAutoNum type="arabicPeriod"/>
            </a:pPr>
            <a:r>
              <a:rPr lang="en-US" sz="2000" b="1" dirty="0">
                <a:latin typeface="Arial" pitchFamily="34" charset="0"/>
                <a:cs typeface="Arial" pitchFamily="34" charset="0"/>
              </a:rPr>
              <a:t>Organic solar cells are a relatively novel technology, yet hold the promise of a substantial price reduction (over thin-film silicon) and a faster return on investment. These cells can be processed from solution, hence the possibility of a simple roll-to-roll printing process, leading to inexpensive, large scale </a:t>
            </a:r>
            <a:r>
              <a:rPr lang="en-US" sz="2000" b="1" dirty="0" smtClean="0">
                <a:latin typeface="Arial" pitchFamily="34" charset="0"/>
                <a:cs typeface="Arial" pitchFamily="34" charset="0"/>
              </a:rPr>
              <a:t>production</a:t>
            </a:r>
          </a:p>
          <a:p>
            <a:pPr marL="457200" indent="-457200">
              <a:buFont typeface="+mj-lt"/>
              <a:buAutoNum type="arabicPeriod"/>
            </a:pPr>
            <a:r>
              <a:rPr lang="en-US" sz="2000" b="1" dirty="0" smtClean="0">
                <a:latin typeface="Arial" pitchFamily="34" charset="0"/>
                <a:cs typeface="Arial" pitchFamily="34" charset="0"/>
              </a:rPr>
              <a:t>Organic </a:t>
            </a:r>
            <a:r>
              <a:rPr lang="en-US" sz="2000" b="1" dirty="0">
                <a:latin typeface="Arial" pitchFamily="34" charset="0"/>
                <a:cs typeface="Arial" pitchFamily="34" charset="0"/>
              </a:rPr>
              <a:t>solar cells and polymer solar cells are built from thin films (typically 100 nm) of organic semiconductors including polymers, such as polyphenylene </a:t>
            </a:r>
            <a:r>
              <a:rPr lang="en-US" sz="2000" b="1" dirty="0" err="1">
                <a:latin typeface="Arial" pitchFamily="34" charset="0"/>
                <a:cs typeface="Arial" pitchFamily="34" charset="0"/>
              </a:rPr>
              <a:t>vinylene</a:t>
            </a:r>
            <a:r>
              <a:rPr lang="en-US" sz="2000" b="1" dirty="0">
                <a:latin typeface="Arial" pitchFamily="34" charset="0"/>
                <a:cs typeface="Arial" pitchFamily="34" charset="0"/>
              </a:rPr>
              <a:t> and small-molecule compounds like copper </a:t>
            </a:r>
            <a:r>
              <a:rPr lang="en-US" sz="2000" b="1" dirty="0" err="1">
                <a:latin typeface="Arial" pitchFamily="34" charset="0"/>
                <a:cs typeface="Arial" pitchFamily="34" charset="0"/>
              </a:rPr>
              <a:t>phthalocyanine</a:t>
            </a:r>
            <a:r>
              <a:rPr lang="en-US" sz="2000" b="1" dirty="0">
                <a:latin typeface="Arial" pitchFamily="34" charset="0"/>
                <a:cs typeface="Arial" pitchFamily="34" charset="0"/>
              </a:rPr>
              <a:t> (a blue or green organic pigment) and carbon fullerenes and fullerene derivatives such as </a:t>
            </a:r>
            <a:r>
              <a:rPr lang="en-US" sz="2000" b="1" dirty="0" smtClean="0">
                <a:latin typeface="Arial" pitchFamily="34" charset="0"/>
                <a:cs typeface="Arial" pitchFamily="34" charset="0"/>
              </a:rPr>
              <a:t>PCBM</a:t>
            </a:r>
          </a:p>
          <a:p>
            <a:pPr marL="457200" indent="-457200">
              <a:buFont typeface="+mj-lt"/>
              <a:buAutoNum type="arabicPeriod"/>
            </a:pPr>
            <a:r>
              <a:rPr lang="en-US" sz="2000" b="1" dirty="0" smtClean="0">
                <a:latin typeface="Arial" pitchFamily="34" charset="0"/>
                <a:cs typeface="Arial" pitchFamily="34" charset="0"/>
              </a:rPr>
              <a:t>Energy </a:t>
            </a:r>
            <a:r>
              <a:rPr lang="en-US" sz="2000" b="1" dirty="0">
                <a:latin typeface="Arial" pitchFamily="34" charset="0"/>
                <a:cs typeface="Arial" pitchFamily="34" charset="0"/>
              </a:rPr>
              <a:t>conversion efficiencies achieved to date using conductive polymers are low compared to inorganic </a:t>
            </a:r>
            <a:r>
              <a:rPr lang="en-US" sz="2000" b="1" dirty="0" smtClean="0">
                <a:latin typeface="Arial" pitchFamily="34" charset="0"/>
                <a:cs typeface="Arial" pitchFamily="34" charset="0"/>
              </a:rPr>
              <a:t>materials</a:t>
            </a:r>
          </a:p>
        </p:txBody>
      </p:sp>
    </p:spTree>
    <p:extLst>
      <p:ext uri="{BB962C8B-B14F-4D97-AF65-F5344CB8AC3E}">
        <p14:creationId xmlns:p14="http://schemas.microsoft.com/office/powerpoint/2010/main" xmlns="" val="215761780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31</a:t>
            </a:fld>
            <a:endParaRPr lang="en-US"/>
          </a:p>
        </p:txBody>
      </p:sp>
      <p:sp>
        <p:nvSpPr>
          <p:cNvPr id="5" name="TextBox 4"/>
          <p:cNvSpPr txBox="1"/>
          <p:nvPr/>
        </p:nvSpPr>
        <p:spPr>
          <a:xfrm>
            <a:off x="152400" y="304800"/>
            <a:ext cx="8610600" cy="6370975"/>
          </a:xfrm>
          <a:prstGeom prst="rect">
            <a:avLst/>
          </a:prstGeom>
          <a:noFill/>
        </p:spPr>
        <p:txBody>
          <a:bodyPr wrap="square" rtlCol="0">
            <a:spAutoFit/>
          </a:bodyPr>
          <a:lstStyle/>
          <a:p>
            <a:pPr marL="457200" indent="-457200">
              <a:buFont typeface="Arial" pitchFamily="34" charset="0"/>
              <a:buChar char="•"/>
            </a:pPr>
            <a:r>
              <a:rPr lang="en-US" sz="2400" b="1" dirty="0">
                <a:latin typeface="Arial" pitchFamily="34" charset="0"/>
                <a:cs typeface="Arial" pitchFamily="34" charset="0"/>
              </a:rPr>
              <a:t>These devices differ from inorganic semiconductor solar cells in that they do not rely on the large built-in electric field of a PN junction to separate the electrons and holes created when photons are </a:t>
            </a:r>
            <a:r>
              <a:rPr lang="en-US" sz="2400" b="1" dirty="0" smtClean="0">
                <a:latin typeface="Arial" pitchFamily="34" charset="0"/>
                <a:cs typeface="Arial" pitchFamily="34" charset="0"/>
              </a:rPr>
              <a:t>absorbed</a:t>
            </a:r>
          </a:p>
          <a:p>
            <a:pPr marL="457200" indent="-4572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active region of an organic device consists of two materials, one which acts as an electron donor and the other as an </a:t>
            </a:r>
            <a:r>
              <a:rPr lang="en-US" sz="2400" b="1" dirty="0" smtClean="0">
                <a:latin typeface="Arial" pitchFamily="34" charset="0"/>
                <a:cs typeface="Arial" pitchFamily="34" charset="0"/>
              </a:rPr>
              <a:t>acceptor</a:t>
            </a:r>
          </a:p>
          <a:p>
            <a:pPr marL="457200" indent="-457200">
              <a:buFont typeface="Arial" pitchFamily="34" charset="0"/>
              <a:buChar char="•"/>
            </a:pPr>
            <a:r>
              <a:rPr lang="en-US" sz="2400" b="1" dirty="0" smtClean="0">
                <a:latin typeface="Arial" pitchFamily="34" charset="0"/>
                <a:cs typeface="Arial" pitchFamily="34" charset="0"/>
              </a:rPr>
              <a:t>When </a:t>
            </a:r>
            <a:r>
              <a:rPr lang="en-US" sz="2400" b="1" dirty="0">
                <a:latin typeface="Arial" pitchFamily="34" charset="0"/>
                <a:cs typeface="Arial" pitchFamily="34" charset="0"/>
              </a:rPr>
              <a:t>a photon is converted into an electron hole pair, typically in the donor material, the charges tend to remain bound in the form of an </a:t>
            </a:r>
            <a:r>
              <a:rPr lang="en-US" sz="2400" b="1" dirty="0" err="1" smtClean="0">
                <a:latin typeface="Arial" pitchFamily="34" charset="0"/>
                <a:cs typeface="Arial" pitchFamily="34" charset="0"/>
              </a:rPr>
              <a:t>exciton</a:t>
            </a:r>
            <a:r>
              <a:rPr lang="en-US" sz="2400" b="1" dirty="0" smtClean="0">
                <a:latin typeface="Arial" pitchFamily="34" charset="0"/>
                <a:cs typeface="Arial" pitchFamily="34" charset="0"/>
              </a:rPr>
              <a:t>, </a:t>
            </a:r>
            <a:r>
              <a:rPr lang="en-US" sz="2400" b="1" dirty="0">
                <a:latin typeface="Arial" pitchFamily="34" charset="0"/>
                <a:cs typeface="Arial" pitchFamily="34" charset="0"/>
              </a:rPr>
              <a:t>and are separated when the </a:t>
            </a:r>
            <a:r>
              <a:rPr lang="en-US" sz="2400" b="1" dirty="0" err="1">
                <a:latin typeface="Arial" pitchFamily="34" charset="0"/>
                <a:cs typeface="Arial" pitchFamily="34" charset="0"/>
              </a:rPr>
              <a:t>exciton</a:t>
            </a:r>
            <a:r>
              <a:rPr lang="en-US" sz="2400" b="1" dirty="0">
                <a:latin typeface="Arial" pitchFamily="34" charset="0"/>
                <a:cs typeface="Arial" pitchFamily="34" charset="0"/>
              </a:rPr>
              <a:t> diffuses to the donor-acceptor </a:t>
            </a:r>
            <a:r>
              <a:rPr lang="en-US" sz="2400" b="1" dirty="0" smtClean="0">
                <a:latin typeface="Arial" pitchFamily="34" charset="0"/>
                <a:cs typeface="Arial" pitchFamily="34" charset="0"/>
              </a:rPr>
              <a:t>interface</a:t>
            </a:r>
          </a:p>
          <a:p>
            <a:pPr marL="457200" indent="-4572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short </a:t>
            </a:r>
            <a:r>
              <a:rPr lang="en-US" sz="2400" b="1" dirty="0" err="1">
                <a:latin typeface="Arial" pitchFamily="34" charset="0"/>
                <a:cs typeface="Arial" pitchFamily="34" charset="0"/>
              </a:rPr>
              <a:t>exciton</a:t>
            </a:r>
            <a:r>
              <a:rPr lang="en-US" sz="2400" b="1" dirty="0">
                <a:latin typeface="Arial" pitchFamily="34" charset="0"/>
                <a:cs typeface="Arial" pitchFamily="34" charset="0"/>
              </a:rPr>
              <a:t> diffusion lengths of most polymer systems tend to limit the efficiency of such </a:t>
            </a:r>
            <a:r>
              <a:rPr lang="en-US" sz="2400" b="1" dirty="0" smtClean="0">
                <a:latin typeface="Arial" pitchFamily="34" charset="0"/>
                <a:cs typeface="Arial" pitchFamily="34" charset="0"/>
              </a:rPr>
              <a:t>devices.</a:t>
            </a:r>
          </a:p>
          <a:p>
            <a:pPr marL="457200" indent="-457200">
              <a:buFont typeface="Arial" pitchFamily="34" charset="0"/>
              <a:buChar char="•"/>
            </a:pPr>
            <a:r>
              <a:rPr lang="en-US" sz="2400" b="1" dirty="0" smtClean="0">
                <a:latin typeface="Arial" pitchFamily="34" charset="0"/>
                <a:cs typeface="Arial" pitchFamily="34" charset="0"/>
              </a:rPr>
              <a:t>Nanostructured </a:t>
            </a:r>
            <a:r>
              <a:rPr lang="en-US" sz="2400" b="1" dirty="0">
                <a:latin typeface="Arial" pitchFamily="34" charset="0"/>
                <a:cs typeface="Arial" pitchFamily="34" charset="0"/>
              </a:rPr>
              <a:t>interfaces, sometimes in the form of bulk </a:t>
            </a:r>
            <a:r>
              <a:rPr lang="en-US" sz="2400" b="1" dirty="0" err="1">
                <a:latin typeface="Arial" pitchFamily="34" charset="0"/>
                <a:cs typeface="Arial" pitchFamily="34" charset="0"/>
              </a:rPr>
              <a:t>heterojunctions</a:t>
            </a:r>
            <a:r>
              <a:rPr lang="en-US" sz="2400" b="1" dirty="0">
                <a:latin typeface="Arial" pitchFamily="34" charset="0"/>
                <a:cs typeface="Arial" pitchFamily="34" charset="0"/>
              </a:rPr>
              <a:t>, can improve </a:t>
            </a:r>
            <a:r>
              <a:rPr lang="en-US" sz="2400" b="1" dirty="0" smtClean="0">
                <a:latin typeface="Arial" pitchFamily="34" charset="0"/>
                <a:cs typeface="Arial" pitchFamily="34" charset="0"/>
              </a:rPr>
              <a:t>performance</a:t>
            </a:r>
            <a:endParaRPr lang="en-US" sz="2400" b="1" dirty="0">
              <a:latin typeface="Arial" pitchFamily="34" charset="0"/>
              <a:cs typeface="Arial" pitchFamily="34" charset="0"/>
            </a:endParaRPr>
          </a:p>
          <a:p>
            <a:endParaRPr lang="en-US" sz="2400" b="1" dirty="0" smtClean="0"/>
          </a:p>
        </p:txBody>
      </p:sp>
    </p:spTree>
    <p:extLst>
      <p:ext uri="{BB962C8B-B14F-4D97-AF65-F5344CB8AC3E}">
        <p14:creationId xmlns:p14="http://schemas.microsoft.com/office/powerpoint/2010/main" xmlns="" val="288556785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32</a:t>
            </a:fld>
            <a:endParaRPr lang="en-US"/>
          </a:p>
        </p:txBody>
      </p:sp>
      <p:sp>
        <p:nvSpPr>
          <p:cNvPr id="5" name="TextBox 4"/>
          <p:cNvSpPr txBox="1"/>
          <p:nvPr/>
        </p:nvSpPr>
        <p:spPr>
          <a:xfrm>
            <a:off x="152400" y="228600"/>
            <a:ext cx="8610600" cy="6740307"/>
          </a:xfrm>
          <a:prstGeom prst="rect">
            <a:avLst/>
          </a:prstGeom>
          <a:noFill/>
        </p:spPr>
        <p:txBody>
          <a:bodyPr wrap="square" rtlCol="0">
            <a:spAutoFit/>
          </a:bodyPr>
          <a:lstStyle/>
          <a:p>
            <a:r>
              <a:rPr lang="en-US" sz="2400" b="1" dirty="0"/>
              <a:t>Silicon thin </a:t>
            </a:r>
            <a:r>
              <a:rPr lang="en-US" sz="2400" b="1" dirty="0" smtClean="0"/>
              <a:t>films</a:t>
            </a:r>
          </a:p>
          <a:p>
            <a:endParaRPr lang="en-US" sz="2400" b="1" dirty="0">
              <a:latin typeface="Arial" pitchFamily="34" charset="0"/>
              <a:cs typeface="Arial" pitchFamily="34" charset="0"/>
            </a:endParaRPr>
          </a:p>
          <a:p>
            <a:pPr marL="457200" indent="-457200">
              <a:buFont typeface="Arial" pitchFamily="34" charset="0"/>
              <a:buChar char="•"/>
            </a:pPr>
            <a:r>
              <a:rPr lang="en-US" sz="2400" b="1" dirty="0">
                <a:latin typeface="Arial" pitchFamily="34" charset="0"/>
                <a:cs typeface="Arial" pitchFamily="34" charset="0"/>
              </a:rPr>
              <a:t>Silicon thin-film cells are mainly deposited by chemical vapor deposition (typically plasma-enhanced (PE-CVD)) from </a:t>
            </a:r>
            <a:r>
              <a:rPr lang="en-US" sz="2400" b="1" dirty="0" err="1" smtClean="0">
                <a:latin typeface="Arial" pitchFamily="34" charset="0"/>
                <a:cs typeface="Arial" pitchFamily="34" charset="0"/>
              </a:rPr>
              <a:t>silane</a:t>
            </a:r>
            <a:r>
              <a:rPr lang="en-US" sz="2400" b="1" dirty="0" smtClean="0">
                <a:latin typeface="Arial" pitchFamily="34" charset="0"/>
                <a:cs typeface="Arial" pitchFamily="34" charset="0"/>
              </a:rPr>
              <a:t> </a:t>
            </a:r>
            <a:r>
              <a:rPr lang="en-US" sz="2400" b="1" dirty="0">
                <a:latin typeface="Arial" pitchFamily="34" charset="0"/>
                <a:cs typeface="Arial" pitchFamily="34" charset="0"/>
              </a:rPr>
              <a:t>gas and hydrogen gas. Depending on the deposition parameters, this can </a:t>
            </a:r>
            <a:r>
              <a:rPr lang="en-US" sz="2400" b="1" dirty="0" smtClean="0">
                <a:latin typeface="Arial" pitchFamily="34" charset="0"/>
                <a:cs typeface="Arial" pitchFamily="34" charset="0"/>
              </a:rPr>
              <a:t>yield:</a:t>
            </a:r>
            <a:endParaRPr lang="en-US" sz="2400" b="1" dirty="0">
              <a:latin typeface="Arial" pitchFamily="34" charset="0"/>
              <a:cs typeface="Arial" pitchFamily="34" charset="0"/>
            </a:endParaRPr>
          </a:p>
          <a:p>
            <a:pPr marL="457200" indent="-457200">
              <a:buFont typeface="Arial" pitchFamily="34" charset="0"/>
              <a:buChar char="•"/>
            </a:pPr>
            <a:r>
              <a:rPr lang="en-US" sz="2400" b="1" dirty="0" smtClean="0">
                <a:latin typeface="Arial" pitchFamily="34" charset="0"/>
                <a:cs typeface="Arial" pitchFamily="34" charset="0"/>
              </a:rPr>
              <a:t>Amorphous silicon (a-Si or </a:t>
            </a:r>
            <a:r>
              <a:rPr lang="en-US" sz="2400" b="1" dirty="0" err="1" smtClean="0">
                <a:latin typeface="Arial" pitchFamily="34" charset="0"/>
                <a:cs typeface="Arial" pitchFamily="34" charset="0"/>
              </a:rPr>
              <a:t>a-Si:H</a:t>
            </a:r>
            <a:r>
              <a:rPr lang="en-US" sz="2400" b="1" dirty="0" smtClean="0">
                <a:latin typeface="Arial" pitchFamily="34" charset="0"/>
                <a:cs typeface="Arial" pitchFamily="34" charset="0"/>
              </a:rPr>
              <a:t>)</a:t>
            </a:r>
            <a:endParaRPr lang="en-US" sz="2400" b="1" dirty="0">
              <a:latin typeface="Arial" pitchFamily="34" charset="0"/>
              <a:cs typeface="Arial" pitchFamily="34" charset="0"/>
            </a:endParaRPr>
          </a:p>
          <a:p>
            <a:pPr marL="457200" indent="-457200">
              <a:buFont typeface="Arial" pitchFamily="34" charset="0"/>
              <a:buChar char="•"/>
            </a:pPr>
            <a:r>
              <a:rPr lang="en-US" sz="2400" b="1" dirty="0" err="1" smtClean="0">
                <a:latin typeface="Arial" pitchFamily="34" charset="0"/>
                <a:cs typeface="Arial" pitchFamily="34" charset="0"/>
              </a:rPr>
              <a:t>Protocrystalline</a:t>
            </a:r>
            <a:r>
              <a:rPr lang="en-US" sz="2400" b="1" dirty="0" smtClean="0">
                <a:latin typeface="Arial" pitchFamily="34" charset="0"/>
                <a:cs typeface="Arial" pitchFamily="34" charset="0"/>
              </a:rPr>
              <a:t> silicon or</a:t>
            </a:r>
          </a:p>
          <a:p>
            <a:pPr marL="457200" indent="-457200">
              <a:buFont typeface="Arial" pitchFamily="34" charset="0"/>
              <a:buChar char="•"/>
            </a:pPr>
            <a:r>
              <a:rPr lang="en-US" sz="2400" b="1" dirty="0" err="1" smtClean="0">
                <a:latin typeface="Arial" pitchFamily="34" charset="0"/>
                <a:cs typeface="Arial" pitchFamily="34" charset="0"/>
              </a:rPr>
              <a:t>Nanocrystalline</a:t>
            </a:r>
            <a:r>
              <a:rPr lang="en-US" sz="2400" b="1" dirty="0" smtClean="0">
                <a:latin typeface="Arial" pitchFamily="34" charset="0"/>
                <a:cs typeface="Arial" pitchFamily="34" charset="0"/>
              </a:rPr>
              <a:t> silicon (</a:t>
            </a:r>
            <a:r>
              <a:rPr lang="en-US" sz="2400" b="1" dirty="0" err="1" smtClean="0">
                <a:latin typeface="Arial" pitchFamily="34" charset="0"/>
                <a:cs typeface="Arial" pitchFamily="34" charset="0"/>
              </a:rPr>
              <a:t>nc</a:t>
            </a:r>
            <a:r>
              <a:rPr lang="en-US" sz="2400" b="1" dirty="0" smtClean="0">
                <a:latin typeface="Arial" pitchFamily="34" charset="0"/>
                <a:cs typeface="Arial" pitchFamily="34" charset="0"/>
              </a:rPr>
              <a:t>-Si </a:t>
            </a:r>
            <a:r>
              <a:rPr lang="en-US" sz="2400" b="1" dirty="0">
                <a:latin typeface="Arial" pitchFamily="34" charset="0"/>
                <a:cs typeface="Arial" pitchFamily="34" charset="0"/>
              </a:rPr>
              <a:t>or </a:t>
            </a:r>
            <a:r>
              <a:rPr lang="en-US" sz="2400" b="1" dirty="0" err="1">
                <a:latin typeface="Arial" pitchFamily="34" charset="0"/>
                <a:cs typeface="Arial" pitchFamily="34" charset="0"/>
              </a:rPr>
              <a:t>nc-Si:H</a:t>
            </a:r>
            <a:r>
              <a:rPr lang="en-US" sz="2400" b="1" dirty="0">
                <a:latin typeface="Arial" pitchFamily="34" charset="0"/>
                <a:cs typeface="Arial" pitchFamily="34" charset="0"/>
              </a:rPr>
              <a:t>), also called microcrystalline </a:t>
            </a:r>
            <a:r>
              <a:rPr lang="en-US" sz="2400" b="1" dirty="0" smtClean="0">
                <a:latin typeface="Arial" pitchFamily="34" charset="0"/>
                <a:cs typeface="Arial" pitchFamily="34" charset="0"/>
              </a:rPr>
              <a:t>silicon.</a:t>
            </a:r>
          </a:p>
          <a:p>
            <a:pPr marL="457200" indent="-457200">
              <a:buFont typeface="Arial" pitchFamily="34" charset="0"/>
              <a:buChar char="•"/>
            </a:pPr>
            <a:r>
              <a:rPr lang="en-US" sz="2400" b="1" dirty="0" smtClean="0">
                <a:latin typeface="Arial" pitchFamily="34" charset="0"/>
                <a:cs typeface="Arial" pitchFamily="34" charset="0"/>
              </a:rPr>
              <a:t>It </a:t>
            </a:r>
            <a:r>
              <a:rPr lang="en-US" sz="2400" b="1" dirty="0">
                <a:latin typeface="Arial" pitchFamily="34" charset="0"/>
                <a:cs typeface="Arial" pitchFamily="34" charset="0"/>
              </a:rPr>
              <a:t>has been found that </a:t>
            </a:r>
            <a:r>
              <a:rPr lang="en-US" sz="2400" b="1" dirty="0" err="1">
                <a:latin typeface="Arial" pitchFamily="34" charset="0"/>
                <a:cs typeface="Arial" pitchFamily="34" charset="0"/>
              </a:rPr>
              <a:t>protocrystalline</a:t>
            </a:r>
            <a:r>
              <a:rPr lang="en-US" sz="2400" b="1" dirty="0">
                <a:latin typeface="Arial" pitchFamily="34" charset="0"/>
                <a:cs typeface="Arial" pitchFamily="34" charset="0"/>
              </a:rPr>
              <a:t> silicon with a low volume fraction of </a:t>
            </a:r>
            <a:r>
              <a:rPr lang="en-US" sz="2400" b="1" dirty="0" err="1">
                <a:latin typeface="Arial" pitchFamily="34" charset="0"/>
                <a:cs typeface="Arial" pitchFamily="34" charset="0"/>
              </a:rPr>
              <a:t>nanocrystalline</a:t>
            </a:r>
            <a:r>
              <a:rPr lang="en-US" sz="2400" b="1" dirty="0">
                <a:latin typeface="Arial" pitchFamily="34" charset="0"/>
                <a:cs typeface="Arial" pitchFamily="34" charset="0"/>
              </a:rPr>
              <a:t> silicon is optimal for high open circuit </a:t>
            </a:r>
            <a:r>
              <a:rPr lang="en-US" sz="2400" b="1" dirty="0" smtClean="0">
                <a:latin typeface="Arial" pitchFamily="34" charset="0"/>
                <a:cs typeface="Arial" pitchFamily="34" charset="0"/>
              </a:rPr>
              <a:t>voltage</a:t>
            </a:r>
          </a:p>
          <a:p>
            <a:pPr marL="457200" indent="-457200">
              <a:buFont typeface="Arial" pitchFamily="34" charset="0"/>
              <a:buChar char="•"/>
            </a:pPr>
            <a:r>
              <a:rPr lang="en-US" sz="2400" b="1" dirty="0" smtClean="0">
                <a:latin typeface="Arial" pitchFamily="34" charset="0"/>
                <a:cs typeface="Arial" pitchFamily="34" charset="0"/>
              </a:rPr>
              <a:t>These </a:t>
            </a:r>
            <a:r>
              <a:rPr lang="en-US" sz="2400" b="1" dirty="0">
                <a:latin typeface="Arial" pitchFamily="34" charset="0"/>
                <a:cs typeface="Arial" pitchFamily="34" charset="0"/>
              </a:rPr>
              <a:t>types of silicon present dangling and twisted bonds, which results in deep defects (energy levels in the </a:t>
            </a:r>
            <a:r>
              <a:rPr lang="en-US" sz="2400" b="1" dirty="0" err="1">
                <a:latin typeface="Arial" pitchFamily="34" charset="0"/>
                <a:cs typeface="Arial" pitchFamily="34" charset="0"/>
              </a:rPr>
              <a:t>bandgap</a:t>
            </a:r>
            <a:r>
              <a:rPr lang="en-US" sz="2400" b="1" dirty="0">
                <a:latin typeface="Arial" pitchFamily="34" charset="0"/>
                <a:cs typeface="Arial" pitchFamily="34" charset="0"/>
              </a:rPr>
              <a:t>) as well as deformation of the valence and conduction bands (band tails</a:t>
            </a:r>
            <a:r>
              <a:rPr lang="en-US" sz="2400" b="1" dirty="0" smtClean="0">
                <a:latin typeface="Arial" pitchFamily="34" charset="0"/>
                <a:cs typeface="Arial" pitchFamily="34" charset="0"/>
              </a:rPr>
              <a:t>) </a:t>
            </a:r>
          </a:p>
        </p:txBody>
      </p:sp>
    </p:spTree>
    <p:extLst>
      <p:ext uri="{BB962C8B-B14F-4D97-AF65-F5344CB8AC3E}">
        <p14:creationId xmlns:p14="http://schemas.microsoft.com/office/powerpoint/2010/main" xmlns="" val="150468616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33</a:t>
            </a:fld>
            <a:endParaRPr lang="en-US"/>
          </a:p>
        </p:txBody>
      </p:sp>
      <p:sp>
        <p:nvSpPr>
          <p:cNvPr id="5" name="TextBox 4"/>
          <p:cNvSpPr txBox="1"/>
          <p:nvPr/>
        </p:nvSpPr>
        <p:spPr>
          <a:xfrm>
            <a:off x="304800" y="304800"/>
            <a:ext cx="8305800" cy="2308324"/>
          </a:xfrm>
          <a:prstGeom prst="rect">
            <a:avLst/>
          </a:prstGeom>
          <a:noFill/>
        </p:spPr>
        <p:txBody>
          <a:bodyPr wrap="square" rtlCol="0">
            <a:spAutoFit/>
          </a:bodyPr>
          <a:lstStyle/>
          <a:p>
            <a:pPr marL="342900" indent="-342900">
              <a:buFont typeface="Arial" pitchFamily="34" charset="0"/>
              <a:buChar char="•"/>
            </a:pPr>
            <a:r>
              <a:rPr lang="en-US" sz="2400" b="1" dirty="0">
                <a:latin typeface="Arial" pitchFamily="34" charset="0"/>
                <a:cs typeface="Arial" pitchFamily="34" charset="0"/>
              </a:rPr>
              <a:t>The solar cells made from these materials tend to have lower </a:t>
            </a:r>
            <a:r>
              <a:rPr lang="en-US" sz="2400" b="1" i="1" dirty="0">
                <a:latin typeface="Arial" pitchFamily="34" charset="0"/>
                <a:cs typeface="Arial" pitchFamily="34" charset="0"/>
              </a:rPr>
              <a:t>energy conversion efficiency</a:t>
            </a:r>
            <a:r>
              <a:rPr lang="en-US" sz="2400" b="1" dirty="0">
                <a:latin typeface="Arial" pitchFamily="34" charset="0"/>
                <a:cs typeface="Arial" pitchFamily="34" charset="0"/>
              </a:rPr>
              <a:t> than </a:t>
            </a:r>
            <a:r>
              <a:rPr lang="en-US" sz="2400" b="1" i="1" dirty="0">
                <a:latin typeface="Arial" pitchFamily="34" charset="0"/>
                <a:cs typeface="Arial" pitchFamily="34" charset="0"/>
              </a:rPr>
              <a:t>bulk</a:t>
            </a:r>
            <a:r>
              <a:rPr lang="en-US" sz="2400" b="1" dirty="0">
                <a:latin typeface="Arial" pitchFamily="34" charset="0"/>
                <a:cs typeface="Arial" pitchFamily="34" charset="0"/>
              </a:rPr>
              <a:t> silicon, but are also less expensive to </a:t>
            </a:r>
            <a:r>
              <a:rPr lang="en-US" sz="2400" b="1" dirty="0" smtClean="0">
                <a:latin typeface="Arial" pitchFamily="34" charset="0"/>
                <a:cs typeface="Arial" pitchFamily="34" charset="0"/>
              </a:rPr>
              <a:t>produce</a:t>
            </a:r>
          </a:p>
          <a:p>
            <a:pPr marL="342900" indent="-3429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quantum efficiency of thin film solar cells is also lower due to reduced number of collected charge carriers per incident</a:t>
            </a:r>
            <a:endParaRPr lang="en-US" sz="2400" b="1" dirty="0" smtClean="0">
              <a:latin typeface="Arial" pitchFamily="34" charset="0"/>
              <a:cs typeface="Arial" pitchFamily="34" charset="0"/>
            </a:endParaRPr>
          </a:p>
        </p:txBody>
      </p:sp>
    </p:spTree>
    <p:extLst>
      <p:ext uri="{BB962C8B-B14F-4D97-AF65-F5344CB8AC3E}">
        <p14:creationId xmlns:p14="http://schemas.microsoft.com/office/powerpoint/2010/main" xmlns="" val="192623250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34</a:t>
            </a:fld>
            <a:endParaRPr lang="en-US"/>
          </a:p>
        </p:txBody>
      </p:sp>
      <p:sp>
        <p:nvSpPr>
          <p:cNvPr id="5" name="TextBox 4"/>
          <p:cNvSpPr txBox="1"/>
          <p:nvPr/>
        </p:nvSpPr>
        <p:spPr>
          <a:xfrm>
            <a:off x="228600" y="228600"/>
            <a:ext cx="8458200" cy="6001643"/>
          </a:xfrm>
          <a:prstGeom prst="rect">
            <a:avLst/>
          </a:prstGeom>
          <a:noFill/>
        </p:spPr>
        <p:txBody>
          <a:bodyPr wrap="square" rtlCol="0">
            <a:spAutoFit/>
          </a:bodyPr>
          <a:lstStyle/>
          <a:p>
            <a:pPr marL="342900" indent="-342900">
              <a:buFont typeface="Arial" pitchFamily="34" charset="0"/>
              <a:buChar char="•"/>
            </a:pPr>
            <a:r>
              <a:rPr lang="en-US" sz="2000" b="1" dirty="0">
                <a:latin typeface="Arial" pitchFamily="34" charset="0"/>
                <a:cs typeface="Arial" pitchFamily="34" charset="0"/>
              </a:rPr>
              <a:t>An amorphous silicon (a-Si) solar cell is made of amorphous or microcrystalline silicon and its basic electronic structure is the p-i-n </a:t>
            </a:r>
            <a:r>
              <a:rPr lang="en-US" sz="2000" b="1" dirty="0" smtClean="0">
                <a:latin typeface="Arial" pitchFamily="34" charset="0"/>
                <a:cs typeface="Arial" pitchFamily="34" charset="0"/>
              </a:rPr>
              <a:t>junction</a:t>
            </a:r>
          </a:p>
          <a:p>
            <a:pPr marL="342900" indent="-342900">
              <a:buFont typeface="Arial" pitchFamily="34" charset="0"/>
              <a:buChar char="•"/>
            </a:pPr>
            <a:r>
              <a:rPr lang="en-US" sz="2000" b="1" dirty="0" smtClean="0">
                <a:latin typeface="Arial" pitchFamily="34" charset="0"/>
                <a:cs typeface="Arial" pitchFamily="34" charset="0"/>
              </a:rPr>
              <a:t>As </a:t>
            </a:r>
            <a:r>
              <a:rPr lang="en-US" sz="2000" b="1" dirty="0">
                <a:latin typeface="Arial" pitchFamily="34" charset="0"/>
                <a:cs typeface="Arial" pitchFamily="34" charset="0"/>
              </a:rPr>
              <a:t>the amorphous structure has a higher absorption rate of light than crystalline cells, the complete light spectrum can be absorbed with a very thin layer of photo-electrically active </a:t>
            </a:r>
            <a:r>
              <a:rPr lang="en-US" sz="2000" b="1" dirty="0" smtClean="0">
                <a:latin typeface="Arial" pitchFamily="34" charset="0"/>
                <a:cs typeface="Arial" pitchFamily="34" charset="0"/>
              </a:rPr>
              <a:t>material</a:t>
            </a:r>
          </a:p>
          <a:p>
            <a:pPr marL="342900" indent="-342900">
              <a:buFont typeface="Arial" pitchFamily="34" charset="0"/>
              <a:buChar char="•"/>
            </a:pPr>
            <a:r>
              <a:rPr lang="en-US" sz="2000" b="1" dirty="0" smtClean="0">
                <a:latin typeface="Arial" pitchFamily="34" charset="0"/>
                <a:cs typeface="Arial" pitchFamily="34" charset="0"/>
              </a:rPr>
              <a:t>A </a:t>
            </a:r>
            <a:r>
              <a:rPr lang="en-US" sz="2000" b="1" dirty="0">
                <a:latin typeface="Arial" pitchFamily="34" charset="0"/>
                <a:cs typeface="Arial" pitchFamily="34" charset="0"/>
              </a:rPr>
              <a:t>film only 1 micron thick can absorb 90% of the usable solar </a:t>
            </a:r>
            <a:r>
              <a:rPr lang="en-US" sz="2000" b="1" dirty="0" smtClean="0">
                <a:latin typeface="Arial" pitchFamily="34" charset="0"/>
                <a:cs typeface="Arial" pitchFamily="34" charset="0"/>
              </a:rPr>
              <a:t>energy</a:t>
            </a:r>
          </a:p>
          <a:p>
            <a:pPr marL="342900" indent="-342900">
              <a:buFont typeface="Arial" pitchFamily="34" charset="0"/>
              <a:buChar char="•"/>
            </a:pPr>
            <a:r>
              <a:rPr lang="en-US" sz="2000" b="1" dirty="0" smtClean="0">
                <a:latin typeface="Arial" pitchFamily="34" charset="0"/>
                <a:cs typeface="Arial" pitchFamily="34" charset="0"/>
              </a:rPr>
              <a:t>The </a:t>
            </a:r>
            <a:r>
              <a:rPr lang="en-US" sz="2000" b="1" dirty="0">
                <a:latin typeface="Arial" pitchFamily="34" charset="0"/>
                <a:cs typeface="Arial" pitchFamily="34" charset="0"/>
              </a:rPr>
              <a:t>production of a-Si thin film solar cells uses glass as a substrate and deposits a very thin layer of silicon by plasma-enhanced chemical vapor deposition (</a:t>
            </a:r>
            <a:r>
              <a:rPr lang="en-US" sz="2000" b="1" dirty="0" smtClean="0">
                <a:latin typeface="Arial" pitchFamily="34" charset="0"/>
                <a:cs typeface="Arial" pitchFamily="34" charset="0"/>
              </a:rPr>
              <a:t>PECVD)</a:t>
            </a:r>
          </a:p>
          <a:p>
            <a:pPr marL="342900" indent="-342900">
              <a:buFont typeface="Arial" pitchFamily="34" charset="0"/>
              <a:buChar char="•"/>
            </a:pPr>
            <a:r>
              <a:rPr lang="en-US" sz="2000" b="1" dirty="0" smtClean="0">
                <a:latin typeface="Arial" pitchFamily="34" charset="0"/>
                <a:cs typeface="Arial" pitchFamily="34" charset="0"/>
              </a:rPr>
              <a:t>A-Si </a:t>
            </a:r>
            <a:r>
              <a:rPr lang="en-US" sz="2000" b="1" dirty="0">
                <a:latin typeface="Arial" pitchFamily="34" charset="0"/>
                <a:cs typeface="Arial" pitchFamily="34" charset="0"/>
              </a:rPr>
              <a:t>manufacturers are working towards lower costs per watt and higher conversion efficiency with continuous research and development on Multijunction solar cells for solar </a:t>
            </a:r>
            <a:r>
              <a:rPr lang="en-US" sz="2000" b="1" dirty="0" smtClean="0">
                <a:latin typeface="Arial" pitchFamily="34" charset="0"/>
                <a:cs typeface="Arial" pitchFamily="34" charset="0"/>
              </a:rPr>
              <a:t>panels</a:t>
            </a:r>
          </a:p>
          <a:p>
            <a:pPr marL="342900" indent="-342900">
              <a:buFont typeface="Arial" pitchFamily="34" charset="0"/>
              <a:buChar char="•"/>
            </a:pPr>
            <a:r>
              <a:rPr lang="en-US" sz="2000" b="1" dirty="0" err="1" smtClean="0">
                <a:latin typeface="Arial" pitchFamily="34" charset="0"/>
                <a:cs typeface="Arial" pitchFamily="34" charset="0"/>
              </a:rPr>
              <a:t>Anwell</a:t>
            </a:r>
            <a:r>
              <a:rPr lang="en-US" sz="2000" b="1" dirty="0" smtClean="0">
                <a:latin typeface="Arial" pitchFamily="34" charset="0"/>
                <a:cs typeface="Arial" pitchFamily="34" charset="0"/>
              </a:rPr>
              <a:t> </a:t>
            </a:r>
            <a:r>
              <a:rPr lang="en-US" sz="2000" b="1" dirty="0">
                <a:latin typeface="Arial" pitchFamily="34" charset="0"/>
                <a:cs typeface="Arial" pitchFamily="34" charset="0"/>
              </a:rPr>
              <a:t>Technologies Limited recently announced its target for multi-substrate-multi-chamber PECVD, to lower the cost to $</a:t>
            </a:r>
            <a:r>
              <a:rPr lang="en-US" sz="2000" b="1" dirty="0" smtClean="0">
                <a:latin typeface="Arial" pitchFamily="34" charset="0"/>
                <a:cs typeface="Arial" pitchFamily="34" charset="0"/>
              </a:rPr>
              <a:t>0.50 </a:t>
            </a:r>
            <a:r>
              <a:rPr lang="en-US" sz="2000" b="1" dirty="0">
                <a:latin typeface="Arial" pitchFamily="34" charset="0"/>
                <a:cs typeface="Arial" pitchFamily="34" charset="0"/>
              </a:rPr>
              <a:t>per </a:t>
            </a:r>
            <a:r>
              <a:rPr lang="en-US" sz="2000" b="1" dirty="0" smtClean="0">
                <a:latin typeface="Arial" pitchFamily="34" charset="0"/>
                <a:cs typeface="Arial" pitchFamily="34" charset="0"/>
              </a:rPr>
              <a:t>watt</a:t>
            </a:r>
            <a:endParaRPr lang="en-US" sz="2000" b="1" dirty="0">
              <a:latin typeface="Arial" pitchFamily="34" charset="0"/>
              <a:cs typeface="Arial" pitchFamily="34" charset="0"/>
            </a:endParaRPr>
          </a:p>
          <a:p>
            <a:endParaRPr lang="en-US" sz="2400" b="1" dirty="0" smtClean="0"/>
          </a:p>
        </p:txBody>
      </p:sp>
    </p:spTree>
    <p:extLst>
      <p:ext uri="{BB962C8B-B14F-4D97-AF65-F5344CB8AC3E}">
        <p14:creationId xmlns:p14="http://schemas.microsoft.com/office/powerpoint/2010/main" xmlns="" val="194504820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35</a:t>
            </a:fld>
            <a:endParaRPr lang="en-US"/>
          </a:p>
        </p:txBody>
      </p:sp>
      <p:sp>
        <p:nvSpPr>
          <p:cNvPr id="2" name="TextBox 1"/>
          <p:cNvSpPr txBox="1"/>
          <p:nvPr/>
        </p:nvSpPr>
        <p:spPr>
          <a:xfrm>
            <a:off x="381000" y="228600"/>
            <a:ext cx="8305800" cy="6001643"/>
          </a:xfrm>
          <a:prstGeom prst="rect">
            <a:avLst/>
          </a:prstGeom>
          <a:noFill/>
        </p:spPr>
        <p:txBody>
          <a:bodyPr wrap="square" rtlCol="0">
            <a:spAutoFit/>
          </a:bodyPr>
          <a:lstStyle/>
          <a:p>
            <a:pPr marL="342900" indent="-342900">
              <a:buFont typeface="Arial" pitchFamily="34" charset="0"/>
              <a:buChar char="•"/>
            </a:pPr>
            <a:r>
              <a:rPr lang="en-US" sz="2000" b="1" dirty="0">
                <a:latin typeface="Arial" pitchFamily="34" charset="0"/>
                <a:cs typeface="Arial" pitchFamily="34" charset="0"/>
              </a:rPr>
              <a:t>Amorphous silicon has a higher </a:t>
            </a:r>
            <a:r>
              <a:rPr lang="en-US" sz="2000" b="1" dirty="0" err="1">
                <a:latin typeface="Arial" pitchFamily="34" charset="0"/>
                <a:cs typeface="Arial" pitchFamily="34" charset="0"/>
              </a:rPr>
              <a:t>bandgap</a:t>
            </a:r>
            <a:r>
              <a:rPr lang="en-US" sz="2000" b="1" dirty="0">
                <a:latin typeface="Arial" pitchFamily="34" charset="0"/>
                <a:cs typeface="Arial" pitchFamily="34" charset="0"/>
              </a:rPr>
              <a:t> (1.7 </a:t>
            </a:r>
            <a:r>
              <a:rPr lang="en-US" sz="2000" b="1" dirty="0" err="1">
                <a:latin typeface="Arial" pitchFamily="34" charset="0"/>
                <a:cs typeface="Arial" pitchFamily="34" charset="0"/>
              </a:rPr>
              <a:t>eV</a:t>
            </a:r>
            <a:r>
              <a:rPr lang="en-US" sz="2000" b="1" dirty="0">
                <a:latin typeface="Arial" pitchFamily="34" charset="0"/>
                <a:cs typeface="Arial" pitchFamily="34" charset="0"/>
              </a:rPr>
              <a:t>) than crystalline silicon (c-Si) (1.1 </a:t>
            </a:r>
            <a:r>
              <a:rPr lang="en-US" sz="2000" b="1" dirty="0" err="1">
                <a:latin typeface="Arial" pitchFamily="34" charset="0"/>
                <a:cs typeface="Arial" pitchFamily="34" charset="0"/>
              </a:rPr>
              <a:t>eV</a:t>
            </a:r>
            <a:r>
              <a:rPr lang="en-US" sz="2000" b="1" dirty="0">
                <a:latin typeface="Arial" pitchFamily="34" charset="0"/>
                <a:cs typeface="Arial" pitchFamily="34" charset="0"/>
              </a:rPr>
              <a:t>), which means it absorbs the visible part of the solar spectrum more strongly than the infrared portion of the </a:t>
            </a:r>
            <a:r>
              <a:rPr lang="en-US" sz="2000" b="1" dirty="0" smtClean="0">
                <a:latin typeface="Arial" pitchFamily="34" charset="0"/>
                <a:cs typeface="Arial" pitchFamily="34" charset="0"/>
              </a:rPr>
              <a:t>spectrum</a:t>
            </a:r>
          </a:p>
          <a:p>
            <a:pPr marL="342900" indent="-342900">
              <a:buFont typeface="Arial" pitchFamily="34" charset="0"/>
              <a:buChar char="•"/>
            </a:pPr>
            <a:r>
              <a:rPr lang="en-US" sz="2000" b="1" dirty="0" smtClean="0">
                <a:latin typeface="Arial" pitchFamily="34" charset="0"/>
                <a:cs typeface="Arial" pitchFamily="34" charset="0"/>
              </a:rPr>
              <a:t>As </a:t>
            </a:r>
            <a:r>
              <a:rPr lang="en-US" sz="2000" b="1" dirty="0" err="1">
                <a:latin typeface="Arial" pitchFamily="34" charset="0"/>
                <a:cs typeface="Arial" pitchFamily="34" charset="0"/>
              </a:rPr>
              <a:t>nc</a:t>
            </a:r>
            <a:r>
              <a:rPr lang="en-US" sz="2000" b="1" dirty="0">
                <a:latin typeface="Arial" pitchFamily="34" charset="0"/>
                <a:cs typeface="Arial" pitchFamily="34" charset="0"/>
              </a:rPr>
              <a:t>-Si has about the same </a:t>
            </a:r>
            <a:r>
              <a:rPr lang="en-US" sz="2000" b="1" dirty="0" err="1">
                <a:latin typeface="Arial" pitchFamily="34" charset="0"/>
                <a:cs typeface="Arial" pitchFamily="34" charset="0"/>
              </a:rPr>
              <a:t>bandgap</a:t>
            </a:r>
            <a:r>
              <a:rPr lang="en-US" sz="2000" b="1" dirty="0">
                <a:latin typeface="Arial" pitchFamily="34" charset="0"/>
                <a:cs typeface="Arial" pitchFamily="34" charset="0"/>
              </a:rPr>
              <a:t> as c-Si, the </a:t>
            </a:r>
            <a:r>
              <a:rPr lang="en-US" sz="2000" b="1" dirty="0" err="1">
                <a:latin typeface="Arial" pitchFamily="34" charset="0"/>
                <a:cs typeface="Arial" pitchFamily="34" charset="0"/>
              </a:rPr>
              <a:t>nc</a:t>
            </a:r>
            <a:r>
              <a:rPr lang="en-US" sz="2000" b="1" dirty="0">
                <a:latin typeface="Arial" pitchFamily="34" charset="0"/>
                <a:cs typeface="Arial" pitchFamily="34" charset="0"/>
              </a:rPr>
              <a:t>-Si and a-Si can advantageously be combined in thin layers, creating a layered cell called a tandem </a:t>
            </a:r>
            <a:r>
              <a:rPr lang="en-US" sz="2000" b="1" dirty="0" smtClean="0">
                <a:latin typeface="Arial" pitchFamily="34" charset="0"/>
                <a:cs typeface="Arial" pitchFamily="34" charset="0"/>
              </a:rPr>
              <a:t>cell</a:t>
            </a:r>
          </a:p>
          <a:p>
            <a:pPr marL="342900" indent="-342900">
              <a:buFont typeface="Arial" pitchFamily="34" charset="0"/>
              <a:buChar char="•"/>
            </a:pPr>
            <a:r>
              <a:rPr lang="en-US" sz="2000" b="1" dirty="0" smtClean="0">
                <a:latin typeface="Arial" pitchFamily="34" charset="0"/>
                <a:cs typeface="Arial" pitchFamily="34" charset="0"/>
              </a:rPr>
              <a:t>The </a:t>
            </a:r>
            <a:r>
              <a:rPr lang="en-US" sz="2000" b="1" dirty="0">
                <a:latin typeface="Arial" pitchFamily="34" charset="0"/>
                <a:cs typeface="Arial" pitchFamily="34" charset="0"/>
              </a:rPr>
              <a:t>top cell in a-Si absorbs the visible light and leaves the infrared part of the spectrum for the bottom cell in </a:t>
            </a:r>
            <a:r>
              <a:rPr lang="en-US" sz="2000" b="1" dirty="0" err="1" smtClean="0">
                <a:latin typeface="Arial" pitchFamily="34" charset="0"/>
                <a:cs typeface="Arial" pitchFamily="34" charset="0"/>
              </a:rPr>
              <a:t>nc</a:t>
            </a:r>
            <a:r>
              <a:rPr lang="en-US" sz="2000" b="1" dirty="0" smtClean="0">
                <a:latin typeface="Arial" pitchFamily="34" charset="0"/>
                <a:cs typeface="Arial" pitchFamily="34" charset="0"/>
              </a:rPr>
              <a:t>-Si</a:t>
            </a:r>
          </a:p>
          <a:p>
            <a:pPr marL="342900" indent="-342900">
              <a:buFont typeface="Arial" pitchFamily="34" charset="0"/>
              <a:buChar char="•"/>
            </a:pPr>
            <a:r>
              <a:rPr lang="en-US" sz="2000" b="1" dirty="0" smtClean="0">
                <a:latin typeface="Arial" pitchFamily="34" charset="0"/>
                <a:cs typeface="Arial" pitchFamily="34" charset="0"/>
              </a:rPr>
              <a:t>Recently</a:t>
            </a:r>
            <a:r>
              <a:rPr lang="en-US" sz="2000" b="1" dirty="0">
                <a:latin typeface="Arial" pitchFamily="34" charset="0"/>
                <a:cs typeface="Arial" pitchFamily="34" charset="0"/>
              </a:rPr>
              <a:t>, solutions to overcome the limitations of thin-film crystalline silicon have been </a:t>
            </a:r>
            <a:r>
              <a:rPr lang="en-US" sz="2000" b="1" dirty="0" smtClean="0">
                <a:latin typeface="Arial" pitchFamily="34" charset="0"/>
                <a:cs typeface="Arial" pitchFamily="34" charset="0"/>
              </a:rPr>
              <a:t>developed</a:t>
            </a:r>
          </a:p>
          <a:p>
            <a:pPr marL="342900" indent="-342900">
              <a:buFont typeface="Arial" pitchFamily="34" charset="0"/>
              <a:buChar char="•"/>
            </a:pPr>
            <a:r>
              <a:rPr lang="en-US" sz="2000" b="1" dirty="0" smtClean="0">
                <a:latin typeface="Arial" pitchFamily="34" charset="0"/>
                <a:cs typeface="Arial" pitchFamily="34" charset="0"/>
              </a:rPr>
              <a:t>Light </a:t>
            </a:r>
            <a:r>
              <a:rPr lang="en-US" sz="2000" b="1" dirty="0">
                <a:latin typeface="Arial" pitchFamily="34" charset="0"/>
                <a:cs typeface="Arial" pitchFamily="34" charset="0"/>
              </a:rPr>
              <a:t>trapping schemes where the weakly absorbed long wavelength light is obliquely coupled into the silicon and traverses the film several times can significantly enhance the absorption of sunlight in the thin </a:t>
            </a:r>
            <a:r>
              <a:rPr lang="en-US" sz="2000" b="1">
                <a:latin typeface="Arial" pitchFamily="34" charset="0"/>
                <a:cs typeface="Arial" pitchFamily="34" charset="0"/>
              </a:rPr>
              <a:t>silicon </a:t>
            </a:r>
            <a:r>
              <a:rPr lang="en-US" sz="2000" b="1" smtClean="0">
                <a:latin typeface="Arial" pitchFamily="34" charset="0"/>
                <a:cs typeface="Arial" pitchFamily="34" charset="0"/>
              </a:rPr>
              <a:t>films</a:t>
            </a:r>
          </a:p>
          <a:p>
            <a:pPr marL="342900" indent="-342900">
              <a:buFont typeface="Arial" pitchFamily="34" charset="0"/>
              <a:buChar char="•"/>
            </a:pPr>
            <a:r>
              <a:rPr lang="en-US" sz="2000" b="1" smtClean="0">
                <a:latin typeface="Arial" pitchFamily="34" charset="0"/>
                <a:cs typeface="Arial" pitchFamily="34" charset="0"/>
              </a:rPr>
              <a:t>Thermal </a:t>
            </a:r>
            <a:r>
              <a:rPr lang="en-US" sz="2000" b="1" dirty="0">
                <a:latin typeface="Arial" pitchFamily="34" charset="0"/>
                <a:cs typeface="Arial" pitchFamily="34" charset="0"/>
              </a:rPr>
              <a:t>processing techniques can significantly enhance the crystal quality of the silicon and thereby lead to higher efficiencies of the final solar cells.</a:t>
            </a:r>
            <a:r>
              <a:rPr lang="en-US" sz="2000" b="1" baseline="30000" dirty="0">
                <a:latin typeface="Arial" pitchFamily="34" charset="0"/>
                <a:cs typeface="Arial" pitchFamily="34" charset="0"/>
                <a:hlinkClick r:id="rId2"/>
              </a:rPr>
              <a:t>[36]</a:t>
            </a:r>
            <a:endParaRPr lang="en-US" sz="2000" b="1" dirty="0">
              <a:latin typeface="Arial" pitchFamily="34" charset="0"/>
              <a:cs typeface="Arial" pitchFamily="34" charset="0"/>
            </a:endParaRPr>
          </a:p>
          <a:p>
            <a:endParaRPr lang="en-US" sz="2400" b="1" dirty="0" smtClean="0"/>
          </a:p>
        </p:txBody>
      </p:sp>
    </p:spTree>
    <p:extLst>
      <p:ext uri="{BB962C8B-B14F-4D97-AF65-F5344CB8AC3E}">
        <p14:creationId xmlns:p14="http://schemas.microsoft.com/office/powerpoint/2010/main" xmlns="" val="581699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36</a:t>
            </a:fld>
            <a:endParaRPr lang="en-US"/>
          </a:p>
        </p:txBody>
      </p:sp>
      <p:sp>
        <p:nvSpPr>
          <p:cNvPr id="2" name="TextBox 1"/>
          <p:cNvSpPr txBox="1"/>
          <p:nvPr/>
        </p:nvSpPr>
        <p:spPr>
          <a:xfrm>
            <a:off x="304800" y="304800"/>
            <a:ext cx="8458200" cy="5262979"/>
          </a:xfrm>
          <a:prstGeom prst="rect">
            <a:avLst/>
          </a:prstGeom>
          <a:noFill/>
        </p:spPr>
        <p:txBody>
          <a:bodyPr wrap="square" rtlCol="0">
            <a:spAutoFit/>
          </a:bodyPr>
          <a:lstStyle/>
          <a:p>
            <a:r>
              <a:rPr lang="en-US" sz="2400" b="1" dirty="0">
                <a:solidFill>
                  <a:srgbClr val="FF0000"/>
                </a:solidFill>
              </a:rPr>
              <a:t>Solar </a:t>
            </a:r>
            <a:r>
              <a:rPr lang="en-US" sz="2400" b="1" dirty="0" smtClean="0">
                <a:solidFill>
                  <a:srgbClr val="FF0000"/>
                </a:solidFill>
              </a:rPr>
              <a:t>Panels – How they are constructed</a:t>
            </a:r>
            <a:endParaRPr lang="en-US" sz="2400" dirty="0">
              <a:solidFill>
                <a:srgbClr val="FF0000"/>
              </a:solidFill>
            </a:endParaRPr>
          </a:p>
          <a:p>
            <a:r>
              <a:rPr lang="en-US" sz="2400" dirty="0"/>
              <a:t> </a:t>
            </a:r>
          </a:p>
          <a:p>
            <a:pPr marL="457200" indent="-457200">
              <a:buFont typeface="Arial" pitchFamily="34" charset="0"/>
              <a:buChar char="•"/>
            </a:pPr>
            <a:r>
              <a:rPr lang="en-US" sz="2400" b="1" dirty="0">
                <a:latin typeface="Arial" pitchFamily="34" charset="0"/>
                <a:cs typeface="Arial" pitchFamily="34" charset="0"/>
              </a:rPr>
              <a:t>The heart of any solar power system is the solar </a:t>
            </a:r>
            <a:r>
              <a:rPr lang="en-US" sz="2400" b="1" dirty="0" smtClean="0">
                <a:latin typeface="Arial" pitchFamily="34" charset="0"/>
                <a:cs typeface="Arial" pitchFamily="34" charset="0"/>
              </a:rPr>
              <a:t>panels</a:t>
            </a:r>
          </a:p>
          <a:p>
            <a:pPr marL="457200" indent="-457200">
              <a:buFont typeface="Arial" pitchFamily="34" charset="0"/>
              <a:buChar char="•"/>
            </a:pPr>
            <a:r>
              <a:rPr lang="en-US" sz="2400" b="1" dirty="0" smtClean="0">
                <a:latin typeface="Arial" pitchFamily="34" charset="0"/>
                <a:cs typeface="Arial" pitchFamily="34" charset="0"/>
              </a:rPr>
              <a:t>In </a:t>
            </a:r>
            <a:r>
              <a:rPr lang="en-US" sz="2400" b="1" dirty="0">
                <a:latin typeface="Arial" pitchFamily="34" charset="0"/>
                <a:cs typeface="Arial" pitchFamily="34" charset="0"/>
              </a:rPr>
              <a:t>a solar cell is a thin layer of </a:t>
            </a:r>
            <a:r>
              <a:rPr lang="en-US" sz="2400" b="1" dirty="0" smtClean="0">
                <a:latin typeface="Arial" pitchFamily="34" charset="0"/>
                <a:cs typeface="Arial" pitchFamily="34" charset="0"/>
              </a:rPr>
              <a:t>silicon</a:t>
            </a:r>
          </a:p>
          <a:p>
            <a:pPr marL="457200" indent="-457200">
              <a:buFont typeface="Arial" pitchFamily="34" charset="0"/>
              <a:buChar char="•"/>
            </a:pPr>
            <a:r>
              <a:rPr lang="en-US" sz="2400" b="1" dirty="0" smtClean="0">
                <a:latin typeface="Arial" pitchFamily="34" charset="0"/>
                <a:cs typeface="Arial" pitchFamily="34" charset="0"/>
              </a:rPr>
              <a:t>When </a:t>
            </a:r>
            <a:r>
              <a:rPr lang="en-US" sz="2400" b="1" dirty="0">
                <a:latin typeface="Arial" pitchFamily="34" charset="0"/>
                <a:cs typeface="Arial" pitchFamily="34" charset="0"/>
              </a:rPr>
              <a:t>sunlight strikes the silicon, it knocks loose </a:t>
            </a:r>
            <a:r>
              <a:rPr lang="en-US" sz="2400" b="1" dirty="0" smtClean="0">
                <a:latin typeface="Arial" pitchFamily="34" charset="0"/>
                <a:cs typeface="Arial" pitchFamily="34" charset="0"/>
              </a:rPr>
              <a:t>electrons</a:t>
            </a:r>
          </a:p>
          <a:p>
            <a:pPr marL="457200" indent="-4572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most common type of solar cell produces 0.5 volt and between 3 and 4 </a:t>
            </a:r>
            <a:r>
              <a:rPr lang="en-US" sz="2400" b="1" dirty="0" smtClean="0">
                <a:latin typeface="Arial" pitchFamily="34" charset="0"/>
                <a:cs typeface="Arial" pitchFamily="34" charset="0"/>
              </a:rPr>
              <a:t>amps</a:t>
            </a:r>
          </a:p>
          <a:p>
            <a:pPr marL="457200" indent="-457200">
              <a:buFont typeface="Arial" pitchFamily="34" charset="0"/>
              <a:buChar char="•"/>
            </a:pPr>
            <a:r>
              <a:rPr lang="en-US" sz="2400" b="1" dirty="0" smtClean="0">
                <a:latin typeface="Arial" pitchFamily="34" charset="0"/>
                <a:cs typeface="Arial" pitchFamily="34" charset="0"/>
              </a:rPr>
              <a:t>Multiple </a:t>
            </a:r>
            <a:r>
              <a:rPr lang="en-US" sz="2400" b="1" dirty="0">
                <a:latin typeface="Arial" pitchFamily="34" charset="0"/>
                <a:cs typeface="Arial" pitchFamily="34" charset="0"/>
              </a:rPr>
              <a:t>cells are wired together in a weatherproof container to make a solar </a:t>
            </a:r>
            <a:r>
              <a:rPr lang="en-US" sz="2400" b="1" dirty="0" smtClean="0">
                <a:latin typeface="Arial" pitchFamily="34" charset="0"/>
                <a:cs typeface="Arial" pitchFamily="34" charset="0"/>
              </a:rPr>
              <a:t>panel</a:t>
            </a:r>
          </a:p>
          <a:p>
            <a:pPr marL="457200" indent="-457200">
              <a:buFont typeface="Arial" pitchFamily="34" charset="0"/>
              <a:buChar char="•"/>
            </a:pPr>
            <a:r>
              <a:rPr lang="en-US" sz="2400" b="1" dirty="0" smtClean="0">
                <a:latin typeface="Arial" pitchFamily="34" charset="0"/>
                <a:cs typeface="Arial" pitchFamily="34" charset="0"/>
              </a:rPr>
              <a:t>Multiple </a:t>
            </a:r>
            <a:r>
              <a:rPr lang="en-US" sz="2400" b="1" dirty="0">
                <a:latin typeface="Arial" pitchFamily="34" charset="0"/>
                <a:cs typeface="Arial" pitchFamily="34" charset="0"/>
              </a:rPr>
              <a:t>solar panels are wired together to produce the voltage and </a:t>
            </a:r>
            <a:r>
              <a:rPr lang="en-US" sz="2400" b="1" dirty="0" smtClean="0">
                <a:latin typeface="Arial" pitchFamily="34" charset="0"/>
                <a:cs typeface="Arial" pitchFamily="34" charset="0"/>
              </a:rPr>
              <a:t>current needed</a:t>
            </a:r>
            <a:r>
              <a:rPr lang="en-US" sz="2400" dirty="0"/>
              <a:t> </a:t>
            </a:r>
          </a:p>
          <a:p>
            <a:endParaRPr lang="en-US" sz="2400" b="1" dirty="0"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37</a:t>
            </a:fld>
            <a:endParaRPr lang="en-US"/>
          </a:p>
        </p:txBody>
      </p:sp>
      <p:sp>
        <p:nvSpPr>
          <p:cNvPr id="3" name="TextBox 2"/>
          <p:cNvSpPr txBox="1"/>
          <p:nvPr/>
        </p:nvSpPr>
        <p:spPr>
          <a:xfrm>
            <a:off x="152400" y="228600"/>
            <a:ext cx="8686800" cy="3785652"/>
          </a:xfrm>
          <a:prstGeom prst="rect">
            <a:avLst/>
          </a:prstGeom>
          <a:noFill/>
        </p:spPr>
        <p:txBody>
          <a:bodyPr wrap="square" rtlCol="0">
            <a:spAutoFit/>
          </a:bodyPr>
          <a:lstStyle/>
          <a:p>
            <a:r>
              <a:rPr lang="en-US" sz="2400" b="1" dirty="0"/>
              <a:t>Charge Controller</a:t>
            </a:r>
            <a:endParaRPr lang="en-US" sz="2400" dirty="0"/>
          </a:p>
          <a:p>
            <a:r>
              <a:rPr lang="en-US" sz="2400" dirty="0"/>
              <a:t> </a:t>
            </a:r>
          </a:p>
          <a:p>
            <a:pPr marL="342900" indent="-342900">
              <a:buFont typeface="Arial" pitchFamily="34" charset="0"/>
              <a:buChar char="•"/>
            </a:pPr>
            <a:r>
              <a:rPr lang="en-US" sz="2400" b="1" dirty="0">
                <a:latin typeface="Arial" pitchFamily="34" charset="0"/>
                <a:cs typeface="Arial" pitchFamily="34" charset="0"/>
              </a:rPr>
              <a:t>A charge controller takes the electricity from the solar panels, conditions it, and charges the </a:t>
            </a:r>
            <a:r>
              <a:rPr lang="en-US" sz="2400" b="1" dirty="0" smtClean="0">
                <a:latin typeface="Arial" pitchFamily="34" charset="0"/>
                <a:cs typeface="Arial" pitchFamily="34" charset="0"/>
              </a:rPr>
              <a:t>batteries</a:t>
            </a:r>
          </a:p>
          <a:p>
            <a:pPr marL="342900" indent="-342900">
              <a:buFont typeface="Arial" pitchFamily="34" charset="0"/>
              <a:buChar char="•"/>
            </a:pPr>
            <a:r>
              <a:rPr lang="en-US" sz="2400" b="1" dirty="0" smtClean="0">
                <a:latin typeface="Arial" pitchFamily="34" charset="0"/>
                <a:cs typeface="Arial" pitchFamily="34" charset="0"/>
              </a:rPr>
              <a:t>Overcharging </a:t>
            </a:r>
            <a:r>
              <a:rPr lang="en-US" sz="2400" b="1" dirty="0">
                <a:latin typeface="Arial" pitchFamily="34" charset="0"/>
                <a:cs typeface="Arial" pitchFamily="34" charset="0"/>
              </a:rPr>
              <a:t>batteries can at best lessen the life of the batteries and at work </a:t>
            </a:r>
            <a:r>
              <a:rPr lang="en-US" sz="2400" b="1" dirty="0" smtClean="0">
                <a:latin typeface="Arial" pitchFamily="34" charset="0"/>
                <a:cs typeface="Arial" pitchFamily="34" charset="0"/>
              </a:rPr>
              <a:t>and may actually</a:t>
            </a:r>
            <a:r>
              <a:rPr lang="en-US" sz="2400" b="1" dirty="0">
                <a:latin typeface="Arial" pitchFamily="34" charset="0"/>
                <a:cs typeface="Arial" pitchFamily="34" charset="0"/>
              </a:rPr>
              <a:t> </a:t>
            </a:r>
            <a:r>
              <a:rPr lang="en-US" sz="2400" b="1" dirty="0" smtClean="0">
                <a:latin typeface="Arial" pitchFamily="34" charset="0"/>
                <a:cs typeface="Arial" pitchFamily="34" charset="0"/>
              </a:rPr>
              <a:t>damage </a:t>
            </a:r>
            <a:r>
              <a:rPr lang="en-US" sz="2400" b="1" dirty="0">
                <a:latin typeface="Arial" pitchFamily="34" charset="0"/>
                <a:cs typeface="Arial" pitchFamily="34" charset="0"/>
              </a:rPr>
              <a:t>the </a:t>
            </a:r>
            <a:r>
              <a:rPr lang="en-US" sz="2400" b="1" dirty="0" smtClean="0">
                <a:latin typeface="Arial" pitchFamily="34" charset="0"/>
                <a:cs typeface="Arial" pitchFamily="34" charset="0"/>
              </a:rPr>
              <a:t>batteries</a:t>
            </a:r>
          </a:p>
          <a:p>
            <a:pPr marL="342900" indent="-3429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charge controller will make sure that the batteries are charged only until they are full and then will keep them "topped off" so they are kept fully </a:t>
            </a:r>
            <a:r>
              <a:rPr lang="en-US" sz="2400" b="1" dirty="0" smtClean="0">
                <a:latin typeface="Arial" pitchFamily="34" charset="0"/>
                <a:cs typeface="Arial" pitchFamily="34" charset="0"/>
              </a:rPr>
              <a:t>charged</a:t>
            </a:r>
            <a:endParaRPr lang="en-US" sz="2400" b="1"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38</a:t>
            </a:fld>
            <a:endParaRPr lang="en-US"/>
          </a:p>
        </p:txBody>
      </p:sp>
      <p:sp>
        <p:nvSpPr>
          <p:cNvPr id="2" name="TextBox 1"/>
          <p:cNvSpPr txBox="1"/>
          <p:nvPr/>
        </p:nvSpPr>
        <p:spPr>
          <a:xfrm>
            <a:off x="228600" y="228600"/>
            <a:ext cx="8686800" cy="6740307"/>
          </a:xfrm>
          <a:prstGeom prst="rect">
            <a:avLst/>
          </a:prstGeom>
          <a:noFill/>
        </p:spPr>
        <p:txBody>
          <a:bodyPr wrap="square" rtlCol="0">
            <a:spAutoFit/>
          </a:bodyPr>
          <a:lstStyle/>
          <a:p>
            <a:r>
              <a:rPr lang="en-US" sz="2400" b="1" dirty="0"/>
              <a:t>Batteries</a:t>
            </a:r>
            <a:endParaRPr lang="en-US" sz="2400" dirty="0"/>
          </a:p>
          <a:p>
            <a:r>
              <a:rPr lang="en-US" sz="2400" dirty="0"/>
              <a:t> </a:t>
            </a:r>
          </a:p>
          <a:p>
            <a:pPr marL="342900" indent="-342900">
              <a:buFont typeface="Arial" pitchFamily="34" charset="0"/>
              <a:buChar char="•"/>
            </a:pPr>
            <a:r>
              <a:rPr lang="en-US" sz="2400" b="1" dirty="0">
                <a:latin typeface="Arial" pitchFamily="34" charset="0"/>
                <a:cs typeface="Arial" pitchFamily="34" charset="0"/>
              </a:rPr>
              <a:t>Since solar panels only produce power when the sun is shining, but </a:t>
            </a:r>
            <a:r>
              <a:rPr lang="en-US" sz="2400" b="1" dirty="0" smtClean="0">
                <a:latin typeface="Arial" pitchFamily="34" charset="0"/>
                <a:cs typeface="Arial" pitchFamily="34" charset="0"/>
              </a:rPr>
              <a:t>to </a:t>
            </a:r>
            <a:r>
              <a:rPr lang="en-US" sz="2400" b="1" dirty="0">
                <a:latin typeface="Arial" pitchFamily="34" charset="0"/>
                <a:cs typeface="Arial" pitchFamily="34" charset="0"/>
              </a:rPr>
              <a:t>use electrical appliances at night as well as during the day, most solar power systems include </a:t>
            </a:r>
            <a:r>
              <a:rPr lang="en-US" sz="2400" b="1" dirty="0" smtClean="0">
                <a:latin typeface="Arial" pitchFamily="34" charset="0"/>
                <a:cs typeface="Arial" pitchFamily="34" charset="0"/>
              </a:rPr>
              <a:t>batteries</a:t>
            </a:r>
          </a:p>
          <a:p>
            <a:pPr marL="342900" indent="-342900">
              <a:buFont typeface="Arial" pitchFamily="34" charset="0"/>
              <a:buChar char="•"/>
            </a:pPr>
            <a:r>
              <a:rPr lang="en-US" sz="2400" b="1" dirty="0" smtClean="0">
                <a:latin typeface="Arial" pitchFamily="34" charset="0"/>
                <a:cs typeface="Arial" pitchFamily="34" charset="0"/>
              </a:rPr>
              <a:t>The</a:t>
            </a:r>
            <a:r>
              <a:rPr lang="en-US" sz="2400" b="1" dirty="0">
                <a:latin typeface="Arial" pitchFamily="34" charset="0"/>
                <a:cs typeface="Arial" pitchFamily="34" charset="0"/>
              </a:rPr>
              <a:t> batteries store electricity from the solar panels during the day and </a:t>
            </a:r>
            <a:r>
              <a:rPr lang="en-US" sz="2400" b="1" dirty="0" smtClean="0">
                <a:latin typeface="Arial" pitchFamily="34" charset="0"/>
                <a:cs typeface="Arial" pitchFamily="34" charset="0"/>
              </a:rPr>
              <a:t>then </a:t>
            </a:r>
            <a:r>
              <a:rPr lang="en-US" sz="2400" b="1" dirty="0">
                <a:latin typeface="Arial" pitchFamily="34" charset="0"/>
                <a:cs typeface="Arial" pitchFamily="34" charset="0"/>
              </a:rPr>
              <a:t>release electricity at night when the panels aren't producing any </a:t>
            </a:r>
            <a:r>
              <a:rPr lang="en-US" sz="2400" b="1" dirty="0" smtClean="0">
                <a:latin typeface="Arial" pitchFamily="34" charset="0"/>
                <a:cs typeface="Arial" pitchFamily="34" charset="0"/>
              </a:rPr>
              <a:t>electricity</a:t>
            </a:r>
          </a:p>
          <a:p>
            <a:pPr marL="342900" indent="-3429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most common type of batteries for a solar power system is regular 12 volt sealed lead acid batteries like you use in your </a:t>
            </a:r>
            <a:r>
              <a:rPr lang="en-US" sz="2400" b="1" dirty="0" smtClean="0">
                <a:latin typeface="Arial" pitchFamily="34" charset="0"/>
                <a:cs typeface="Arial" pitchFamily="34" charset="0"/>
              </a:rPr>
              <a:t>car</a:t>
            </a:r>
          </a:p>
          <a:p>
            <a:pPr marL="342900" indent="-342900">
              <a:buFont typeface="Arial" pitchFamily="34" charset="0"/>
              <a:buChar char="•"/>
            </a:pPr>
            <a:r>
              <a:rPr lang="en-US" sz="2400" b="1" dirty="0" smtClean="0">
                <a:latin typeface="Arial" pitchFamily="34" charset="0"/>
                <a:cs typeface="Arial" pitchFamily="34" charset="0"/>
              </a:rPr>
              <a:t>These </a:t>
            </a:r>
            <a:r>
              <a:rPr lang="en-US" sz="2400" b="1" dirty="0">
                <a:latin typeface="Arial" pitchFamily="34" charset="0"/>
                <a:cs typeface="Arial" pitchFamily="34" charset="0"/>
              </a:rPr>
              <a:t>batteries are tough, can deliver a lot of </a:t>
            </a:r>
            <a:r>
              <a:rPr lang="en-US" sz="2400" b="1" dirty="0" smtClean="0">
                <a:latin typeface="Arial" pitchFamily="34" charset="0"/>
                <a:cs typeface="Arial" pitchFamily="34" charset="0"/>
              </a:rPr>
              <a:t>power </a:t>
            </a:r>
            <a:r>
              <a:rPr lang="en-US" sz="2400" b="1" dirty="0">
                <a:latin typeface="Arial" pitchFamily="34" charset="0"/>
                <a:cs typeface="Arial" pitchFamily="34" charset="0"/>
              </a:rPr>
              <a:t>quickly and are cheap compared  to other types of </a:t>
            </a:r>
            <a:r>
              <a:rPr lang="en-US" sz="2400" b="1" dirty="0" smtClean="0">
                <a:latin typeface="Arial" pitchFamily="34" charset="0"/>
                <a:cs typeface="Arial" pitchFamily="34" charset="0"/>
              </a:rPr>
              <a:t>battery</a:t>
            </a:r>
          </a:p>
          <a:p>
            <a:pPr marL="342900" indent="-342900">
              <a:buFont typeface="Arial" pitchFamily="34" charset="0"/>
              <a:buChar char="•"/>
            </a:pPr>
            <a:r>
              <a:rPr lang="en-US" sz="2400" b="1" dirty="0" smtClean="0">
                <a:latin typeface="Arial" pitchFamily="34" charset="0"/>
                <a:cs typeface="Arial" pitchFamily="34" charset="0"/>
              </a:rPr>
              <a:t>Their </a:t>
            </a:r>
            <a:r>
              <a:rPr lang="en-US" sz="2400" b="1" dirty="0">
                <a:latin typeface="Arial" pitchFamily="34" charset="0"/>
                <a:cs typeface="Arial" pitchFamily="34" charset="0"/>
              </a:rPr>
              <a:t>only drawback is weight, but since the batteries will sit in once place, this isn't a </a:t>
            </a:r>
            <a:r>
              <a:rPr lang="en-US" sz="2400" b="1" dirty="0" smtClean="0">
                <a:latin typeface="Arial" pitchFamily="34" charset="0"/>
                <a:cs typeface="Arial" pitchFamily="34" charset="0"/>
              </a:rPr>
              <a:t>problem</a:t>
            </a:r>
            <a:endParaRPr lang="en-US" sz="2400" b="1" dirty="0">
              <a:latin typeface="Arial" pitchFamily="34" charset="0"/>
              <a:cs typeface="Arial" pitchFamily="34" charset="0"/>
            </a:endParaRPr>
          </a:p>
          <a:p>
            <a:endParaRPr lang="en-US" sz="2400" b="1"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39</a:t>
            </a:fld>
            <a:endParaRPr lang="en-US"/>
          </a:p>
        </p:txBody>
      </p:sp>
      <p:sp>
        <p:nvSpPr>
          <p:cNvPr id="2" name="TextBox 1"/>
          <p:cNvSpPr txBox="1"/>
          <p:nvPr/>
        </p:nvSpPr>
        <p:spPr>
          <a:xfrm>
            <a:off x="228600" y="304800"/>
            <a:ext cx="8610600" cy="3785652"/>
          </a:xfrm>
          <a:prstGeom prst="rect">
            <a:avLst/>
          </a:prstGeom>
          <a:noFill/>
        </p:spPr>
        <p:txBody>
          <a:bodyPr wrap="square" rtlCol="0">
            <a:spAutoFit/>
          </a:bodyPr>
          <a:lstStyle/>
          <a:p>
            <a:r>
              <a:rPr lang="en-US" sz="2400" b="1" dirty="0"/>
              <a:t>Power Inverter</a:t>
            </a:r>
            <a:endParaRPr lang="en-US" sz="2400" dirty="0"/>
          </a:p>
          <a:p>
            <a:r>
              <a:rPr lang="en-US" sz="2400" dirty="0"/>
              <a:t> </a:t>
            </a:r>
          </a:p>
          <a:p>
            <a:pPr marL="342900" indent="-342900">
              <a:buFont typeface="Arial" pitchFamily="34" charset="0"/>
              <a:buChar char="•"/>
            </a:pPr>
            <a:r>
              <a:rPr lang="en-US" sz="2400" b="1" dirty="0">
                <a:latin typeface="Arial" pitchFamily="34" charset="0"/>
                <a:cs typeface="Arial" pitchFamily="34" charset="0"/>
              </a:rPr>
              <a:t>The solar panels and the batteries </a:t>
            </a:r>
            <a:r>
              <a:rPr lang="en-US" sz="2400" b="1" dirty="0" smtClean="0">
                <a:latin typeface="Arial" pitchFamily="34" charset="0"/>
                <a:cs typeface="Arial" pitchFamily="34" charset="0"/>
              </a:rPr>
              <a:t>and produce </a:t>
            </a:r>
            <a:r>
              <a:rPr lang="en-US" sz="2400" b="1" dirty="0">
                <a:latin typeface="Arial" pitchFamily="34" charset="0"/>
                <a:cs typeface="Arial" pitchFamily="34" charset="0"/>
              </a:rPr>
              <a:t>Direct Current (DC) </a:t>
            </a:r>
            <a:r>
              <a:rPr lang="en-US" sz="2400" b="1" dirty="0" smtClean="0">
                <a:latin typeface="Arial" pitchFamily="34" charset="0"/>
                <a:cs typeface="Arial" pitchFamily="34" charset="0"/>
              </a:rPr>
              <a:t>electricity</a:t>
            </a:r>
          </a:p>
          <a:p>
            <a:pPr marL="342900" indent="-342900">
              <a:buFont typeface="Arial" pitchFamily="34" charset="0"/>
              <a:buChar char="•"/>
            </a:pPr>
            <a:r>
              <a:rPr lang="en-US" sz="2400" b="1" dirty="0" smtClean="0">
                <a:latin typeface="Arial" pitchFamily="34" charset="0"/>
                <a:cs typeface="Arial" pitchFamily="34" charset="0"/>
              </a:rPr>
              <a:t>Most </a:t>
            </a:r>
            <a:r>
              <a:rPr lang="en-US" sz="2400" b="1" dirty="0">
                <a:latin typeface="Arial" pitchFamily="34" charset="0"/>
                <a:cs typeface="Arial" pitchFamily="34" charset="0"/>
              </a:rPr>
              <a:t>household appliances, however, can only run on Alternating Current (AC</a:t>
            </a:r>
            <a:r>
              <a:rPr lang="en-US" sz="2400" b="1" dirty="0" smtClean="0">
                <a:latin typeface="Arial" pitchFamily="34" charset="0"/>
                <a:cs typeface="Arial" pitchFamily="34" charset="0"/>
              </a:rPr>
              <a:t>)</a:t>
            </a:r>
          </a:p>
          <a:p>
            <a:pPr marL="342900" indent="-342900">
              <a:buFont typeface="Arial" pitchFamily="34" charset="0"/>
              <a:buChar char="•"/>
            </a:pPr>
            <a:r>
              <a:rPr lang="en-US" sz="2400" b="1" dirty="0">
                <a:latin typeface="Arial" pitchFamily="34" charset="0"/>
                <a:cs typeface="Arial" pitchFamily="34" charset="0"/>
              </a:rPr>
              <a:t> A power inverter converts DC electricity into AC electricity so that the appliances in your house that all run on AC can use the DC power from the solar panels and </a:t>
            </a:r>
            <a:r>
              <a:rPr lang="en-US" sz="2400" b="1" dirty="0" smtClean="0">
                <a:latin typeface="Arial" pitchFamily="34" charset="0"/>
                <a:cs typeface="Arial" pitchFamily="34" charset="0"/>
              </a:rPr>
              <a:t>batteries</a:t>
            </a:r>
            <a:endParaRPr lang="en-US" sz="2400"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EE7A90F-47DD-4177-B146-20652ABBC8DA}" type="slidenum">
              <a:rPr lang="en-US" smtClean="0"/>
              <a:pPr/>
              <a:t>4</a:t>
            </a:fld>
            <a:endParaRPr lang="en-US" dirty="0"/>
          </a:p>
        </p:txBody>
      </p:sp>
      <p:sp>
        <p:nvSpPr>
          <p:cNvPr id="3" name="TextBox 2"/>
          <p:cNvSpPr txBox="1"/>
          <p:nvPr/>
        </p:nvSpPr>
        <p:spPr>
          <a:xfrm>
            <a:off x="304800" y="457200"/>
            <a:ext cx="8458200" cy="4154984"/>
          </a:xfrm>
          <a:prstGeom prst="rect">
            <a:avLst/>
          </a:prstGeom>
          <a:noFill/>
        </p:spPr>
        <p:txBody>
          <a:bodyPr wrap="square" rtlCol="0">
            <a:spAutoFit/>
          </a:bodyPr>
          <a:lstStyle/>
          <a:p>
            <a:pPr marL="457200" indent="-457200">
              <a:buFont typeface="Arial" pitchFamily="34" charset="0"/>
              <a:buChar char="•"/>
            </a:pPr>
            <a:r>
              <a:rPr lang="en-US" sz="2400" b="1" dirty="0">
                <a:latin typeface="Arial" pitchFamily="34" charset="0"/>
                <a:cs typeface="Arial" pitchFamily="34" charset="0"/>
              </a:rPr>
              <a:t>These solar cells are manufactured from silicon semiconductors and use a single junction for extracting energy from </a:t>
            </a:r>
            <a:r>
              <a:rPr lang="en-US" sz="2400" b="1" dirty="0" smtClean="0">
                <a:latin typeface="Arial" pitchFamily="34" charset="0"/>
                <a:cs typeface="Arial" pitchFamily="34" charset="0"/>
              </a:rPr>
              <a:t>photons</a:t>
            </a:r>
          </a:p>
          <a:p>
            <a:pPr marL="457200" indent="-457200">
              <a:buFont typeface="Arial" pitchFamily="34" charset="0"/>
              <a:buChar char="•"/>
            </a:pPr>
            <a:r>
              <a:rPr lang="en-US" sz="2400" b="1" dirty="0" smtClean="0">
                <a:latin typeface="Arial" pitchFamily="34" charset="0"/>
                <a:cs typeface="Arial" pitchFamily="34" charset="0"/>
              </a:rPr>
              <a:t>They </a:t>
            </a:r>
            <a:r>
              <a:rPr lang="en-US" sz="2400" b="1" dirty="0">
                <a:latin typeface="Arial" pitchFamily="34" charset="0"/>
                <a:cs typeface="Arial" pitchFamily="34" charset="0"/>
              </a:rPr>
              <a:t>are approaching the theoretical limiting efficiency of 33% and achieve cost parity with fossil fuel energy generation after a payback period of 5-7 </a:t>
            </a:r>
            <a:r>
              <a:rPr lang="en-US" sz="2400" b="1" dirty="0" smtClean="0">
                <a:latin typeface="Arial" pitchFamily="34" charset="0"/>
                <a:cs typeface="Arial" pitchFamily="34" charset="0"/>
              </a:rPr>
              <a:t>years</a:t>
            </a:r>
          </a:p>
          <a:p>
            <a:pPr marL="457200" indent="-457200">
              <a:buFont typeface="Arial" pitchFamily="34" charset="0"/>
              <a:buChar char="•"/>
            </a:pPr>
            <a:r>
              <a:rPr lang="en-US" sz="2400" b="1" dirty="0" smtClean="0">
                <a:latin typeface="Arial" pitchFamily="34" charset="0"/>
                <a:cs typeface="Arial" pitchFamily="34" charset="0"/>
              </a:rPr>
              <a:t>Nevertheless</a:t>
            </a:r>
            <a:r>
              <a:rPr lang="en-US" sz="2400" b="1" dirty="0">
                <a:latin typeface="Arial" pitchFamily="34" charset="0"/>
                <a:cs typeface="Arial" pitchFamily="34" charset="0"/>
              </a:rPr>
              <a:t>, due to very capital intensive production, it is generally not thought that first generation cells will be able to provide energy more cost effective than fossil fuel </a:t>
            </a:r>
            <a:r>
              <a:rPr lang="en-US" sz="2400" b="1" dirty="0" smtClean="0">
                <a:latin typeface="Arial" pitchFamily="34" charset="0"/>
                <a:cs typeface="Arial" pitchFamily="34" charset="0"/>
              </a:rPr>
              <a:t>sources</a:t>
            </a:r>
          </a:p>
        </p:txBody>
      </p:sp>
    </p:spTree>
    <p:extLst>
      <p:ext uri="{BB962C8B-B14F-4D97-AF65-F5344CB8AC3E}">
        <p14:creationId xmlns:p14="http://schemas.microsoft.com/office/powerpoint/2010/main" xmlns="" val="314969800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40</a:t>
            </a:fld>
            <a:endParaRPr lang="en-US"/>
          </a:p>
        </p:txBody>
      </p:sp>
      <p:sp>
        <p:nvSpPr>
          <p:cNvPr id="2" name="TextBox 1"/>
          <p:cNvSpPr txBox="1"/>
          <p:nvPr/>
        </p:nvSpPr>
        <p:spPr>
          <a:xfrm>
            <a:off x="304800" y="304800"/>
            <a:ext cx="8458200" cy="5632311"/>
          </a:xfrm>
          <a:prstGeom prst="rect">
            <a:avLst/>
          </a:prstGeom>
          <a:noFill/>
        </p:spPr>
        <p:txBody>
          <a:bodyPr wrap="square" rtlCol="0">
            <a:spAutoFit/>
          </a:bodyPr>
          <a:lstStyle/>
          <a:p>
            <a:pPr marL="342900" indent="-342900">
              <a:buFont typeface="Arial" pitchFamily="34" charset="0"/>
              <a:buChar char="•"/>
            </a:pPr>
            <a:r>
              <a:rPr lang="en-US" sz="2400" b="1" dirty="0" smtClean="0">
                <a:latin typeface="Arial" pitchFamily="34" charset="0"/>
                <a:cs typeface="Arial" pitchFamily="34" charset="0"/>
              </a:rPr>
              <a:t>The most common </a:t>
            </a:r>
            <a:r>
              <a:rPr lang="en-US" sz="2400" b="1" dirty="0">
                <a:latin typeface="Arial" pitchFamily="34" charset="0"/>
                <a:cs typeface="Arial" pitchFamily="34" charset="0"/>
              </a:rPr>
              <a:t>type of charge controller which is popular for charging all types of batteries from AA to electric car batteries is called Pulse Width Modulation (</a:t>
            </a:r>
            <a:r>
              <a:rPr lang="en-US" sz="2400" b="1" dirty="0" smtClean="0">
                <a:latin typeface="Arial" pitchFamily="34" charset="0"/>
                <a:cs typeface="Arial" pitchFamily="34" charset="0"/>
              </a:rPr>
              <a:t>PWM)</a:t>
            </a:r>
          </a:p>
          <a:p>
            <a:pPr marL="342900" indent="-342900">
              <a:buFont typeface="Arial" pitchFamily="34" charset="0"/>
              <a:buChar char="•"/>
            </a:pPr>
            <a:r>
              <a:rPr lang="en-US" sz="2400" b="1" dirty="0" smtClean="0">
                <a:latin typeface="Arial" pitchFamily="34" charset="0"/>
                <a:cs typeface="Arial" pitchFamily="34" charset="0"/>
              </a:rPr>
              <a:t>A </a:t>
            </a:r>
            <a:r>
              <a:rPr lang="en-US" sz="2400" b="1" dirty="0">
                <a:latin typeface="Arial" pitchFamily="34" charset="0"/>
                <a:cs typeface="Arial" pitchFamily="34" charset="0"/>
              </a:rPr>
              <a:t>PWM charge controller has an electronic switch and circuitry that can "flip" the electronic switch very </a:t>
            </a:r>
            <a:r>
              <a:rPr lang="en-US" sz="2400" b="1" dirty="0" smtClean="0">
                <a:latin typeface="Arial" pitchFamily="34" charset="0"/>
                <a:cs typeface="Arial" pitchFamily="34" charset="0"/>
              </a:rPr>
              <a:t>quickly</a:t>
            </a:r>
          </a:p>
          <a:p>
            <a:pPr marL="342900" indent="-342900">
              <a:buFont typeface="Arial" pitchFamily="34" charset="0"/>
              <a:buChar char="•"/>
            </a:pPr>
            <a:r>
              <a:rPr lang="en-US" sz="2400" b="1" dirty="0" smtClean="0">
                <a:latin typeface="Arial" pitchFamily="34" charset="0"/>
                <a:cs typeface="Arial" pitchFamily="34" charset="0"/>
              </a:rPr>
              <a:t>A </a:t>
            </a:r>
            <a:r>
              <a:rPr lang="en-US" sz="2400" b="1" dirty="0">
                <a:latin typeface="Arial" pitchFamily="34" charset="0"/>
                <a:cs typeface="Arial" pitchFamily="34" charset="0"/>
              </a:rPr>
              <a:t>PWM charge controller switches the electricity to the batteries on and off very quickly, while increasing the "off" time and decreasing the "on" time as the battery gets more and more fully </a:t>
            </a:r>
            <a:r>
              <a:rPr lang="en-US" sz="2400" b="1" dirty="0" smtClean="0">
                <a:latin typeface="Arial" pitchFamily="34" charset="0"/>
                <a:cs typeface="Arial" pitchFamily="34" charset="0"/>
              </a:rPr>
              <a:t>charged</a:t>
            </a:r>
          </a:p>
          <a:p>
            <a:pPr marL="342900" indent="-342900">
              <a:buFont typeface="Arial" pitchFamily="34" charset="0"/>
              <a:buChar char="•"/>
            </a:pPr>
            <a:r>
              <a:rPr lang="en-US" sz="2400" b="1" dirty="0" smtClean="0">
                <a:latin typeface="Arial" pitchFamily="34" charset="0"/>
                <a:cs typeface="Arial" pitchFamily="34" charset="0"/>
              </a:rPr>
              <a:t>So</a:t>
            </a:r>
            <a:r>
              <a:rPr lang="en-US" sz="2400" b="1" dirty="0">
                <a:latin typeface="Arial" pitchFamily="34" charset="0"/>
                <a:cs typeface="Arial" pitchFamily="34" charset="0"/>
              </a:rPr>
              <a:t>, at the beginning, when the batteries are less charged, the PWM controller keeps the electronic switch mostly "on", allowing more electricity to flow to the </a:t>
            </a:r>
            <a:r>
              <a:rPr lang="en-US" sz="2400" b="1" dirty="0" smtClean="0">
                <a:latin typeface="Arial" pitchFamily="34" charset="0"/>
                <a:cs typeface="Arial" pitchFamily="34" charset="0"/>
              </a:rPr>
              <a:t>battery</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41</a:t>
            </a:fld>
            <a:endParaRPr lang="en-US"/>
          </a:p>
        </p:txBody>
      </p:sp>
      <p:sp>
        <p:nvSpPr>
          <p:cNvPr id="5" name="TextBox 4"/>
          <p:cNvSpPr txBox="1"/>
          <p:nvPr/>
        </p:nvSpPr>
        <p:spPr>
          <a:xfrm>
            <a:off x="304800" y="304800"/>
            <a:ext cx="8305800" cy="6001643"/>
          </a:xfrm>
          <a:prstGeom prst="rect">
            <a:avLst/>
          </a:prstGeom>
          <a:noFill/>
        </p:spPr>
        <p:txBody>
          <a:bodyPr wrap="square" rtlCol="0">
            <a:spAutoFit/>
          </a:bodyPr>
          <a:lstStyle/>
          <a:p>
            <a:pPr marL="342900" indent="-342900">
              <a:buFont typeface="Arial" pitchFamily="34" charset="0"/>
              <a:buChar char="•"/>
            </a:pPr>
            <a:r>
              <a:rPr lang="en-US" sz="2400" b="1" dirty="0">
                <a:latin typeface="Arial" pitchFamily="34" charset="0"/>
                <a:cs typeface="Arial" pitchFamily="34" charset="0"/>
              </a:rPr>
              <a:t>As the battery gets closer to fully charged, the </a:t>
            </a:r>
            <a:r>
              <a:rPr lang="en-US" sz="2400" b="1" dirty="0" smtClean="0">
                <a:latin typeface="Arial" pitchFamily="34" charset="0"/>
                <a:cs typeface="Arial" pitchFamily="34" charset="0"/>
              </a:rPr>
              <a:t>PWM (pulse width modulated) </a:t>
            </a:r>
            <a:r>
              <a:rPr lang="en-US" sz="2400" b="1" dirty="0">
                <a:latin typeface="Arial" pitchFamily="34" charset="0"/>
                <a:cs typeface="Arial" pitchFamily="34" charset="0"/>
              </a:rPr>
              <a:t>charger keeps the switch in the "off" position more and more until finally when the battery is fully charged, it is entirely "off" and no </a:t>
            </a:r>
            <a:r>
              <a:rPr lang="en-US" sz="2400" b="1" dirty="0" smtClean="0">
                <a:latin typeface="Arial" pitchFamily="34" charset="0"/>
                <a:cs typeface="Arial" pitchFamily="34" charset="0"/>
              </a:rPr>
              <a:t>electricity </a:t>
            </a:r>
            <a:r>
              <a:rPr lang="en-US" sz="2400" b="1" dirty="0">
                <a:latin typeface="Arial" pitchFamily="34" charset="0"/>
                <a:cs typeface="Arial" pitchFamily="34" charset="0"/>
              </a:rPr>
              <a:t>flows to the </a:t>
            </a:r>
            <a:r>
              <a:rPr lang="en-US" sz="2400" b="1" dirty="0" smtClean="0">
                <a:latin typeface="Arial" pitchFamily="34" charset="0"/>
                <a:cs typeface="Arial" pitchFamily="34" charset="0"/>
              </a:rPr>
              <a:t>battery</a:t>
            </a:r>
          </a:p>
          <a:p>
            <a:pPr marL="342900" indent="-342900">
              <a:buFont typeface="Arial" pitchFamily="34" charset="0"/>
              <a:buChar char="•"/>
            </a:pPr>
            <a:r>
              <a:rPr lang="en-US" sz="2400" b="1" dirty="0" smtClean="0">
                <a:latin typeface="Arial" pitchFamily="34" charset="0"/>
                <a:cs typeface="Arial" pitchFamily="34" charset="0"/>
              </a:rPr>
              <a:t>Because </a:t>
            </a:r>
            <a:r>
              <a:rPr lang="en-US" sz="2400" b="1" dirty="0">
                <a:latin typeface="Arial" pitchFamily="34" charset="0"/>
                <a:cs typeface="Arial" pitchFamily="34" charset="0"/>
              </a:rPr>
              <a:t>of this, it charges the battery in a very efficient way, that keeps the battery from being overcharged and from being </a:t>
            </a:r>
            <a:r>
              <a:rPr lang="en-US" sz="2400" b="1" dirty="0" smtClean="0">
                <a:latin typeface="Arial" pitchFamily="34" charset="0"/>
                <a:cs typeface="Arial" pitchFamily="34" charset="0"/>
              </a:rPr>
              <a:t>damaged</a:t>
            </a:r>
          </a:p>
          <a:p>
            <a:pPr marL="342900" indent="-342900">
              <a:buFont typeface="Arial" pitchFamily="34" charset="0"/>
              <a:buChar char="•"/>
            </a:pPr>
            <a:r>
              <a:rPr lang="en-US" sz="2400" b="1" dirty="0" smtClean="0">
                <a:latin typeface="Arial" pitchFamily="34" charset="0"/>
                <a:cs typeface="Arial" pitchFamily="34" charset="0"/>
              </a:rPr>
              <a:t>Once </a:t>
            </a:r>
            <a:r>
              <a:rPr lang="en-US" sz="2400" b="1" dirty="0">
                <a:latin typeface="Arial" pitchFamily="34" charset="0"/>
                <a:cs typeface="Arial" pitchFamily="34" charset="0"/>
              </a:rPr>
              <a:t>a battery is fully charged, the PWM charge controller will continue to monitor the </a:t>
            </a:r>
            <a:r>
              <a:rPr lang="en-US" sz="2400" b="1" dirty="0" smtClean="0">
                <a:latin typeface="Arial" pitchFamily="34" charset="0"/>
                <a:cs typeface="Arial" pitchFamily="34" charset="0"/>
              </a:rPr>
              <a:t>battery</a:t>
            </a:r>
          </a:p>
          <a:p>
            <a:pPr marL="342900" indent="-342900">
              <a:buFont typeface="Arial" pitchFamily="34" charset="0"/>
              <a:buChar char="•"/>
            </a:pPr>
            <a:r>
              <a:rPr lang="en-US" sz="2400" b="1" dirty="0" smtClean="0">
                <a:latin typeface="Arial" pitchFamily="34" charset="0"/>
                <a:cs typeface="Arial" pitchFamily="34" charset="0"/>
              </a:rPr>
              <a:t>If </a:t>
            </a:r>
            <a:r>
              <a:rPr lang="en-US" sz="2400" b="1" dirty="0">
                <a:latin typeface="Arial" pitchFamily="34" charset="0"/>
                <a:cs typeface="Arial" pitchFamily="34" charset="0"/>
              </a:rPr>
              <a:t>the battery loses charge, it will start charging again until the battery is once more fully </a:t>
            </a:r>
            <a:r>
              <a:rPr lang="en-US" sz="2400" b="1" dirty="0" smtClean="0">
                <a:latin typeface="Arial" pitchFamily="34" charset="0"/>
                <a:cs typeface="Arial" pitchFamily="34" charset="0"/>
              </a:rPr>
              <a:t>charged</a:t>
            </a:r>
          </a:p>
          <a:p>
            <a:pPr marL="342900" indent="-342900">
              <a:buFont typeface="Arial" pitchFamily="34" charset="0"/>
              <a:buChar char="•"/>
            </a:pPr>
            <a:r>
              <a:rPr lang="en-US" sz="2400" b="1" dirty="0" smtClean="0">
                <a:latin typeface="Arial" pitchFamily="34" charset="0"/>
                <a:cs typeface="Arial" pitchFamily="34" charset="0"/>
              </a:rPr>
              <a:t>It </a:t>
            </a:r>
            <a:r>
              <a:rPr lang="en-US" sz="2400" b="1" dirty="0">
                <a:latin typeface="Arial" pitchFamily="34" charset="0"/>
                <a:cs typeface="Arial" pitchFamily="34" charset="0"/>
              </a:rPr>
              <a:t>can keep topping up the battery so that the battery is always fully charged and ready to be </a:t>
            </a:r>
            <a:r>
              <a:rPr lang="en-US" sz="2400" b="1" dirty="0" smtClean="0">
                <a:latin typeface="Arial" pitchFamily="34" charset="0"/>
                <a:cs typeface="Arial" pitchFamily="34" charset="0"/>
              </a:rPr>
              <a:t>used</a:t>
            </a:r>
            <a:endParaRPr lang="en-US" sz="2400" b="1" dirty="0">
              <a:latin typeface="Arial" pitchFamily="34" charset="0"/>
              <a:cs typeface="Arial" pitchFamily="34" charset="0"/>
            </a:endParaRPr>
          </a:p>
          <a:p>
            <a:endParaRPr lang="en-US" sz="2400" b="1" dirty="0">
              <a:latin typeface="Arial" pitchFamily="34" charset="0"/>
              <a:cs typeface="Arial" pitchFamily="34" charset="0"/>
            </a:endParaRPr>
          </a:p>
          <a:p>
            <a:endParaRPr lang="en-US" sz="2400" b="1" dirty="0" smtClean="0"/>
          </a:p>
        </p:txBody>
      </p:sp>
    </p:spTree>
    <p:extLst>
      <p:ext uri="{BB962C8B-B14F-4D97-AF65-F5344CB8AC3E}">
        <p14:creationId xmlns:p14="http://schemas.microsoft.com/office/powerpoint/2010/main" xmlns="" val="198295612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42</a:t>
            </a:fld>
            <a:endParaRPr lang="en-US"/>
          </a:p>
        </p:txBody>
      </p:sp>
      <p:sp>
        <p:nvSpPr>
          <p:cNvPr id="5" name="TextBox 4"/>
          <p:cNvSpPr txBox="1"/>
          <p:nvPr/>
        </p:nvSpPr>
        <p:spPr>
          <a:xfrm>
            <a:off x="228600" y="228600"/>
            <a:ext cx="8458200" cy="6370975"/>
          </a:xfrm>
          <a:prstGeom prst="rect">
            <a:avLst/>
          </a:prstGeom>
          <a:noFill/>
        </p:spPr>
        <p:txBody>
          <a:bodyPr wrap="square" rtlCol="0">
            <a:spAutoFit/>
          </a:bodyPr>
          <a:lstStyle/>
          <a:p>
            <a:pPr marL="342900" indent="-342900">
              <a:buFont typeface="Arial" pitchFamily="34" charset="0"/>
              <a:buChar char="•"/>
            </a:pPr>
            <a:r>
              <a:rPr lang="en-US" sz="2400" b="1" dirty="0">
                <a:latin typeface="Arial" pitchFamily="34" charset="0"/>
                <a:cs typeface="Arial" pitchFamily="34" charset="0"/>
              </a:rPr>
              <a:t>A newer type of PWM charge controller is called Maximum Power Point Tracking or </a:t>
            </a:r>
            <a:r>
              <a:rPr lang="en-US" sz="2400" b="1" dirty="0" smtClean="0">
                <a:latin typeface="Arial" pitchFamily="34" charset="0"/>
                <a:cs typeface="Arial" pitchFamily="34" charset="0"/>
              </a:rPr>
              <a:t>MPPT</a:t>
            </a:r>
          </a:p>
          <a:p>
            <a:pPr marL="342900" indent="-342900">
              <a:buFont typeface="Arial" pitchFamily="34" charset="0"/>
              <a:buChar char="•"/>
            </a:pPr>
            <a:r>
              <a:rPr lang="en-US" sz="2400" b="1" dirty="0" smtClean="0">
                <a:latin typeface="Arial" pitchFamily="34" charset="0"/>
                <a:cs typeface="Arial" pitchFamily="34" charset="0"/>
              </a:rPr>
              <a:t>An </a:t>
            </a:r>
            <a:r>
              <a:rPr lang="en-US" sz="2400" b="1" dirty="0">
                <a:latin typeface="Arial" pitchFamily="34" charset="0"/>
                <a:cs typeface="Arial" pitchFamily="34" charset="0"/>
              </a:rPr>
              <a:t>MPPT charge controller is like a PWM charge controller, but it doesn't need a specific voltage </a:t>
            </a:r>
            <a:r>
              <a:rPr lang="en-US" sz="2400" b="1" dirty="0" smtClean="0">
                <a:latin typeface="Arial" pitchFamily="34" charset="0"/>
                <a:cs typeface="Arial" pitchFamily="34" charset="0"/>
              </a:rPr>
              <a:t>input</a:t>
            </a:r>
          </a:p>
          <a:p>
            <a:pPr marL="342900" indent="-342900">
              <a:buFont typeface="Arial" pitchFamily="34" charset="0"/>
              <a:buChar char="•"/>
            </a:pPr>
            <a:r>
              <a:rPr lang="en-US" sz="2400" b="1" dirty="0" smtClean="0">
                <a:latin typeface="Arial" pitchFamily="34" charset="0"/>
                <a:cs typeface="Arial" pitchFamily="34" charset="0"/>
              </a:rPr>
              <a:t>A </a:t>
            </a:r>
            <a:r>
              <a:rPr lang="en-US" sz="2400" b="1" dirty="0">
                <a:latin typeface="Arial" pitchFamily="34" charset="0"/>
                <a:cs typeface="Arial" pitchFamily="34" charset="0"/>
              </a:rPr>
              <a:t>PWM charge controller needs to have the input voltage be a bit higher </a:t>
            </a:r>
            <a:r>
              <a:rPr lang="en-US" sz="2400" b="1" dirty="0" smtClean="0">
                <a:latin typeface="Arial" pitchFamily="34" charset="0"/>
                <a:cs typeface="Arial" pitchFamily="34" charset="0"/>
              </a:rPr>
              <a:t>than </a:t>
            </a:r>
            <a:r>
              <a:rPr lang="en-US" sz="2400" b="1" dirty="0">
                <a:latin typeface="Arial" pitchFamily="34" charset="0"/>
                <a:cs typeface="Arial" pitchFamily="34" charset="0"/>
              </a:rPr>
              <a:t>the battery you want to charge, but it can't be too high or it would damage the </a:t>
            </a:r>
            <a:r>
              <a:rPr lang="en-US" sz="2400" b="1" dirty="0" smtClean="0">
                <a:latin typeface="Arial" pitchFamily="34" charset="0"/>
                <a:cs typeface="Arial" pitchFamily="34" charset="0"/>
              </a:rPr>
              <a:t>battery</a:t>
            </a:r>
          </a:p>
          <a:p>
            <a:pPr marL="342900" indent="-342900">
              <a:buFont typeface="Arial" pitchFamily="34" charset="0"/>
              <a:buChar char="•"/>
            </a:pPr>
            <a:r>
              <a:rPr lang="en-US" sz="2400" b="1" dirty="0" smtClean="0">
                <a:latin typeface="Arial" pitchFamily="34" charset="0"/>
                <a:cs typeface="Arial" pitchFamily="34" charset="0"/>
              </a:rPr>
              <a:t>An </a:t>
            </a:r>
            <a:r>
              <a:rPr lang="en-US" sz="2400" b="1" dirty="0">
                <a:latin typeface="Arial" pitchFamily="34" charset="0"/>
                <a:cs typeface="Arial" pitchFamily="34" charset="0"/>
              </a:rPr>
              <a:t>MPPT charge controller doesn't have this </a:t>
            </a:r>
            <a:r>
              <a:rPr lang="en-US" sz="2400" b="1" dirty="0" smtClean="0">
                <a:latin typeface="Arial" pitchFamily="34" charset="0"/>
                <a:cs typeface="Arial" pitchFamily="34" charset="0"/>
              </a:rPr>
              <a:t>restriction</a:t>
            </a:r>
          </a:p>
          <a:p>
            <a:pPr marL="342900" indent="-342900">
              <a:buFont typeface="Arial" pitchFamily="34" charset="0"/>
              <a:buChar char="•"/>
            </a:pPr>
            <a:r>
              <a:rPr lang="en-US" sz="2400" b="1" dirty="0" smtClean="0">
                <a:latin typeface="Arial" pitchFamily="34" charset="0"/>
                <a:cs typeface="Arial" pitchFamily="34" charset="0"/>
              </a:rPr>
              <a:t>An </a:t>
            </a:r>
            <a:r>
              <a:rPr lang="en-US" sz="2400" b="1" dirty="0">
                <a:latin typeface="Arial" pitchFamily="34" charset="0"/>
                <a:cs typeface="Arial" pitchFamily="34" charset="0"/>
              </a:rPr>
              <a:t>MPPT charge controller can take any input voltage and it will convert the input to the correct voltage for the battery.  Any excess voltage is changed into current, which will then allow it to </a:t>
            </a:r>
            <a:r>
              <a:rPr lang="en-US" sz="2400" b="1" dirty="0" smtClean="0">
                <a:latin typeface="Arial" pitchFamily="34" charset="0"/>
                <a:cs typeface="Arial" pitchFamily="34" charset="0"/>
              </a:rPr>
              <a:t>charge </a:t>
            </a:r>
            <a:r>
              <a:rPr lang="en-US" sz="2400" b="1" dirty="0">
                <a:latin typeface="Arial" pitchFamily="34" charset="0"/>
                <a:cs typeface="Arial" pitchFamily="34" charset="0"/>
              </a:rPr>
              <a:t>the battery </a:t>
            </a:r>
            <a:r>
              <a:rPr lang="en-US" sz="2400" b="1" dirty="0" smtClean="0">
                <a:latin typeface="Arial" pitchFamily="34" charset="0"/>
                <a:cs typeface="Arial" pitchFamily="34" charset="0"/>
              </a:rPr>
              <a:t>faster</a:t>
            </a:r>
          </a:p>
          <a:p>
            <a:endParaRPr lang="en-US" sz="2400" b="1" dirty="0" smtClean="0"/>
          </a:p>
        </p:txBody>
      </p:sp>
    </p:spTree>
    <p:extLst>
      <p:ext uri="{BB962C8B-B14F-4D97-AF65-F5344CB8AC3E}">
        <p14:creationId xmlns:p14="http://schemas.microsoft.com/office/powerpoint/2010/main" xmlns="" val="164797471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43</a:t>
            </a:fld>
            <a:endParaRPr lang="en-US"/>
          </a:p>
        </p:txBody>
      </p:sp>
      <p:sp>
        <p:nvSpPr>
          <p:cNvPr id="5" name="TextBox 4"/>
          <p:cNvSpPr txBox="1"/>
          <p:nvPr/>
        </p:nvSpPr>
        <p:spPr>
          <a:xfrm>
            <a:off x="228600" y="152400"/>
            <a:ext cx="8686800" cy="6001643"/>
          </a:xfrm>
          <a:prstGeom prst="rect">
            <a:avLst/>
          </a:prstGeom>
          <a:noFill/>
        </p:spPr>
        <p:txBody>
          <a:bodyPr wrap="square" rtlCol="0">
            <a:spAutoFit/>
          </a:bodyPr>
          <a:lstStyle/>
          <a:p>
            <a:pPr marL="342900" indent="-342900">
              <a:buFont typeface="Arial" pitchFamily="34" charset="0"/>
              <a:buChar char="•"/>
            </a:pPr>
            <a:r>
              <a:rPr lang="en-US" sz="2400" b="1" dirty="0">
                <a:latin typeface="Arial" pitchFamily="34" charset="0"/>
                <a:cs typeface="Arial" pitchFamily="34" charset="0"/>
              </a:rPr>
              <a:t>Besides speed of charging the battery, there is another benefit to an MPPT </a:t>
            </a:r>
            <a:r>
              <a:rPr lang="en-US" sz="2400" b="1">
                <a:latin typeface="Arial" pitchFamily="34" charset="0"/>
                <a:cs typeface="Arial" pitchFamily="34" charset="0"/>
              </a:rPr>
              <a:t>charge </a:t>
            </a:r>
            <a:r>
              <a:rPr lang="en-US" sz="2400" b="1" smtClean="0">
                <a:latin typeface="Arial" pitchFamily="34" charset="0"/>
                <a:cs typeface="Arial" pitchFamily="34" charset="0"/>
              </a:rPr>
              <a:t>controller</a:t>
            </a:r>
            <a:endParaRPr lang="en-US" sz="2400" b="1" dirty="0">
              <a:latin typeface="Arial" pitchFamily="34" charset="0"/>
              <a:cs typeface="Arial" pitchFamily="34" charset="0"/>
            </a:endParaRPr>
          </a:p>
          <a:p>
            <a:pPr marL="342900" indent="-342900">
              <a:buFont typeface="Arial" pitchFamily="34" charset="0"/>
              <a:buChar char="•"/>
            </a:pPr>
            <a:r>
              <a:rPr lang="en-US" sz="2400" b="1" dirty="0" smtClean="0">
                <a:latin typeface="Arial" pitchFamily="34" charset="0"/>
                <a:cs typeface="Arial" pitchFamily="34" charset="0"/>
              </a:rPr>
              <a:t>In </a:t>
            </a:r>
            <a:r>
              <a:rPr lang="en-US" sz="2400" b="1" dirty="0">
                <a:latin typeface="Arial" pitchFamily="34" charset="0"/>
                <a:cs typeface="Arial" pitchFamily="34" charset="0"/>
              </a:rPr>
              <a:t>the long runs of wire from the solar panels to the charge controller, there is power </a:t>
            </a:r>
            <a:r>
              <a:rPr lang="en-US" sz="2400" b="1" dirty="0" smtClean="0">
                <a:latin typeface="Arial" pitchFamily="34" charset="0"/>
                <a:cs typeface="Arial" pitchFamily="34" charset="0"/>
              </a:rPr>
              <a:t>loss</a:t>
            </a:r>
          </a:p>
          <a:p>
            <a:pPr marL="342900" indent="-342900">
              <a:buFont typeface="Arial" pitchFamily="34" charset="0"/>
              <a:buChar char="•"/>
            </a:pPr>
            <a:r>
              <a:rPr lang="en-US" sz="2400" b="1" dirty="0" smtClean="0">
                <a:latin typeface="Arial" pitchFamily="34" charset="0"/>
                <a:cs typeface="Arial" pitchFamily="34" charset="0"/>
              </a:rPr>
              <a:t>How </a:t>
            </a:r>
            <a:r>
              <a:rPr lang="en-US" sz="2400" b="1" dirty="0">
                <a:latin typeface="Arial" pitchFamily="34" charset="0"/>
                <a:cs typeface="Arial" pitchFamily="34" charset="0"/>
              </a:rPr>
              <a:t>much power loss depends on the length of the wires and the voltage of the </a:t>
            </a:r>
            <a:r>
              <a:rPr lang="en-US" sz="2400" b="1" dirty="0" smtClean="0">
                <a:latin typeface="Arial" pitchFamily="34" charset="0"/>
                <a:cs typeface="Arial" pitchFamily="34" charset="0"/>
              </a:rPr>
              <a:t>electricity</a:t>
            </a:r>
          </a:p>
          <a:p>
            <a:pPr marL="342900" indent="-3429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longer the wires, the more loss will </a:t>
            </a:r>
            <a:r>
              <a:rPr lang="en-US" sz="2400" b="1" dirty="0" smtClean="0">
                <a:latin typeface="Arial" pitchFamily="34" charset="0"/>
                <a:cs typeface="Arial" pitchFamily="34" charset="0"/>
              </a:rPr>
              <a:t>occur</a:t>
            </a:r>
          </a:p>
          <a:p>
            <a:pPr marL="342900" indent="-3429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higher the voltage the less loss will </a:t>
            </a:r>
            <a:r>
              <a:rPr lang="en-US" sz="2400" b="1" dirty="0" smtClean="0">
                <a:latin typeface="Arial" pitchFamily="34" charset="0"/>
                <a:cs typeface="Arial" pitchFamily="34" charset="0"/>
              </a:rPr>
              <a:t>occur</a:t>
            </a:r>
            <a:endParaRPr lang="en-US" sz="2400" b="1" dirty="0">
              <a:latin typeface="Arial" pitchFamily="34" charset="0"/>
              <a:cs typeface="Arial" pitchFamily="34" charset="0"/>
            </a:endParaRPr>
          </a:p>
          <a:p>
            <a:pPr marL="342900" indent="-342900">
              <a:buFont typeface="Arial" pitchFamily="34" charset="0"/>
              <a:buChar char="•"/>
            </a:pPr>
            <a:r>
              <a:rPr lang="en-US" sz="2400" b="1" dirty="0" smtClean="0">
                <a:latin typeface="Arial" pitchFamily="34" charset="0"/>
                <a:cs typeface="Arial" pitchFamily="34" charset="0"/>
              </a:rPr>
              <a:t>So</a:t>
            </a:r>
            <a:r>
              <a:rPr lang="en-US" sz="2400" b="1" dirty="0">
                <a:latin typeface="Arial" pitchFamily="34" charset="0"/>
                <a:cs typeface="Arial" pitchFamily="34" charset="0"/>
              </a:rPr>
              <a:t>, if you can increase the voltage in the long runs of wire from the panels to the charge controller, you will significantly reduce the power </a:t>
            </a:r>
            <a:r>
              <a:rPr lang="en-US" sz="2400" b="1" dirty="0" smtClean="0">
                <a:latin typeface="Arial" pitchFamily="34" charset="0"/>
                <a:cs typeface="Arial" pitchFamily="34" charset="0"/>
              </a:rPr>
              <a:t>loss</a:t>
            </a:r>
          </a:p>
          <a:p>
            <a:pPr marL="342900" indent="-342900">
              <a:buFont typeface="Arial" pitchFamily="34" charset="0"/>
              <a:buChar char="•"/>
            </a:pPr>
            <a:r>
              <a:rPr lang="en-US" sz="2400" b="1" dirty="0" smtClean="0">
                <a:latin typeface="Arial" pitchFamily="34" charset="0"/>
                <a:cs typeface="Arial" pitchFamily="34" charset="0"/>
              </a:rPr>
              <a:t>Enter </a:t>
            </a:r>
            <a:r>
              <a:rPr lang="en-US" sz="2400" b="1" dirty="0">
                <a:latin typeface="Arial" pitchFamily="34" charset="0"/>
                <a:cs typeface="Arial" pitchFamily="34" charset="0"/>
              </a:rPr>
              <a:t>the MPPT charge </a:t>
            </a:r>
            <a:r>
              <a:rPr lang="en-US" sz="2400" b="1" dirty="0" smtClean="0">
                <a:latin typeface="Arial" pitchFamily="34" charset="0"/>
                <a:cs typeface="Arial" pitchFamily="34" charset="0"/>
              </a:rPr>
              <a:t>controller</a:t>
            </a:r>
          </a:p>
          <a:p>
            <a:pPr marL="342900" indent="-342900">
              <a:buFont typeface="Arial" pitchFamily="34" charset="0"/>
              <a:buChar char="•"/>
            </a:pPr>
            <a:r>
              <a:rPr lang="en-US" sz="2400" b="1" dirty="0" smtClean="0">
                <a:latin typeface="Arial" pitchFamily="34" charset="0"/>
                <a:cs typeface="Arial" pitchFamily="34" charset="0"/>
              </a:rPr>
              <a:t>Instead </a:t>
            </a:r>
            <a:r>
              <a:rPr lang="en-US" sz="2400" b="1" dirty="0">
                <a:latin typeface="Arial" pitchFamily="34" charset="0"/>
                <a:cs typeface="Arial" pitchFamily="34" charset="0"/>
              </a:rPr>
              <a:t>of needing the voltage to be close to the voltage of the batteries, an MPPT charge controller allows you to use any </a:t>
            </a:r>
            <a:r>
              <a:rPr lang="en-US" sz="2400" b="1" dirty="0" smtClean="0">
                <a:latin typeface="Arial" pitchFamily="34" charset="0"/>
                <a:cs typeface="Arial" pitchFamily="34" charset="0"/>
              </a:rPr>
              <a:t>voltage</a:t>
            </a:r>
            <a:r>
              <a:rPr lang="en-US" sz="2400" b="1" dirty="0">
                <a:latin typeface="Arial" pitchFamily="34" charset="0"/>
                <a:cs typeface="Arial" pitchFamily="34" charset="0"/>
              </a:rPr>
              <a:t> </a:t>
            </a:r>
          </a:p>
          <a:p>
            <a:r>
              <a:rPr lang="en-US" sz="2400" dirty="0"/>
              <a:t> </a:t>
            </a:r>
          </a:p>
        </p:txBody>
      </p:sp>
    </p:spTree>
    <p:extLst>
      <p:ext uri="{BB962C8B-B14F-4D97-AF65-F5344CB8AC3E}">
        <p14:creationId xmlns:p14="http://schemas.microsoft.com/office/powerpoint/2010/main" xmlns="" val="278644570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44</a:t>
            </a:fld>
            <a:endParaRPr lang="en-US"/>
          </a:p>
        </p:txBody>
      </p:sp>
      <p:sp>
        <p:nvSpPr>
          <p:cNvPr id="5" name="TextBox 4"/>
          <p:cNvSpPr txBox="1"/>
          <p:nvPr/>
        </p:nvSpPr>
        <p:spPr>
          <a:xfrm>
            <a:off x="228600" y="228600"/>
            <a:ext cx="8763000" cy="7109639"/>
          </a:xfrm>
          <a:prstGeom prst="rect">
            <a:avLst/>
          </a:prstGeom>
          <a:noFill/>
        </p:spPr>
        <p:txBody>
          <a:bodyPr wrap="square" rtlCol="0">
            <a:spAutoFit/>
          </a:bodyPr>
          <a:lstStyle/>
          <a:p>
            <a:pPr marL="342900" indent="-342900">
              <a:buFont typeface="Arial" pitchFamily="34" charset="0"/>
              <a:buChar char="•"/>
            </a:pPr>
            <a:r>
              <a:rPr lang="en-US" sz="2400" b="1" dirty="0">
                <a:latin typeface="Arial" pitchFamily="34" charset="0"/>
                <a:cs typeface="Arial" pitchFamily="34" charset="0"/>
              </a:rPr>
              <a:t>So, you can connect more solar panels in series, increase the voltage in the wires running from the panels to the charge controller, and then the MPPT charge controller will convert the </a:t>
            </a:r>
            <a:r>
              <a:rPr lang="en-US" sz="2400" b="1" dirty="0" smtClean="0">
                <a:latin typeface="Arial" pitchFamily="34" charset="0"/>
                <a:cs typeface="Arial" pitchFamily="34" charset="0"/>
              </a:rPr>
              <a:t>electricity </a:t>
            </a:r>
            <a:r>
              <a:rPr lang="en-US" sz="2400" b="1" dirty="0">
                <a:latin typeface="Arial" pitchFamily="34" charset="0"/>
                <a:cs typeface="Arial" pitchFamily="34" charset="0"/>
              </a:rPr>
              <a:t>to the appropriate lower voltage for charging the batteries and change the excess voltage into </a:t>
            </a:r>
            <a:r>
              <a:rPr lang="en-US" sz="2400" b="1" dirty="0" smtClean="0">
                <a:latin typeface="Arial" pitchFamily="34" charset="0"/>
                <a:cs typeface="Arial" pitchFamily="34" charset="0"/>
              </a:rPr>
              <a:t>current</a:t>
            </a:r>
          </a:p>
          <a:p>
            <a:pPr marL="342900" indent="-342900">
              <a:buFont typeface="Arial" pitchFamily="34" charset="0"/>
              <a:buChar char="•"/>
            </a:pPr>
            <a:r>
              <a:rPr lang="en-US" sz="2400" b="1" dirty="0" smtClean="0">
                <a:latin typeface="Arial" pitchFamily="34" charset="0"/>
                <a:cs typeface="Arial" pitchFamily="34" charset="0"/>
              </a:rPr>
              <a:t>This </a:t>
            </a:r>
            <a:r>
              <a:rPr lang="en-US" sz="2400" b="1" dirty="0">
                <a:latin typeface="Arial" pitchFamily="34" charset="0"/>
                <a:cs typeface="Arial" pitchFamily="34" charset="0"/>
              </a:rPr>
              <a:t>is an ideal solution to the power loss problem and it makes an MPPT charge controller highly desirable in a solar power </a:t>
            </a:r>
            <a:r>
              <a:rPr lang="en-US" sz="2400" b="1" dirty="0" smtClean="0">
                <a:latin typeface="Arial" pitchFamily="34" charset="0"/>
                <a:cs typeface="Arial" pitchFamily="34" charset="0"/>
              </a:rPr>
              <a:t>system</a:t>
            </a:r>
          </a:p>
          <a:p>
            <a:pPr marL="342900" indent="-3429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drawback is that MPPT charge controllers cost more than PWM charge </a:t>
            </a:r>
            <a:r>
              <a:rPr lang="en-US" sz="2400" b="1" dirty="0" smtClean="0">
                <a:latin typeface="Arial" pitchFamily="34" charset="0"/>
                <a:cs typeface="Arial" pitchFamily="34" charset="0"/>
              </a:rPr>
              <a:t>controllers</a:t>
            </a:r>
          </a:p>
          <a:p>
            <a:pPr marL="342900" indent="-342900">
              <a:buFont typeface="Arial" pitchFamily="34" charset="0"/>
              <a:buChar char="•"/>
            </a:pPr>
            <a:r>
              <a:rPr lang="en-US" sz="2400" b="1" dirty="0" smtClean="0">
                <a:latin typeface="Arial" pitchFamily="34" charset="0"/>
                <a:cs typeface="Arial" pitchFamily="34" charset="0"/>
              </a:rPr>
              <a:t>You </a:t>
            </a:r>
            <a:r>
              <a:rPr lang="en-US" sz="2400" b="1" dirty="0">
                <a:latin typeface="Arial" pitchFamily="34" charset="0"/>
                <a:cs typeface="Arial" pitchFamily="34" charset="0"/>
              </a:rPr>
              <a:t>will have to look at the power loss savings and compare it to the increased cost of the MPPT charge controller to see whether it makes sense for your specific </a:t>
            </a:r>
            <a:r>
              <a:rPr lang="en-US" sz="2400" b="1" dirty="0" smtClean="0">
                <a:latin typeface="Arial" pitchFamily="34" charset="0"/>
                <a:cs typeface="Arial" pitchFamily="34" charset="0"/>
              </a:rPr>
              <a:t>system</a:t>
            </a:r>
          </a:p>
          <a:p>
            <a:pPr marL="342900" indent="-342900">
              <a:buFont typeface="Arial" pitchFamily="34" charset="0"/>
              <a:buChar char="•"/>
            </a:pPr>
            <a:r>
              <a:rPr lang="en-US" sz="2400" b="1" dirty="0" smtClean="0">
                <a:latin typeface="Arial" pitchFamily="34" charset="0"/>
                <a:cs typeface="Arial" pitchFamily="34" charset="0"/>
              </a:rPr>
              <a:t>For </a:t>
            </a:r>
            <a:r>
              <a:rPr lang="en-US" sz="2400" b="1" dirty="0">
                <a:latin typeface="Arial" pitchFamily="34" charset="0"/>
                <a:cs typeface="Arial" pitchFamily="34" charset="0"/>
              </a:rPr>
              <a:t>most solar power systems, it is worth it in the long run</a:t>
            </a:r>
            <a:r>
              <a:rPr lang="en-US" sz="2400" dirty="0"/>
              <a:t>. </a:t>
            </a:r>
          </a:p>
          <a:p>
            <a:endParaRPr lang="en-US" sz="2400" b="1" dirty="0"/>
          </a:p>
          <a:p>
            <a:endParaRPr lang="en-US" sz="2400" b="1" dirty="0" smtClean="0"/>
          </a:p>
        </p:txBody>
      </p:sp>
    </p:spTree>
    <p:extLst>
      <p:ext uri="{BB962C8B-B14F-4D97-AF65-F5344CB8AC3E}">
        <p14:creationId xmlns:p14="http://schemas.microsoft.com/office/powerpoint/2010/main" xmlns="" val="397258826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45</a:t>
            </a:fld>
            <a:endParaRPr lang="en-US"/>
          </a:p>
        </p:txBody>
      </p:sp>
      <p:sp>
        <p:nvSpPr>
          <p:cNvPr id="5" name="TextBox 4"/>
          <p:cNvSpPr txBox="1"/>
          <p:nvPr/>
        </p:nvSpPr>
        <p:spPr>
          <a:xfrm>
            <a:off x="152400" y="228600"/>
            <a:ext cx="8686800" cy="5632311"/>
          </a:xfrm>
          <a:prstGeom prst="rect">
            <a:avLst/>
          </a:prstGeom>
          <a:noFill/>
        </p:spPr>
        <p:txBody>
          <a:bodyPr wrap="square" rtlCol="0">
            <a:spAutoFit/>
          </a:bodyPr>
          <a:lstStyle/>
          <a:p>
            <a:r>
              <a:rPr lang="en-US" sz="2400" b="1" dirty="0" smtClean="0">
                <a:latin typeface="Arial" pitchFamily="34" charset="0"/>
                <a:cs typeface="Arial" pitchFamily="34" charset="0"/>
              </a:rPr>
              <a:t>Inverters</a:t>
            </a:r>
          </a:p>
          <a:p>
            <a:endParaRPr lang="en-US" sz="2400" b="1" dirty="0">
              <a:latin typeface="Arial" pitchFamily="34" charset="0"/>
              <a:cs typeface="Arial" pitchFamily="34" charset="0"/>
            </a:endParaRPr>
          </a:p>
          <a:p>
            <a:pPr marL="342900" indent="-342900">
              <a:buFont typeface="Arial" pitchFamily="34" charset="0"/>
              <a:buChar char="•"/>
            </a:pPr>
            <a:r>
              <a:rPr lang="en-US" sz="2400" b="1" dirty="0" smtClean="0">
                <a:latin typeface="Arial" pitchFamily="34" charset="0"/>
                <a:cs typeface="Arial" pitchFamily="34" charset="0"/>
              </a:rPr>
              <a:t>Both </a:t>
            </a:r>
            <a:r>
              <a:rPr lang="en-US" sz="2400" b="1" dirty="0">
                <a:latin typeface="Arial" pitchFamily="34" charset="0"/>
                <a:cs typeface="Arial" pitchFamily="34" charset="0"/>
              </a:rPr>
              <a:t>solar panels and batteries provide Direct Current (DC) </a:t>
            </a:r>
            <a:r>
              <a:rPr lang="en-US" sz="2400" b="1" dirty="0" smtClean="0">
                <a:latin typeface="Arial" pitchFamily="34" charset="0"/>
                <a:cs typeface="Arial" pitchFamily="34" charset="0"/>
              </a:rPr>
              <a:t>power</a:t>
            </a:r>
          </a:p>
          <a:p>
            <a:pPr marL="342900" indent="-3429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power grid, the electric sockets in your house and all of </a:t>
            </a:r>
            <a:r>
              <a:rPr lang="en-US" sz="2400" b="1" dirty="0" smtClean="0">
                <a:latin typeface="Arial" pitchFamily="34" charset="0"/>
                <a:cs typeface="Arial" pitchFamily="34" charset="0"/>
              </a:rPr>
              <a:t>the appliances </a:t>
            </a:r>
            <a:r>
              <a:rPr lang="en-US" sz="2400" b="1" dirty="0">
                <a:latin typeface="Arial" pitchFamily="34" charset="0"/>
                <a:cs typeface="Arial" pitchFamily="34" charset="0"/>
              </a:rPr>
              <a:t>that plug into the sockets use Alternating Current (</a:t>
            </a:r>
            <a:r>
              <a:rPr lang="en-US" sz="2400" b="1" dirty="0" smtClean="0">
                <a:latin typeface="Arial" pitchFamily="34" charset="0"/>
                <a:cs typeface="Arial" pitchFamily="34" charset="0"/>
              </a:rPr>
              <a:t>AC)</a:t>
            </a:r>
          </a:p>
          <a:p>
            <a:pPr marL="342900" indent="-342900">
              <a:buFont typeface="Arial" pitchFamily="34" charset="0"/>
              <a:buChar char="•"/>
            </a:pPr>
            <a:r>
              <a:rPr lang="en-US" sz="2400" b="1" dirty="0" smtClean="0">
                <a:latin typeface="Arial" pitchFamily="34" charset="0"/>
                <a:cs typeface="Arial" pitchFamily="34" charset="0"/>
              </a:rPr>
              <a:t>A </a:t>
            </a:r>
            <a:r>
              <a:rPr lang="en-US" sz="2400" b="1" dirty="0">
                <a:latin typeface="Arial" pitchFamily="34" charset="0"/>
                <a:cs typeface="Arial" pitchFamily="34" charset="0"/>
              </a:rPr>
              <a:t>solar power inverter is what converts the DC power from the batteries or solar panel into the AC power that your appliances </a:t>
            </a:r>
            <a:r>
              <a:rPr lang="en-US" sz="2400" b="1" dirty="0" smtClean="0">
                <a:latin typeface="Arial" pitchFamily="34" charset="0"/>
                <a:cs typeface="Arial" pitchFamily="34" charset="0"/>
              </a:rPr>
              <a:t>need</a:t>
            </a:r>
            <a:endParaRPr lang="en-US" sz="2400" b="1" dirty="0">
              <a:latin typeface="Arial" pitchFamily="34" charset="0"/>
              <a:cs typeface="Arial" pitchFamily="34" charset="0"/>
            </a:endParaRPr>
          </a:p>
          <a:p>
            <a:pPr marL="342900" indent="-342900">
              <a:buFont typeface="Arial" pitchFamily="34" charset="0"/>
              <a:buChar char="•"/>
            </a:pPr>
            <a:r>
              <a:rPr lang="en-US" sz="2400" b="1" dirty="0" smtClean="0">
                <a:latin typeface="Arial" pitchFamily="34" charset="0"/>
                <a:cs typeface="Arial" pitchFamily="34" charset="0"/>
              </a:rPr>
              <a:t>You </a:t>
            </a:r>
            <a:r>
              <a:rPr lang="en-US" sz="2400" b="1" dirty="0">
                <a:latin typeface="Arial" pitchFamily="34" charset="0"/>
                <a:cs typeface="Arial" pitchFamily="34" charset="0"/>
              </a:rPr>
              <a:t>can think of direct current like a straight line and alternating current like a line that curves up and down over </a:t>
            </a:r>
            <a:r>
              <a:rPr lang="en-US" sz="2400" b="1" dirty="0" smtClean="0">
                <a:latin typeface="Arial" pitchFamily="34" charset="0"/>
                <a:cs typeface="Arial" pitchFamily="34" charset="0"/>
              </a:rPr>
              <a:t>time</a:t>
            </a:r>
          </a:p>
          <a:p>
            <a:r>
              <a:rPr lang="en-US" sz="2400" b="1" dirty="0">
                <a:latin typeface="Arial" pitchFamily="34" charset="0"/>
                <a:cs typeface="Arial" pitchFamily="34" charset="0"/>
              </a:rPr>
              <a:t> </a:t>
            </a:r>
          </a:p>
          <a:p>
            <a:r>
              <a:rPr lang="en-US" sz="2400" dirty="0"/>
              <a:t> </a:t>
            </a:r>
          </a:p>
        </p:txBody>
      </p:sp>
    </p:spTree>
    <p:extLst>
      <p:ext uri="{BB962C8B-B14F-4D97-AF65-F5344CB8AC3E}">
        <p14:creationId xmlns:p14="http://schemas.microsoft.com/office/powerpoint/2010/main" xmlns="" val="263269488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46</a:t>
            </a:fld>
            <a:endParaRPr lang="en-US"/>
          </a:p>
        </p:txBody>
      </p:sp>
      <p:sp>
        <p:nvSpPr>
          <p:cNvPr id="5" name="TextBox 4"/>
          <p:cNvSpPr txBox="1"/>
          <p:nvPr/>
        </p:nvSpPr>
        <p:spPr>
          <a:xfrm>
            <a:off x="152400" y="152400"/>
            <a:ext cx="8610600" cy="6370975"/>
          </a:xfrm>
          <a:prstGeom prst="rect">
            <a:avLst/>
          </a:prstGeom>
          <a:noFill/>
        </p:spPr>
        <p:txBody>
          <a:bodyPr wrap="square" rtlCol="0">
            <a:spAutoFit/>
          </a:bodyPr>
          <a:lstStyle/>
          <a:p>
            <a:pPr marL="342900" indent="-342900">
              <a:buFont typeface="Arial" pitchFamily="34" charset="0"/>
              <a:buChar char="•"/>
            </a:pPr>
            <a:r>
              <a:rPr lang="en-US" sz="2400" b="1" dirty="0">
                <a:latin typeface="Arial" pitchFamily="34" charset="0"/>
                <a:cs typeface="Arial" pitchFamily="34" charset="0"/>
              </a:rPr>
              <a:t>There are two main types of power inverter:  Modified Sine Wave (MSW) and True Sine Wave (</a:t>
            </a:r>
            <a:r>
              <a:rPr lang="en-US" sz="2400" b="1" dirty="0" smtClean="0">
                <a:latin typeface="Arial" pitchFamily="34" charset="0"/>
                <a:cs typeface="Arial" pitchFamily="34" charset="0"/>
              </a:rPr>
              <a:t>TSW)</a:t>
            </a:r>
          </a:p>
          <a:p>
            <a:pPr marL="342900" indent="-342900">
              <a:buFont typeface="Arial" pitchFamily="34" charset="0"/>
              <a:buChar char="•"/>
            </a:pPr>
            <a:r>
              <a:rPr lang="en-US" sz="2400" b="1" dirty="0" smtClean="0">
                <a:latin typeface="Arial" pitchFamily="34" charset="0"/>
                <a:cs typeface="Arial" pitchFamily="34" charset="0"/>
              </a:rPr>
              <a:t>Modified </a:t>
            </a:r>
            <a:r>
              <a:rPr lang="en-US" sz="2400" b="1" dirty="0">
                <a:latin typeface="Arial" pitchFamily="34" charset="0"/>
                <a:cs typeface="Arial" pitchFamily="34" charset="0"/>
              </a:rPr>
              <a:t>Sine Wave inverters are simpler and turn DC into rough 120v 60 cycle AC, but do not produce a true sine </a:t>
            </a:r>
            <a:r>
              <a:rPr lang="en-US" sz="2400" b="1" dirty="0" smtClean="0">
                <a:latin typeface="Arial" pitchFamily="34" charset="0"/>
                <a:cs typeface="Arial" pitchFamily="34" charset="0"/>
              </a:rPr>
              <a:t>wave</a:t>
            </a:r>
          </a:p>
          <a:p>
            <a:pPr marL="342900" indent="-342900">
              <a:buFont typeface="Arial" pitchFamily="34" charset="0"/>
              <a:buChar char="•"/>
            </a:pPr>
            <a:r>
              <a:rPr lang="en-US" sz="2400" b="1" dirty="0" smtClean="0">
                <a:latin typeface="Arial" pitchFamily="34" charset="0"/>
                <a:cs typeface="Arial" pitchFamily="34" charset="0"/>
              </a:rPr>
              <a:t>Some </a:t>
            </a:r>
            <a:r>
              <a:rPr lang="en-US" sz="2400" b="1" dirty="0">
                <a:latin typeface="Arial" pitchFamily="34" charset="0"/>
                <a:cs typeface="Arial" pitchFamily="34" charset="0"/>
              </a:rPr>
              <a:t>appliances, like computers, immediately turn AC power into DC, and so work perfectly fine with MSW </a:t>
            </a:r>
            <a:r>
              <a:rPr lang="en-US" sz="2400" b="1" dirty="0" smtClean="0">
                <a:latin typeface="Arial" pitchFamily="34" charset="0"/>
                <a:cs typeface="Arial" pitchFamily="34" charset="0"/>
              </a:rPr>
              <a:t>inverters</a:t>
            </a:r>
          </a:p>
          <a:p>
            <a:pPr marL="342900" indent="-342900">
              <a:buFont typeface="Arial" pitchFamily="34" charset="0"/>
              <a:buChar char="•"/>
            </a:pPr>
            <a:r>
              <a:rPr lang="en-US" sz="2400" b="1" dirty="0" smtClean="0">
                <a:latin typeface="Arial" pitchFamily="34" charset="0"/>
                <a:cs typeface="Arial" pitchFamily="34" charset="0"/>
              </a:rPr>
              <a:t>Pretty </a:t>
            </a:r>
            <a:r>
              <a:rPr lang="en-US" sz="2400" b="1" dirty="0">
                <a:latin typeface="Arial" pitchFamily="34" charset="0"/>
                <a:cs typeface="Arial" pitchFamily="34" charset="0"/>
              </a:rPr>
              <a:t>much anything with a "wall wart" plug is like this and will work great with an MSW </a:t>
            </a:r>
            <a:r>
              <a:rPr lang="en-US" sz="2400" b="1" dirty="0" smtClean="0">
                <a:latin typeface="Arial" pitchFamily="34" charset="0"/>
                <a:cs typeface="Arial" pitchFamily="34" charset="0"/>
              </a:rPr>
              <a:t>inverter</a:t>
            </a:r>
          </a:p>
          <a:p>
            <a:pPr marL="342900" indent="-342900">
              <a:buFont typeface="Arial" pitchFamily="34" charset="0"/>
              <a:buChar char="•"/>
            </a:pPr>
            <a:r>
              <a:rPr lang="en-US" sz="2400" b="1" dirty="0" smtClean="0">
                <a:latin typeface="Arial" pitchFamily="34" charset="0"/>
                <a:cs typeface="Arial" pitchFamily="34" charset="0"/>
              </a:rPr>
              <a:t>Other </a:t>
            </a:r>
            <a:r>
              <a:rPr lang="en-US" sz="2400" b="1" dirty="0">
                <a:latin typeface="Arial" pitchFamily="34" charset="0"/>
                <a:cs typeface="Arial" pitchFamily="34" charset="0"/>
              </a:rPr>
              <a:t>appliances, however, don't work well with </a:t>
            </a:r>
            <a:r>
              <a:rPr lang="en-US" sz="2400" b="1" dirty="0" smtClean="0">
                <a:latin typeface="Arial" pitchFamily="34" charset="0"/>
                <a:cs typeface="Arial" pitchFamily="34" charset="0"/>
              </a:rPr>
              <a:t>MSW</a:t>
            </a:r>
          </a:p>
          <a:p>
            <a:pPr marL="342900" indent="-342900">
              <a:buFont typeface="Arial" pitchFamily="34" charset="0"/>
              <a:buChar char="•"/>
            </a:pPr>
            <a:r>
              <a:rPr lang="en-US" sz="2400" b="1" dirty="0" smtClean="0">
                <a:latin typeface="Arial" pitchFamily="34" charset="0"/>
                <a:cs typeface="Arial" pitchFamily="34" charset="0"/>
              </a:rPr>
              <a:t>Audio</a:t>
            </a:r>
            <a:r>
              <a:rPr lang="en-US" sz="2400" b="1" dirty="0">
                <a:latin typeface="Arial" pitchFamily="34" charset="0"/>
                <a:cs typeface="Arial" pitchFamily="34" charset="0"/>
              </a:rPr>
              <a:t> equipment, for example, can produce an annoying hum when used with MSW </a:t>
            </a:r>
            <a:r>
              <a:rPr lang="en-US" sz="2400" b="1" dirty="0" smtClean="0">
                <a:latin typeface="Arial" pitchFamily="34" charset="0"/>
                <a:cs typeface="Arial" pitchFamily="34" charset="0"/>
              </a:rPr>
              <a:t>inverters</a:t>
            </a:r>
          </a:p>
          <a:p>
            <a:pPr marL="342900" indent="-342900">
              <a:buFont typeface="Arial" pitchFamily="34" charset="0"/>
              <a:buChar char="•"/>
            </a:pPr>
            <a:r>
              <a:rPr lang="en-US" sz="2400" b="1" dirty="0" smtClean="0">
                <a:latin typeface="Arial" pitchFamily="34" charset="0"/>
                <a:cs typeface="Arial" pitchFamily="34" charset="0"/>
              </a:rPr>
              <a:t>TSW </a:t>
            </a:r>
            <a:r>
              <a:rPr lang="en-US" sz="2400" b="1" dirty="0">
                <a:latin typeface="Arial" pitchFamily="34" charset="0"/>
                <a:cs typeface="Arial" pitchFamily="34" charset="0"/>
              </a:rPr>
              <a:t>inverters are more expensive, but for home use, they are almost always a better choice than MSW </a:t>
            </a:r>
            <a:r>
              <a:rPr lang="en-US" sz="2400" b="1" dirty="0" smtClean="0">
                <a:latin typeface="Arial" pitchFamily="34" charset="0"/>
                <a:cs typeface="Arial" pitchFamily="34" charset="0"/>
              </a:rPr>
              <a:t>inverters</a:t>
            </a:r>
            <a:endParaRPr lang="en-US" sz="2400" b="1" dirty="0">
              <a:latin typeface="Arial" pitchFamily="34" charset="0"/>
              <a:cs typeface="Arial" pitchFamily="34" charset="0"/>
            </a:endParaRPr>
          </a:p>
          <a:p>
            <a:r>
              <a:rPr lang="en-US" sz="2400" dirty="0"/>
              <a:t> </a:t>
            </a:r>
          </a:p>
        </p:txBody>
      </p:sp>
    </p:spTree>
    <p:extLst>
      <p:ext uri="{BB962C8B-B14F-4D97-AF65-F5344CB8AC3E}">
        <p14:creationId xmlns:p14="http://schemas.microsoft.com/office/powerpoint/2010/main" xmlns="" val="386214007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47</a:t>
            </a:fld>
            <a:endParaRPr lang="en-US"/>
          </a:p>
        </p:txBody>
      </p:sp>
      <p:sp>
        <p:nvSpPr>
          <p:cNvPr id="5" name="TextBox 4"/>
          <p:cNvSpPr txBox="1"/>
          <p:nvPr/>
        </p:nvSpPr>
        <p:spPr>
          <a:xfrm>
            <a:off x="228600" y="152400"/>
            <a:ext cx="8686800" cy="6370975"/>
          </a:xfrm>
          <a:prstGeom prst="rect">
            <a:avLst/>
          </a:prstGeom>
          <a:noFill/>
        </p:spPr>
        <p:txBody>
          <a:bodyPr wrap="square" rtlCol="0">
            <a:spAutoFit/>
          </a:bodyPr>
          <a:lstStyle/>
          <a:p>
            <a:r>
              <a:rPr lang="en-US" sz="2400" b="1" dirty="0">
                <a:latin typeface="Arial" pitchFamily="34" charset="0"/>
                <a:cs typeface="Arial" pitchFamily="34" charset="0"/>
              </a:rPr>
              <a:t> </a:t>
            </a:r>
          </a:p>
          <a:p>
            <a:pPr marL="342900" indent="-342900">
              <a:buFont typeface="Arial" pitchFamily="34" charset="0"/>
              <a:buChar char="•"/>
            </a:pPr>
            <a:r>
              <a:rPr lang="en-US" sz="2400" b="1" dirty="0">
                <a:latin typeface="Arial" pitchFamily="34" charset="0"/>
                <a:cs typeface="Arial" pitchFamily="34" charset="0"/>
              </a:rPr>
              <a:t>There are a number of things you should do to ensure your inverter stays in good </a:t>
            </a:r>
            <a:r>
              <a:rPr lang="en-US" sz="2400" b="1" dirty="0" smtClean="0">
                <a:latin typeface="Arial" pitchFamily="34" charset="0"/>
                <a:cs typeface="Arial" pitchFamily="34" charset="0"/>
              </a:rPr>
              <a:t>condition</a:t>
            </a:r>
          </a:p>
          <a:p>
            <a:pPr marL="342900" indent="-3429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power inverter should be as close to your batteries as possible, but not in a box with the </a:t>
            </a:r>
            <a:r>
              <a:rPr lang="en-US" sz="2400" b="1" dirty="0" smtClean="0">
                <a:latin typeface="Arial" pitchFamily="34" charset="0"/>
                <a:cs typeface="Arial" pitchFamily="34" charset="0"/>
              </a:rPr>
              <a:t>batteries</a:t>
            </a:r>
          </a:p>
          <a:p>
            <a:pPr marL="342900" indent="-342900">
              <a:buFont typeface="Arial" pitchFamily="34" charset="0"/>
              <a:buChar char="•"/>
            </a:pPr>
            <a:r>
              <a:rPr lang="en-US" sz="2400" b="1" dirty="0" smtClean="0">
                <a:latin typeface="Arial" pitchFamily="34" charset="0"/>
                <a:cs typeface="Arial" pitchFamily="34" charset="0"/>
              </a:rPr>
              <a:t>Make </a:t>
            </a:r>
            <a:r>
              <a:rPr lang="en-US" sz="2400" b="1" dirty="0">
                <a:latin typeface="Arial" pitchFamily="34" charset="0"/>
                <a:cs typeface="Arial" pitchFamily="34" charset="0"/>
              </a:rPr>
              <a:t>sure you use adequately sized wire to connect the batteries to the </a:t>
            </a:r>
            <a:r>
              <a:rPr lang="en-US" sz="2400" b="1" dirty="0" smtClean="0">
                <a:latin typeface="Arial" pitchFamily="34" charset="0"/>
                <a:cs typeface="Arial" pitchFamily="34" charset="0"/>
              </a:rPr>
              <a:t>inverter</a:t>
            </a:r>
          </a:p>
          <a:p>
            <a:pPr marL="342900" indent="-342900">
              <a:buFont typeface="Arial" pitchFamily="34" charset="0"/>
              <a:buChar char="•"/>
            </a:pPr>
            <a:r>
              <a:rPr lang="en-US" sz="2400" b="1" dirty="0" smtClean="0">
                <a:latin typeface="Arial" pitchFamily="34" charset="0"/>
                <a:cs typeface="Arial" pitchFamily="34" charset="0"/>
              </a:rPr>
              <a:t>Check </a:t>
            </a:r>
            <a:r>
              <a:rPr lang="en-US" sz="2400" b="1" dirty="0">
                <a:latin typeface="Arial" pitchFamily="34" charset="0"/>
                <a:cs typeface="Arial" pitchFamily="34" charset="0"/>
              </a:rPr>
              <a:t>the instructions for your inverter to see how large the wire should </a:t>
            </a:r>
            <a:r>
              <a:rPr lang="en-US" sz="2400" b="1" dirty="0" smtClean="0">
                <a:latin typeface="Arial" pitchFamily="34" charset="0"/>
                <a:cs typeface="Arial" pitchFamily="34" charset="0"/>
              </a:rPr>
              <a:t>be</a:t>
            </a:r>
          </a:p>
          <a:p>
            <a:pPr marL="342900" indent="-342900">
              <a:buFont typeface="Arial" pitchFamily="34" charset="0"/>
              <a:buChar char="•"/>
            </a:pPr>
            <a:r>
              <a:rPr lang="en-US" sz="2400" b="1" dirty="0" smtClean="0">
                <a:latin typeface="Arial" pitchFamily="34" charset="0"/>
                <a:cs typeface="Arial" pitchFamily="34" charset="0"/>
              </a:rPr>
              <a:t>You </a:t>
            </a:r>
            <a:r>
              <a:rPr lang="en-US" sz="2400" b="1" dirty="0">
                <a:latin typeface="Arial" pitchFamily="34" charset="0"/>
                <a:cs typeface="Arial" pitchFamily="34" charset="0"/>
              </a:rPr>
              <a:t>should also make sure you have a fuse on all wires from and to the inverter, especially the one from the </a:t>
            </a:r>
            <a:r>
              <a:rPr lang="en-US" sz="2400" b="1" dirty="0" smtClean="0">
                <a:latin typeface="Arial" pitchFamily="34" charset="0"/>
                <a:cs typeface="Arial" pitchFamily="34" charset="0"/>
              </a:rPr>
              <a:t>batteries</a:t>
            </a:r>
          </a:p>
          <a:p>
            <a:pPr marL="342900" indent="-342900">
              <a:buFont typeface="Arial" pitchFamily="34" charset="0"/>
              <a:buChar char="•"/>
            </a:pPr>
            <a:r>
              <a:rPr lang="en-US" sz="2400" b="1" dirty="0" smtClean="0">
                <a:latin typeface="Arial" pitchFamily="34" charset="0"/>
                <a:cs typeface="Arial" pitchFamily="34" charset="0"/>
              </a:rPr>
              <a:t>Finally</a:t>
            </a:r>
            <a:r>
              <a:rPr lang="en-US" sz="2400" b="1" dirty="0">
                <a:latin typeface="Arial" pitchFamily="34" charset="0"/>
                <a:cs typeface="Arial" pitchFamily="34" charset="0"/>
              </a:rPr>
              <a:t>, don't allow the inverter to get wet or too </a:t>
            </a:r>
            <a:r>
              <a:rPr lang="en-US" sz="2400" b="1" dirty="0" smtClean="0">
                <a:latin typeface="Arial" pitchFamily="34" charset="0"/>
                <a:cs typeface="Arial" pitchFamily="34" charset="0"/>
              </a:rPr>
              <a:t>hot</a:t>
            </a:r>
          </a:p>
          <a:p>
            <a:pPr marL="800100" lvl="1" indent="-342900">
              <a:buFont typeface="Arial" pitchFamily="34" charset="0"/>
              <a:buChar char="•"/>
            </a:pPr>
            <a:r>
              <a:rPr lang="en-US" sz="2400" b="1" dirty="0" smtClean="0">
                <a:latin typeface="Arial" pitchFamily="34" charset="0"/>
                <a:cs typeface="Arial" pitchFamily="34" charset="0"/>
              </a:rPr>
              <a:t>(This </a:t>
            </a:r>
            <a:r>
              <a:rPr lang="en-US" sz="2400" b="1" dirty="0">
                <a:latin typeface="Arial" pitchFamily="34" charset="0"/>
                <a:cs typeface="Arial" pitchFamily="34" charset="0"/>
              </a:rPr>
              <a:t>pretty much</a:t>
            </a:r>
          </a:p>
          <a:p>
            <a:r>
              <a:rPr lang="en-US" sz="2400" b="1" dirty="0" smtClean="0">
                <a:latin typeface="Arial" pitchFamily="34" charset="0"/>
                <a:cs typeface="Arial" pitchFamily="34" charset="0"/>
              </a:rPr>
              <a:t>	applies </a:t>
            </a:r>
            <a:r>
              <a:rPr lang="en-US" sz="2400" b="1" dirty="0">
                <a:latin typeface="Arial" pitchFamily="34" charset="0"/>
                <a:cs typeface="Arial" pitchFamily="34" charset="0"/>
              </a:rPr>
              <a:t>to anything electrical</a:t>
            </a:r>
          </a:p>
          <a:p>
            <a:endParaRPr lang="en-US" sz="2400" b="1" dirty="0"/>
          </a:p>
          <a:p>
            <a:endParaRPr lang="en-US" sz="2400" b="1" dirty="0" smtClean="0"/>
          </a:p>
        </p:txBody>
      </p:sp>
    </p:spTree>
    <p:extLst>
      <p:ext uri="{BB962C8B-B14F-4D97-AF65-F5344CB8AC3E}">
        <p14:creationId xmlns:p14="http://schemas.microsoft.com/office/powerpoint/2010/main" xmlns="" val="248465722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48</a:t>
            </a:fld>
            <a:endParaRPr lang="en-US"/>
          </a:p>
        </p:txBody>
      </p:sp>
      <p:sp>
        <p:nvSpPr>
          <p:cNvPr id="5" name="TextBox 4"/>
          <p:cNvSpPr txBox="1"/>
          <p:nvPr/>
        </p:nvSpPr>
        <p:spPr>
          <a:xfrm>
            <a:off x="228600" y="228600"/>
            <a:ext cx="8610600" cy="4154984"/>
          </a:xfrm>
          <a:prstGeom prst="rect">
            <a:avLst/>
          </a:prstGeom>
          <a:noFill/>
        </p:spPr>
        <p:txBody>
          <a:bodyPr wrap="square" rtlCol="0">
            <a:spAutoFit/>
          </a:bodyPr>
          <a:lstStyle/>
          <a:p>
            <a:pPr marL="342900" indent="-342900">
              <a:buFont typeface="Arial" pitchFamily="34" charset="0"/>
              <a:buChar char="•"/>
            </a:pPr>
            <a:r>
              <a:rPr lang="en-US" sz="2400" b="1" dirty="0">
                <a:latin typeface="Arial" pitchFamily="34" charset="0"/>
                <a:cs typeface="Arial" pitchFamily="34" charset="0"/>
              </a:rPr>
              <a:t>There are two main problems you might encounter with a solar power </a:t>
            </a:r>
            <a:r>
              <a:rPr lang="en-US" sz="2400" b="1" dirty="0" smtClean="0">
                <a:latin typeface="Arial" pitchFamily="34" charset="0"/>
                <a:cs typeface="Arial" pitchFamily="34" charset="0"/>
              </a:rPr>
              <a:t>inverter</a:t>
            </a:r>
          </a:p>
          <a:p>
            <a:pPr marL="342900" indent="-3429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first is </a:t>
            </a:r>
            <a:r>
              <a:rPr lang="en-US" sz="2400" b="1" dirty="0" err="1">
                <a:latin typeface="Arial" pitchFamily="34" charset="0"/>
                <a:cs typeface="Arial" pitchFamily="34" charset="0"/>
              </a:rPr>
              <a:t>rf</a:t>
            </a:r>
            <a:r>
              <a:rPr lang="en-US" sz="2400" b="1" dirty="0">
                <a:latin typeface="Arial" pitchFamily="34" charset="0"/>
                <a:cs typeface="Arial" pitchFamily="34" charset="0"/>
              </a:rPr>
              <a:t> </a:t>
            </a:r>
            <a:r>
              <a:rPr lang="en-US" sz="2400" b="1" dirty="0" smtClean="0">
                <a:latin typeface="Arial" pitchFamily="34" charset="0"/>
                <a:cs typeface="Arial" pitchFamily="34" charset="0"/>
              </a:rPr>
              <a:t>interference</a:t>
            </a:r>
          </a:p>
          <a:p>
            <a:pPr marL="342900" indent="-342900">
              <a:buFont typeface="Arial" pitchFamily="34" charset="0"/>
              <a:buChar char="•"/>
            </a:pPr>
            <a:r>
              <a:rPr lang="en-US" sz="2400" b="1" dirty="0" smtClean="0">
                <a:latin typeface="Arial" pitchFamily="34" charset="0"/>
                <a:cs typeface="Arial" pitchFamily="34" charset="0"/>
              </a:rPr>
              <a:t>All </a:t>
            </a:r>
            <a:r>
              <a:rPr lang="en-US" sz="2400" b="1" dirty="0">
                <a:latin typeface="Arial" pitchFamily="34" charset="0"/>
                <a:cs typeface="Arial" pitchFamily="34" charset="0"/>
              </a:rPr>
              <a:t>inverters broadcast radio noise when they are </a:t>
            </a:r>
            <a:r>
              <a:rPr lang="en-US" sz="2400" b="1" dirty="0" smtClean="0">
                <a:latin typeface="Arial" pitchFamily="34" charset="0"/>
                <a:cs typeface="Arial" pitchFamily="34" charset="0"/>
              </a:rPr>
              <a:t>running</a:t>
            </a:r>
          </a:p>
          <a:p>
            <a:pPr marL="342900" indent="-342900">
              <a:buFont typeface="Arial" pitchFamily="34" charset="0"/>
              <a:buChar char="•"/>
            </a:pPr>
            <a:r>
              <a:rPr lang="en-US" sz="2400" b="1" dirty="0" smtClean="0">
                <a:latin typeface="Arial" pitchFamily="34" charset="0"/>
                <a:cs typeface="Arial" pitchFamily="34" charset="0"/>
              </a:rPr>
              <a:t>For </a:t>
            </a:r>
            <a:r>
              <a:rPr lang="en-US" sz="2400" b="1" dirty="0">
                <a:latin typeface="Arial" pitchFamily="34" charset="0"/>
                <a:cs typeface="Arial" pitchFamily="34" charset="0"/>
              </a:rPr>
              <a:t>any kind of receiver, you will at a minimum have to place the receiver as far away from the inverter as </a:t>
            </a:r>
            <a:r>
              <a:rPr lang="en-US" sz="2400" b="1" dirty="0" smtClean="0">
                <a:latin typeface="Arial" pitchFamily="34" charset="0"/>
                <a:cs typeface="Arial" pitchFamily="34" charset="0"/>
              </a:rPr>
              <a:t>possible</a:t>
            </a:r>
          </a:p>
          <a:p>
            <a:pPr marL="342900" indent="-342900">
              <a:buFont typeface="Arial" pitchFamily="34" charset="0"/>
              <a:buChar char="•"/>
            </a:pPr>
            <a:r>
              <a:rPr lang="en-US" sz="2400" b="1" dirty="0" smtClean="0">
                <a:latin typeface="Arial" pitchFamily="34" charset="0"/>
                <a:cs typeface="Arial" pitchFamily="34" charset="0"/>
              </a:rPr>
              <a:t>One </a:t>
            </a:r>
            <a:r>
              <a:rPr lang="en-US" sz="2400" b="1" dirty="0">
                <a:latin typeface="Arial" pitchFamily="34" charset="0"/>
                <a:cs typeface="Arial" pitchFamily="34" charset="0"/>
              </a:rPr>
              <a:t>solution for radios can be to use a battery powered radio with rechargeable batteries and recharge the batteries from your </a:t>
            </a:r>
            <a:r>
              <a:rPr lang="en-US" sz="2400" b="1" dirty="0" smtClean="0">
                <a:latin typeface="Arial" pitchFamily="34" charset="0"/>
                <a:cs typeface="Arial" pitchFamily="34" charset="0"/>
              </a:rPr>
              <a:t>solar power system</a:t>
            </a:r>
            <a:endParaRPr lang="en-US" sz="2400" b="1" dirty="0" smtClean="0"/>
          </a:p>
        </p:txBody>
      </p:sp>
    </p:spTree>
    <p:extLst>
      <p:ext uri="{BB962C8B-B14F-4D97-AF65-F5344CB8AC3E}">
        <p14:creationId xmlns:p14="http://schemas.microsoft.com/office/powerpoint/2010/main" xmlns="" val="48596265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49</a:t>
            </a:fld>
            <a:endParaRPr lang="en-US"/>
          </a:p>
        </p:txBody>
      </p:sp>
      <p:sp>
        <p:nvSpPr>
          <p:cNvPr id="5" name="TextBox 4"/>
          <p:cNvSpPr txBox="1"/>
          <p:nvPr/>
        </p:nvSpPr>
        <p:spPr>
          <a:xfrm>
            <a:off x="381000" y="152400"/>
            <a:ext cx="8534400" cy="5755422"/>
          </a:xfrm>
          <a:prstGeom prst="rect">
            <a:avLst/>
          </a:prstGeom>
          <a:noFill/>
        </p:spPr>
        <p:txBody>
          <a:bodyPr wrap="square" rtlCol="0">
            <a:spAutoFit/>
          </a:bodyPr>
          <a:lstStyle/>
          <a:p>
            <a:pPr marL="342900" indent="-342900">
              <a:buFont typeface="Arial" pitchFamily="34" charset="0"/>
              <a:buChar char="•"/>
            </a:pPr>
            <a:r>
              <a:rPr lang="en-US" sz="2000" b="1" dirty="0" smtClean="0">
                <a:latin typeface="Arial" pitchFamily="34" charset="0"/>
                <a:cs typeface="Arial" pitchFamily="34" charset="0"/>
              </a:rPr>
              <a:t>The </a:t>
            </a:r>
            <a:r>
              <a:rPr lang="en-US" sz="2000" b="1" dirty="0">
                <a:latin typeface="Arial" pitchFamily="34" charset="0"/>
                <a:cs typeface="Arial" pitchFamily="34" charset="0"/>
              </a:rPr>
              <a:t>other potential problem is something you probably don't usually even think of - </a:t>
            </a:r>
            <a:r>
              <a:rPr lang="en-US" sz="2000" b="1" dirty="0" smtClean="0">
                <a:latin typeface="Arial" pitchFamily="34" charset="0"/>
                <a:cs typeface="Arial" pitchFamily="34" charset="0"/>
              </a:rPr>
              <a:t>phantom loads</a:t>
            </a:r>
          </a:p>
          <a:p>
            <a:pPr marL="342900" indent="-342900">
              <a:buFont typeface="Arial" pitchFamily="34" charset="0"/>
              <a:buChar char="•"/>
            </a:pPr>
            <a:r>
              <a:rPr lang="en-US" sz="2000" b="1" dirty="0" smtClean="0">
                <a:latin typeface="Arial" pitchFamily="34" charset="0"/>
                <a:cs typeface="Arial" pitchFamily="34" charset="0"/>
              </a:rPr>
              <a:t>Many </a:t>
            </a:r>
            <a:r>
              <a:rPr lang="en-US" sz="2000" b="1" dirty="0">
                <a:latin typeface="Arial" pitchFamily="34" charset="0"/>
                <a:cs typeface="Arial" pitchFamily="34" charset="0"/>
              </a:rPr>
              <a:t>devices like TVs, anything with a remote or almost anything with a wall wart power supply use a small amount of electricity, even when they are turned </a:t>
            </a:r>
            <a:r>
              <a:rPr lang="en-US" sz="2000" b="1" dirty="0" smtClean="0">
                <a:latin typeface="Arial" pitchFamily="34" charset="0"/>
                <a:cs typeface="Arial" pitchFamily="34" charset="0"/>
              </a:rPr>
              <a:t>off</a:t>
            </a:r>
          </a:p>
          <a:p>
            <a:pPr marL="342900" indent="-342900">
              <a:buFont typeface="Arial" pitchFamily="34" charset="0"/>
              <a:buChar char="•"/>
            </a:pPr>
            <a:r>
              <a:rPr lang="en-US" sz="2000" b="1" dirty="0" smtClean="0">
                <a:latin typeface="Arial" pitchFamily="34" charset="0"/>
                <a:cs typeface="Arial" pitchFamily="34" charset="0"/>
              </a:rPr>
              <a:t>The </a:t>
            </a:r>
            <a:r>
              <a:rPr lang="en-US" sz="2000" b="1" dirty="0">
                <a:latin typeface="Arial" pitchFamily="34" charset="0"/>
                <a:cs typeface="Arial" pitchFamily="34" charset="0"/>
              </a:rPr>
              <a:t>problem isn't just that these devices waste a lot of precious energy from your solar system, but that they keep your inverter from going to </a:t>
            </a:r>
            <a:r>
              <a:rPr lang="en-US" sz="2000" b="1" dirty="0" smtClean="0">
                <a:latin typeface="Arial" pitchFamily="34" charset="0"/>
                <a:cs typeface="Arial" pitchFamily="34" charset="0"/>
              </a:rPr>
              <a:t>sleep</a:t>
            </a:r>
          </a:p>
          <a:p>
            <a:pPr marL="342900" indent="-342900">
              <a:buFont typeface="Arial" pitchFamily="34" charset="0"/>
              <a:buChar char="•"/>
            </a:pPr>
            <a:r>
              <a:rPr lang="en-US" sz="2000" b="1" dirty="0" smtClean="0">
                <a:latin typeface="Arial" pitchFamily="34" charset="0"/>
                <a:cs typeface="Arial" pitchFamily="34" charset="0"/>
              </a:rPr>
              <a:t>Many </a:t>
            </a:r>
            <a:r>
              <a:rPr lang="en-US" sz="2000" b="1" dirty="0">
                <a:latin typeface="Arial" pitchFamily="34" charset="0"/>
                <a:cs typeface="Arial" pitchFamily="34" charset="0"/>
              </a:rPr>
              <a:t>inverters enter a low power sleep mode if there is no power being drawn, but these devices continue to draw power, even when they are </a:t>
            </a:r>
            <a:r>
              <a:rPr lang="en-US" sz="2000" b="1" dirty="0" smtClean="0">
                <a:latin typeface="Arial" pitchFamily="34" charset="0"/>
                <a:cs typeface="Arial" pitchFamily="34" charset="0"/>
              </a:rPr>
              <a:t>off</a:t>
            </a:r>
          </a:p>
          <a:p>
            <a:pPr marL="342900" indent="-342900">
              <a:buFont typeface="Arial" pitchFamily="34" charset="0"/>
              <a:buChar char="•"/>
            </a:pPr>
            <a:r>
              <a:rPr lang="en-US" sz="2000" b="1" dirty="0" smtClean="0">
                <a:latin typeface="Arial" pitchFamily="34" charset="0"/>
                <a:cs typeface="Arial" pitchFamily="34" charset="0"/>
              </a:rPr>
              <a:t>Because </a:t>
            </a:r>
            <a:r>
              <a:rPr lang="en-US" sz="2000" b="1" dirty="0">
                <a:latin typeface="Arial" pitchFamily="34" charset="0"/>
                <a:cs typeface="Arial" pitchFamily="34" charset="0"/>
              </a:rPr>
              <a:t>of this, the inverter will never enter this low power </a:t>
            </a:r>
            <a:r>
              <a:rPr lang="en-US" sz="2000" b="1" dirty="0" smtClean="0">
                <a:latin typeface="Arial" pitchFamily="34" charset="0"/>
                <a:cs typeface="Arial" pitchFamily="34" charset="0"/>
              </a:rPr>
              <a:t>state</a:t>
            </a:r>
          </a:p>
          <a:p>
            <a:pPr marL="342900" indent="-342900">
              <a:buFont typeface="Arial" pitchFamily="34" charset="0"/>
              <a:buChar char="•"/>
            </a:pPr>
            <a:r>
              <a:rPr lang="en-US" sz="2000" b="1" dirty="0" smtClean="0">
                <a:latin typeface="Arial" pitchFamily="34" charset="0"/>
                <a:cs typeface="Arial" pitchFamily="34" charset="0"/>
              </a:rPr>
              <a:t>The </a:t>
            </a:r>
            <a:r>
              <a:rPr lang="en-US" sz="2000" b="1" dirty="0">
                <a:latin typeface="Arial" pitchFamily="34" charset="0"/>
                <a:cs typeface="Arial" pitchFamily="34" charset="0"/>
              </a:rPr>
              <a:t>solution in most cases is to use a power strip with a mechanical on/off </a:t>
            </a:r>
            <a:r>
              <a:rPr lang="en-US" sz="2000" b="1" dirty="0" smtClean="0">
                <a:latin typeface="Arial" pitchFamily="34" charset="0"/>
                <a:cs typeface="Arial" pitchFamily="34" charset="0"/>
              </a:rPr>
              <a:t>switch</a:t>
            </a:r>
          </a:p>
          <a:p>
            <a:pPr marL="342900" indent="-342900">
              <a:buFont typeface="Arial" pitchFamily="34" charset="0"/>
              <a:buChar char="•"/>
            </a:pPr>
            <a:r>
              <a:rPr lang="en-US" sz="2000" b="1" dirty="0" smtClean="0">
                <a:latin typeface="Arial" pitchFamily="34" charset="0"/>
                <a:cs typeface="Arial" pitchFamily="34" charset="0"/>
              </a:rPr>
              <a:t>When </a:t>
            </a:r>
            <a:r>
              <a:rPr lang="en-US" sz="2000" b="1" dirty="0">
                <a:latin typeface="Arial" pitchFamily="34" charset="0"/>
                <a:cs typeface="Arial" pitchFamily="34" charset="0"/>
              </a:rPr>
              <a:t>the power strip is turned off, anything plugged into the power strip will really be off and drawing no </a:t>
            </a:r>
            <a:r>
              <a:rPr lang="en-US" sz="2000" b="1" dirty="0" smtClean="0">
                <a:latin typeface="Arial" pitchFamily="34" charset="0"/>
                <a:cs typeface="Arial" pitchFamily="34" charset="0"/>
              </a:rPr>
              <a:t>power</a:t>
            </a:r>
            <a:endParaRPr lang="en-US" sz="2000" b="1" dirty="0">
              <a:latin typeface="Arial" pitchFamily="34" charset="0"/>
              <a:cs typeface="Arial" pitchFamily="34" charset="0"/>
            </a:endParaRPr>
          </a:p>
          <a:p>
            <a:endParaRPr lang="en-US" sz="2400" b="1" dirty="0"/>
          </a:p>
          <a:p>
            <a:endParaRPr lang="en-US" sz="2400" b="1" dirty="0" smtClean="0"/>
          </a:p>
        </p:txBody>
      </p:sp>
    </p:spTree>
    <p:extLst>
      <p:ext uri="{BB962C8B-B14F-4D97-AF65-F5344CB8AC3E}">
        <p14:creationId xmlns:p14="http://schemas.microsoft.com/office/powerpoint/2010/main" xmlns="" val="16774526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EE7A90F-47DD-4177-B146-20652ABBC8DA}" type="slidenum">
              <a:rPr lang="en-US" smtClean="0"/>
              <a:pPr/>
              <a:t>5</a:t>
            </a:fld>
            <a:endParaRPr lang="en-US" dirty="0"/>
          </a:p>
        </p:txBody>
      </p:sp>
      <p:sp>
        <p:nvSpPr>
          <p:cNvPr id="3" name="TextBox 2"/>
          <p:cNvSpPr txBox="1"/>
          <p:nvPr/>
        </p:nvSpPr>
        <p:spPr>
          <a:xfrm>
            <a:off x="304800" y="228600"/>
            <a:ext cx="8458200" cy="5262979"/>
          </a:xfrm>
          <a:prstGeom prst="rect">
            <a:avLst/>
          </a:prstGeom>
          <a:noFill/>
        </p:spPr>
        <p:txBody>
          <a:bodyPr wrap="square" rtlCol="0">
            <a:spAutoFit/>
          </a:bodyPr>
          <a:lstStyle/>
          <a:p>
            <a:pPr marL="457200" indent="-457200">
              <a:buFont typeface="Arial" pitchFamily="34" charset="0"/>
              <a:buChar char="•"/>
            </a:pPr>
            <a:r>
              <a:rPr lang="en-US" sz="2400" b="1" dirty="0">
                <a:latin typeface="Arial" pitchFamily="34" charset="0"/>
                <a:cs typeface="Arial" pitchFamily="34" charset="0"/>
              </a:rPr>
              <a:t>The second generation of solar cells has been under intense development for the 1990’s and </a:t>
            </a:r>
            <a:r>
              <a:rPr lang="en-US" sz="2400" b="1" dirty="0" smtClean="0">
                <a:latin typeface="Arial" pitchFamily="34" charset="0"/>
                <a:cs typeface="Arial" pitchFamily="34" charset="0"/>
              </a:rPr>
              <a:t>2000’s</a:t>
            </a:r>
          </a:p>
          <a:p>
            <a:pPr marL="457200" indent="-457200">
              <a:buFont typeface="Arial" pitchFamily="34" charset="0"/>
              <a:buChar char="•"/>
            </a:pPr>
            <a:r>
              <a:rPr lang="en-US" sz="2400" b="1" dirty="0" smtClean="0">
                <a:latin typeface="Arial" pitchFamily="34" charset="0"/>
                <a:cs typeface="Arial" pitchFamily="34" charset="0"/>
              </a:rPr>
              <a:t>They </a:t>
            </a:r>
            <a:r>
              <a:rPr lang="en-US" sz="2400" b="1" dirty="0">
                <a:latin typeface="Arial" pitchFamily="34" charset="0"/>
                <a:cs typeface="Arial" pitchFamily="34" charset="0"/>
              </a:rPr>
              <a:t>are often described as low-cost and low-efficiency </a:t>
            </a:r>
            <a:r>
              <a:rPr lang="en-US" sz="2400" b="1" dirty="0" smtClean="0">
                <a:latin typeface="Arial" pitchFamily="34" charset="0"/>
                <a:cs typeface="Arial" pitchFamily="34" charset="0"/>
              </a:rPr>
              <a:t>cells</a:t>
            </a:r>
          </a:p>
          <a:p>
            <a:pPr marL="457200" indent="-457200">
              <a:buFont typeface="Arial" pitchFamily="34" charset="0"/>
              <a:buChar char="•"/>
            </a:pPr>
            <a:r>
              <a:rPr lang="en-US" sz="2400" b="1" dirty="0" smtClean="0">
                <a:latin typeface="Arial" pitchFamily="34" charset="0"/>
                <a:cs typeface="Arial" pitchFamily="34" charset="0"/>
              </a:rPr>
              <a:t>Second </a:t>
            </a:r>
            <a:r>
              <a:rPr lang="en-US" sz="2400" b="1" dirty="0">
                <a:latin typeface="Arial" pitchFamily="34" charset="0"/>
                <a:cs typeface="Arial" pitchFamily="34" charset="0"/>
              </a:rPr>
              <a:t>generation materials have been specifically developed to address energy requirements and production costs of first generation </a:t>
            </a:r>
            <a:r>
              <a:rPr lang="en-US" sz="2400" b="1" dirty="0" smtClean="0">
                <a:latin typeface="Arial" pitchFamily="34" charset="0"/>
                <a:cs typeface="Arial" pitchFamily="34" charset="0"/>
              </a:rPr>
              <a:t>cells</a:t>
            </a:r>
          </a:p>
          <a:p>
            <a:pPr marL="457200" indent="-457200">
              <a:buFont typeface="Arial" pitchFamily="34" charset="0"/>
              <a:buChar char="•"/>
            </a:pPr>
            <a:r>
              <a:rPr lang="en-US" sz="2400" b="1" dirty="0" smtClean="0">
                <a:latin typeface="Arial" pitchFamily="34" charset="0"/>
                <a:cs typeface="Arial" pitchFamily="34" charset="0"/>
              </a:rPr>
              <a:t>These </a:t>
            </a:r>
            <a:r>
              <a:rPr lang="en-US" sz="2400" b="1" dirty="0">
                <a:latin typeface="Arial" pitchFamily="34" charset="0"/>
                <a:cs typeface="Arial" pitchFamily="34" charset="0"/>
              </a:rPr>
              <a:t>include copper-indium-gallium-selenide, cadmium-telluride, amorphous silicon and </a:t>
            </a:r>
            <a:r>
              <a:rPr lang="en-US" sz="2400" b="1" dirty="0" err="1">
                <a:latin typeface="Arial" pitchFamily="34" charset="0"/>
                <a:cs typeface="Arial" pitchFamily="34" charset="0"/>
              </a:rPr>
              <a:t>micromorphous</a:t>
            </a:r>
            <a:r>
              <a:rPr lang="en-US" sz="2400" b="1" dirty="0">
                <a:latin typeface="Arial" pitchFamily="34" charset="0"/>
                <a:cs typeface="Arial" pitchFamily="34" charset="0"/>
              </a:rPr>
              <a:t> </a:t>
            </a:r>
            <a:r>
              <a:rPr lang="en-US" sz="2400" b="1" dirty="0" smtClean="0">
                <a:latin typeface="Arial" pitchFamily="34" charset="0"/>
                <a:cs typeface="Arial" pitchFamily="34" charset="0"/>
              </a:rPr>
              <a:t>silicon</a:t>
            </a:r>
          </a:p>
          <a:p>
            <a:pPr marL="457200" indent="-457200">
              <a:buFont typeface="Arial" pitchFamily="34" charset="0"/>
              <a:buChar char="•"/>
            </a:pPr>
            <a:r>
              <a:rPr lang="en-US" sz="2400" b="1" dirty="0" smtClean="0">
                <a:latin typeface="Arial" pitchFamily="34" charset="0"/>
                <a:cs typeface="Arial" pitchFamily="34" charset="0"/>
              </a:rPr>
              <a:t>Alternative </a:t>
            </a:r>
            <a:r>
              <a:rPr lang="en-US" sz="2400" b="1" dirty="0">
                <a:latin typeface="Arial" pitchFamily="34" charset="0"/>
                <a:cs typeface="Arial" pitchFamily="34" charset="0"/>
              </a:rPr>
              <a:t>manufacturing techniques such as vapor deposition, electroplating, and use of ultrasonic nozzles are used to reduce needs for energy-intensive production processes </a:t>
            </a:r>
            <a:r>
              <a:rPr lang="en-US" sz="2400" b="1" dirty="0" smtClean="0">
                <a:latin typeface="Arial" pitchFamily="34" charset="0"/>
                <a:cs typeface="Arial" pitchFamily="34" charset="0"/>
              </a:rPr>
              <a:t>significantly</a:t>
            </a:r>
          </a:p>
        </p:txBody>
      </p:sp>
    </p:spTree>
    <p:extLst>
      <p:ext uri="{BB962C8B-B14F-4D97-AF65-F5344CB8AC3E}">
        <p14:creationId xmlns:p14="http://schemas.microsoft.com/office/powerpoint/2010/main" xmlns="" val="375097749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50</a:t>
            </a:fld>
            <a:endParaRPr lang="en-US"/>
          </a:p>
        </p:txBody>
      </p:sp>
      <p:sp>
        <p:nvSpPr>
          <p:cNvPr id="3" name="TextBox 2"/>
          <p:cNvSpPr txBox="1"/>
          <p:nvPr/>
        </p:nvSpPr>
        <p:spPr>
          <a:xfrm>
            <a:off x="304800" y="685800"/>
            <a:ext cx="8382000" cy="7171194"/>
          </a:xfrm>
          <a:prstGeom prst="rect">
            <a:avLst/>
          </a:prstGeom>
          <a:noFill/>
        </p:spPr>
        <p:txBody>
          <a:bodyPr wrap="square" rtlCol="0">
            <a:spAutoFit/>
          </a:bodyPr>
          <a:lstStyle/>
          <a:p>
            <a:pPr marL="457200" indent="-457200">
              <a:buFont typeface="Arial" pitchFamily="34" charset="0"/>
              <a:buChar char="•"/>
            </a:pPr>
            <a:endParaRPr lang="en-US" sz="2000" b="1" dirty="0" smtClean="0">
              <a:latin typeface="Arial" pitchFamily="34" charset="0"/>
              <a:cs typeface="Arial" pitchFamily="34" charset="0"/>
            </a:endParaRPr>
          </a:p>
          <a:p>
            <a:pPr marL="457200" indent="-457200">
              <a:buFont typeface="Arial" pitchFamily="34" charset="0"/>
              <a:buChar char="•"/>
            </a:pPr>
            <a:endParaRPr lang="en-US" sz="2000" b="1" dirty="0" smtClean="0">
              <a:latin typeface="Arial" pitchFamily="34" charset="0"/>
              <a:cs typeface="Arial" pitchFamily="34" charset="0"/>
            </a:endParaRPr>
          </a:p>
          <a:p>
            <a:pPr marL="457200" indent="-457200">
              <a:buFont typeface="Arial" pitchFamily="34" charset="0"/>
              <a:buChar char="•"/>
            </a:pPr>
            <a:r>
              <a:rPr lang="en-US" sz="2000" b="1" dirty="0" smtClean="0">
                <a:latin typeface="Arial" pitchFamily="34" charset="0"/>
                <a:cs typeface="Arial" pitchFamily="34" charset="0"/>
              </a:rPr>
              <a:t>The </a:t>
            </a:r>
            <a:r>
              <a:rPr lang="en-US" sz="2000" b="1" dirty="0" smtClean="0">
                <a:latin typeface="Arial" pitchFamily="34" charset="0"/>
                <a:cs typeface="Arial" pitchFamily="34" charset="0"/>
              </a:rPr>
              <a:t>biggest mistake is not going to ruin your project, but it sure can derail it, send it off budget, or cause you to question the whole point of the </a:t>
            </a:r>
            <a:r>
              <a:rPr lang="en-US" sz="2000" b="1" dirty="0" smtClean="0">
                <a:latin typeface="Arial" pitchFamily="34" charset="0"/>
                <a:cs typeface="Arial" pitchFamily="34" charset="0"/>
              </a:rPr>
              <a:t>thing</a:t>
            </a:r>
          </a:p>
          <a:p>
            <a:pPr marL="457200" indent="-457200">
              <a:buFont typeface="Arial" pitchFamily="34" charset="0"/>
              <a:buChar char="•"/>
            </a:pPr>
            <a:r>
              <a:rPr lang="en-US" sz="2000" b="1" dirty="0" smtClean="0">
                <a:latin typeface="Arial" pitchFamily="34" charset="0"/>
                <a:cs typeface="Arial" pitchFamily="34" charset="0"/>
              </a:rPr>
              <a:t>That </a:t>
            </a:r>
            <a:r>
              <a:rPr lang="en-US" sz="2000" b="1" dirty="0" smtClean="0">
                <a:latin typeface="Arial" pitchFamily="34" charset="0"/>
                <a:cs typeface="Arial" pitchFamily="34" charset="0"/>
              </a:rPr>
              <a:t>mistake is not doing the basic calculations to figure out how much power you're going to need and what you're going to need to get that </a:t>
            </a:r>
            <a:r>
              <a:rPr lang="en-US" sz="2000" b="1" dirty="0" smtClean="0">
                <a:latin typeface="Arial" pitchFamily="34" charset="0"/>
                <a:cs typeface="Arial" pitchFamily="34" charset="0"/>
              </a:rPr>
              <a:t>power</a:t>
            </a:r>
          </a:p>
          <a:p>
            <a:pPr marL="457200" indent="-457200">
              <a:buFont typeface="Arial" pitchFamily="34" charset="0"/>
              <a:buChar char="•"/>
            </a:pPr>
            <a:r>
              <a:rPr lang="en-US" sz="2000" b="1" dirty="0" smtClean="0">
                <a:latin typeface="Arial" pitchFamily="34" charset="0"/>
                <a:cs typeface="Arial" pitchFamily="34" charset="0"/>
              </a:rPr>
              <a:t>Estimating </a:t>
            </a:r>
            <a:r>
              <a:rPr lang="en-US" sz="2000" b="1" dirty="0" smtClean="0">
                <a:latin typeface="Arial" pitchFamily="34" charset="0"/>
                <a:cs typeface="Arial" pitchFamily="34" charset="0"/>
              </a:rPr>
              <a:t>the size of the solar panel and cell bank is only step </a:t>
            </a:r>
            <a:r>
              <a:rPr lang="en-US" sz="2000" b="1" dirty="0" smtClean="0">
                <a:latin typeface="Arial" pitchFamily="34" charset="0"/>
                <a:cs typeface="Arial" pitchFamily="34" charset="0"/>
              </a:rPr>
              <a:t>one</a:t>
            </a:r>
          </a:p>
          <a:p>
            <a:pPr marL="457200" indent="-457200">
              <a:buFont typeface="Arial" pitchFamily="34" charset="0"/>
              <a:buChar char="•"/>
            </a:pPr>
            <a:r>
              <a:rPr lang="en-US" sz="2000" b="1" dirty="0" smtClean="0">
                <a:latin typeface="Arial" pitchFamily="34" charset="0"/>
                <a:cs typeface="Arial" pitchFamily="34" charset="0"/>
              </a:rPr>
              <a:t>You </a:t>
            </a:r>
            <a:r>
              <a:rPr lang="en-US" sz="2000" b="1" dirty="0" smtClean="0">
                <a:latin typeface="Arial" pitchFamily="34" charset="0"/>
                <a:cs typeface="Arial" pitchFamily="34" charset="0"/>
              </a:rPr>
              <a:t>should also know how much of your electrical usage you plan to replace or how much you need if you're going </a:t>
            </a:r>
            <a:r>
              <a:rPr lang="en-US" sz="2000" b="1" dirty="0" smtClean="0">
                <a:latin typeface="Arial" pitchFamily="34" charset="0"/>
                <a:cs typeface="Arial" pitchFamily="34" charset="0"/>
              </a:rPr>
              <a:t>off-grid</a:t>
            </a:r>
          </a:p>
          <a:p>
            <a:pPr marL="457200" indent="-457200">
              <a:buFont typeface="Arial" pitchFamily="34" charset="0"/>
              <a:buChar char="•"/>
            </a:pPr>
            <a:r>
              <a:rPr lang="en-US" sz="2000" b="1" dirty="0" smtClean="0">
                <a:latin typeface="Arial" pitchFamily="34" charset="0"/>
                <a:cs typeface="Arial" pitchFamily="34" charset="0"/>
              </a:rPr>
              <a:t>For </a:t>
            </a:r>
            <a:r>
              <a:rPr lang="en-US" sz="2000" b="1" dirty="0" smtClean="0">
                <a:latin typeface="Arial" pitchFamily="34" charset="0"/>
                <a:cs typeface="Arial" pitchFamily="34" charset="0"/>
              </a:rPr>
              <a:t>a home system, you can easily calculate how much you use in an average month and can probably get those numbers from your utility company with just a phone </a:t>
            </a:r>
            <a:r>
              <a:rPr lang="en-US" sz="2000" b="1" dirty="0" smtClean="0">
                <a:latin typeface="Arial" pitchFamily="34" charset="0"/>
                <a:cs typeface="Arial" pitchFamily="34" charset="0"/>
              </a:rPr>
              <a:t>call</a:t>
            </a:r>
          </a:p>
          <a:p>
            <a:pPr marL="457200" indent="-457200">
              <a:buFont typeface="Arial" pitchFamily="34" charset="0"/>
              <a:buChar char="•"/>
            </a:pPr>
            <a:r>
              <a:rPr lang="en-US" sz="2000" b="1" dirty="0" smtClean="0">
                <a:latin typeface="Arial" pitchFamily="34" charset="0"/>
                <a:cs typeface="Arial" pitchFamily="34" charset="0"/>
              </a:rPr>
              <a:t>From </a:t>
            </a:r>
            <a:r>
              <a:rPr lang="en-US" sz="2000" b="1" dirty="0" smtClean="0">
                <a:latin typeface="Arial" pitchFamily="34" charset="0"/>
                <a:cs typeface="Arial" pitchFamily="34" charset="0"/>
              </a:rPr>
              <a:t>there, you can figure how much wattage you'll need on a good day (panel maximum - 25% is a good day) and that will give you good numbers towards your solar needs. </a:t>
            </a:r>
            <a:r>
              <a:rPr lang="en-US" sz="2400" b="1" dirty="0" smtClean="0">
                <a:latin typeface="Arial" pitchFamily="34" charset="0"/>
                <a:cs typeface="Arial" pitchFamily="34" charset="0"/>
              </a:rPr>
              <a:t> </a:t>
            </a:r>
          </a:p>
          <a:p>
            <a:r>
              <a:rPr lang="en-US" sz="2400" dirty="0" smtClean="0"/>
              <a:t> </a:t>
            </a:r>
          </a:p>
          <a:p>
            <a:r>
              <a:rPr lang="en-US" sz="2400" dirty="0" smtClean="0"/>
              <a:t> </a:t>
            </a:r>
          </a:p>
          <a:p>
            <a:r>
              <a:rPr lang="en-US" sz="2400" dirty="0" smtClean="0"/>
              <a:t> </a:t>
            </a:r>
            <a:endParaRPr lang="en-US" sz="2400" dirty="0" smtClean="0"/>
          </a:p>
          <a:p>
            <a:endParaRPr lang="en-US" sz="2400" b="1" dirty="0" smtClean="0"/>
          </a:p>
        </p:txBody>
      </p:sp>
      <p:sp>
        <p:nvSpPr>
          <p:cNvPr id="5" name="TextBox 4"/>
          <p:cNvSpPr txBox="1"/>
          <p:nvPr/>
        </p:nvSpPr>
        <p:spPr>
          <a:xfrm>
            <a:off x="609600" y="228600"/>
            <a:ext cx="8077200" cy="1569660"/>
          </a:xfrm>
          <a:prstGeom prst="rect">
            <a:avLst/>
          </a:prstGeom>
          <a:noFill/>
        </p:spPr>
        <p:txBody>
          <a:bodyPr wrap="square" rtlCol="0">
            <a:spAutoFit/>
          </a:bodyPr>
          <a:lstStyle/>
          <a:p>
            <a:r>
              <a:rPr lang="en-US" sz="2400" b="1" dirty="0" smtClean="0">
                <a:solidFill>
                  <a:srgbClr val="FF0000"/>
                </a:solidFill>
              </a:rPr>
              <a:t>The three biggest mistakes</a:t>
            </a:r>
          </a:p>
          <a:p>
            <a:r>
              <a:rPr lang="en-US" sz="2400" b="1" dirty="0" smtClean="0">
                <a:solidFill>
                  <a:srgbClr val="FF0000"/>
                </a:solidFill>
              </a:rPr>
              <a:t>Calculations</a:t>
            </a:r>
          </a:p>
          <a:p>
            <a:endParaRPr lang="en-US" sz="2400" b="1" dirty="0" smtClean="0">
              <a:solidFill>
                <a:srgbClr val="FF0000"/>
              </a:solidFill>
            </a:endParaRPr>
          </a:p>
          <a:p>
            <a:endParaRPr lang="en-US" sz="2400" b="1" dirty="0" smtClean="0">
              <a:solidFill>
                <a:srgbClr val="FF0000"/>
              </a:solidFill>
            </a:endParaRPr>
          </a:p>
        </p:txBody>
      </p:sp>
    </p:spTree>
    <p:extLst>
      <p:ext uri="{BB962C8B-B14F-4D97-AF65-F5344CB8AC3E}">
        <p14:creationId xmlns:p14="http://schemas.microsoft.com/office/powerpoint/2010/main" xmlns="" val="2968526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51</a:t>
            </a:fld>
            <a:endParaRPr lang="en-US"/>
          </a:p>
        </p:txBody>
      </p:sp>
      <p:sp>
        <p:nvSpPr>
          <p:cNvPr id="5" name="TextBox 4"/>
          <p:cNvSpPr txBox="1"/>
          <p:nvPr/>
        </p:nvSpPr>
        <p:spPr>
          <a:xfrm>
            <a:off x="457200" y="304800"/>
            <a:ext cx="8305800" cy="4524315"/>
          </a:xfrm>
          <a:prstGeom prst="rect">
            <a:avLst/>
          </a:prstGeom>
          <a:noFill/>
        </p:spPr>
        <p:txBody>
          <a:bodyPr wrap="square" rtlCol="0">
            <a:spAutoFit/>
          </a:bodyPr>
          <a:lstStyle/>
          <a:p>
            <a:pPr marL="457200" indent="-457200">
              <a:buFont typeface="Arial" pitchFamily="34" charset="0"/>
              <a:buChar char="•"/>
            </a:pPr>
            <a:r>
              <a:rPr lang="en-US" sz="2400" b="1" dirty="0" smtClean="0">
                <a:latin typeface="Arial" pitchFamily="34" charset="0"/>
                <a:cs typeface="Arial" pitchFamily="34" charset="0"/>
              </a:rPr>
              <a:t>For total replacement, things get a little more </a:t>
            </a:r>
            <a:r>
              <a:rPr lang="en-US" sz="2400" b="1" dirty="0" smtClean="0">
                <a:latin typeface="Arial" pitchFamily="34" charset="0"/>
                <a:cs typeface="Arial" pitchFamily="34" charset="0"/>
              </a:rPr>
              <a:t>complex</a:t>
            </a:r>
          </a:p>
          <a:p>
            <a:pPr marL="457200" indent="-457200">
              <a:buFont typeface="Arial" pitchFamily="34" charset="0"/>
              <a:buChar char="•"/>
            </a:pPr>
            <a:r>
              <a:rPr lang="en-US" sz="2400" b="1" dirty="0" smtClean="0">
                <a:latin typeface="Arial" pitchFamily="34" charset="0"/>
                <a:cs typeface="Arial" pitchFamily="34" charset="0"/>
              </a:rPr>
              <a:t>If </a:t>
            </a:r>
            <a:r>
              <a:rPr lang="en-US" sz="2400" b="1" dirty="0" smtClean="0">
                <a:latin typeface="Arial" pitchFamily="34" charset="0"/>
                <a:cs typeface="Arial" pitchFamily="34" charset="0"/>
              </a:rPr>
              <a:t>solar is your only generation system, then you'll want to plan on having a day's capacity at 50% (so your panel array max minus 50%), which will ensure power to your home even on semi-cloudy days as well as enough left over so that you can store for overnight and on days when you're solar panels are </a:t>
            </a:r>
            <a:r>
              <a:rPr lang="en-US" sz="2400" b="1" dirty="0" smtClean="0">
                <a:latin typeface="Arial" pitchFamily="34" charset="0"/>
                <a:cs typeface="Arial" pitchFamily="34" charset="0"/>
              </a:rPr>
              <a:t>underperforming</a:t>
            </a:r>
          </a:p>
          <a:p>
            <a:pPr marL="457200" indent="-457200">
              <a:buFont typeface="Arial" pitchFamily="34" charset="0"/>
              <a:buChar char="•"/>
            </a:pPr>
            <a:r>
              <a:rPr lang="en-US" sz="2400" b="1" dirty="0" smtClean="0">
                <a:latin typeface="Arial" pitchFamily="34" charset="0"/>
                <a:cs typeface="Arial" pitchFamily="34" charset="0"/>
              </a:rPr>
              <a:t>A </a:t>
            </a:r>
            <a:r>
              <a:rPr lang="en-US" sz="2400" b="1" dirty="0" smtClean="0">
                <a:latin typeface="Arial" pitchFamily="34" charset="0"/>
                <a:cs typeface="Arial" pitchFamily="34" charset="0"/>
              </a:rPr>
              <a:t>good system should have the capacity to store 3 days of power at full capacity.</a:t>
            </a:r>
          </a:p>
          <a:p>
            <a:endParaRPr lang="en-US" sz="2400" b="1" dirty="0"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52</a:t>
            </a:fld>
            <a:endParaRPr lang="en-US"/>
          </a:p>
        </p:txBody>
      </p:sp>
      <p:sp>
        <p:nvSpPr>
          <p:cNvPr id="5" name="TextBox 4"/>
          <p:cNvSpPr txBox="1"/>
          <p:nvPr/>
        </p:nvSpPr>
        <p:spPr>
          <a:xfrm>
            <a:off x="304800" y="304800"/>
            <a:ext cx="8458200" cy="6740307"/>
          </a:xfrm>
          <a:prstGeom prst="rect">
            <a:avLst/>
          </a:prstGeom>
          <a:noFill/>
        </p:spPr>
        <p:txBody>
          <a:bodyPr wrap="square" rtlCol="0">
            <a:spAutoFit/>
          </a:bodyPr>
          <a:lstStyle/>
          <a:p>
            <a:pPr marL="457200" indent="-457200">
              <a:buFont typeface="Arial" pitchFamily="34" charset="0"/>
              <a:buChar char="•"/>
            </a:pPr>
            <a:r>
              <a:rPr lang="en-US" sz="2400" b="1" dirty="0" smtClean="0"/>
              <a:t>The Casings</a:t>
            </a:r>
          </a:p>
          <a:p>
            <a:r>
              <a:rPr lang="en-US" sz="2400" b="1" dirty="0" smtClean="0"/>
              <a:t> </a:t>
            </a:r>
          </a:p>
          <a:p>
            <a:pPr marL="457200" indent="-457200">
              <a:buFont typeface="Arial" pitchFamily="34" charset="0"/>
              <a:buChar char="•"/>
            </a:pPr>
            <a:r>
              <a:rPr lang="en-US" sz="2400" b="1" dirty="0" smtClean="0"/>
              <a:t>Another design flaw, especially with those building their panels from scratch or buying the cheapest ones they can find online, is with the </a:t>
            </a:r>
            <a:r>
              <a:rPr lang="en-US" sz="2400" b="1" dirty="0" smtClean="0"/>
              <a:t>casings</a:t>
            </a:r>
          </a:p>
          <a:p>
            <a:pPr marL="457200" indent="-457200">
              <a:buFont typeface="Arial" pitchFamily="34" charset="0"/>
              <a:buChar char="•"/>
            </a:pPr>
            <a:r>
              <a:rPr lang="en-US" sz="2400" b="1" dirty="0" smtClean="0"/>
              <a:t>These </a:t>
            </a:r>
            <a:r>
              <a:rPr lang="en-US" sz="2400" b="1" dirty="0" smtClean="0"/>
              <a:t>are paramount to the panel's longevity and need to be of the best possible </a:t>
            </a:r>
            <a:r>
              <a:rPr lang="en-US" sz="2400" b="1" dirty="0" smtClean="0"/>
              <a:t>quality</a:t>
            </a:r>
          </a:p>
          <a:p>
            <a:pPr marL="457200" indent="-457200">
              <a:buFont typeface="Arial" pitchFamily="34" charset="0"/>
              <a:buChar char="•"/>
            </a:pPr>
            <a:r>
              <a:rPr lang="en-US" sz="2400" b="1" dirty="0" smtClean="0"/>
              <a:t>Aluminum </a:t>
            </a:r>
            <a:r>
              <a:rPr lang="en-US" sz="2400" b="1" dirty="0" smtClean="0"/>
              <a:t>is best and they should be totally </a:t>
            </a:r>
            <a:r>
              <a:rPr lang="en-US" sz="2400" b="1" dirty="0" smtClean="0"/>
              <a:t>weatherproof.</a:t>
            </a:r>
          </a:p>
          <a:p>
            <a:pPr marL="457200" indent="-457200">
              <a:buFont typeface="Arial" pitchFamily="34" charset="0"/>
              <a:buChar char="•"/>
            </a:pPr>
            <a:r>
              <a:rPr lang="en-US" sz="2400" b="1" dirty="0" smtClean="0"/>
              <a:t>Try </a:t>
            </a:r>
            <a:r>
              <a:rPr lang="en-US" sz="2400" b="1" dirty="0" smtClean="0"/>
              <a:t>to find a set with warranties or </a:t>
            </a:r>
            <a:r>
              <a:rPr lang="en-US" sz="2400" b="1" dirty="0" smtClean="0"/>
              <a:t>guarantees</a:t>
            </a:r>
          </a:p>
          <a:p>
            <a:pPr marL="457200" indent="-457200">
              <a:buFont typeface="Arial" pitchFamily="34" charset="0"/>
              <a:buChar char="•"/>
            </a:pPr>
            <a:r>
              <a:rPr lang="en-US" sz="2400" b="1" dirty="0" smtClean="0"/>
              <a:t>Make </a:t>
            </a:r>
            <a:r>
              <a:rPr lang="en-US" sz="2400" b="1" dirty="0" smtClean="0"/>
              <a:t>sure the glass (or </a:t>
            </a:r>
            <a:r>
              <a:rPr lang="en-US" sz="2400" b="1" dirty="0" err="1" smtClean="0"/>
              <a:t>plexiglass</a:t>
            </a:r>
            <a:r>
              <a:rPr lang="en-US" sz="2400" b="1" dirty="0" smtClean="0"/>
              <a:t>) </a:t>
            </a:r>
            <a:r>
              <a:rPr lang="en-US" sz="2400" b="1" dirty="0" smtClean="0"/>
              <a:t>can withstand heavy weather as </a:t>
            </a:r>
            <a:r>
              <a:rPr lang="en-US" sz="2400" b="1" dirty="0" smtClean="0"/>
              <a:t>well</a:t>
            </a:r>
          </a:p>
          <a:p>
            <a:pPr marL="457200" indent="-457200">
              <a:buFont typeface="Arial" pitchFamily="34" charset="0"/>
              <a:buChar char="•"/>
            </a:pPr>
            <a:r>
              <a:rPr lang="en-US" sz="2400" b="1" dirty="0" smtClean="0"/>
              <a:t>If </a:t>
            </a:r>
            <a:r>
              <a:rPr lang="en-US" sz="2400" b="1" dirty="0" smtClean="0"/>
              <a:t>your panel casings crack, split, or otherwise compromise their weatherproofing of the cells, the cells will be ruined </a:t>
            </a:r>
            <a:r>
              <a:rPr lang="en-US" sz="2400" b="1" dirty="0" smtClean="0"/>
              <a:t>quickly</a:t>
            </a:r>
          </a:p>
          <a:p>
            <a:pPr marL="457200" indent="-457200">
              <a:buFont typeface="Arial" pitchFamily="34" charset="0"/>
              <a:buChar char="•"/>
            </a:pPr>
            <a:r>
              <a:rPr lang="en-US" sz="2400" b="1" dirty="0" smtClean="0"/>
              <a:t>Just </a:t>
            </a:r>
            <a:r>
              <a:rPr lang="en-US" sz="2400" b="1" dirty="0" smtClean="0"/>
              <a:t>water from humidity can short out the cells, so strong cases are extremely important and are often the first thing manufacturers of cheap products </a:t>
            </a:r>
            <a:r>
              <a:rPr lang="en-US" sz="2400" b="1" dirty="0" smtClean="0"/>
              <a:t> </a:t>
            </a:r>
            <a:endParaRPr lang="en-US" sz="2400" b="1" dirty="0" smtClean="0"/>
          </a:p>
          <a:p>
            <a:endParaRPr lang="en-US" sz="2400" b="1" dirty="0"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53</a:t>
            </a:fld>
            <a:endParaRPr lang="en-US"/>
          </a:p>
        </p:txBody>
      </p:sp>
      <p:sp>
        <p:nvSpPr>
          <p:cNvPr id="5" name="TextBox 4"/>
          <p:cNvSpPr txBox="1"/>
          <p:nvPr/>
        </p:nvSpPr>
        <p:spPr>
          <a:xfrm>
            <a:off x="304800" y="304800"/>
            <a:ext cx="8458200" cy="5693866"/>
          </a:xfrm>
          <a:prstGeom prst="rect">
            <a:avLst/>
          </a:prstGeom>
          <a:noFill/>
        </p:spPr>
        <p:txBody>
          <a:bodyPr wrap="square" rtlCol="0">
            <a:spAutoFit/>
          </a:bodyPr>
          <a:lstStyle/>
          <a:p>
            <a:pPr marL="457200" indent="-457200">
              <a:buFont typeface="Arial" pitchFamily="34" charset="0"/>
              <a:buChar char="•"/>
            </a:pPr>
            <a:r>
              <a:rPr lang="en-US" sz="2000" b="1" dirty="0" smtClean="0">
                <a:latin typeface="Arial" pitchFamily="34" charset="0"/>
                <a:cs typeface="Arial" pitchFamily="34" charset="0"/>
              </a:rPr>
              <a:t>Optimal </a:t>
            </a:r>
            <a:r>
              <a:rPr lang="en-US" sz="2000" b="1" dirty="0" smtClean="0">
                <a:latin typeface="Arial" pitchFamily="34" charset="0"/>
                <a:cs typeface="Arial" pitchFamily="34" charset="0"/>
              </a:rPr>
              <a:t>Mounting</a:t>
            </a:r>
          </a:p>
          <a:p>
            <a:pPr marL="457200" indent="-457200">
              <a:buFont typeface="Arial" pitchFamily="34" charset="0"/>
              <a:buChar char="•"/>
            </a:pPr>
            <a:r>
              <a:rPr lang="en-US" sz="2000" b="1" dirty="0" smtClean="0">
                <a:latin typeface="Arial" pitchFamily="34" charset="0"/>
                <a:cs typeface="Arial" pitchFamily="34" charset="0"/>
              </a:rPr>
              <a:t>Many </a:t>
            </a:r>
            <a:r>
              <a:rPr lang="en-US" sz="2000" b="1" dirty="0" smtClean="0">
                <a:latin typeface="Arial" pitchFamily="34" charset="0"/>
                <a:cs typeface="Arial" pitchFamily="34" charset="0"/>
              </a:rPr>
              <a:t>people get so into the building and wiring of their array that they forget the </a:t>
            </a:r>
            <a:r>
              <a:rPr lang="en-US" sz="2000" b="1" dirty="0" smtClean="0">
                <a:latin typeface="Arial" pitchFamily="34" charset="0"/>
                <a:cs typeface="Arial" pitchFamily="34" charset="0"/>
              </a:rPr>
              <a:t>basics</a:t>
            </a:r>
          </a:p>
          <a:p>
            <a:pPr marL="457200" indent="-457200">
              <a:buFont typeface="Arial" pitchFamily="34" charset="0"/>
              <a:buChar char="•"/>
            </a:pPr>
            <a:r>
              <a:rPr lang="en-US" sz="2000" b="1" dirty="0" smtClean="0">
                <a:latin typeface="Arial" pitchFamily="34" charset="0"/>
                <a:cs typeface="Arial" pitchFamily="34" charset="0"/>
              </a:rPr>
              <a:t>One </a:t>
            </a:r>
            <a:r>
              <a:rPr lang="en-US" sz="2000" b="1" dirty="0" smtClean="0">
                <a:latin typeface="Arial" pitchFamily="34" charset="0"/>
                <a:cs typeface="Arial" pitchFamily="34" charset="0"/>
              </a:rPr>
              <a:t>of those fundamentals is the angle of the panels and their optimum location for power production vs. loss due to wire </a:t>
            </a:r>
            <a:r>
              <a:rPr lang="en-US" sz="2000" b="1" dirty="0" smtClean="0">
                <a:latin typeface="Arial" pitchFamily="34" charset="0"/>
                <a:cs typeface="Arial" pitchFamily="34" charset="0"/>
              </a:rPr>
              <a:t>travel</a:t>
            </a:r>
          </a:p>
          <a:p>
            <a:pPr marL="457200" indent="-457200">
              <a:buFont typeface="Arial" pitchFamily="34" charset="0"/>
              <a:buChar char="•"/>
            </a:pPr>
            <a:r>
              <a:rPr lang="en-US" sz="2000" b="1" dirty="0" smtClean="0">
                <a:latin typeface="Arial" pitchFamily="34" charset="0"/>
                <a:cs typeface="Arial" pitchFamily="34" charset="0"/>
              </a:rPr>
              <a:t>The </a:t>
            </a:r>
            <a:r>
              <a:rPr lang="en-US" sz="2000" b="1" dirty="0" smtClean="0">
                <a:latin typeface="Arial" pitchFamily="34" charset="0"/>
                <a:cs typeface="Arial" pitchFamily="34" charset="0"/>
              </a:rPr>
              <a:t>closer to your batteries or point of use (plug), the better to reduce loss from resistance in the wiring - something that cannot be </a:t>
            </a:r>
            <a:r>
              <a:rPr lang="en-US" sz="2000" b="1" dirty="0" smtClean="0">
                <a:latin typeface="Arial" pitchFamily="34" charset="0"/>
                <a:cs typeface="Arial" pitchFamily="34" charset="0"/>
              </a:rPr>
              <a:t>avoided</a:t>
            </a:r>
          </a:p>
          <a:p>
            <a:pPr marL="457200" indent="-457200">
              <a:buFont typeface="Arial" pitchFamily="34" charset="0"/>
              <a:buChar char="•"/>
            </a:pPr>
            <a:r>
              <a:rPr lang="en-US" sz="2000" b="1" dirty="0" smtClean="0">
                <a:latin typeface="Arial" pitchFamily="34" charset="0"/>
                <a:cs typeface="Arial" pitchFamily="34" charset="0"/>
              </a:rPr>
              <a:t>With </a:t>
            </a:r>
            <a:r>
              <a:rPr lang="en-US" sz="2000" b="1" dirty="0" smtClean="0">
                <a:latin typeface="Arial" pitchFamily="34" charset="0"/>
                <a:cs typeface="Arial" pitchFamily="34" charset="0"/>
              </a:rPr>
              <a:t>this, though, the panels need to be free of shade for as much of the day as possible, need to be positioned facing southward and at an optimum angle (the exact angle depends on your </a:t>
            </a:r>
            <a:r>
              <a:rPr lang="en-US" sz="2000" b="1" dirty="0" smtClean="0">
                <a:latin typeface="Arial" pitchFamily="34" charset="0"/>
                <a:cs typeface="Arial" pitchFamily="34" charset="0"/>
              </a:rPr>
              <a:t>location)</a:t>
            </a:r>
          </a:p>
          <a:p>
            <a:pPr marL="457200" indent="-457200">
              <a:buFont typeface="Arial" pitchFamily="34" charset="0"/>
              <a:buChar char="•"/>
            </a:pPr>
            <a:r>
              <a:rPr lang="en-US" sz="2000" b="1" dirty="0" smtClean="0">
                <a:latin typeface="Arial" pitchFamily="34" charset="0"/>
                <a:cs typeface="Arial" pitchFamily="34" charset="0"/>
              </a:rPr>
              <a:t>Finally</a:t>
            </a:r>
            <a:r>
              <a:rPr lang="en-US" sz="2000" b="1" dirty="0" smtClean="0">
                <a:latin typeface="Arial" pitchFamily="34" charset="0"/>
                <a:cs typeface="Arial" pitchFamily="34" charset="0"/>
              </a:rPr>
              <a:t>, the whole array needs to be well secured, the wiring needs to be well shielded, and the whole thing should also be positioned in such a way that you can get to primary components for maintenance or repairs as needed.</a:t>
            </a:r>
          </a:p>
          <a:p>
            <a:endParaRPr lang="en-US" sz="2400" b="1"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54</a:t>
            </a:fld>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55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6</a:t>
            </a:fld>
            <a:endParaRPr lang="en-US"/>
          </a:p>
        </p:txBody>
      </p:sp>
      <p:sp>
        <p:nvSpPr>
          <p:cNvPr id="5" name="TextBox 4"/>
          <p:cNvSpPr txBox="1"/>
          <p:nvPr/>
        </p:nvSpPr>
        <p:spPr>
          <a:xfrm>
            <a:off x="228600" y="228600"/>
            <a:ext cx="8534400" cy="4154984"/>
          </a:xfrm>
          <a:prstGeom prst="rect">
            <a:avLst/>
          </a:prstGeom>
          <a:noFill/>
        </p:spPr>
        <p:txBody>
          <a:bodyPr wrap="square" rtlCol="0">
            <a:spAutoFit/>
          </a:bodyPr>
          <a:lstStyle/>
          <a:p>
            <a:pPr marL="457200" indent="-457200">
              <a:buFont typeface="Arial" pitchFamily="34" charset="0"/>
              <a:buChar char="•"/>
            </a:pPr>
            <a:r>
              <a:rPr lang="en-US" sz="2400" b="1" dirty="0"/>
              <a:t>A commonly cited example of second generation cells are printed cells that can be produced at an extremely fast </a:t>
            </a:r>
            <a:r>
              <a:rPr lang="en-US" sz="2400" b="1" dirty="0" smtClean="0"/>
              <a:t>rate</a:t>
            </a:r>
          </a:p>
          <a:p>
            <a:pPr marL="457200" indent="-457200">
              <a:buFont typeface="Arial" pitchFamily="34" charset="0"/>
              <a:buChar char="•"/>
            </a:pPr>
            <a:r>
              <a:rPr lang="en-US" sz="2400" b="1" dirty="0" smtClean="0"/>
              <a:t>Though </a:t>
            </a:r>
            <a:r>
              <a:rPr lang="en-US" sz="2400" b="1" dirty="0"/>
              <a:t>these cells have only 10-15% conversion efficiency, the decreased costs mean that, per unit of energy produced, the tradeoff is </a:t>
            </a:r>
            <a:r>
              <a:rPr lang="en-US" sz="2400" b="1" dirty="0" smtClean="0"/>
              <a:t>favorable</a:t>
            </a:r>
          </a:p>
          <a:p>
            <a:pPr marL="457200" indent="-457200">
              <a:buFont typeface="Arial" pitchFamily="34" charset="0"/>
              <a:buChar char="•"/>
            </a:pPr>
            <a:r>
              <a:rPr lang="en-US" sz="2400" b="1" dirty="0" smtClean="0"/>
              <a:t>Second </a:t>
            </a:r>
            <a:r>
              <a:rPr lang="en-US" sz="2400" b="1" dirty="0"/>
              <a:t>generation technologies have been gaining market share since 2008 and it is thought that second generation solar cells will surpass first generation cells in market share sometime during the </a:t>
            </a:r>
            <a:r>
              <a:rPr lang="en-US" sz="2400" b="1" dirty="0" smtClean="0"/>
              <a:t>2010’</a:t>
            </a:r>
          </a:p>
          <a:p>
            <a:pPr marL="457200" indent="-457200">
              <a:buFont typeface="Arial" pitchFamily="34" charset="0"/>
              <a:buChar char="•"/>
            </a:pPr>
            <a:r>
              <a:rPr lang="en-US" sz="2400" b="1" dirty="0" smtClean="0"/>
              <a:t>Second </a:t>
            </a:r>
            <a:r>
              <a:rPr lang="en-US" sz="2400" b="1" dirty="0"/>
              <a:t>generation solar cells have the potential to become more cost effective than fossil </a:t>
            </a:r>
            <a:r>
              <a:rPr lang="en-US" sz="2400" b="1" dirty="0" smtClean="0"/>
              <a:t>fuels</a:t>
            </a:r>
          </a:p>
        </p:txBody>
      </p:sp>
    </p:spTree>
    <p:extLst>
      <p:ext uri="{BB962C8B-B14F-4D97-AF65-F5344CB8AC3E}">
        <p14:creationId xmlns:p14="http://schemas.microsoft.com/office/powerpoint/2010/main" xmlns="" val="25367356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7</a:t>
            </a:fld>
            <a:endParaRPr lang="en-US"/>
          </a:p>
        </p:txBody>
      </p:sp>
      <p:sp>
        <p:nvSpPr>
          <p:cNvPr id="5" name="TextBox 4"/>
          <p:cNvSpPr txBox="1"/>
          <p:nvPr/>
        </p:nvSpPr>
        <p:spPr>
          <a:xfrm>
            <a:off x="228600" y="228600"/>
            <a:ext cx="8686800" cy="6740307"/>
          </a:xfrm>
          <a:prstGeom prst="rect">
            <a:avLst/>
          </a:prstGeom>
          <a:noFill/>
        </p:spPr>
        <p:txBody>
          <a:bodyPr wrap="square" rtlCol="0">
            <a:spAutoFit/>
          </a:bodyPr>
          <a:lstStyle/>
          <a:p>
            <a:pPr marL="457200" indent="-457200">
              <a:buFont typeface="Arial" pitchFamily="34" charset="0"/>
              <a:buChar char="•"/>
            </a:pPr>
            <a:r>
              <a:rPr lang="en-US" sz="2400" b="1" dirty="0">
                <a:latin typeface="Arial" pitchFamily="34" charset="0"/>
                <a:cs typeface="Arial" pitchFamily="34" charset="0"/>
              </a:rPr>
              <a:t>Third generation solar cells are currently just being </a:t>
            </a:r>
            <a:r>
              <a:rPr lang="en-US" sz="2400" b="1" dirty="0" smtClean="0">
                <a:latin typeface="Arial" pitchFamily="34" charset="0"/>
                <a:cs typeface="Arial" pitchFamily="34" charset="0"/>
              </a:rPr>
              <a:t>researched</a:t>
            </a:r>
          </a:p>
          <a:p>
            <a:pPr marL="457200" indent="-457200">
              <a:buFont typeface="Arial" pitchFamily="34" charset="0"/>
              <a:buChar char="•"/>
            </a:pPr>
            <a:r>
              <a:rPr lang="en-US" sz="2400" b="1" dirty="0" smtClean="0">
                <a:latin typeface="Arial" pitchFamily="34" charset="0"/>
                <a:cs typeface="Arial" pitchFamily="34" charset="0"/>
              </a:rPr>
              <a:t>No </a:t>
            </a:r>
            <a:r>
              <a:rPr lang="en-US" sz="2400" b="1" dirty="0">
                <a:latin typeface="Arial" pitchFamily="34" charset="0"/>
                <a:cs typeface="Arial" pitchFamily="34" charset="0"/>
              </a:rPr>
              <a:t>actual products exist yet. Third generation technologies aim to combine the high electrical performance of the first generation with the low production costs of the second </a:t>
            </a:r>
            <a:r>
              <a:rPr lang="en-US" sz="2400" b="1" dirty="0" smtClean="0">
                <a:latin typeface="Arial" pitchFamily="34" charset="0"/>
                <a:cs typeface="Arial" pitchFamily="34" charset="0"/>
              </a:rPr>
              <a:t>generation</a:t>
            </a:r>
          </a:p>
          <a:p>
            <a:pPr marL="457200" indent="-4572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goal is thin-film cells that obtain efficiencies in the range of 30-60% by using new </a:t>
            </a:r>
            <a:r>
              <a:rPr lang="en-US" sz="2400" b="1" dirty="0" smtClean="0">
                <a:latin typeface="Arial" pitchFamily="34" charset="0"/>
                <a:cs typeface="Arial" pitchFamily="34" charset="0"/>
              </a:rPr>
              <a:t>technologies</a:t>
            </a:r>
          </a:p>
          <a:p>
            <a:pPr marL="457200" indent="-457200">
              <a:buFont typeface="Arial" pitchFamily="34" charset="0"/>
              <a:buChar char="•"/>
            </a:pPr>
            <a:r>
              <a:rPr lang="en-US" sz="2400" b="1" dirty="0" smtClean="0">
                <a:latin typeface="Arial" pitchFamily="34" charset="0"/>
                <a:cs typeface="Arial" pitchFamily="34" charset="0"/>
              </a:rPr>
              <a:t>Some </a:t>
            </a:r>
            <a:r>
              <a:rPr lang="en-US" sz="2400" b="1" dirty="0">
                <a:latin typeface="Arial" pitchFamily="34" charset="0"/>
                <a:cs typeface="Arial" pitchFamily="34" charset="0"/>
              </a:rPr>
              <a:t>say that third generation cells could start to be commercialized sometime around 2020, but it is too early to say for </a:t>
            </a:r>
            <a:r>
              <a:rPr lang="en-US" sz="2400" b="1" dirty="0" smtClean="0">
                <a:latin typeface="Arial" pitchFamily="34" charset="0"/>
                <a:cs typeface="Arial" pitchFamily="34" charset="0"/>
              </a:rPr>
              <a:t>sure</a:t>
            </a:r>
            <a:endParaRPr lang="en-US" sz="2400" b="1" baseline="30000" dirty="0">
              <a:latin typeface="Arial" pitchFamily="34" charset="0"/>
              <a:cs typeface="Arial" pitchFamily="34" charset="0"/>
            </a:endParaRPr>
          </a:p>
          <a:p>
            <a:pPr marL="457200" indent="-457200">
              <a:buFont typeface="Arial" pitchFamily="34" charset="0"/>
              <a:buChar char="•"/>
            </a:pPr>
            <a:r>
              <a:rPr lang="en-US" sz="2400" b="1" dirty="0" smtClean="0">
                <a:latin typeface="Arial" pitchFamily="34" charset="0"/>
                <a:cs typeface="Arial" pitchFamily="34" charset="0"/>
              </a:rPr>
              <a:t>Technologies </a:t>
            </a:r>
            <a:r>
              <a:rPr lang="en-US" sz="2400" b="1" dirty="0">
                <a:latin typeface="Arial" pitchFamily="34" charset="0"/>
                <a:cs typeface="Arial" pitchFamily="34" charset="0"/>
              </a:rPr>
              <a:t>associated with third generation solar cells include multijunction photovoltaic cells, tandem cells, nanostructured cells for improved incident light usage and even infrared collection during night, and excess thermal generation caused by UV light to enhance voltages or carrier </a:t>
            </a:r>
            <a:r>
              <a:rPr lang="en-US" sz="2400" b="1" dirty="0" smtClean="0">
                <a:latin typeface="Arial" pitchFamily="34" charset="0"/>
                <a:cs typeface="Arial" pitchFamily="34" charset="0"/>
              </a:rPr>
              <a:t>collection</a:t>
            </a:r>
            <a:r>
              <a:rPr lang="en-US" sz="2400" b="1" u="sng" baseline="30000" dirty="0" smtClean="0">
                <a:latin typeface="Arial" pitchFamily="34" charset="0"/>
                <a:cs typeface="Arial" pitchFamily="34" charset="0"/>
                <a:hlinkClick r:id="rId2"/>
              </a:rPr>
              <a:t>]</a:t>
            </a:r>
            <a:endParaRPr lang="en-US" sz="2400" b="1" dirty="0">
              <a:latin typeface="Arial" pitchFamily="34" charset="0"/>
              <a:cs typeface="Arial" pitchFamily="34" charset="0"/>
            </a:endParaRPr>
          </a:p>
          <a:p>
            <a:endParaRPr lang="en-US" sz="2400" b="1" dirty="0" smtClean="0"/>
          </a:p>
        </p:txBody>
      </p:sp>
    </p:spTree>
    <p:extLst>
      <p:ext uri="{BB962C8B-B14F-4D97-AF65-F5344CB8AC3E}">
        <p14:creationId xmlns:p14="http://schemas.microsoft.com/office/powerpoint/2010/main" xmlns="" val="16519599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8</a:t>
            </a:fld>
            <a:endParaRPr lang="en-US"/>
          </a:p>
        </p:txBody>
      </p:sp>
      <p:sp>
        <p:nvSpPr>
          <p:cNvPr id="2" name="TextBox 1"/>
          <p:cNvSpPr txBox="1"/>
          <p:nvPr/>
        </p:nvSpPr>
        <p:spPr>
          <a:xfrm>
            <a:off x="381000" y="381000"/>
            <a:ext cx="8382000" cy="5632311"/>
          </a:xfrm>
          <a:prstGeom prst="rect">
            <a:avLst/>
          </a:prstGeom>
          <a:noFill/>
        </p:spPr>
        <p:txBody>
          <a:bodyPr wrap="square" rtlCol="0">
            <a:spAutoFit/>
          </a:bodyPr>
          <a:lstStyle/>
          <a:p>
            <a:r>
              <a:rPr lang="en-US" sz="2400" b="1" dirty="0" smtClean="0">
                <a:latin typeface="Arial" pitchFamily="34" charset="0"/>
                <a:cs typeface="Arial" pitchFamily="34" charset="0"/>
              </a:rPr>
              <a:t>Cost</a:t>
            </a:r>
            <a:endParaRPr lang="en-US" sz="2400" b="1" dirty="0">
              <a:latin typeface="Arial" pitchFamily="34" charset="0"/>
              <a:cs typeface="Arial" pitchFamily="34" charset="0"/>
            </a:endParaRPr>
          </a:p>
          <a:p>
            <a:pPr marL="457200" indent="-457200">
              <a:buFont typeface="Arial" pitchFamily="34" charset="0"/>
              <a:buChar char="•"/>
            </a:pPr>
            <a:r>
              <a:rPr lang="en-US" sz="2400" b="1" dirty="0">
                <a:latin typeface="Arial" pitchFamily="34" charset="0"/>
                <a:cs typeface="Arial" pitchFamily="34" charset="0"/>
              </a:rPr>
              <a:t>The cost of a solar cell is given per unit of peak electrical </a:t>
            </a:r>
            <a:r>
              <a:rPr lang="en-US" sz="2400" b="1" dirty="0" smtClean="0">
                <a:latin typeface="Arial" pitchFamily="34" charset="0"/>
                <a:cs typeface="Arial" pitchFamily="34" charset="0"/>
              </a:rPr>
              <a:t>power</a:t>
            </a:r>
          </a:p>
          <a:p>
            <a:pPr marL="457200" indent="-457200">
              <a:buFont typeface="Arial" pitchFamily="34" charset="0"/>
              <a:buChar char="•"/>
            </a:pPr>
            <a:r>
              <a:rPr lang="en-US" sz="2400" b="1" dirty="0" smtClean="0">
                <a:latin typeface="Arial" pitchFamily="34" charset="0"/>
                <a:cs typeface="Arial" pitchFamily="34" charset="0"/>
              </a:rPr>
              <a:t>Manufacturing </a:t>
            </a:r>
            <a:r>
              <a:rPr lang="en-US" sz="2400" b="1" dirty="0">
                <a:latin typeface="Arial" pitchFamily="34" charset="0"/>
                <a:cs typeface="Arial" pitchFamily="34" charset="0"/>
              </a:rPr>
              <a:t>costs necessarily include the cost of energy required for </a:t>
            </a:r>
            <a:r>
              <a:rPr lang="en-US" sz="2400" b="1" dirty="0" smtClean="0">
                <a:latin typeface="Arial" pitchFamily="34" charset="0"/>
                <a:cs typeface="Arial" pitchFamily="34" charset="0"/>
              </a:rPr>
              <a:t>manufacture</a:t>
            </a:r>
          </a:p>
          <a:p>
            <a:pPr marL="457200" indent="-457200">
              <a:buFont typeface="Arial" pitchFamily="34" charset="0"/>
              <a:buChar char="•"/>
            </a:pPr>
            <a:r>
              <a:rPr lang="en-US" sz="2400" b="1" dirty="0" smtClean="0">
                <a:latin typeface="Arial" pitchFamily="34" charset="0"/>
                <a:cs typeface="Arial" pitchFamily="34" charset="0"/>
              </a:rPr>
              <a:t>Solar-specific </a:t>
            </a:r>
            <a:r>
              <a:rPr lang="en-US" sz="2400" b="1" dirty="0">
                <a:latin typeface="Arial" pitchFamily="34" charset="0"/>
                <a:cs typeface="Arial" pitchFamily="34" charset="0"/>
              </a:rPr>
              <a:t>feed in tariffs vary worldwide, and even state by state within various </a:t>
            </a:r>
            <a:r>
              <a:rPr lang="en-US" sz="2400" b="1" dirty="0" smtClean="0">
                <a:latin typeface="Arial" pitchFamily="34" charset="0"/>
                <a:cs typeface="Arial" pitchFamily="34" charset="0"/>
              </a:rPr>
              <a:t>countries</a:t>
            </a:r>
          </a:p>
          <a:p>
            <a:pPr marL="457200" indent="-457200">
              <a:buFont typeface="Arial" pitchFamily="34" charset="0"/>
              <a:buChar char="•"/>
            </a:pPr>
            <a:r>
              <a:rPr lang="en-US" sz="2400" b="1" dirty="0" smtClean="0">
                <a:latin typeface="Arial" pitchFamily="34" charset="0"/>
                <a:cs typeface="Arial" pitchFamily="34" charset="0"/>
              </a:rPr>
              <a:t>Such </a:t>
            </a:r>
            <a:r>
              <a:rPr lang="en-US" sz="2400" b="1" dirty="0">
                <a:latin typeface="Arial" pitchFamily="34" charset="0"/>
                <a:cs typeface="Arial" pitchFamily="34" charset="0"/>
              </a:rPr>
              <a:t>feed-in tariffs can be highly effective in encouraging the development of solar power </a:t>
            </a:r>
            <a:r>
              <a:rPr lang="en-US" sz="2400" b="1" dirty="0" smtClean="0">
                <a:latin typeface="Arial" pitchFamily="34" charset="0"/>
                <a:cs typeface="Arial" pitchFamily="34" charset="0"/>
              </a:rPr>
              <a:t>projects</a:t>
            </a:r>
          </a:p>
          <a:p>
            <a:pPr marL="457200" indent="-457200">
              <a:buFont typeface="Arial" pitchFamily="34" charset="0"/>
              <a:buChar char="•"/>
            </a:pPr>
            <a:r>
              <a:rPr lang="en-US" sz="2400" b="1" dirty="0" smtClean="0">
                <a:latin typeface="Arial" pitchFamily="34" charset="0"/>
                <a:cs typeface="Arial" pitchFamily="34" charset="0"/>
              </a:rPr>
              <a:t>As </a:t>
            </a:r>
            <a:r>
              <a:rPr lang="en-US" sz="2400" b="1" dirty="0">
                <a:latin typeface="Arial" pitchFamily="34" charset="0"/>
                <a:cs typeface="Arial" pitchFamily="34" charset="0"/>
              </a:rPr>
              <a:t>of right now the efficiency of solar cells stand at around </a:t>
            </a:r>
            <a:r>
              <a:rPr lang="en-US" sz="2400" b="1" dirty="0" smtClean="0">
                <a:latin typeface="Arial" pitchFamily="34" charset="0"/>
                <a:cs typeface="Arial" pitchFamily="34" charset="0"/>
              </a:rPr>
              <a:t>20%</a:t>
            </a:r>
          </a:p>
          <a:p>
            <a:pPr marL="457200" indent="-457200">
              <a:buFont typeface="Arial" pitchFamily="34" charset="0"/>
              <a:buChar char="•"/>
            </a:pPr>
            <a:r>
              <a:rPr lang="en-US" sz="2400" b="1" dirty="0" smtClean="0">
                <a:latin typeface="Arial" pitchFamily="34" charset="0"/>
                <a:cs typeface="Arial" pitchFamily="34" charset="0"/>
              </a:rPr>
              <a:t>Is </a:t>
            </a:r>
            <a:r>
              <a:rPr lang="en-US" sz="2400" b="1" dirty="0">
                <a:latin typeface="Arial" pitchFamily="34" charset="0"/>
                <a:cs typeface="Arial" pitchFamily="34" charset="0"/>
              </a:rPr>
              <a:t>done on very small, i.e. one square cm, cells. Commercial efficiencies are significantly lower.</a:t>
            </a:r>
          </a:p>
          <a:p>
            <a:endParaRPr lang="en-US" sz="2400" b="1" dirty="0" smtClean="0"/>
          </a:p>
        </p:txBody>
      </p:sp>
    </p:spTree>
    <p:extLst>
      <p:ext uri="{BB962C8B-B14F-4D97-AF65-F5344CB8AC3E}">
        <p14:creationId xmlns:p14="http://schemas.microsoft.com/office/powerpoint/2010/main" xmlns="" val="4122573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EE7A90F-47DD-4177-B146-20652ABBC8DA}" type="slidenum">
              <a:rPr lang="en-US" smtClean="0"/>
              <a:pPr/>
              <a:t>9</a:t>
            </a:fld>
            <a:endParaRPr lang="en-US"/>
          </a:p>
        </p:txBody>
      </p:sp>
      <p:sp>
        <p:nvSpPr>
          <p:cNvPr id="2" name="TextBox 1"/>
          <p:cNvSpPr txBox="1"/>
          <p:nvPr/>
        </p:nvSpPr>
        <p:spPr>
          <a:xfrm>
            <a:off x="381000" y="381000"/>
            <a:ext cx="8305800" cy="6370975"/>
          </a:xfrm>
          <a:prstGeom prst="rect">
            <a:avLst/>
          </a:prstGeom>
          <a:noFill/>
        </p:spPr>
        <p:txBody>
          <a:bodyPr wrap="square" rtlCol="0">
            <a:spAutoFit/>
          </a:bodyPr>
          <a:lstStyle/>
          <a:p>
            <a:pPr marL="457200" indent="-457200">
              <a:buFont typeface="Arial" pitchFamily="34" charset="0"/>
              <a:buChar char="•"/>
            </a:pPr>
            <a:r>
              <a:rPr lang="en-US" sz="2400" b="1" dirty="0">
                <a:latin typeface="Arial" pitchFamily="34" charset="0"/>
                <a:cs typeface="Arial" pitchFamily="34" charset="0"/>
              </a:rPr>
              <a:t>High-efficiency solar cells are of interest to decrease the cost of solar </a:t>
            </a:r>
            <a:r>
              <a:rPr lang="en-US" sz="2400" b="1" dirty="0" smtClean="0">
                <a:latin typeface="Arial" pitchFamily="34" charset="0"/>
                <a:cs typeface="Arial" pitchFamily="34" charset="0"/>
              </a:rPr>
              <a:t>energy</a:t>
            </a:r>
          </a:p>
          <a:p>
            <a:pPr marL="457200" indent="-457200">
              <a:buFont typeface="Arial" pitchFamily="34" charset="0"/>
              <a:buChar char="•"/>
            </a:pPr>
            <a:r>
              <a:rPr lang="en-US" sz="2400" b="1" dirty="0" smtClean="0">
                <a:latin typeface="Arial" pitchFamily="34" charset="0"/>
                <a:cs typeface="Arial" pitchFamily="34" charset="0"/>
              </a:rPr>
              <a:t>Many </a:t>
            </a:r>
            <a:r>
              <a:rPr lang="en-US" sz="2400" b="1" dirty="0">
                <a:latin typeface="Arial" pitchFamily="34" charset="0"/>
                <a:cs typeface="Arial" pitchFamily="34" charset="0"/>
              </a:rPr>
              <a:t>of the costs of a solar power plant are proportional to the area of the plant; a higher efficiency cell may reduce area and plant cost, even if the cells themselves are more </a:t>
            </a:r>
            <a:r>
              <a:rPr lang="en-US" sz="2400" b="1" dirty="0" smtClean="0">
                <a:latin typeface="Arial" pitchFamily="34" charset="0"/>
                <a:cs typeface="Arial" pitchFamily="34" charset="0"/>
              </a:rPr>
              <a:t>costly</a:t>
            </a:r>
          </a:p>
          <a:p>
            <a:pPr marL="457200" indent="-457200">
              <a:buFont typeface="Arial" pitchFamily="34" charset="0"/>
              <a:buChar char="•"/>
            </a:pPr>
            <a:r>
              <a:rPr lang="en-US" sz="2400" b="1" dirty="0" smtClean="0">
                <a:latin typeface="Arial" pitchFamily="34" charset="0"/>
                <a:cs typeface="Arial" pitchFamily="34" charset="0"/>
              </a:rPr>
              <a:t>Efficiencies </a:t>
            </a:r>
            <a:r>
              <a:rPr lang="en-US" sz="2400" b="1" dirty="0">
                <a:latin typeface="Arial" pitchFamily="34" charset="0"/>
                <a:cs typeface="Arial" pitchFamily="34" charset="0"/>
              </a:rPr>
              <a:t>of bare cells, to be useful in evaluating solar power plant economics, must be evaluated under realistic </a:t>
            </a:r>
            <a:r>
              <a:rPr lang="en-US" sz="2400" b="1" dirty="0" smtClean="0">
                <a:latin typeface="Arial" pitchFamily="34" charset="0"/>
                <a:cs typeface="Arial" pitchFamily="34" charset="0"/>
              </a:rPr>
              <a:t>conditions</a:t>
            </a:r>
          </a:p>
          <a:p>
            <a:pPr marL="457200" indent="-457200">
              <a:buFont typeface="Arial" pitchFamily="34" charset="0"/>
              <a:buChar char="•"/>
            </a:pPr>
            <a:r>
              <a:rPr lang="en-US" sz="2400" b="1" dirty="0" smtClean="0">
                <a:latin typeface="Arial" pitchFamily="34" charset="0"/>
                <a:cs typeface="Arial" pitchFamily="34" charset="0"/>
              </a:rPr>
              <a:t>The </a:t>
            </a:r>
            <a:r>
              <a:rPr lang="en-US" sz="2400" b="1" dirty="0">
                <a:latin typeface="Arial" pitchFamily="34" charset="0"/>
                <a:cs typeface="Arial" pitchFamily="34" charset="0"/>
              </a:rPr>
              <a:t>basic parameters that need to be evaluated are the short circuit current, open circuit </a:t>
            </a:r>
            <a:r>
              <a:rPr lang="en-US" sz="2400" b="1" dirty="0" smtClean="0">
                <a:latin typeface="Arial" pitchFamily="34" charset="0"/>
                <a:cs typeface="Arial" pitchFamily="34" charset="0"/>
              </a:rPr>
              <a:t>voltage</a:t>
            </a:r>
          </a:p>
          <a:p>
            <a:pPr marL="457200" indent="-457200">
              <a:buFont typeface="Arial" pitchFamily="34" charset="0"/>
              <a:buChar char="•"/>
            </a:pPr>
            <a:r>
              <a:rPr lang="en-US" sz="2400" b="1" dirty="0" smtClean="0">
                <a:latin typeface="Arial" pitchFamily="34" charset="0"/>
                <a:cs typeface="Arial" pitchFamily="34" charset="0"/>
              </a:rPr>
              <a:t>The chart illustrates </a:t>
            </a:r>
            <a:r>
              <a:rPr lang="en-US" sz="2400" b="1" dirty="0">
                <a:latin typeface="Arial" pitchFamily="34" charset="0"/>
                <a:cs typeface="Arial" pitchFamily="34" charset="0"/>
              </a:rPr>
              <a:t>the best laboratory efficiencies obtained for various materials and technologies, </a:t>
            </a:r>
            <a:r>
              <a:rPr lang="en-US" sz="2400" b="1" dirty="0" smtClean="0">
                <a:latin typeface="Arial" pitchFamily="34" charset="0"/>
                <a:cs typeface="Arial" pitchFamily="34" charset="0"/>
              </a:rPr>
              <a:t>generally this </a:t>
            </a:r>
            <a:r>
              <a:rPr lang="en-US" sz="2400" b="1" dirty="0">
                <a:latin typeface="Arial" pitchFamily="34" charset="0"/>
                <a:cs typeface="Arial" pitchFamily="34" charset="0"/>
              </a:rPr>
              <a:t>is done on very small, i.e. one square cm, </a:t>
            </a:r>
            <a:r>
              <a:rPr lang="en-US" sz="2400" b="1" dirty="0" smtClean="0">
                <a:latin typeface="Arial" pitchFamily="34" charset="0"/>
                <a:cs typeface="Arial" pitchFamily="34" charset="0"/>
              </a:rPr>
              <a:t>cells</a:t>
            </a:r>
          </a:p>
          <a:p>
            <a:pPr marL="457200" indent="-457200">
              <a:buFont typeface="Arial" pitchFamily="34" charset="0"/>
              <a:buChar char="•"/>
            </a:pPr>
            <a:r>
              <a:rPr lang="en-US" sz="2400" b="1" dirty="0" smtClean="0">
                <a:latin typeface="Arial" pitchFamily="34" charset="0"/>
                <a:cs typeface="Arial" pitchFamily="34" charset="0"/>
              </a:rPr>
              <a:t>Commercial </a:t>
            </a:r>
            <a:r>
              <a:rPr lang="en-US" sz="2400" b="1" dirty="0">
                <a:latin typeface="Arial" pitchFamily="34" charset="0"/>
                <a:cs typeface="Arial" pitchFamily="34" charset="0"/>
              </a:rPr>
              <a:t>efficiencies are significantly lower.</a:t>
            </a:r>
          </a:p>
          <a:p>
            <a:pPr marL="457200" indent="-457200">
              <a:buFont typeface="Arial" pitchFamily="34" charset="0"/>
              <a:buChar char="•"/>
            </a:pPr>
            <a:endParaRPr lang="en-US" sz="2400" b="1" dirty="0" smtClean="0"/>
          </a:p>
        </p:txBody>
      </p:sp>
    </p:spTree>
    <p:extLst>
      <p:ext uri="{BB962C8B-B14F-4D97-AF65-F5344CB8AC3E}">
        <p14:creationId xmlns:p14="http://schemas.microsoft.com/office/powerpoint/2010/main" xmlns="" val="28536323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2400" b="1"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694</TotalTime>
  <Words>3676</Words>
  <Application>Microsoft Office PowerPoint</Application>
  <PresentationFormat>On-screen Show (4:3)</PresentationFormat>
  <Paragraphs>349</Paragraphs>
  <Slides>55</Slides>
  <Notes>0</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jsergemt</dc:creator>
  <cp:lastModifiedBy>jsergent</cp:lastModifiedBy>
  <cp:revision>46</cp:revision>
  <dcterms:created xsi:type="dcterms:W3CDTF">2011-05-27T19:25:07Z</dcterms:created>
  <dcterms:modified xsi:type="dcterms:W3CDTF">2011-06-06T16:58:41Z</dcterms:modified>
</cp:coreProperties>
</file>