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3EE5E-C2B3-4D1D-AAB7-F90B9E2776B7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2944-AF61-4E1F-9599-9E139CA13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83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3EE5E-C2B3-4D1D-AAB7-F90B9E2776B7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2944-AF61-4E1F-9599-9E139CA13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57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3EE5E-C2B3-4D1D-AAB7-F90B9E2776B7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2944-AF61-4E1F-9599-9E139CA13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241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3EE5E-C2B3-4D1D-AAB7-F90B9E2776B7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2944-AF61-4E1F-9599-9E139CA13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7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3EE5E-C2B3-4D1D-AAB7-F90B9E2776B7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2944-AF61-4E1F-9599-9E139CA13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64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3EE5E-C2B3-4D1D-AAB7-F90B9E2776B7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2944-AF61-4E1F-9599-9E139CA13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3EE5E-C2B3-4D1D-AAB7-F90B9E2776B7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2944-AF61-4E1F-9599-9E139CA13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2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3EE5E-C2B3-4D1D-AAB7-F90B9E2776B7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2944-AF61-4E1F-9599-9E139CA13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377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3EE5E-C2B3-4D1D-AAB7-F90B9E2776B7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2944-AF61-4E1F-9599-9E139CA13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3EE5E-C2B3-4D1D-AAB7-F90B9E2776B7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2944-AF61-4E1F-9599-9E139CA13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689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3EE5E-C2B3-4D1D-AAB7-F90B9E2776B7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C2944-AF61-4E1F-9599-9E139CA13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179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3EE5E-C2B3-4D1D-AAB7-F90B9E2776B7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C2944-AF61-4E1F-9599-9E139CA13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77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NPN Common Emitter Amplifier Example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Small Signal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07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Our Amplifier Circuit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7839" y="1613248"/>
            <a:ext cx="6724149" cy="3288299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2908" y="517410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smtClean="0"/>
              <a:t>Remember the “Q” point for the NPN transistor is </a:t>
            </a:r>
            <a:r>
              <a:rPr lang="en-US" sz="3200" dirty="0" err="1" smtClean="0"/>
              <a:t>I</a:t>
            </a:r>
            <a:r>
              <a:rPr lang="en-US" sz="3200" baseline="-25000" dirty="0" err="1" smtClean="0"/>
              <a:t>c</a:t>
            </a:r>
            <a:r>
              <a:rPr lang="en-US" sz="3200" dirty="0" smtClean="0"/>
              <a:t> </a:t>
            </a:r>
            <a:r>
              <a:rPr lang="en-US" sz="3200" dirty="0" smtClean="0">
                <a:sym typeface="Symbol" panose="05050102010706020507" pitchFamily="18" charset="2"/>
              </a:rPr>
              <a:t></a:t>
            </a:r>
            <a:r>
              <a:rPr lang="en-US" sz="3200" dirty="0" smtClean="0"/>
              <a:t> 2 </a:t>
            </a:r>
            <a:r>
              <a:rPr lang="en-US" sz="3200" dirty="0" smtClean="0">
                <a:sym typeface="Symbol" panose="05050102010706020507" pitchFamily="18" charset="2"/>
              </a:rPr>
              <a:t>m</a:t>
            </a:r>
            <a:r>
              <a:rPr lang="en-US" sz="3200" dirty="0" smtClean="0"/>
              <a:t>a and </a:t>
            </a:r>
          </a:p>
          <a:p>
            <a:pPr algn="ctr"/>
            <a:r>
              <a:rPr lang="en-US" sz="3200" dirty="0" err="1" smtClean="0"/>
              <a:t>V</a:t>
            </a:r>
            <a:r>
              <a:rPr lang="en-US" sz="3200" baseline="-25000" dirty="0" err="1" smtClean="0"/>
              <a:t>c</a:t>
            </a:r>
            <a:r>
              <a:rPr lang="en-US" sz="3200" dirty="0" smtClean="0"/>
              <a:t> </a:t>
            </a:r>
            <a:r>
              <a:rPr lang="en-US" sz="3200" dirty="0">
                <a:sym typeface="Symbol" panose="05050102010706020507" pitchFamily="18" charset="2"/>
              </a:rPr>
              <a:t></a:t>
            </a:r>
            <a:r>
              <a:rPr lang="en-US" sz="3200" dirty="0" smtClean="0"/>
              <a:t> 11 v </a:t>
            </a:r>
            <a:r>
              <a:rPr lang="en-US" sz="3200" dirty="0" smtClean="0">
                <a:sym typeface="Symbol" panose="05050102010706020507" pitchFamily="18" charset="2"/>
              </a:rPr>
              <a:t>and = 100 for our generic NPN Transistor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4181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AC Circuit</a:t>
            </a:r>
            <a:br>
              <a:rPr lang="en-US" dirty="0" smtClean="0"/>
            </a:br>
            <a:r>
              <a:rPr lang="en-US" sz="2800" dirty="0" smtClean="0"/>
              <a:t>Short out DC supplies and capacitors, Replace Transistor with Small Signal Model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2729" t="22851" r="12298" b="4751"/>
          <a:stretch/>
        </p:blipFill>
        <p:spPr>
          <a:xfrm>
            <a:off x="532908" y="2619313"/>
            <a:ext cx="4417227" cy="2406937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5154357" y="3510116"/>
            <a:ext cx="737420" cy="5073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1517" y="2612394"/>
            <a:ext cx="5095690" cy="2491936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532908" y="517410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smtClean="0"/>
              <a:t>The “Q” point for the BE diode is </a:t>
            </a:r>
            <a:r>
              <a:rPr lang="en-US" sz="3200" dirty="0" err="1" smtClean="0"/>
              <a:t>I</a:t>
            </a:r>
            <a:r>
              <a:rPr lang="en-US" sz="3200" baseline="-25000" dirty="0" err="1" smtClean="0"/>
              <a:t>b</a:t>
            </a:r>
            <a:r>
              <a:rPr lang="en-US" sz="3200" dirty="0" smtClean="0"/>
              <a:t> = 0.02 </a:t>
            </a:r>
            <a:r>
              <a:rPr lang="en-US" sz="3200" dirty="0" smtClean="0">
                <a:sym typeface="Symbol" panose="05050102010706020507" pitchFamily="18" charset="2"/>
              </a:rPr>
              <a:t>m</a:t>
            </a:r>
            <a:r>
              <a:rPr lang="en-US" sz="3200" dirty="0" smtClean="0"/>
              <a:t>a (</a:t>
            </a:r>
            <a:r>
              <a:rPr lang="en-US" sz="3200" dirty="0" err="1" smtClean="0"/>
              <a:t>I</a:t>
            </a:r>
            <a:r>
              <a:rPr lang="en-US" sz="3200" baseline="-25000" dirty="0" err="1" smtClean="0"/>
              <a:t>c</a:t>
            </a:r>
            <a:r>
              <a:rPr lang="en-US" sz="3200" dirty="0" smtClean="0"/>
              <a:t>/100</a:t>
            </a:r>
            <a:r>
              <a:rPr lang="en-US" sz="3200" dirty="0"/>
              <a:t>) </a:t>
            </a:r>
            <a:r>
              <a:rPr lang="en-US" sz="3200" dirty="0" smtClean="0"/>
              <a:t>and </a:t>
            </a:r>
          </a:p>
          <a:p>
            <a:pPr algn="ctr"/>
            <a:r>
              <a:rPr lang="en-US" sz="3200" dirty="0" err="1" smtClean="0"/>
              <a:t>V</a:t>
            </a:r>
            <a:r>
              <a:rPr lang="en-US" sz="3200" baseline="-25000" dirty="0" err="1" smtClean="0"/>
              <a:t>t</a:t>
            </a:r>
            <a:r>
              <a:rPr lang="en-US" sz="3200" dirty="0" smtClean="0"/>
              <a:t> </a:t>
            </a:r>
            <a:r>
              <a:rPr lang="en-US" sz="3200" dirty="0"/>
              <a:t>= 25 </a:t>
            </a:r>
            <a:r>
              <a:rPr lang="en-US" sz="3200" dirty="0" smtClean="0"/>
              <a:t>mv at room temperature so </a:t>
            </a:r>
            <a:r>
              <a:rPr lang="en-US" sz="3200" dirty="0"/>
              <a:t>R</a:t>
            </a:r>
            <a:r>
              <a:rPr lang="en-US" sz="3200" baseline="-25000" dirty="0">
                <a:sym typeface="Symbol" panose="05050102010706020507" pitchFamily="18" charset="2"/>
              </a:rPr>
              <a:t></a:t>
            </a:r>
            <a:r>
              <a:rPr lang="en-US" sz="3200" dirty="0">
                <a:sym typeface="Symbol" panose="05050102010706020507" pitchFamily="18" charset="2"/>
              </a:rPr>
              <a:t> = </a:t>
            </a:r>
            <a:r>
              <a:rPr lang="en-US" sz="3200" dirty="0" err="1" smtClean="0"/>
              <a:t>V</a:t>
            </a:r>
            <a:r>
              <a:rPr lang="en-US" sz="3200" baseline="-25000" dirty="0" err="1" smtClean="0"/>
              <a:t>t</a:t>
            </a:r>
            <a:r>
              <a:rPr lang="en-US" sz="3200" dirty="0" smtClean="0"/>
              <a:t>/</a:t>
            </a:r>
            <a:r>
              <a:rPr lang="en-US" sz="3200" dirty="0" err="1" smtClean="0"/>
              <a:t>I</a:t>
            </a:r>
            <a:r>
              <a:rPr lang="en-US" sz="3200" baseline="-25000" dirty="0" err="1" smtClean="0"/>
              <a:t>b</a:t>
            </a:r>
            <a:r>
              <a:rPr lang="en-US" sz="3200" baseline="-25000" dirty="0" smtClean="0"/>
              <a:t> </a:t>
            </a:r>
            <a:r>
              <a:rPr lang="en-US" sz="3200" dirty="0" smtClean="0"/>
              <a:t>(from Chapter 4)</a:t>
            </a:r>
            <a:br>
              <a:rPr lang="en-US" sz="3200" dirty="0" smtClean="0"/>
            </a:br>
            <a:r>
              <a:rPr lang="en-US" sz="3200" dirty="0" smtClean="0"/>
              <a:t>R</a:t>
            </a:r>
            <a:r>
              <a:rPr lang="en-US" sz="3200" baseline="-25000" dirty="0" smtClean="0">
                <a:sym typeface="Symbol" panose="05050102010706020507" pitchFamily="18" charset="2"/>
              </a:rPr>
              <a:t></a:t>
            </a:r>
            <a:r>
              <a:rPr lang="en-US" sz="3200" dirty="0" smtClean="0">
                <a:sym typeface="Symbol" panose="05050102010706020507" pitchFamily="18" charset="2"/>
              </a:rPr>
              <a:t> = 1.25 k and = 100 for our generic NPN Transistor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5623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09" y="365125"/>
            <a:ext cx="10521991" cy="1327990"/>
          </a:xfrm>
        </p:spPr>
        <p:txBody>
          <a:bodyPr/>
          <a:lstStyle/>
          <a:p>
            <a:pPr algn="ctr"/>
            <a:r>
              <a:rPr lang="en-US" dirty="0" smtClean="0"/>
              <a:t>Our Small Signal Amplifier Model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00403" y="1644055"/>
            <a:ext cx="5665461" cy="277057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54713" y="5455285"/>
            <a:ext cx="10521991" cy="13279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/>
              <a:t>I</a:t>
            </a:r>
            <a:r>
              <a:rPr lang="en-US" sz="3600" baseline="-25000" dirty="0" smtClean="0"/>
              <a:t>R</a:t>
            </a:r>
            <a:r>
              <a:rPr lang="en-US" sz="3600" baseline="-25000" dirty="0" smtClean="0">
                <a:sym typeface="Symbol" panose="05050102010706020507" pitchFamily="18" charset="2"/>
              </a:rPr>
              <a:t> </a:t>
            </a:r>
            <a:r>
              <a:rPr lang="en-US" sz="3600" dirty="0" smtClean="0">
                <a:sym typeface="Symbol" panose="05050102010706020507" pitchFamily="18" charset="2"/>
              </a:rPr>
              <a:t>= 1mv/1.25k = 0.8 a so </a:t>
            </a:r>
            <a:r>
              <a:rPr lang="en-US" sz="3600" dirty="0" err="1" smtClean="0">
                <a:sym typeface="Symbol" panose="05050102010706020507" pitchFamily="18" charset="2"/>
              </a:rPr>
              <a:t>Ic</a:t>
            </a:r>
            <a:r>
              <a:rPr lang="en-US" sz="3600" dirty="0" smtClean="0">
                <a:sym typeface="Symbol" panose="05050102010706020507" pitchFamily="18" charset="2"/>
              </a:rPr>
              <a:t> = 80 a and the </a:t>
            </a:r>
            <a:br>
              <a:rPr lang="en-US" sz="3600" dirty="0" smtClean="0">
                <a:sym typeface="Symbol" panose="05050102010706020507" pitchFamily="18" charset="2"/>
              </a:rPr>
            </a:br>
            <a:r>
              <a:rPr lang="en-US" sz="3600" dirty="0" smtClean="0">
                <a:sym typeface="Symbol" panose="05050102010706020507" pitchFamily="18" charset="2"/>
              </a:rPr>
              <a:t>collector AC voltage </a:t>
            </a:r>
            <a:r>
              <a:rPr lang="en-US" sz="3600" dirty="0">
                <a:sym typeface="Symbol" panose="05050102010706020507" pitchFamily="18" charset="2"/>
              </a:rPr>
              <a:t>= </a:t>
            </a:r>
            <a:r>
              <a:rPr lang="en-US" sz="3600" dirty="0" smtClean="0">
                <a:sym typeface="Symbol" panose="05050102010706020507" pitchFamily="18" charset="2"/>
              </a:rPr>
              <a:t>-80 a * 4.5 k = -360 mv </a:t>
            </a:r>
          </a:p>
          <a:p>
            <a:pPr algn="ctr"/>
            <a:r>
              <a:rPr lang="en-US" sz="3600" dirty="0" smtClean="0">
                <a:sym typeface="Symbol" panose="05050102010706020507" pitchFamily="18" charset="2"/>
              </a:rPr>
              <a:t>for an amplifier gain of -360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2625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09" y="365125"/>
            <a:ext cx="10521991" cy="1327990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Now Add in a Small </a:t>
            </a:r>
            <a:r>
              <a:rPr lang="en-US" sz="4000" dirty="0" err="1"/>
              <a:t>Unbypassed</a:t>
            </a:r>
            <a:r>
              <a:rPr lang="en-US" sz="4000" dirty="0"/>
              <a:t> Emitter </a:t>
            </a:r>
            <a:r>
              <a:rPr lang="en-US" sz="4000" dirty="0" smtClean="0"/>
              <a:t>Resistor in our Small Signal AC Model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54713" y="5161935"/>
            <a:ext cx="10521991" cy="16213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smtClean="0"/>
              <a:t>I</a:t>
            </a:r>
            <a:r>
              <a:rPr lang="en-US" sz="2800" baseline="-25000" dirty="0" smtClean="0"/>
              <a:t>R</a:t>
            </a:r>
            <a:r>
              <a:rPr lang="en-US" sz="2800" baseline="-25000" dirty="0" smtClean="0">
                <a:sym typeface="Symbol" panose="05050102010706020507" pitchFamily="18" charset="2"/>
              </a:rPr>
              <a:t></a:t>
            </a:r>
            <a:r>
              <a:rPr lang="en-US" sz="2800" dirty="0" smtClean="0">
                <a:sym typeface="Symbol" panose="05050102010706020507" pitchFamily="18" charset="2"/>
              </a:rPr>
              <a:t>+*</a:t>
            </a:r>
            <a:r>
              <a:rPr lang="en-US" sz="2800" dirty="0" smtClean="0"/>
              <a:t>I</a:t>
            </a:r>
            <a:r>
              <a:rPr lang="en-US" sz="2800" baseline="-25000" dirty="0" smtClean="0"/>
              <a:t>R</a:t>
            </a:r>
            <a:r>
              <a:rPr lang="en-US" sz="2800" baseline="-25000" dirty="0" smtClean="0">
                <a:sym typeface="Symbol" panose="05050102010706020507" pitchFamily="18" charset="2"/>
              </a:rPr>
              <a:t></a:t>
            </a:r>
            <a:r>
              <a:rPr lang="en-US" sz="2800" dirty="0" smtClean="0">
                <a:sym typeface="Symbol" panose="05050102010706020507" pitchFamily="18" charset="2"/>
              </a:rPr>
              <a:t>=</a:t>
            </a:r>
            <a:r>
              <a:rPr lang="en-US" sz="2800" dirty="0"/>
              <a:t> </a:t>
            </a:r>
            <a:r>
              <a:rPr lang="en-US" sz="2800" dirty="0" smtClean="0"/>
              <a:t>I</a:t>
            </a:r>
            <a:r>
              <a:rPr lang="en-US" sz="2800" baseline="-25000" dirty="0" smtClean="0"/>
              <a:t>r</a:t>
            </a:r>
            <a:r>
              <a:rPr lang="en-US" sz="2800" baseline="-25000" dirty="0" smtClean="0">
                <a:sym typeface="Symbol" panose="05050102010706020507" pitchFamily="18" charset="2"/>
              </a:rPr>
              <a:t>e</a:t>
            </a:r>
            <a:r>
              <a:rPr lang="en-US" sz="2800" dirty="0" smtClean="0">
                <a:sym typeface="Symbol" panose="05050102010706020507" pitchFamily="18" charset="2"/>
              </a:rPr>
              <a:t> or </a:t>
            </a:r>
            <a:r>
              <a:rPr lang="en-US" sz="2800" dirty="0" smtClean="0"/>
              <a:t>I</a:t>
            </a:r>
            <a:r>
              <a:rPr lang="en-US" sz="2800" baseline="-25000" dirty="0" smtClean="0"/>
              <a:t>R</a:t>
            </a:r>
            <a:r>
              <a:rPr lang="en-US" sz="2800" baseline="-25000" dirty="0" smtClean="0">
                <a:sym typeface="Symbol" panose="05050102010706020507" pitchFamily="18" charset="2"/>
              </a:rPr>
              <a:t></a:t>
            </a:r>
            <a:r>
              <a:rPr lang="en-US" sz="2800" dirty="0" smtClean="0">
                <a:sym typeface="Symbol" panose="05050102010706020507" pitchFamily="18" charset="2"/>
              </a:rPr>
              <a:t>*(1+) =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baseline="-25000" dirty="0" err="1" smtClean="0"/>
              <a:t>R</a:t>
            </a:r>
            <a:r>
              <a:rPr lang="en-US" sz="2800" baseline="-25000" dirty="0" err="1" smtClean="0">
                <a:sym typeface="Symbol" panose="05050102010706020507" pitchFamily="18" charset="2"/>
              </a:rPr>
              <a:t>e</a:t>
            </a:r>
            <a:r>
              <a:rPr lang="en-US" sz="2800" dirty="0">
                <a:sym typeface="Symbol" panose="05050102010706020507" pitchFamily="18" charset="2"/>
              </a:rPr>
              <a:t> </a:t>
            </a:r>
            <a:r>
              <a:rPr lang="en-US" sz="2800" dirty="0" smtClean="0">
                <a:sym typeface="Symbol" panose="05050102010706020507" pitchFamily="18" charset="2"/>
              </a:rPr>
              <a:t>and our </a:t>
            </a:r>
            <a:r>
              <a:rPr lang="en-US" sz="2800" dirty="0"/>
              <a:t>R</a:t>
            </a:r>
            <a:r>
              <a:rPr lang="en-US" sz="2800" dirty="0">
                <a:sym typeface="Symbol" panose="05050102010706020507" pitchFamily="18" charset="2"/>
              </a:rPr>
              <a:t>e</a:t>
            </a:r>
            <a:r>
              <a:rPr lang="en-US" sz="2800" dirty="0" smtClean="0">
                <a:sym typeface="Symbol" panose="05050102010706020507" pitchFamily="18" charset="2"/>
              </a:rPr>
              <a:t> looks like a much larger resistor in series with the transistor base.  So now </a:t>
            </a:r>
            <a:br>
              <a:rPr lang="en-US" sz="2800" dirty="0" smtClean="0">
                <a:sym typeface="Symbol" panose="05050102010706020507" pitchFamily="18" charset="2"/>
              </a:rPr>
            </a:br>
            <a:r>
              <a:rPr lang="en-US" sz="2800" dirty="0" smtClean="0"/>
              <a:t>I</a:t>
            </a:r>
            <a:r>
              <a:rPr lang="en-US" sz="2800" baseline="-25000" dirty="0" smtClean="0"/>
              <a:t>R</a:t>
            </a:r>
            <a:r>
              <a:rPr lang="en-US" sz="2800" baseline="-25000" dirty="0">
                <a:sym typeface="Symbol" panose="05050102010706020507" pitchFamily="18" charset="2"/>
              </a:rPr>
              <a:t> </a:t>
            </a:r>
            <a:r>
              <a:rPr lang="en-US" sz="2800" dirty="0" smtClean="0">
                <a:sym typeface="Symbol" panose="05050102010706020507" pitchFamily="18" charset="2"/>
              </a:rPr>
              <a:t> = </a:t>
            </a:r>
            <a:r>
              <a:rPr lang="en-US" sz="2800" dirty="0" smtClean="0">
                <a:sym typeface="Symbol" panose="05050102010706020507" pitchFamily="18" charset="2"/>
              </a:rPr>
              <a:t>1 </a:t>
            </a:r>
            <a:r>
              <a:rPr lang="en-US" sz="2800" dirty="0" smtClean="0">
                <a:sym typeface="Symbol" panose="05050102010706020507" pitchFamily="18" charset="2"/>
              </a:rPr>
              <a:t>mv/(1.25k+101*50) = </a:t>
            </a:r>
            <a:r>
              <a:rPr lang="en-US" sz="2800" dirty="0" smtClean="0">
                <a:sym typeface="Symbol" panose="05050102010706020507" pitchFamily="18" charset="2"/>
              </a:rPr>
              <a:t>1mv/6.3k =.159</a:t>
            </a:r>
            <a:r>
              <a:rPr lang="en-US" sz="2800" dirty="0" smtClean="0">
                <a:sym typeface="Symbol" panose="05050102010706020507" pitchFamily="18" charset="2"/>
              </a:rPr>
              <a:t>A and </a:t>
            </a:r>
          </a:p>
          <a:p>
            <a:pPr algn="ctr"/>
            <a:r>
              <a:rPr lang="en-US" sz="2800" dirty="0" err="1" smtClean="0"/>
              <a:t>I</a:t>
            </a:r>
            <a:r>
              <a:rPr lang="en-US" sz="2800" baseline="-25000" dirty="0" err="1" smtClean="0"/>
              <a:t>c</a:t>
            </a:r>
            <a:r>
              <a:rPr lang="en-US" sz="2800" dirty="0" smtClean="0"/>
              <a:t> = -</a:t>
            </a:r>
            <a:r>
              <a:rPr lang="en-US" sz="2800" dirty="0" smtClean="0"/>
              <a:t>15.9</a:t>
            </a:r>
            <a:r>
              <a:rPr lang="en-US" sz="2800" dirty="0" smtClean="0">
                <a:sym typeface="Symbol" panose="05050102010706020507" pitchFamily="18" charset="2"/>
              </a:rPr>
              <a:t></a:t>
            </a:r>
            <a:r>
              <a:rPr lang="en-US" sz="2800" dirty="0">
                <a:sym typeface="Symbol" panose="05050102010706020507" pitchFamily="18" charset="2"/>
              </a:rPr>
              <a:t>A</a:t>
            </a:r>
            <a:r>
              <a:rPr lang="en-US" sz="2800" dirty="0" smtClean="0">
                <a:sym typeface="Symbol" panose="05050102010706020507" pitchFamily="18" charset="2"/>
              </a:rPr>
              <a:t> which makes </a:t>
            </a:r>
            <a:r>
              <a:rPr lang="en-US" sz="2800" dirty="0" err="1" smtClean="0">
                <a:sym typeface="Symbol" panose="05050102010706020507" pitchFamily="18" charset="2"/>
              </a:rPr>
              <a:t>Vc</a:t>
            </a:r>
            <a:r>
              <a:rPr lang="en-US" sz="2800" dirty="0" smtClean="0">
                <a:sym typeface="Symbol" panose="05050102010706020507" pitchFamily="18" charset="2"/>
              </a:rPr>
              <a:t> = -</a:t>
            </a:r>
            <a:r>
              <a:rPr lang="en-US" sz="2800" dirty="0" smtClean="0">
                <a:sym typeface="Symbol" panose="05050102010706020507" pitchFamily="18" charset="2"/>
              </a:rPr>
              <a:t>71.4mv </a:t>
            </a:r>
            <a:r>
              <a:rPr lang="en-US" sz="2800" dirty="0" smtClean="0">
                <a:sym typeface="Symbol" panose="05050102010706020507" pitchFamily="18" charset="2"/>
              </a:rPr>
              <a:t>for an amplifier gain of -</a:t>
            </a:r>
            <a:r>
              <a:rPr lang="en-US" sz="2800" dirty="0" smtClean="0">
                <a:sym typeface="Symbol" panose="05050102010706020507" pitchFamily="18" charset="2"/>
              </a:rPr>
              <a:t>71.4</a:t>
            </a:r>
            <a:endParaRPr lang="en-US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03887" y="1749404"/>
            <a:ext cx="5988987" cy="2928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1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150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Office Theme</vt:lpstr>
      <vt:lpstr>NPN Common Emitter Amplifier Example</vt:lpstr>
      <vt:lpstr>Our Amplifier Circuit</vt:lpstr>
      <vt:lpstr>The AC Circuit Short out DC supplies and capacitors, Replace Transistor with Small Signal Model</vt:lpstr>
      <vt:lpstr>Our Small Signal Amplifier Model</vt:lpstr>
      <vt:lpstr>Now Add in a Small Unbypassed Emitter Resistor in our Small Signal AC Model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NPN Common Emitter Amplifier</dc:title>
  <dc:creator>Jeffrey Denenberg</dc:creator>
  <cp:lastModifiedBy>Jeffrey Denenberg</cp:lastModifiedBy>
  <cp:revision>14</cp:revision>
  <dcterms:created xsi:type="dcterms:W3CDTF">2017-11-15T20:50:31Z</dcterms:created>
  <dcterms:modified xsi:type="dcterms:W3CDTF">2017-11-17T14:06:54Z</dcterms:modified>
</cp:coreProperties>
</file>