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339da380f6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39da380f6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g339da380f6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39da380f6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339eed3a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39eed3a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339eed3ae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39eed3ae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5" name="Shape 55"/>
        <p:cNvGrpSpPr/>
        <p:nvPr/>
      </p:nvGrpSpPr>
      <p:grpSpPr>
        <a:xfrm>
          <a:off x="0" y="0"/>
          <a:ext cx="0" cy="0"/>
          <a:chOff x="0" y="0"/>
          <a:chExt cx="0" cy="0"/>
        </a:xfrm>
      </p:grpSpPr>
      <p:sp>
        <p:nvSpPr>
          <p:cNvPr id="56" name="Google Shape;56;g48415d0717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48415d0717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48415d0717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8415d0717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339da380f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39da380f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g48415d0717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48415d0717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4979383c4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4979383c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4979383c4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4979383c4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339da380f6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39da380f6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2" name="Shape 102"/>
        <p:cNvGrpSpPr/>
        <p:nvPr/>
      </p:nvGrpSpPr>
      <p:grpSpPr>
        <a:xfrm>
          <a:off x="0" y="0"/>
          <a:ext cx="0" cy="0"/>
          <a:chOff x="0" y="0"/>
          <a:chExt cx="0" cy="0"/>
        </a:xfrm>
      </p:grpSpPr>
      <p:sp>
        <p:nvSpPr>
          <p:cNvPr id="103" name="Google Shape;103;g4979383c47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4979383c47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7.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www.mathworks.com/matlabcentral/answers/11685-adding-noise-to-an-ecg-signal" TargetMode="External"/><Relationship Id="rId4" Type="http://schemas.openxmlformats.org/officeDocument/2006/relationships/hyperlink" Target="https://www.mathworks.com/help/comm/ref/awgn.html" TargetMode="External"/><Relationship Id="rId5" Type="http://schemas.openxmlformats.org/officeDocument/2006/relationships/hyperlink" Target="https://www.mathworks.com/help/comm/ref/wgn.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Denoising ECG Using Wavelets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rPr lang="en"/>
              <a:t>Compared to High Pass/Low Pass</a:t>
            </a:r>
            <a:endParaRPr/>
          </a:p>
        </p:txBody>
      </p:sp>
      <p:sp>
        <p:nvSpPr>
          <p:cNvPr id="115" name="Google Shape;115;p22"/>
          <p:cNvSpPr txBox="1"/>
          <p:nvPr>
            <p:ph idx="1" type="body"/>
          </p:nvPr>
        </p:nvSpPr>
        <p:spPr>
          <a:xfrm>
            <a:off x="3459450" y="1017725"/>
            <a:ext cx="2225100" cy="465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Low Pass Filter</a:t>
            </a:r>
            <a:endParaRPr/>
          </a:p>
        </p:txBody>
      </p:sp>
      <p:pic>
        <p:nvPicPr>
          <p:cNvPr id="116" name="Google Shape;116;p22"/>
          <p:cNvPicPr preferRelativeResize="0"/>
          <p:nvPr/>
        </p:nvPicPr>
        <p:blipFill>
          <a:blip r:embed="rId3">
            <a:alphaModFix/>
          </a:blip>
          <a:stretch>
            <a:fillRect/>
          </a:stretch>
        </p:blipFill>
        <p:spPr>
          <a:xfrm>
            <a:off x="1215950" y="1657375"/>
            <a:ext cx="6285542" cy="3355675"/>
          </a:xfrm>
          <a:prstGeom prst="rect">
            <a:avLst/>
          </a:prstGeom>
          <a:noFill/>
          <a:ln>
            <a:noFill/>
          </a:ln>
        </p:spPr>
      </p:pic>
      <p:pic>
        <p:nvPicPr>
          <p:cNvPr id="117" name="Google Shape;117;p22"/>
          <p:cNvPicPr preferRelativeResize="0"/>
          <p:nvPr/>
        </p:nvPicPr>
        <p:blipFill>
          <a:blip r:embed="rId4">
            <a:alphaModFix/>
          </a:blip>
          <a:stretch>
            <a:fillRect/>
          </a:stretch>
        </p:blipFill>
        <p:spPr>
          <a:xfrm>
            <a:off x="139500" y="1404398"/>
            <a:ext cx="3756912" cy="5727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Denoising Signal with Wavelet</a:t>
            </a:r>
            <a:endParaRPr/>
          </a:p>
        </p:txBody>
      </p:sp>
      <p:sp>
        <p:nvSpPr>
          <p:cNvPr id="123" name="Google Shape;123;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24" name="Google Shape;124;p23"/>
          <p:cNvPicPr preferRelativeResize="0"/>
          <p:nvPr/>
        </p:nvPicPr>
        <p:blipFill>
          <a:blip r:embed="rId3">
            <a:alphaModFix/>
          </a:blip>
          <a:stretch>
            <a:fillRect/>
          </a:stretch>
        </p:blipFill>
        <p:spPr>
          <a:xfrm>
            <a:off x="-52300" y="1704975"/>
            <a:ext cx="9031648" cy="11374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Next Steps:</a:t>
            </a:r>
            <a:endParaRPr/>
          </a:p>
        </p:txBody>
      </p:sp>
      <p:sp>
        <p:nvSpPr>
          <p:cNvPr id="130" name="Google Shape;130;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57200" lvl="0" marL="1828800" rtl="0" algn="l">
              <a:spcBef>
                <a:spcPts val="0"/>
              </a:spcBef>
              <a:spcAft>
                <a:spcPts val="0"/>
              </a:spcAft>
              <a:buNone/>
            </a:pPr>
            <a:r>
              <a:rPr lang="en"/>
              <a:t>Real life application of wavelets</a:t>
            </a:r>
            <a:endParaRPr/>
          </a:p>
          <a:p>
            <a:pPr indent="0" lvl="0" marL="0" rtl="0" algn="l">
              <a:spcBef>
                <a:spcPts val="1600"/>
              </a:spcBef>
              <a:spcAft>
                <a:spcPts val="0"/>
              </a:spcAft>
              <a:buNone/>
            </a:pPr>
            <a:r>
              <a:rPr lang="en"/>
              <a:t>-Trials with </a:t>
            </a:r>
            <a:r>
              <a:rPr lang="en"/>
              <a:t>Mannequins in SimLab</a:t>
            </a:r>
            <a:endParaRPr/>
          </a:p>
          <a:p>
            <a:pPr indent="0" lvl="0" marL="0" rtl="0" algn="l">
              <a:spcBef>
                <a:spcPts val="1600"/>
              </a:spcBef>
              <a:spcAft>
                <a:spcPts val="1600"/>
              </a:spcAft>
              <a:buNone/>
            </a:pPr>
            <a:r>
              <a:rPr lang="en"/>
              <a:t>-Trials on people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Works Cited:</a:t>
            </a:r>
            <a:endParaRPr/>
          </a:p>
        </p:txBody>
      </p:sp>
      <p:sp>
        <p:nvSpPr>
          <p:cNvPr id="136" name="Google Shape;136;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3"/>
              </a:rPr>
              <a:t>https://www.mathworks.com/matlabcentral/answers/11685-adding-noise-to-an-ecg-signal</a:t>
            </a:r>
            <a:endParaRPr/>
          </a:p>
          <a:p>
            <a:pPr indent="0" lvl="0" marL="0" rtl="0" algn="l">
              <a:spcBef>
                <a:spcPts val="1600"/>
              </a:spcBef>
              <a:spcAft>
                <a:spcPts val="0"/>
              </a:spcAft>
              <a:buNone/>
            </a:pPr>
            <a:r>
              <a:rPr lang="en" u="sng">
                <a:solidFill>
                  <a:schemeClr val="hlink"/>
                </a:solidFill>
                <a:hlinkClick r:id="rId4"/>
              </a:rPr>
              <a:t>https://www.mathworks.com/help/comm/ref/awgn.html</a:t>
            </a:r>
            <a:endParaRPr/>
          </a:p>
          <a:p>
            <a:pPr indent="0" lvl="0" marL="0" rtl="0" algn="l">
              <a:spcBef>
                <a:spcPts val="1600"/>
              </a:spcBef>
              <a:spcAft>
                <a:spcPts val="0"/>
              </a:spcAft>
              <a:buNone/>
            </a:pPr>
            <a:r>
              <a:rPr lang="en" u="sng">
                <a:solidFill>
                  <a:schemeClr val="hlink"/>
                </a:solidFill>
                <a:hlinkClick r:id="rId5"/>
              </a:rPr>
              <a:t>https://www.mathworks.com/help/comm/ref/wgn.html</a:t>
            </a:r>
            <a:endParaRPr/>
          </a:p>
          <a:p>
            <a:pPr indent="0" lvl="0" marL="0" rtl="0" algn="l">
              <a:spcBef>
                <a:spcPts val="16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8" name="Shape 58"/>
        <p:cNvGrpSpPr/>
        <p:nvPr/>
      </p:nvGrpSpPr>
      <p:grpSpPr>
        <a:xfrm>
          <a:off x="0" y="0"/>
          <a:ext cx="0" cy="0"/>
          <a:chOff x="0" y="0"/>
          <a:chExt cx="0" cy="0"/>
        </a:xfrm>
      </p:grpSpPr>
      <p:sp>
        <p:nvSpPr>
          <p:cNvPr id="59" name="Google Shape;59;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is an ECG?</a:t>
            </a:r>
            <a:endParaRPr/>
          </a:p>
        </p:txBody>
      </p:sp>
      <p:sp>
        <p:nvSpPr>
          <p:cNvPr id="60" name="Google Shape;60;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1400">
                <a:solidFill>
                  <a:srgbClr val="FFFFFF"/>
                </a:solidFill>
              </a:rPr>
              <a:t>An </a:t>
            </a:r>
            <a:r>
              <a:rPr lang="en" sz="1400">
                <a:solidFill>
                  <a:srgbClr val="FFFFFF"/>
                </a:solidFill>
              </a:rPr>
              <a:t>Electrocardiogram illustrates as</a:t>
            </a:r>
            <a:r>
              <a:rPr lang="en" sz="1400">
                <a:solidFill>
                  <a:srgbClr val="FFFFFF"/>
                </a:solidFill>
              </a:rPr>
              <a:t> the heart undergoes depolarization and repolarization, the electrical currents that are generated spread not only within the heart, but also throughout the body. This electrical activity generated by the heart can be measured by an array of electrodes placed on the body surface.</a:t>
            </a:r>
            <a:endParaRPr sz="1400">
              <a:solidFill>
                <a:srgbClr val="FFFFFF"/>
              </a:solidFill>
            </a:endParaRPr>
          </a:p>
        </p:txBody>
      </p:sp>
      <p:pic>
        <p:nvPicPr>
          <p:cNvPr id="61" name="Google Shape;61;p14"/>
          <p:cNvPicPr preferRelativeResize="0"/>
          <p:nvPr/>
        </p:nvPicPr>
        <p:blipFill>
          <a:blip r:embed="rId3">
            <a:alphaModFix/>
          </a:blip>
          <a:stretch>
            <a:fillRect/>
          </a:stretch>
        </p:blipFill>
        <p:spPr>
          <a:xfrm>
            <a:off x="775875" y="2330750"/>
            <a:ext cx="2840950" cy="2461775"/>
          </a:xfrm>
          <a:prstGeom prst="rect">
            <a:avLst/>
          </a:prstGeom>
          <a:noFill/>
          <a:ln>
            <a:noFill/>
          </a:ln>
        </p:spPr>
      </p:pic>
      <p:pic>
        <p:nvPicPr>
          <p:cNvPr id="62" name="Google Shape;62;p14"/>
          <p:cNvPicPr preferRelativeResize="0"/>
          <p:nvPr/>
        </p:nvPicPr>
        <p:blipFill>
          <a:blip r:embed="rId4">
            <a:alphaModFix/>
          </a:blip>
          <a:stretch>
            <a:fillRect/>
          </a:stretch>
        </p:blipFill>
        <p:spPr>
          <a:xfrm>
            <a:off x="4655899" y="2118746"/>
            <a:ext cx="4176400" cy="272297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is a Wavelet?</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Clr>
                <a:srgbClr val="FFFFFF"/>
              </a:buClr>
              <a:buSzPts val="1400"/>
              <a:buChar char="●"/>
            </a:pPr>
            <a:r>
              <a:rPr lang="en" sz="1400">
                <a:solidFill>
                  <a:srgbClr val="FFFFFF"/>
                </a:solidFill>
              </a:rPr>
              <a:t>Wavelets decomposition is an alternative analytical method that deals explicitly with time and frequency simultaneously.</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Wavelets localize features in your data to different scales, preserving important signal or image features while removing noise.</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The wavelet transform concentrates signal and image features in a few large-magnitude wavelet coefficients.</a:t>
            </a:r>
            <a:endParaRPr sz="1400">
              <a:solidFill>
                <a:srgbClr val="FFFFFF"/>
              </a:solidFill>
            </a:endParaRPr>
          </a:p>
          <a:p>
            <a:pPr indent="-317500" lvl="0" marL="457200" rtl="0" algn="l">
              <a:spcBef>
                <a:spcPts val="0"/>
              </a:spcBef>
              <a:spcAft>
                <a:spcPts val="0"/>
              </a:spcAft>
              <a:buClr>
                <a:srgbClr val="FFFFFF"/>
              </a:buClr>
              <a:buSzPts val="1400"/>
              <a:buChar char="●"/>
            </a:pPr>
            <a:r>
              <a:rPr lang="en" sz="1400">
                <a:solidFill>
                  <a:srgbClr val="FFFFFF"/>
                </a:solidFill>
              </a:rPr>
              <a:t>Wavelet coefficients which are small in value are typically noise and you can "shrink" those coefficients or remove them without affecting the signal or image quality.</a:t>
            </a:r>
            <a:endParaRPr sz="140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Wavelet Denoise Compared to Fourier Analysis</a:t>
            </a:r>
            <a:endParaRPr/>
          </a:p>
        </p:txBody>
      </p:sp>
      <p:sp>
        <p:nvSpPr>
          <p:cNvPr id="74" name="Google Shape;74;p16"/>
          <p:cNvSpPr txBox="1"/>
          <p:nvPr>
            <p:ph idx="1" type="body"/>
          </p:nvPr>
        </p:nvSpPr>
        <p:spPr>
          <a:xfrm>
            <a:off x="311700" y="1152475"/>
            <a:ext cx="8520600" cy="3416400"/>
          </a:xfrm>
          <a:prstGeom prst="rect">
            <a:avLst/>
          </a:prstGeom>
          <a:solidFill>
            <a:schemeClr val="lt1"/>
          </a:solidFill>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FFFFFF"/>
                </a:solidFill>
              </a:rPr>
              <a:t>One of the problems with Fourier analysis is that the math assumes that the signal is stationary for all time.  </a:t>
            </a:r>
            <a:endParaRPr sz="1100">
              <a:solidFill>
                <a:srgbClr val="FFFFFF"/>
              </a:solidFill>
            </a:endParaRPr>
          </a:p>
          <a:p>
            <a:pPr indent="0" lvl="0" marL="0" rtl="0" algn="l">
              <a:spcBef>
                <a:spcPts val="1100"/>
              </a:spcBef>
              <a:spcAft>
                <a:spcPts val="0"/>
              </a:spcAft>
              <a:buNone/>
            </a:pPr>
            <a:r>
              <a:rPr lang="en" sz="1100">
                <a:solidFill>
                  <a:srgbClr val="FFFFFF"/>
                </a:solidFill>
              </a:rPr>
              <a:t>Most of the time we can’t wait that long to do the analysis so we operate on a time window of the signal to represent the signal over all time.  This introduces some artifacts in our results.</a:t>
            </a:r>
            <a:endParaRPr sz="1100">
              <a:solidFill>
                <a:srgbClr val="FFFFFF"/>
              </a:solidFill>
            </a:endParaRPr>
          </a:p>
          <a:p>
            <a:pPr indent="0" lvl="0" marL="0" rtl="0" algn="l">
              <a:spcBef>
                <a:spcPts val="1100"/>
              </a:spcBef>
              <a:spcAft>
                <a:spcPts val="0"/>
              </a:spcAft>
              <a:buNone/>
            </a:pPr>
            <a:r>
              <a:t/>
            </a:r>
            <a:endParaRPr sz="1100">
              <a:solidFill>
                <a:srgbClr val="FFFFFF"/>
              </a:solidFill>
            </a:endParaRPr>
          </a:p>
          <a:p>
            <a:pPr indent="0" lvl="0" marL="0" rtl="0" algn="l">
              <a:spcBef>
                <a:spcPts val="1100"/>
              </a:spcBef>
              <a:spcAft>
                <a:spcPts val="0"/>
              </a:spcAft>
              <a:buNone/>
            </a:pPr>
            <a:r>
              <a:rPr lang="en" sz="1100">
                <a:solidFill>
                  <a:srgbClr val="FFFFFF"/>
                </a:solidFill>
              </a:rPr>
              <a:t>You define a basis wavelet (e.g. “Mexican Hat”): And you time shift this basis wavelet over the interval that your data exists and find a set of correlations. </a:t>
            </a:r>
            <a:endParaRPr sz="1100">
              <a:solidFill>
                <a:srgbClr val="FFFFFF"/>
              </a:solidFill>
            </a:endParaRPr>
          </a:p>
          <a:p>
            <a:pPr indent="0" lvl="0" marL="0" rtl="0" algn="l">
              <a:spcBef>
                <a:spcPts val="1100"/>
              </a:spcBef>
              <a:spcAft>
                <a:spcPts val="0"/>
              </a:spcAft>
              <a:buNone/>
            </a:pPr>
            <a:r>
              <a:rPr lang="en" sz="1100">
                <a:solidFill>
                  <a:srgbClr val="FFFFFF"/>
                </a:solidFill>
              </a:rPr>
              <a:t>Then you stretch the wavelet and do the correlations again.  </a:t>
            </a:r>
            <a:endParaRPr sz="1100">
              <a:solidFill>
                <a:srgbClr val="FFFFFF"/>
              </a:solidFill>
            </a:endParaRPr>
          </a:p>
          <a:p>
            <a:pPr indent="0" lvl="0" marL="0" rtl="0" algn="l">
              <a:spcBef>
                <a:spcPts val="1100"/>
              </a:spcBef>
              <a:spcAft>
                <a:spcPts val="0"/>
              </a:spcAft>
              <a:buNone/>
            </a:pPr>
            <a:r>
              <a:rPr lang="en" sz="1100">
                <a:solidFill>
                  <a:srgbClr val="FFFFFF"/>
                </a:solidFill>
              </a:rPr>
              <a:t>Repeat until the wavelet length equals the data length.  </a:t>
            </a:r>
            <a:endParaRPr sz="1100">
              <a:solidFill>
                <a:srgbClr val="FFFFFF"/>
              </a:solidFill>
            </a:endParaRPr>
          </a:p>
          <a:p>
            <a:pPr indent="0" lvl="0" marL="0" rtl="0" algn="l">
              <a:spcBef>
                <a:spcPts val="1100"/>
              </a:spcBef>
              <a:spcAft>
                <a:spcPts val="0"/>
              </a:spcAft>
              <a:buClr>
                <a:srgbClr val="000000"/>
              </a:buClr>
              <a:buSzPts val="1100"/>
              <a:buFont typeface="Arial"/>
              <a:buNone/>
            </a:pPr>
            <a:r>
              <a:rPr lang="en" sz="1100">
                <a:solidFill>
                  <a:srgbClr val="FFFFFF"/>
                </a:solidFill>
              </a:rPr>
              <a:t>This forms a decomposition of your signal in time</a:t>
            </a:r>
            <a:endParaRPr sz="1100">
              <a:solidFill>
                <a:srgbClr val="FFFFFF"/>
              </a:solidFill>
            </a:endParaRPr>
          </a:p>
          <a:p>
            <a:pPr indent="0" lvl="0" marL="0" rtl="0" algn="l">
              <a:spcBef>
                <a:spcPts val="1100"/>
              </a:spcBef>
              <a:spcAft>
                <a:spcPts val="1600"/>
              </a:spcAft>
              <a:buNone/>
            </a:pPr>
            <a:r>
              <a:t/>
            </a:r>
            <a:endParaRPr/>
          </a:p>
        </p:txBody>
      </p:sp>
      <p:pic>
        <p:nvPicPr>
          <p:cNvPr id="75" name="Google Shape;75;p16"/>
          <p:cNvPicPr preferRelativeResize="0"/>
          <p:nvPr/>
        </p:nvPicPr>
        <p:blipFill>
          <a:blip r:embed="rId3">
            <a:alphaModFix/>
          </a:blip>
          <a:stretch>
            <a:fillRect/>
          </a:stretch>
        </p:blipFill>
        <p:spPr>
          <a:xfrm>
            <a:off x="5797325" y="2797500"/>
            <a:ext cx="3280300" cy="17713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Steps for Denoising Signal Using Wavelet</a:t>
            </a:r>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Clr>
                <a:srgbClr val="FFFFFF"/>
              </a:buClr>
              <a:buSzPts val="1400"/>
              <a:buAutoNum type="arabicPeriod"/>
            </a:pPr>
            <a:r>
              <a:rPr lang="en" sz="1400">
                <a:solidFill>
                  <a:srgbClr val="FFFFFF"/>
                </a:solidFill>
              </a:rPr>
              <a:t>Transform the noisy ECG signal to wavelet domain for finding DWT coefficients of each level (sub band).</a:t>
            </a:r>
            <a:endParaRPr sz="1400">
              <a:solidFill>
                <a:srgbClr val="FFFFFF"/>
              </a:solidFill>
            </a:endParaRPr>
          </a:p>
          <a:p>
            <a:pPr indent="-317500" lvl="0" marL="457200" rtl="0" algn="l">
              <a:lnSpc>
                <a:spcPct val="150000"/>
              </a:lnSpc>
              <a:spcBef>
                <a:spcPts val="0"/>
              </a:spcBef>
              <a:spcAft>
                <a:spcPts val="0"/>
              </a:spcAft>
              <a:buClr>
                <a:srgbClr val="FFFFFF"/>
              </a:buClr>
              <a:buSzPts val="1400"/>
              <a:buAutoNum type="arabicPeriod"/>
            </a:pPr>
            <a:r>
              <a:rPr lang="en" sz="1400">
                <a:solidFill>
                  <a:srgbClr val="FFFFFF"/>
                </a:solidFill>
              </a:rPr>
              <a:t>Apply thresholding to obtain the estimated wavelet coefficients for each level. It is possible to use different thresholding functions.</a:t>
            </a:r>
            <a:endParaRPr sz="1400">
              <a:solidFill>
                <a:srgbClr val="FFFFFF"/>
              </a:solidFill>
            </a:endParaRPr>
          </a:p>
          <a:p>
            <a:pPr indent="-317500" lvl="0" marL="457200" rtl="0" algn="l">
              <a:lnSpc>
                <a:spcPct val="150000"/>
              </a:lnSpc>
              <a:spcBef>
                <a:spcPts val="0"/>
              </a:spcBef>
              <a:spcAft>
                <a:spcPts val="0"/>
              </a:spcAft>
              <a:buClr>
                <a:srgbClr val="FFFFFF"/>
              </a:buClr>
              <a:buSzPts val="1400"/>
              <a:buAutoNum type="arabicPeriod"/>
            </a:pPr>
            <a:r>
              <a:rPr lang="en" sz="1400">
                <a:solidFill>
                  <a:srgbClr val="FFFFFF"/>
                </a:solidFill>
              </a:rPr>
              <a:t>Reconstruct the denoised ECG signal from the estimated wavelet coefficients by inverse DWT.</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8"/>
          <p:cNvSpPr txBox="1"/>
          <p:nvPr>
            <p:ph type="title"/>
          </p:nvPr>
        </p:nvSpPr>
        <p:spPr>
          <a:xfrm>
            <a:off x="433750" y="4537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Complete Code</a:t>
            </a:r>
            <a:endParaRPr/>
          </a:p>
          <a:p>
            <a:pPr indent="0" lvl="0" marL="0" rtl="0" algn="l">
              <a:spcBef>
                <a:spcPts val="0"/>
              </a:spcBef>
              <a:spcAft>
                <a:spcPts val="0"/>
              </a:spcAft>
              <a:buNone/>
            </a:pPr>
            <a:r>
              <a:t/>
            </a:r>
            <a:endParaRPr/>
          </a:p>
        </p:txBody>
      </p:sp>
      <p:sp>
        <p:nvSpPr>
          <p:cNvPr id="87" name="Google Shape;87;p18"/>
          <p:cNvSpPr txBox="1"/>
          <p:nvPr>
            <p:ph idx="1" type="body"/>
          </p:nvPr>
        </p:nvSpPr>
        <p:spPr>
          <a:xfrm>
            <a:off x="311700" y="1152475"/>
            <a:ext cx="34980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rPr lang="en" sz="1200"/>
              <a:t>subplot(4,1,1);</a:t>
            </a:r>
            <a:endParaRPr sz="1200"/>
          </a:p>
          <a:p>
            <a:pPr indent="0" lvl="0" marL="0" rtl="0" algn="l">
              <a:spcBef>
                <a:spcPts val="1600"/>
              </a:spcBef>
              <a:spcAft>
                <a:spcPts val="0"/>
              </a:spcAft>
              <a:buNone/>
            </a:pPr>
            <a:r>
              <a:rPr lang="en" sz="1200"/>
              <a:t>plot(val); title('Original ECG Signal');</a:t>
            </a:r>
            <a:endParaRPr sz="1200"/>
          </a:p>
          <a:p>
            <a:pPr indent="0" lvl="0" marL="0" rtl="0" algn="l">
              <a:spcBef>
                <a:spcPts val="1600"/>
              </a:spcBef>
              <a:spcAft>
                <a:spcPts val="0"/>
              </a:spcAft>
              <a:buNone/>
            </a:pPr>
            <a:r>
              <a:t/>
            </a:r>
            <a:endParaRPr sz="1200"/>
          </a:p>
          <a:p>
            <a:pPr indent="0" lvl="0" marL="0" rtl="0" algn="l">
              <a:spcBef>
                <a:spcPts val="1600"/>
              </a:spcBef>
              <a:spcAft>
                <a:spcPts val="0"/>
              </a:spcAft>
              <a:buNone/>
            </a:pPr>
            <a:r>
              <a:rPr lang="en" sz="1200"/>
              <a:t>Noise = randn(3600,1);</a:t>
            </a:r>
            <a:endParaRPr sz="1200"/>
          </a:p>
          <a:p>
            <a:pPr indent="0" lvl="0" marL="0" rtl="0" algn="l">
              <a:spcBef>
                <a:spcPts val="1600"/>
              </a:spcBef>
              <a:spcAft>
                <a:spcPts val="0"/>
              </a:spcAft>
              <a:buClr>
                <a:srgbClr val="000000"/>
              </a:buClr>
              <a:buSzPts val="1100"/>
              <a:buFont typeface="Arial"/>
              <a:buNone/>
            </a:pPr>
            <a:r>
              <a:rPr lang="en" sz="1200"/>
              <a:t>FlipNoise=transpose(Noise);</a:t>
            </a:r>
            <a:endParaRPr sz="1200"/>
          </a:p>
          <a:p>
            <a:pPr indent="0" lvl="0" marL="0" rtl="0" algn="l">
              <a:spcBef>
                <a:spcPts val="1600"/>
              </a:spcBef>
              <a:spcAft>
                <a:spcPts val="0"/>
              </a:spcAft>
              <a:buClr>
                <a:srgbClr val="000000"/>
              </a:buClr>
              <a:buSzPts val="1100"/>
              <a:buFont typeface="Arial"/>
              <a:buNone/>
            </a:pPr>
            <a:r>
              <a:rPr lang="en" sz="1200"/>
              <a:t>subplot(4,1,2);</a:t>
            </a:r>
            <a:endParaRPr sz="1200"/>
          </a:p>
          <a:p>
            <a:pPr indent="0" lvl="0" marL="0" rtl="0" algn="l">
              <a:spcBef>
                <a:spcPts val="1600"/>
              </a:spcBef>
              <a:spcAft>
                <a:spcPts val="0"/>
              </a:spcAft>
              <a:buClr>
                <a:srgbClr val="000000"/>
              </a:buClr>
              <a:buSzPts val="1100"/>
              <a:buFont typeface="Arial"/>
              <a:buNone/>
            </a:pPr>
            <a:r>
              <a:rPr lang="en" sz="1200"/>
              <a:t>plot(FlipNoise); title('Noisy Signal');</a:t>
            </a:r>
            <a:endParaRPr sz="1200"/>
          </a:p>
          <a:p>
            <a:pPr indent="0" lvl="0" marL="0" rtl="0" algn="l">
              <a:spcBef>
                <a:spcPts val="1600"/>
              </a:spcBef>
              <a:spcAft>
                <a:spcPts val="0"/>
              </a:spcAft>
              <a:buClr>
                <a:srgbClr val="000000"/>
              </a:buClr>
              <a:buSzPts val="1100"/>
              <a:buFont typeface="Arial"/>
              <a:buNone/>
            </a:pPr>
            <a:r>
              <a:t/>
            </a:r>
            <a:endParaRPr sz="1200"/>
          </a:p>
          <a:p>
            <a:pPr indent="0" lvl="0" marL="0" rtl="0" algn="l">
              <a:spcBef>
                <a:spcPts val="1600"/>
              </a:spcBef>
              <a:spcAft>
                <a:spcPts val="0"/>
              </a:spcAft>
              <a:buClr>
                <a:srgbClr val="000000"/>
              </a:buClr>
              <a:buSzPts val="1100"/>
              <a:buFont typeface="Arial"/>
              <a:buNone/>
            </a:pPr>
            <a:r>
              <a:t/>
            </a:r>
            <a:endParaRPr sz="1200"/>
          </a:p>
          <a:p>
            <a:pPr indent="0" lvl="0" marL="0" rtl="0" algn="l">
              <a:spcBef>
                <a:spcPts val="1600"/>
              </a:spcBef>
              <a:spcAft>
                <a:spcPts val="0"/>
              </a:spcAft>
              <a:buClr>
                <a:srgbClr val="000000"/>
              </a:buClr>
              <a:buSzPts val="1100"/>
              <a:buFont typeface="Arial"/>
              <a:buNone/>
            </a:pPr>
            <a:r>
              <a:t/>
            </a:r>
            <a:endParaRPr sz="1200"/>
          </a:p>
          <a:p>
            <a:pPr indent="0" lvl="0" marL="0" rtl="0" algn="l">
              <a:spcBef>
                <a:spcPts val="1600"/>
              </a:spcBef>
              <a:spcAft>
                <a:spcPts val="1600"/>
              </a:spcAft>
              <a:buNone/>
            </a:pPr>
            <a:r>
              <a:t/>
            </a:r>
            <a:endParaRPr sz="1200"/>
          </a:p>
        </p:txBody>
      </p:sp>
      <p:sp>
        <p:nvSpPr>
          <p:cNvPr id="88" name="Google Shape;88;p18"/>
          <p:cNvSpPr txBox="1"/>
          <p:nvPr/>
        </p:nvSpPr>
        <p:spPr>
          <a:xfrm>
            <a:off x="4716300" y="1103975"/>
            <a:ext cx="3443400" cy="3182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rgbClr val="000000"/>
              </a:buClr>
              <a:buSzPts val="1100"/>
              <a:buFont typeface="Arial"/>
              <a:buNone/>
            </a:pPr>
            <a:r>
              <a:rPr lang="en" sz="1200">
                <a:solidFill>
                  <a:schemeClr val="lt2"/>
                </a:solidFill>
              </a:rPr>
              <a:t>x=val+25*transpose(Noise);</a:t>
            </a:r>
            <a:endParaRPr sz="1200">
              <a:solidFill>
                <a:schemeClr val="lt2"/>
              </a:solidFill>
            </a:endParaRPr>
          </a:p>
          <a:p>
            <a:pPr indent="0" lvl="0" marL="0" rtl="0" algn="l">
              <a:lnSpc>
                <a:spcPct val="115000"/>
              </a:lnSpc>
              <a:spcBef>
                <a:spcPts val="1600"/>
              </a:spcBef>
              <a:spcAft>
                <a:spcPts val="0"/>
              </a:spcAft>
              <a:buClr>
                <a:srgbClr val="000000"/>
              </a:buClr>
              <a:buSzPts val="1100"/>
              <a:buFont typeface="Arial"/>
              <a:buNone/>
            </a:pPr>
            <a:r>
              <a:rPr lang="en" sz="1200">
                <a:solidFill>
                  <a:schemeClr val="lt2"/>
                </a:solidFill>
              </a:rPr>
              <a:t>subplot(4,1,3);</a:t>
            </a:r>
            <a:endParaRPr sz="1200">
              <a:solidFill>
                <a:schemeClr val="lt2"/>
              </a:solidFill>
            </a:endParaRPr>
          </a:p>
          <a:p>
            <a:pPr indent="0" lvl="0" marL="0" rtl="0" algn="l">
              <a:lnSpc>
                <a:spcPct val="115000"/>
              </a:lnSpc>
              <a:spcBef>
                <a:spcPts val="1600"/>
              </a:spcBef>
              <a:spcAft>
                <a:spcPts val="0"/>
              </a:spcAft>
              <a:buNone/>
            </a:pPr>
            <a:r>
              <a:rPr lang="en" sz="1200">
                <a:solidFill>
                  <a:schemeClr val="lt2"/>
                </a:solidFill>
              </a:rPr>
              <a:t>plot(x); title('New ECG Signal With Noise');</a:t>
            </a:r>
            <a:endParaRPr sz="1200">
              <a:solidFill>
                <a:schemeClr val="lt2"/>
              </a:solidFill>
            </a:endParaRPr>
          </a:p>
          <a:p>
            <a:pPr indent="0" lvl="0" marL="0" rtl="0" algn="l">
              <a:lnSpc>
                <a:spcPct val="115000"/>
              </a:lnSpc>
              <a:spcBef>
                <a:spcPts val="1600"/>
              </a:spcBef>
              <a:spcAft>
                <a:spcPts val="0"/>
              </a:spcAft>
              <a:buNone/>
            </a:pPr>
            <a:r>
              <a:t/>
            </a:r>
            <a:endParaRPr sz="1200">
              <a:solidFill>
                <a:schemeClr val="lt2"/>
              </a:solidFill>
            </a:endParaRPr>
          </a:p>
          <a:p>
            <a:pPr indent="0" lvl="0" marL="0" rtl="0" algn="l">
              <a:lnSpc>
                <a:spcPct val="115000"/>
              </a:lnSpc>
              <a:spcBef>
                <a:spcPts val="1600"/>
              </a:spcBef>
              <a:spcAft>
                <a:spcPts val="0"/>
              </a:spcAft>
              <a:buNone/>
            </a:pPr>
            <a:r>
              <a:rPr lang="en" sz="1200">
                <a:solidFill>
                  <a:schemeClr val="lt2"/>
                </a:solidFill>
              </a:rPr>
              <a:t>xden = wdenoise(x);</a:t>
            </a:r>
            <a:endParaRPr sz="1200">
              <a:solidFill>
                <a:schemeClr val="lt2"/>
              </a:solidFill>
            </a:endParaRPr>
          </a:p>
          <a:p>
            <a:pPr indent="0" lvl="0" marL="0" rtl="0" algn="l">
              <a:lnSpc>
                <a:spcPct val="115000"/>
              </a:lnSpc>
              <a:spcBef>
                <a:spcPts val="1600"/>
              </a:spcBef>
              <a:spcAft>
                <a:spcPts val="0"/>
              </a:spcAft>
              <a:buNone/>
            </a:pPr>
            <a:r>
              <a:rPr lang="en" sz="1200">
                <a:solidFill>
                  <a:schemeClr val="lt2"/>
                </a:solidFill>
              </a:rPr>
              <a:t>subplot(4,1,4);</a:t>
            </a:r>
            <a:endParaRPr sz="1200">
              <a:solidFill>
                <a:schemeClr val="lt2"/>
              </a:solidFill>
            </a:endParaRPr>
          </a:p>
          <a:p>
            <a:pPr indent="0" lvl="0" marL="0" rtl="0" algn="l">
              <a:lnSpc>
                <a:spcPct val="115000"/>
              </a:lnSpc>
              <a:spcBef>
                <a:spcPts val="1600"/>
              </a:spcBef>
              <a:spcAft>
                <a:spcPts val="0"/>
              </a:spcAft>
              <a:buNone/>
            </a:pPr>
            <a:r>
              <a:rPr lang="en" sz="1200">
                <a:solidFill>
                  <a:schemeClr val="lt2"/>
                </a:solidFill>
              </a:rPr>
              <a:t>plot(xden); title('Denoised Signal Using Wavelets');</a:t>
            </a:r>
            <a:endParaRPr sz="1200">
              <a:solidFill>
                <a:schemeClr val="lt2"/>
              </a:solidFill>
            </a:endParaRPr>
          </a:p>
          <a:p>
            <a:pPr indent="0" lvl="0" marL="0" rtl="0" algn="l">
              <a:lnSpc>
                <a:spcPct val="115000"/>
              </a:lnSpc>
              <a:spcBef>
                <a:spcPts val="1600"/>
              </a:spcBef>
              <a:spcAft>
                <a:spcPts val="0"/>
              </a:spcAft>
              <a:buNone/>
            </a:pPr>
            <a:r>
              <a:t/>
            </a:r>
            <a:endParaRPr sz="1200">
              <a:solidFill>
                <a:schemeClr val="lt2"/>
              </a:solidFill>
            </a:endParaRPr>
          </a:p>
          <a:p>
            <a:pPr indent="0" lvl="0" marL="0" rtl="0" algn="l">
              <a:lnSpc>
                <a:spcPct val="115000"/>
              </a:lnSpc>
              <a:spcBef>
                <a:spcPts val="1600"/>
              </a:spcBef>
              <a:spcAft>
                <a:spcPts val="1600"/>
              </a:spcAft>
              <a:buClr>
                <a:srgbClr val="000000"/>
              </a:buClr>
              <a:buSzPts val="1100"/>
              <a:buFont typeface="Arial"/>
              <a:buNone/>
            </a:pPr>
            <a:r>
              <a:t/>
            </a:r>
            <a:endParaRPr sz="1200">
              <a:solidFill>
                <a:schemeClr val="lt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9"/>
          <p:cNvSpPr txBox="1"/>
          <p:nvPr>
            <p:ph type="title"/>
          </p:nvPr>
        </p:nvSpPr>
        <p:spPr>
          <a:xfrm>
            <a:off x="233225" y="3142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Graph:</a:t>
            </a:r>
            <a:endParaRPr/>
          </a:p>
        </p:txBody>
      </p:sp>
      <p:sp>
        <p:nvSpPr>
          <p:cNvPr id="94" name="Google Shape;94;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95" name="Google Shape;95;p19"/>
          <p:cNvPicPr preferRelativeResize="0"/>
          <p:nvPr/>
        </p:nvPicPr>
        <p:blipFill>
          <a:blip r:embed="rId3">
            <a:alphaModFix/>
          </a:blip>
          <a:stretch>
            <a:fillRect/>
          </a:stretch>
        </p:blipFill>
        <p:spPr>
          <a:xfrm>
            <a:off x="0" y="1017725"/>
            <a:ext cx="9144002" cy="41257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Original Noisy Signal:</a:t>
            </a:r>
            <a:endParaRPr/>
          </a:p>
        </p:txBody>
      </p:sp>
      <p:pic>
        <p:nvPicPr>
          <p:cNvPr id="101" name="Google Shape;101;p20"/>
          <p:cNvPicPr preferRelativeResize="0"/>
          <p:nvPr/>
        </p:nvPicPr>
        <p:blipFill>
          <a:blip r:embed="rId3">
            <a:alphaModFix/>
          </a:blip>
          <a:stretch>
            <a:fillRect/>
          </a:stretch>
        </p:blipFill>
        <p:spPr>
          <a:xfrm>
            <a:off x="0" y="1237188"/>
            <a:ext cx="9144001" cy="11870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5" name="Shape 105"/>
        <p:cNvGrpSpPr/>
        <p:nvPr/>
      </p:nvGrpSpPr>
      <p:grpSpPr>
        <a:xfrm>
          <a:off x="0" y="0"/>
          <a:ext cx="0" cy="0"/>
          <a:chOff x="0" y="0"/>
          <a:chExt cx="0" cy="0"/>
        </a:xfrm>
      </p:grpSpPr>
      <p:sp>
        <p:nvSpPr>
          <p:cNvPr id="106" name="Google Shape;106;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Compared to High Pass/Low Pass</a:t>
            </a:r>
            <a:endParaRPr/>
          </a:p>
        </p:txBody>
      </p:sp>
      <p:sp>
        <p:nvSpPr>
          <p:cNvPr id="107" name="Google Shape;107;p21"/>
          <p:cNvSpPr txBox="1"/>
          <p:nvPr>
            <p:ph idx="1" type="body"/>
          </p:nvPr>
        </p:nvSpPr>
        <p:spPr>
          <a:xfrm>
            <a:off x="2299350" y="1085038"/>
            <a:ext cx="5189100" cy="527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HIGH Pass Filter of Signal X</a:t>
            </a:r>
            <a:endParaRPr/>
          </a:p>
        </p:txBody>
      </p:sp>
      <p:pic>
        <p:nvPicPr>
          <p:cNvPr id="108" name="Google Shape;108;p21"/>
          <p:cNvPicPr preferRelativeResize="0"/>
          <p:nvPr/>
        </p:nvPicPr>
        <p:blipFill>
          <a:blip r:embed="rId3">
            <a:alphaModFix/>
          </a:blip>
          <a:stretch>
            <a:fillRect/>
          </a:stretch>
        </p:blipFill>
        <p:spPr>
          <a:xfrm>
            <a:off x="1185625" y="1612450"/>
            <a:ext cx="6171554" cy="3237850"/>
          </a:xfrm>
          <a:prstGeom prst="rect">
            <a:avLst/>
          </a:prstGeom>
          <a:noFill/>
          <a:ln>
            <a:noFill/>
          </a:ln>
        </p:spPr>
      </p:pic>
      <p:pic>
        <p:nvPicPr>
          <p:cNvPr id="109" name="Google Shape;109;p21"/>
          <p:cNvPicPr preferRelativeResize="0"/>
          <p:nvPr/>
        </p:nvPicPr>
        <p:blipFill>
          <a:blip r:embed="rId4">
            <a:alphaModFix/>
          </a:blip>
          <a:stretch>
            <a:fillRect/>
          </a:stretch>
        </p:blipFill>
        <p:spPr>
          <a:xfrm>
            <a:off x="1185625" y="1612450"/>
            <a:ext cx="3657600" cy="762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