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432" r:id="rId3"/>
    <p:sldId id="433" r:id="rId4"/>
    <p:sldId id="434" r:id="rId5"/>
    <p:sldId id="435" r:id="rId6"/>
    <p:sldId id="436" r:id="rId7"/>
    <p:sldId id="438" r:id="rId8"/>
    <p:sldId id="439" r:id="rId9"/>
    <p:sldId id="470" r:id="rId10"/>
    <p:sldId id="440" r:id="rId11"/>
    <p:sldId id="471" r:id="rId12"/>
    <p:sldId id="441" r:id="rId13"/>
    <p:sldId id="442" r:id="rId14"/>
    <p:sldId id="472" r:id="rId15"/>
    <p:sldId id="443" r:id="rId16"/>
    <p:sldId id="431" r:id="rId17"/>
    <p:sldId id="484" r:id="rId18"/>
    <p:sldId id="456" r:id="rId19"/>
    <p:sldId id="455" r:id="rId20"/>
    <p:sldId id="462" r:id="rId21"/>
    <p:sldId id="463" r:id="rId22"/>
    <p:sldId id="464" r:id="rId23"/>
    <p:sldId id="465" r:id="rId24"/>
    <p:sldId id="458" r:id="rId25"/>
    <p:sldId id="459" r:id="rId26"/>
    <p:sldId id="460" r:id="rId27"/>
    <p:sldId id="461" r:id="rId28"/>
    <p:sldId id="457" r:id="rId29"/>
    <p:sldId id="466" r:id="rId30"/>
    <p:sldId id="467" r:id="rId31"/>
    <p:sldId id="453" r:id="rId32"/>
    <p:sldId id="454" r:id="rId33"/>
    <p:sldId id="468" r:id="rId34"/>
    <p:sldId id="452" r:id="rId35"/>
    <p:sldId id="469" r:id="rId36"/>
    <p:sldId id="437" r:id="rId37"/>
    <p:sldId id="477" r:id="rId38"/>
    <p:sldId id="478" r:id="rId39"/>
    <p:sldId id="479" r:id="rId40"/>
    <p:sldId id="480" r:id="rId41"/>
    <p:sldId id="473" r:id="rId42"/>
    <p:sldId id="475" r:id="rId43"/>
    <p:sldId id="445" r:id="rId44"/>
    <p:sldId id="446" r:id="rId45"/>
    <p:sldId id="447" r:id="rId46"/>
    <p:sldId id="448" r:id="rId47"/>
    <p:sldId id="449" r:id="rId48"/>
    <p:sldId id="450" r:id="rId49"/>
    <p:sldId id="451" r:id="rId50"/>
    <p:sldId id="476" r:id="rId51"/>
    <p:sldId id="430" r:id="rId52"/>
    <p:sldId id="481" r:id="rId53"/>
    <p:sldId id="482" r:id="rId54"/>
    <p:sldId id="483" r:id="rId5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B0604030504040204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42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3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D99807-9956-4461-9A3B-80B73F4D1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760532-6319-4736-AB51-55A192F62C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09A868-A305-4269-AA88-7912CDC6AC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F1CCB-1690-4EA5-8E1F-CB40EB36B1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205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C270EA-22B0-4A89-939C-CF1F5589C4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CD28C2-B174-493B-A09D-B6ACD7622E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B997F-BCEE-4049-A9EA-B8A5D5CBA7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7ACF8-B260-42C7-83B6-FF442B4C77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83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1DDC71-BFDA-4E2C-AC86-9779B7211A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7A4902-5B36-40AD-B1A5-6E214F96C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5A25C6-60F2-459E-A0CD-0B77B4D958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90E24-A00E-4B75-90EC-7ABF5E8278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6082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60626C-6243-4215-ACBF-86C03784A3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4677D6-3BFA-472B-81A3-00DFB7F6B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1B2AC7-63D7-4444-B3AF-57FD38BEC1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D7584-443D-46C0-8E50-24B84E9BB0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386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B70DE4-2D36-429F-918B-663ADDDDF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75F6C-D114-4EC9-BB23-1144E453B0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942212-3EAA-414C-BED9-1111C09A5F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65C4A-8296-43CE-BC5D-82F6C846C2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104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F4E401-E928-4498-A956-416DBE67E2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D5BA6A-6507-4B0E-86F9-64A4AC4CE0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EE0341-048D-4337-BC18-C43966C324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2F337-3182-4D5A-8B40-23005D67B0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44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218B47-0CD8-4011-A7CE-FA8C786F1A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BB9B534-1096-40C7-B96C-740F5CA6F4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2933D58-6519-4BE3-802F-395D54402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BEB66-D4D4-4F4B-8BFF-BE6FD26FCA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54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C5DB9A-0854-496E-899A-6564855176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873B83-513C-4F84-AE63-A5E7B067BA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68A4BE-7336-4241-B6B5-F3E7C4E87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44B66-7DA6-487A-9AB0-153A4019D4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317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B38776-C8C1-4B5B-AFC9-2E811552CA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68A6BD0-5B75-413F-BEFB-109228112B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606770-CED5-4812-AF36-6730866085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3DD3B-261B-4EC5-B89D-C9199874A6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391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03D2C7-0404-4AFA-B923-EC6E820D9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193ED1-F869-4E93-BDC8-906F153E7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B99496-3B74-44B6-98D8-93F9B4D12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8BAE5-7A4E-4ACE-81CB-EB20704A9D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293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965F11-4236-405A-BAC7-ED02DB5577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C76C3B-9D13-4FF7-BED1-4C30C35570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D7750A-CD72-49CC-9156-E924F12855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CF649-4DDA-4721-8E9F-62A5B97EF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4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90DAED-000B-4E58-AC60-F3EF92CF3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7BB4F4-1798-48AE-B0D5-6E91538B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647C3C5-33DF-4D6F-8FC7-5884F83B37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62FC949-CB41-4710-AAFC-D5623C73F4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263B9EE-356A-4E7D-8F7B-A87568292A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5CB77D4F-6A8B-4F4E-8CE8-293844C8F97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4.png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5.png"/><Relationship Id="rId4" Type="http://schemas.openxmlformats.org/officeDocument/2006/relationships/image" Target="../media/image44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49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54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6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38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64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8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46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48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77.png"/><Relationship Id="rId4" Type="http://schemas.openxmlformats.org/officeDocument/2006/relationships/image" Target="../media/image7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78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80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83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93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96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95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49BECF67-8A14-4DE2-94B0-8129E52F7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07975"/>
            <a:ext cx="8556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Digital Filter Structures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0545" name="Picture 17">
            <a:extLst>
              <a:ext uri="{FF2B5EF4-FFF2-40B4-BE49-F238E27FC236}">
                <a16:creationId xmlns:a16="http://schemas.microsoft.com/office/drawing/2014/main" id="{52C40C71-2328-4519-96ED-79CE48A12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2317750"/>
            <a:ext cx="4772025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2" name="Object 18">
            <a:extLst>
              <a:ext uri="{FF2B5EF4-FFF2-40B4-BE49-F238E27FC236}">
                <a16:creationId xmlns:a16="http://schemas.microsoft.com/office/drawing/2014/main" id="{076F218F-05D8-4A68-8873-D5847E9D2A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4913" y="1119188"/>
          <a:ext cx="45481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方程式" r:id="rId4" imgW="2197100" imgH="431800" progId="Equation.3">
                  <p:embed/>
                </p:oleObj>
              </mc:Choice>
              <mc:Fallback>
                <p:oleObj name="方程式" r:id="rId4" imgW="2197100" imgH="431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1119188"/>
                        <a:ext cx="4548187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47" name="Object 19">
            <a:extLst>
              <a:ext uri="{FF2B5EF4-FFF2-40B4-BE49-F238E27FC236}">
                <a16:creationId xmlns:a16="http://schemas.microsoft.com/office/drawing/2014/main" id="{9603F860-3D18-42B0-A3F4-D2AC3BE98C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3588" y="3189288"/>
          <a:ext cx="265430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方程式" r:id="rId6" imgW="1282700" imgH="431800" progId="Equation.3">
                  <p:embed/>
                </p:oleObj>
              </mc:Choice>
              <mc:Fallback>
                <p:oleObj name="方程式" r:id="rId6" imgW="1282700" imgH="4318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3189288"/>
                        <a:ext cx="2654300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48" name="Object 20">
            <a:extLst>
              <a:ext uri="{FF2B5EF4-FFF2-40B4-BE49-F238E27FC236}">
                <a16:creationId xmlns:a16="http://schemas.microsoft.com/office/drawing/2014/main" id="{3A79E325-B34A-4123-955B-5F1D3378C1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4338" y="4205288"/>
          <a:ext cx="3287712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方程式" r:id="rId8" imgW="1587500" imgH="431800" progId="Equation.3">
                  <p:embed/>
                </p:oleObj>
              </mc:Choice>
              <mc:Fallback>
                <p:oleObj name="方程式" r:id="rId8" imgW="1587500" imgH="431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4205288"/>
                        <a:ext cx="3287712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49" name="Text Box 21">
            <a:extLst>
              <a:ext uri="{FF2B5EF4-FFF2-40B4-BE49-F238E27FC236}">
                <a16:creationId xmlns:a16="http://schemas.microsoft.com/office/drawing/2014/main" id="{72951942-AA5B-4EF6-9ADA-74730CD2F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8" y="6400800"/>
            <a:ext cx="483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Direct Form I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0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0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79" name="Picture 3">
            <a:extLst>
              <a:ext uri="{FF2B5EF4-FFF2-40B4-BE49-F238E27FC236}">
                <a16:creationId xmlns:a16="http://schemas.microsoft.com/office/drawing/2014/main" id="{D7EB28D1-ED02-4024-8BD7-0D823DE11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0613"/>
            <a:ext cx="91440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4980" name="Picture 4">
            <a:extLst>
              <a:ext uri="{FF2B5EF4-FFF2-40B4-BE49-F238E27FC236}">
                <a16:creationId xmlns:a16="http://schemas.microsoft.com/office/drawing/2014/main" id="{A7B65970-D903-4833-9148-958542105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4756150"/>
            <a:ext cx="77152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981" name="Text Box 5">
            <a:extLst>
              <a:ext uri="{FF2B5EF4-FFF2-40B4-BE49-F238E27FC236}">
                <a16:creationId xmlns:a16="http://schemas.microsoft.com/office/drawing/2014/main" id="{309E0A79-D0DD-4AC5-A87F-6E48C120A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3778250"/>
            <a:ext cx="551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Cascade structure: direct form I implementation</a:t>
            </a:r>
          </a:p>
        </p:txBody>
      </p:sp>
      <p:sp>
        <p:nvSpPr>
          <p:cNvPr id="254982" name="Text Box 6">
            <a:extLst>
              <a:ext uri="{FF2B5EF4-FFF2-40B4-BE49-F238E27FC236}">
                <a16:creationId xmlns:a16="http://schemas.microsoft.com/office/drawing/2014/main" id="{D34E13E1-8D75-43EC-9FCB-609FCEF94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588" y="6226175"/>
            <a:ext cx="5581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Cascade structure: direct form II implementation</a:t>
            </a:r>
          </a:p>
        </p:txBody>
      </p:sp>
      <p:sp>
        <p:nvSpPr>
          <p:cNvPr id="11270" name="Text Box 7">
            <a:extLst>
              <a:ext uri="{FF2B5EF4-FFF2-40B4-BE49-F238E27FC236}">
                <a16:creationId xmlns:a16="http://schemas.microsoft.com/office/drawing/2014/main" id="{3D8EF8E9-5590-4CF7-8A5B-68275C9B2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207963"/>
            <a:ext cx="855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graphicFrame>
        <p:nvGraphicFramePr>
          <p:cNvPr id="254984" name="Object 8">
            <a:extLst>
              <a:ext uri="{FF2B5EF4-FFF2-40B4-BE49-F238E27FC236}">
                <a16:creationId xmlns:a16="http://schemas.microsoft.com/office/drawing/2014/main" id="{772A005B-9615-4AE7-975F-2ABEDC07B6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2975" y="892175"/>
          <a:ext cx="71770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方程式" r:id="rId5" imgW="3390900" imgH="444500" progId="Equation.3">
                  <p:embed/>
                </p:oleObj>
              </mc:Choice>
              <mc:Fallback>
                <p:oleObj name="方程式" r:id="rId5" imgW="3390900" imgH="444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892175"/>
                        <a:ext cx="7177088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1" grpId="0"/>
      <p:bldP spid="2549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ext Box 2">
            <a:extLst>
              <a:ext uri="{FF2B5EF4-FFF2-40B4-BE49-F238E27FC236}">
                <a16:creationId xmlns:a16="http://schemas.microsoft.com/office/drawing/2014/main" id="{38A59499-431C-48D4-8B93-225DA224E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361950"/>
            <a:ext cx="8556625" cy="345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800">
                <a:solidFill>
                  <a:srgbClr val="000099"/>
                </a:solidFill>
                <a:latin typeface="Comic Sans MS" panose="030F0702030302020204" pitchFamily="66" charset="0"/>
              </a:rPr>
              <a:t>Parallel Form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80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 we represent H(z) by additions of low-order rational systems: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 N=N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+2N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. If M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</a:t>
            </a:r>
            <a:r>
              <a:rPr lang="en-US" altLang="zh-TW" sz="2200">
                <a:latin typeface="Comic Sans MS" panose="030F0702030302020204" pitchFamily="66" charset="0"/>
              </a:rPr>
              <a:t>N, then N</a:t>
            </a:r>
            <a:r>
              <a:rPr lang="en-US" altLang="zh-TW" sz="2200" baseline="-25000">
                <a:latin typeface="Comic Sans MS" panose="030F0702030302020204" pitchFamily="66" charset="0"/>
              </a:rPr>
              <a:t>p</a:t>
            </a:r>
            <a:r>
              <a:rPr lang="en-US" altLang="zh-TW" sz="2200">
                <a:latin typeface="Comic Sans MS" panose="030F0702030302020204" pitchFamily="66" charset="0"/>
              </a:rPr>
              <a:t> = M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N.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Alternatively, we may group the real poles in pairs, so that </a:t>
            </a:r>
          </a:p>
        </p:txBody>
      </p:sp>
      <p:graphicFrame>
        <p:nvGraphicFramePr>
          <p:cNvPr id="289795" name="Object 3">
            <a:extLst>
              <a:ext uri="{FF2B5EF4-FFF2-40B4-BE49-F238E27FC236}">
                <a16:creationId xmlns:a16="http://schemas.microsoft.com/office/drawing/2014/main" id="{4210C62D-4EB6-4B38-AD0A-9BD0F6912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975" y="1724025"/>
          <a:ext cx="751363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方程式" r:id="rId3" imgW="3429000" imgH="469800" progId="Equation.3">
                  <p:embed/>
                </p:oleObj>
              </mc:Choice>
              <mc:Fallback>
                <p:oleObj name="方程式" r:id="rId3" imgW="3429000" imgH="469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1724025"/>
                        <a:ext cx="7513638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6" name="Object 4">
            <a:extLst>
              <a:ext uri="{FF2B5EF4-FFF2-40B4-BE49-F238E27FC236}">
                <a16:creationId xmlns:a16="http://schemas.microsoft.com/office/drawing/2014/main" id="{46D06CAD-8CF3-460D-BA77-9089403198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9900" y="3946525"/>
          <a:ext cx="5522913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方程式" r:id="rId5" imgW="2438400" imgH="469900" progId="Equation.3">
                  <p:embed/>
                </p:oleObj>
              </mc:Choice>
              <mc:Fallback>
                <p:oleObj name="方程式" r:id="rId5" imgW="24384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946525"/>
                        <a:ext cx="5522913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9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9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9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9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>
            <a:extLst>
              <a:ext uri="{FF2B5EF4-FFF2-40B4-BE49-F238E27FC236}">
                <a16:creationId xmlns:a16="http://schemas.microsoft.com/office/drawing/2014/main" id="{D80D86C1-70DD-4B1A-AF0B-7826C2EFE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27025"/>
            <a:ext cx="6469062" cy="653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07" name="Text Box 7">
            <a:extLst>
              <a:ext uri="{FF2B5EF4-FFF2-40B4-BE49-F238E27FC236}">
                <a16:creationId xmlns:a16="http://schemas.microsoft.com/office/drawing/2014/main" id="{D6846A50-7F38-4030-8BE0-893237E04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63" y="5091113"/>
            <a:ext cx="3881437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Illustration of parallel-form structure for six-order system (M=N=6) with the real and complex poles grouped in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029" name="Picture 5">
            <a:extLst>
              <a:ext uri="{FF2B5EF4-FFF2-40B4-BE49-F238E27FC236}">
                <a16:creationId xmlns:a16="http://schemas.microsoft.com/office/drawing/2014/main" id="{4373081C-B119-4139-914D-9166E11D9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2279650"/>
            <a:ext cx="6272212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7030" name="Text Box 6">
            <a:extLst>
              <a:ext uri="{FF2B5EF4-FFF2-40B4-BE49-F238E27FC236}">
                <a16:creationId xmlns:a16="http://schemas.microsoft.com/office/drawing/2014/main" id="{84C6724C-EF26-4D5D-9592-01E052FAC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257175"/>
            <a:ext cx="74691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consider still the same system</a:t>
            </a:r>
          </a:p>
        </p:txBody>
      </p:sp>
      <p:graphicFrame>
        <p:nvGraphicFramePr>
          <p:cNvPr id="257031" name="Object 7">
            <a:extLst>
              <a:ext uri="{FF2B5EF4-FFF2-40B4-BE49-F238E27FC236}">
                <a16:creationId xmlns:a16="http://schemas.microsoft.com/office/drawing/2014/main" id="{EB675118-4201-4BBC-96BD-AE5B0FC761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8038" y="919163"/>
          <a:ext cx="744696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方程式" r:id="rId4" imgW="3517900" imgH="419100" progId="Equation.3">
                  <p:embed/>
                </p:oleObj>
              </mc:Choice>
              <mc:Fallback>
                <p:oleObj name="方程式" r:id="rId4" imgW="35179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919163"/>
                        <a:ext cx="7446962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AF21F345-6176-4C0C-8108-C535F8D3E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257175"/>
            <a:ext cx="74691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another alternation of the same system</a:t>
            </a:r>
          </a:p>
        </p:txBody>
      </p:sp>
      <p:graphicFrame>
        <p:nvGraphicFramePr>
          <p:cNvPr id="290820" name="Object 4">
            <a:extLst>
              <a:ext uri="{FF2B5EF4-FFF2-40B4-BE49-F238E27FC236}">
                <a16:creationId xmlns:a16="http://schemas.microsoft.com/office/drawing/2014/main" id="{021045F2-F130-462C-9734-86885F5AF4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350" y="919163"/>
          <a:ext cx="752633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方程式" r:id="rId3" imgW="3556000" imgH="419100" progId="Equation.3">
                  <p:embed/>
                </p:oleObj>
              </mc:Choice>
              <mc:Fallback>
                <p:oleObj name="方程式" r:id="rId3" imgW="35560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919163"/>
                        <a:ext cx="752633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0821" name="Picture 5">
            <a:extLst>
              <a:ext uri="{FF2B5EF4-FFF2-40B4-BE49-F238E27FC236}">
                <a16:creationId xmlns:a16="http://schemas.microsoft.com/office/drawing/2014/main" id="{FB4C4D9A-F649-4860-BC4F-10D28F41D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136775"/>
            <a:ext cx="4462463" cy="47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0822" name="Text Box 6">
            <a:extLst>
              <a:ext uri="{FF2B5EF4-FFF2-40B4-BE49-F238E27FC236}">
                <a16:creationId xmlns:a16="http://schemas.microsoft.com/office/drawing/2014/main" id="{B74303B6-9E2D-4FD4-823E-CC0B54EBE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2417763"/>
            <a:ext cx="3881438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Hence, given a system function, there are many ways to implement it.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There are equivalent when infinite-precision arithmetic is used. However, their behavior with finite-precision arithmetic can be quite different.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0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0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053" name="Group 5">
            <a:extLst>
              <a:ext uri="{FF2B5EF4-FFF2-40B4-BE49-F238E27FC236}">
                <a16:creationId xmlns:a16="http://schemas.microsoft.com/office/drawing/2014/main" id="{8A561A4E-9079-4609-A3AA-79525F6CD258}"/>
              </a:ext>
            </a:extLst>
          </p:cNvPr>
          <p:cNvGrpSpPr>
            <a:grpSpLocks/>
          </p:cNvGrpSpPr>
          <p:nvPr/>
        </p:nvGrpSpPr>
        <p:grpSpPr bwMode="auto">
          <a:xfrm>
            <a:off x="5119688" y="4216400"/>
            <a:ext cx="3705225" cy="1419225"/>
            <a:chOff x="1476" y="1036"/>
            <a:chExt cx="2334" cy="894"/>
          </a:xfrm>
        </p:grpSpPr>
        <p:pic>
          <p:nvPicPr>
            <p:cNvPr id="16391" name="Picture 2">
              <a:extLst>
                <a:ext uri="{FF2B5EF4-FFF2-40B4-BE49-F238E27FC236}">
                  <a16:creationId xmlns:a16="http://schemas.microsoft.com/office/drawing/2014/main" id="{03B5BC82-6DAA-4548-BF7E-A06B77294D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6" y="1036"/>
              <a:ext cx="2334" cy="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2" name="Text Box 3">
              <a:extLst>
                <a:ext uri="{FF2B5EF4-FFF2-40B4-BE49-F238E27FC236}">
                  <a16:creationId xmlns:a16="http://schemas.microsoft.com/office/drawing/2014/main" id="{AF53C2FA-F798-4209-BCAE-AECE8BB82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6" y="1699"/>
              <a:ext cx="17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/>
                <a:t>A non-computable system</a:t>
              </a:r>
            </a:p>
          </p:txBody>
        </p:sp>
      </p:grpSp>
      <p:sp>
        <p:nvSpPr>
          <p:cNvPr id="258052" name="Text Box 4">
            <a:extLst>
              <a:ext uri="{FF2B5EF4-FFF2-40B4-BE49-F238E27FC236}">
                <a16:creationId xmlns:a16="http://schemas.microsoft.com/office/drawing/2014/main" id="{4CAD7C12-B075-4224-A043-527973D41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239713"/>
            <a:ext cx="7762875" cy="263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While the signal flow graph is an efficient way to represent a difference equation, not all of its instances are realizable: 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 a system function has poles, a corresponding signal flow graph will have feedback loops.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 signal flow graph is computable if all loops contain at least one unit delay element. Eg.</a:t>
            </a:r>
          </a:p>
        </p:txBody>
      </p:sp>
      <p:sp>
        <p:nvSpPr>
          <p:cNvPr id="258058" name="Text Box 10">
            <a:extLst>
              <a:ext uri="{FF2B5EF4-FFF2-40B4-BE49-F238E27FC236}">
                <a16:creationId xmlns:a16="http://schemas.microsoft.com/office/drawing/2014/main" id="{0BE34EEE-5A1E-41FE-B161-4B261762D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0" y="6491288"/>
            <a:ext cx="231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Computable systems</a:t>
            </a:r>
          </a:p>
        </p:txBody>
      </p:sp>
      <p:pic>
        <p:nvPicPr>
          <p:cNvPr id="258059" name="Picture 11">
            <a:extLst>
              <a:ext uri="{FF2B5EF4-FFF2-40B4-BE49-F238E27FC236}">
                <a16:creationId xmlns:a16="http://schemas.microsoft.com/office/drawing/2014/main" id="{20F3B749-C30C-48E5-994C-011627C52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8" y="3021013"/>
            <a:ext cx="32480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8060" name="Picture 12">
            <a:extLst>
              <a:ext uri="{FF2B5EF4-FFF2-40B4-BE49-F238E27FC236}">
                <a16:creationId xmlns:a16="http://schemas.microsoft.com/office/drawing/2014/main" id="{EB05BAAF-E606-49EA-98E5-590038C09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4322763"/>
            <a:ext cx="424815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8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8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8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8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8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8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8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8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8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8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ext Box 2">
            <a:extLst>
              <a:ext uri="{FF2B5EF4-FFF2-40B4-BE49-F238E27FC236}">
                <a16:creationId xmlns:a16="http://schemas.microsoft.com/office/drawing/2014/main" id="{6DA24E2A-B73B-41AE-B816-C64D360F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627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Circular Convolution (for DFT) </a:t>
            </a: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Time-domain convolution implies frequency domain multiplication. This property is valid for continuous Fourier transform, Fourier series, and DTFT, but is not exactly true for DFT.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The DFT pair considered hereafter (following Openheim’s book, where the 1/N is put on the inverse-transform side):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 W</a:t>
            </a:r>
            <a:r>
              <a:rPr lang="en-US" altLang="zh-TW" sz="2200" baseline="-25000">
                <a:latin typeface="Comic Sans MS" panose="030F0702030302020204" pitchFamily="66" charset="0"/>
              </a:rPr>
              <a:t>N </a:t>
            </a:r>
            <a:r>
              <a:rPr lang="en-US" altLang="zh-TW" sz="2200">
                <a:latin typeface="Comic Sans MS" panose="030F0702030302020204" pitchFamily="66" charset="0"/>
              </a:rPr>
              <a:t>= e</a:t>
            </a:r>
            <a:r>
              <a:rPr lang="en-US" altLang="zh-TW" sz="2200" baseline="30000">
                <a:latin typeface="Comic Sans MS" panose="030F0702030302020204" pitchFamily="66" charset="0"/>
                <a:sym typeface="Symbol" panose="05050102010706020507" pitchFamily="18" charset="2"/>
              </a:rPr>
              <a:t>j</a:t>
            </a:r>
            <a:r>
              <a:rPr lang="en-US" altLang="zh-TW" sz="2200" baseline="30000">
                <a:latin typeface="Comic Sans MS" panose="030F0702030302020204" pitchFamily="66" charset="0"/>
              </a:rPr>
              <a:t>2</a:t>
            </a:r>
            <a:r>
              <a:rPr lang="en-US" altLang="zh-TW" sz="2200" baseline="30000">
                <a:latin typeface="Comic Sans MS" panose="030F0702030302020204" pitchFamily="66" charset="0"/>
                <a:sym typeface="Symbol" panose="05050102010706020507" pitchFamily="18" charset="2"/>
              </a:rPr>
              <a:t>/N</a:t>
            </a:r>
            <a:r>
              <a:rPr lang="en-US" altLang="zh-TW" sz="2200">
                <a:latin typeface="Comic Sans MS" panose="030F0702030302020204" pitchFamily="66" charset="0"/>
              </a:rPr>
              <a:t> is a root of the equation </a:t>
            </a:r>
            <a:r>
              <a:rPr lang="en-US" altLang="zh-TW" sz="2200" b="1">
                <a:latin typeface="Comic Sans MS" panose="030F0702030302020204" pitchFamily="66" charset="0"/>
              </a:rPr>
              <a:t>W</a:t>
            </a:r>
            <a:r>
              <a:rPr lang="en-US" altLang="zh-TW" sz="2200" baseline="30000">
                <a:latin typeface="Comic Sans MS" panose="030F0702030302020204" pitchFamily="66" charset="0"/>
              </a:rPr>
              <a:t>N</a:t>
            </a:r>
            <a:r>
              <a:rPr lang="en-US" altLang="zh-TW" sz="2200">
                <a:latin typeface="Comic Sans MS" panose="030F0702030302020204" pitchFamily="66" charset="0"/>
              </a:rPr>
              <a:t>=1.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graphicFrame>
        <p:nvGraphicFramePr>
          <p:cNvPr id="244740" name="Object 4">
            <a:extLst>
              <a:ext uri="{FF2B5EF4-FFF2-40B4-BE49-F238E27FC236}">
                <a16:creationId xmlns:a16="http://schemas.microsoft.com/office/drawing/2014/main" id="{C132BB0D-7653-4A8F-94AC-7CA8A869A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3238" y="3524250"/>
          <a:ext cx="5703887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方程式" r:id="rId3" imgW="2501900" imgH="431800" progId="Equation.3">
                  <p:embed/>
                </p:oleObj>
              </mc:Choice>
              <mc:Fallback>
                <p:oleObj name="方程式" r:id="rId3" imgW="25019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3524250"/>
                        <a:ext cx="5703887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1" name="Object 5">
            <a:extLst>
              <a:ext uri="{FF2B5EF4-FFF2-40B4-BE49-F238E27FC236}">
                <a16:creationId xmlns:a16="http://schemas.microsoft.com/office/drawing/2014/main" id="{B41344AA-7ABD-45A3-94A0-86B610A419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2613" y="4486275"/>
          <a:ext cx="62261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よ祘Α" r:id="rId5" imgW="2730500" imgH="431800" progId="Equation.3">
                  <p:embed/>
                </p:oleObj>
              </mc:Choice>
              <mc:Fallback>
                <p:oleObj name="よ祘Α" r:id="rId5" imgW="27305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4486275"/>
                        <a:ext cx="622617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4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4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4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4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4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4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Text Box 2">
            <a:extLst>
              <a:ext uri="{FF2B5EF4-FFF2-40B4-BE49-F238E27FC236}">
                <a16:creationId xmlns:a16="http://schemas.microsoft.com/office/drawing/2014/main" id="{48CEB07A-324E-439E-A955-4B75C83EB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459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Circular Convolution (for DFT) </a:t>
            </a: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For DFT, time domain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circular convolution</a:t>
            </a:r>
            <a:r>
              <a:rPr lang="en-US" altLang="zh-TW" sz="2200">
                <a:latin typeface="Comic Sans MS" panose="030F0702030302020204" pitchFamily="66" charset="0"/>
              </a:rPr>
              <a:t> implies frequency domain multiplication, and vice versa.</a:t>
            </a:r>
          </a:p>
          <a:p>
            <a:pPr lvl="1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 </a:t>
            </a:r>
            <a:r>
              <a:rPr lang="en-US" altLang="zh-TW" sz="2200">
                <a:latin typeface="Comic Sans MS" panose="030F0702030302020204" pitchFamily="66" charset="0"/>
              </a:rPr>
              <a:t>Consider a periodic sequence. Its DTFT is both periodic and discrete in frequency. Multiplication in the frequency domain results in a convolution of the two corresponding periodic sequences in the time domain. Now let’s consider a single period of the resulted sequence. Since the two sequences are both periodic, the convolution appears as ‘folding’ the rear of a sequence to the front one by one, and superimposing the inner products so obtained, in a single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4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4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>
            <a:extLst>
              <a:ext uri="{FF2B5EF4-FFF2-40B4-BE49-F238E27FC236}">
                <a16:creationId xmlns:a16="http://schemas.microsoft.com/office/drawing/2014/main" id="{959644BC-5F73-46B5-A505-77F22163F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25" y="0"/>
            <a:ext cx="4970463" cy="646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4">
            <a:extLst>
              <a:ext uri="{FF2B5EF4-FFF2-40B4-BE49-F238E27FC236}">
                <a16:creationId xmlns:a16="http://schemas.microsoft.com/office/drawing/2014/main" id="{AF8E5333-D55F-40D1-9FE9-C0C50B5AC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8" y="6461125"/>
            <a:ext cx="4568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Convolution of two periodic sequences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ext Box 2">
            <a:extLst>
              <a:ext uri="{FF2B5EF4-FFF2-40B4-BE49-F238E27FC236}">
                <a16:creationId xmlns:a16="http://schemas.microsoft.com/office/drawing/2014/main" id="{617C5576-2755-4780-A172-46C333499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584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Circular convolution (definition)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Symbol for representing circular convolution:  or </a:t>
            </a:r>
            <a:r>
              <a:rPr lang="en-US" altLang="zh-TW" sz="2000" i="1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 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 the DFT of x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[n], x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[n], and x</a:t>
            </a:r>
            <a:r>
              <a:rPr lang="en-US" altLang="zh-TW" sz="2200" baseline="-25000">
                <a:latin typeface="Comic Sans MS" panose="030F0702030302020204" pitchFamily="66" charset="0"/>
              </a:rPr>
              <a:t>3</a:t>
            </a:r>
            <a:r>
              <a:rPr lang="en-US" altLang="zh-TW" sz="2200">
                <a:latin typeface="Comic Sans MS" panose="030F0702030302020204" pitchFamily="66" charset="0"/>
              </a:rPr>
              <a:t>[n] are X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[k], X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[k], and X</a:t>
            </a:r>
            <a:r>
              <a:rPr lang="en-US" altLang="zh-TW" sz="2200" baseline="-25000">
                <a:latin typeface="Comic Sans MS" panose="030F0702030302020204" pitchFamily="66" charset="0"/>
              </a:rPr>
              <a:t>3</a:t>
            </a:r>
            <a:r>
              <a:rPr lang="en-US" altLang="zh-TW" sz="2200">
                <a:latin typeface="Comic Sans MS" panose="030F0702030302020204" pitchFamily="66" charset="0"/>
              </a:rPr>
              <a:t>[k], respectively.</a:t>
            </a:r>
            <a:endParaRPr lang="en-US" altLang="zh-TW" sz="1800"/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Time domain circular convolution implies frequency domain multiplication: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Time domain multiplication implies frequency domain circular convolution (with 1/N amplitude reduction):</a:t>
            </a:r>
          </a:p>
        </p:txBody>
      </p:sp>
      <p:graphicFrame>
        <p:nvGraphicFramePr>
          <p:cNvPr id="271363" name="Object 3">
            <a:extLst>
              <a:ext uri="{FF2B5EF4-FFF2-40B4-BE49-F238E27FC236}">
                <a16:creationId xmlns:a16="http://schemas.microsoft.com/office/drawing/2014/main" id="{747A205C-6034-42F7-B23C-B511BB685A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0" y="1003300"/>
          <a:ext cx="696277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方程式" r:id="rId3" imgW="3263900" imgH="660400" progId="Equation.3">
                  <p:embed/>
                </p:oleObj>
              </mc:Choice>
              <mc:Fallback>
                <p:oleObj name="方程式" r:id="rId3" imgW="3263900" imgH="660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003300"/>
                        <a:ext cx="6962775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1367" name="Group 7">
            <a:extLst>
              <a:ext uri="{FF2B5EF4-FFF2-40B4-BE49-F238E27FC236}">
                <a16:creationId xmlns:a16="http://schemas.microsoft.com/office/drawing/2014/main" id="{58A9030A-609A-4D85-A643-0188793FF735}"/>
              </a:ext>
            </a:extLst>
          </p:cNvPr>
          <p:cNvGrpSpPr>
            <a:grpSpLocks/>
          </p:cNvGrpSpPr>
          <p:nvPr/>
        </p:nvGrpSpPr>
        <p:grpSpPr bwMode="auto">
          <a:xfrm>
            <a:off x="4632325" y="2371725"/>
            <a:ext cx="3503613" cy="519113"/>
            <a:chOff x="2918" y="1494"/>
            <a:chExt cx="2207" cy="327"/>
          </a:xfrm>
        </p:grpSpPr>
        <p:sp>
          <p:nvSpPr>
            <p:cNvPr id="20488" name="AutoShape 4">
              <a:extLst>
                <a:ext uri="{FF2B5EF4-FFF2-40B4-BE49-F238E27FC236}">
                  <a16:creationId xmlns:a16="http://schemas.microsoft.com/office/drawing/2014/main" id="{B3E49547-899C-44A7-A9B9-2CF41791A16C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965" y="447"/>
              <a:ext cx="114" cy="2207"/>
            </a:xfrm>
            <a:prstGeom prst="leftBrace">
              <a:avLst>
                <a:gd name="adj1" fmla="val 161330"/>
                <a:gd name="adj2" fmla="val 50000"/>
              </a:avLst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489" name="Text Box 5">
              <a:extLst>
                <a:ext uri="{FF2B5EF4-FFF2-40B4-BE49-F238E27FC236}">
                  <a16:creationId xmlns:a16="http://schemas.microsoft.com/office/drawing/2014/main" id="{65989915-34DF-474E-B94F-A8A3E3732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3" y="1590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FF0000"/>
                  </a:solidFill>
                </a:rPr>
                <a:t>circular convolution</a:t>
              </a:r>
            </a:p>
          </p:txBody>
        </p:sp>
      </p:grpSp>
      <p:sp>
        <p:nvSpPr>
          <p:cNvPr id="271366" name="Oval 6">
            <a:extLst>
              <a:ext uri="{FF2B5EF4-FFF2-40B4-BE49-F238E27FC236}">
                <a16:creationId xmlns:a16="http://schemas.microsoft.com/office/drawing/2014/main" id="{3E4C2A01-C2B4-466A-B859-A1A5A7FA7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294063"/>
            <a:ext cx="276225" cy="258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271368" name="Object 8">
            <a:extLst>
              <a:ext uri="{FF2B5EF4-FFF2-40B4-BE49-F238E27FC236}">
                <a16:creationId xmlns:a16="http://schemas.microsoft.com/office/drawing/2014/main" id="{991ECBB7-7445-4CBA-84B5-0DDDDFD3C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2688" y="4999038"/>
          <a:ext cx="57435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方程式" r:id="rId5" imgW="2692400" imgH="228600" progId="Equation.3">
                  <p:embed/>
                </p:oleObj>
              </mc:Choice>
              <mc:Fallback>
                <p:oleObj name="方程式" r:id="rId5" imgW="26924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4999038"/>
                        <a:ext cx="57435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9" name="Object 9">
            <a:extLst>
              <a:ext uri="{FF2B5EF4-FFF2-40B4-BE49-F238E27FC236}">
                <a16:creationId xmlns:a16="http://schemas.microsoft.com/office/drawing/2014/main" id="{12403686-61F8-42E2-BEE9-B975EF781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0625" y="6016625"/>
          <a:ext cx="60960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方程式" r:id="rId7" imgW="2857500" imgH="393700" progId="Equation.3">
                  <p:embed/>
                </p:oleObj>
              </mc:Choice>
              <mc:Fallback>
                <p:oleObj name="方程式" r:id="rId7" imgW="2857500" imgH="393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6016625"/>
                        <a:ext cx="60960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1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1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1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1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1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1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1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1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Text Box 2">
            <a:extLst>
              <a:ext uri="{FF2B5EF4-FFF2-40B4-BE49-F238E27FC236}">
                <a16:creationId xmlns:a16="http://schemas.microsoft.com/office/drawing/2014/main" id="{1023D113-058D-490C-BD83-156DB401A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latin typeface="Comic Sans MS" panose="030F0702030302020204" pitchFamily="66" charset="0"/>
              </a:rPr>
              <a:t>On the z-domain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latin typeface="Comic Sans MS" panose="030F0702030302020204" pitchFamily="66" charset="0"/>
              </a:rPr>
              <a:t>or equivalently </a:t>
            </a:r>
          </a:p>
        </p:txBody>
      </p:sp>
      <p:graphicFrame>
        <p:nvGraphicFramePr>
          <p:cNvPr id="245764" name="Object 4">
            <a:extLst>
              <a:ext uri="{FF2B5EF4-FFF2-40B4-BE49-F238E27FC236}">
                <a16:creationId xmlns:a16="http://schemas.microsoft.com/office/drawing/2014/main" id="{4BDE5A95-2323-4164-B67E-D00A3EB227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0" y="1104900"/>
          <a:ext cx="5938838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方程式" r:id="rId3" imgW="2870200" imgH="647700" progId="Equation.3">
                  <p:embed/>
                </p:oleObj>
              </mc:Choice>
              <mc:Fallback>
                <p:oleObj name="方程式" r:id="rId3" imgW="2870200" imgH="647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104900"/>
                        <a:ext cx="5938838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6" name="Object 6">
            <a:extLst>
              <a:ext uri="{FF2B5EF4-FFF2-40B4-BE49-F238E27FC236}">
                <a16:creationId xmlns:a16="http://schemas.microsoft.com/office/drawing/2014/main" id="{E66CAB82-383D-43AA-B8A6-F67CB1AB9D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9600" y="3214688"/>
          <a:ext cx="467677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方程式" r:id="rId5" imgW="2260600" imgH="457200" progId="Equation.3">
                  <p:embed/>
                </p:oleObj>
              </mc:Choice>
              <mc:Fallback>
                <p:oleObj name="方程式" r:id="rId5" imgW="22606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214688"/>
                        <a:ext cx="4676775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7" name="Object 7">
            <a:extLst>
              <a:ext uri="{FF2B5EF4-FFF2-40B4-BE49-F238E27FC236}">
                <a16:creationId xmlns:a16="http://schemas.microsoft.com/office/drawing/2014/main" id="{088C9619-762D-49C7-97B0-14ABAFA3A7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8325" y="4406900"/>
          <a:ext cx="4965700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方程式" r:id="rId7" imgW="2400300" imgH="622300" progId="Equation.3">
                  <p:embed/>
                </p:oleObj>
              </mc:Choice>
              <mc:Fallback>
                <p:oleObj name="方程式" r:id="rId7" imgW="2400300" imgH="622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4406900"/>
                        <a:ext cx="4965700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ext Box 2">
            <a:extLst>
              <a:ext uri="{FF2B5EF4-FFF2-40B4-BE49-F238E27FC236}">
                <a16:creationId xmlns:a16="http://schemas.microsoft.com/office/drawing/2014/main" id="{0802A7E5-CAE4-4274-B6CE-C42D374EF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1982788"/>
            <a:ext cx="3881437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circular convolution with a delayed impulse sequence</a:t>
            </a:r>
          </a:p>
        </p:txBody>
      </p:sp>
      <p:graphicFrame>
        <p:nvGraphicFramePr>
          <p:cNvPr id="279562" name="Object 10">
            <a:extLst>
              <a:ext uri="{FF2B5EF4-FFF2-40B4-BE49-F238E27FC236}">
                <a16:creationId xmlns:a16="http://schemas.microsoft.com/office/drawing/2014/main" id="{A2FC061C-87F0-4327-A447-E26447FF14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688" y="3082925"/>
          <a:ext cx="39306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方程式" r:id="rId3" imgW="1841500" imgH="228600" progId="Equation.3">
                  <p:embed/>
                </p:oleObj>
              </mc:Choice>
              <mc:Fallback>
                <p:oleObj name="方程式" r:id="rId3" imgW="18415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3082925"/>
                        <a:ext cx="393065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08" name="Picture 12">
            <a:extLst>
              <a:ext uri="{FF2B5EF4-FFF2-40B4-BE49-F238E27FC236}">
                <a16:creationId xmlns:a16="http://schemas.microsoft.com/office/drawing/2014/main" id="{3F6DD6BE-9ED5-4837-9F95-41586A14B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463" y="206375"/>
            <a:ext cx="3722687" cy="665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9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E5BC872B-C189-4DC0-A746-C722AA2CD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39713"/>
            <a:ext cx="85566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circular convolution of two rectangular pulses</a:t>
            </a:r>
          </a:p>
        </p:txBody>
      </p:sp>
      <p:pic>
        <p:nvPicPr>
          <p:cNvPr id="280582" name="Picture 6">
            <a:extLst>
              <a:ext uri="{FF2B5EF4-FFF2-40B4-BE49-F238E27FC236}">
                <a16:creationId xmlns:a16="http://schemas.microsoft.com/office/drawing/2014/main" id="{9EE55828-38E2-4C12-A331-349083A7D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1020763"/>
            <a:ext cx="4332287" cy="533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0583" name="Text Box 7">
            <a:extLst>
              <a:ext uri="{FF2B5EF4-FFF2-40B4-BE49-F238E27FC236}">
                <a16:creationId xmlns:a16="http://schemas.microsoft.com/office/drawing/2014/main" id="{A806620D-D1A7-4023-915C-7685DE076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7013" y="6284913"/>
            <a:ext cx="6013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N-point circular convolution of two sequences of length 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>
            <a:extLst>
              <a:ext uri="{FF2B5EF4-FFF2-40B4-BE49-F238E27FC236}">
                <a16:creationId xmlns:a16="http://schemas.microsoft.com/office/drawing/2014/main" id="{C4567377-ED2F-4D23-A098-E974C93A2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39713"/>
            <a:ext cx="8556625" cy="210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circular convolution of two rectangular pulses (continue)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lvl="1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Given two sequences of length L, assume that we add L zeros on its end, making an N=2L point sequence – referred to as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zero padding</a:t>
            </a:r>
          </a:p>
        </p:txBody>
      </p:sp>
      <p:sp>
        <p:nvSpPr>
          <p:cNvPr id="281604" name="Text Box 4">
            <a:extLst>
              <a:ext uri="{FF2B5EF4-FFF2-40B4-BE49-F238E27FC236}">
                <a16:creationId xmlns:a16="http://schemas.microsoft.com/office/drawing/2014/main" id="{010CF9B5-1A1D-466E-B63E-CB57E1476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5907088"/>
            <a:ext cx="7340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N-point circular convolution of two sequences of length L, where N=2L.</a:t>
            </a:r>
          </a:p>
        </p:txBody>
      </p:sp>
      <p:pic>
        <p:nvPicPr>
          <p:cNvPr id="281605" name="Picture 5">
            <a:extLst>
              <a:ext uri="{FF2B5EF4-FFF2-40B4-BE49-F238E27FC236}">
                <a16:creationId xmlns:a16="http://schemas.microsoft.com/office/drawing/2014/main" id="{9A3DE57D-F906-4FCC-AFFC-A2EA6D5B4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2601913"/>
            <a:ext cx="5691187" cy="326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7" name="Text Box 3">
            <a:extLst>
              <a:ext uri="{FF2B5EF4-FFF2-40B4-BE49-F238E27FC236}">
                <a16:creationId xmlns:a16="http://schemas.microsoft.com/office/drawing/2014/main" id="{B05212AF-A600-4CD8-ACB1-60810BDCE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3" y="5734050"/>
            <a:ext cx="8420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N-point circular convolution of two sequences of length L, where N=2L (continue).</a:t>
            </a:r>
          </a:p>
        </p:txBody>
      </p:sp>
      <p:pic>
        <p:nvPicPr>
          <p:cNvPr id="24579" name="Picture 5">
            <a:extLst>
              <a:ext uri="{FF2B5EF4-FFF2-40B4-BE49-F238E27FC236}">
                <a16:creationId xmlns:a16="http://schemas.microsoft.com/office/drawing/2014/main" id="{EDC25F79-2407-4D7A-9722-4695BC797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54000"/>
            <a:ext cx="4765675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30" name="Text Box 6">
            <a:extLst>
              <a:ext uri="{FF2B5EF4-FFF2-40B4-BE49-F238E27FC236}">
                <a16:creationId xmlns:a16="http://schemas.microsoft.com/office/drawing/2014/main" id="{12BA150C-28DE-4604-A73F-8821A4D4A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6096000"/>
            <a:ext cx="8175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Note that by zero padding, we can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use circular convolution to compute convolution</a:t>
            </a:r>
            <a:r>
              <a:rPr lang="en-US" altLang="zh-TW" sz="2200">
                <a:latin typeface="Comic Sans MS" panose="030F0702030302020204" pitchFamily="66" charset="0"/>
              </a:rPr>
              <a:t> of two finite length sequences.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2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2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/>
      <p:bldP spid="282630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Text Box 2">
            <a:extLst>
              <a:ext uri="{FF2B5EF4-FFF2-40B4-BE49-F238E27FC236}">
                <a16:creationId xmlns:a16="http://schemas.microsoft.com/office/drawing/2014/main" id="{1A4294B5-E2E2-4868-9A78-368C6CAD6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618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FF0000"/>
                </a:solidFill>
                <a:latin typeface="Comic Sans MS" panose="030F0702030302020204" pitchFamily="66" charset="0"/>
              </a:rPr>
              <a:t>Some other properties involving circulation: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Time domain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circular shift</a:t>
            </a:r>
            <a:r>
              <a:rPr lang="en-US" altLang="zh-TW" sz="2200">
                <a:latin typeface="Comic Sans MS" panose="030F0702030302020204" pitchFamily="66" charset="0"/>
              </a:rPr>
              <a:t> implies frequency domain phase shift: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Duality property of DFT:</a:t>
            </a: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Since DFT and IDFT has very similar form, we have a duality property for DFT: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Then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274440" name="Object 8">
            <a:extLst>
              <a:ext uri="{FF2B5EF4-FFF2-40B4-BE49-F238E27FC236}">
                <a16:creationId xmlns:a16="http://schemas.microsoft.com/office/drawing/2014/main" id="{C6F3E5B5-0354-4305-B064-7886F553A4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763" y="2000250"/>
          <a:ext cx="80184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方程式" r:id="rId3" imgW="3759200" imgH="241300" progId="Equation.3">
                  <p:embed/>
                </p:oleObj>
              </mc:Choice>
              <mc:Fallback>
                <p:oleObj name="方程式" r:id="rId3" imgW="37592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2000250"/>
                        <a:ext cx="80184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4442" name="Object 10">
            <a:extLst>
              <a:ext uri="{FF2B5EF4-FFF2-40B4-BE49-F238E27FC236}">
                <a16:creationId xmlns:a16="http://schemas.microsoft.com/office/drawing/2014/main" id="{BFCC6468-07F3-40B0-A69D-1DED07B02A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9538" y="4083050"/>
          <a:ext cx="176053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方程式" r:id="rId5" imgW="825142" imgH="304668" progId="Equation.3">
                  <p:embed/>
                </p:oleObj>
              </mc:Choice>
              <mc:Fallback>
                <p:oleObj name="方程式" r:id="rId5" imgW="825142" imgH="30466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9538" y="4083050"/>
                        <a:ext cx="1760537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4443" name="Object 11">
            <a:extLst>
              <a:ext uri="{FF2B5EF4-FFF2-40B4-BE49-F238E27FC236}">
                <a16:creationId xmlns:a16="http://schemas.microsoft.com/office/drawing/2014/main" id="{F6EA2D00-2477-445F-A2F6-39DFB560A1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9388" y="5038725"/>
          <a:ext cx="4983162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方程式" r:id="rId7" imgW="2336800" imgH="317500" progId="Equation.3">
                  <p:embed/>
                </p:oleObj>
              </mc:Choice>
              <mc:Fallback>
                <p:oleObj name="方程式" r:id="rId7" imgW="2336800" imgH="317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8" y="5038725"/>
                        <a:ext cx="4983162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4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4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4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4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4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4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4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4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4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4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4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44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44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4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4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4F9786FD-84B9-41B4-ADF3-D7CA13656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DFT Properties:</a:t>
            </a:r>
          </a:p>
        </p:txBody>
      </p:sp>
      <p:pic>
        <p:nvPicPr>
          <p:cNvPr id="26627" name="Picture 7">
            <a:extLst>
              <a:ext uri="{FF2B5EF4-FFF2-40B4-BE49-F238E27FC236}">
                <a16:creationId xmlns:a16="http://schemas.microsoft.com/office/drawing/2014/main" id="{7DCD4A7C-A6B6-4A09-BAE4-6474B824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1131888"/>
            <a:ext cx="8667750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>
            <a:extLst>
              <a:ext uri="{FF2B5EF4-FFF2-40B4-BE49-F238E27FC236}">
                <a16:creationId xmlns:a16="http://schemas.microsoft.com/office/drawing/2014/main" id="{70B53B33-2747-4D06-983B-2F055CF17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762000"/>
            <a:ext cx="8521700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ext Box 2">
            <a:extLst>
              <a:ext uri="{FF2B5EF4-FFF2-40B4-BE49-F238E27FC236}">
                <a16:creationId xmlns:a16="http://schemas.microsoft.com/office/drawing/2014/main" id="{383ACD06-BC14-4928-B318-975F98495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831262" cy="63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Sampling the DTFT spectrum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We have seen that, for an M-point sequence, if we uniformly sample M points in its DTFT spectrum within [0, 2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</a:t>
            </a:r>
            <a:r>
              <a:rPr lang="en-US" altLang="zh-TW" sz="2200">
                <a:latin typeface="Comic Sans MS" panose="030F0702030302020204" pitchFamily="66" charset="0"/>
              </a:rPr>
              <a:t>], we can equivalently obtain its DFT.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What happen when we sample N points in the frequency domain [0, 2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</a:t>
            </a:r>
            <a:r>
              <a:rPr lang="en-US" altLang="zh-TW" sz="2200">
                <a:latin typeface="Comic Sans MS" panose="030F0702030302020204" pitchFamily="66" charset="0"/>
              </a:rPr>
              <a:t>], instead of M points? Let the samples be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We will have the following property: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which means that “frequency-domain sampling implies </a:t>
            </a:r>
            <a:r>
              <a:rPr lang="en-US" altLang="zh-TW" sz="2200">
                <a:solidFill>
                  <a:srgbClr val="FF0000"/>
                </a:solidFill>
                <a:latin typeface="Comic Sans MS" panose="030F0702030302020204" pitchFamily="66" charset="0"/>
              </a:rPr>
              <a:t>time domain aliasing</a:t>
            </a:r>
            <a:r>
              <a:rPr lang="en-US" altLang="zh-TW" sz="2200">
                <a:latin typeface="Comic Sans MS" panose="030F0702030302020204" pitchFamily="66" charset="0"/>
              </a:rPr>
              <a:t>.”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when N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 M, no aliasing will happen, and particular when N=M, we obtain DFT.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 when N &lt; M, aliasing (of nonzero values) happens.</a:t>
            </a:r>
            <a:endParaRPr lang="en-US" altLang="zh-TW" sz="2200">
              <a:latin typeface="Comic Sans MS" panose="030F0702030302020204" pitchFamily="66" charset="0"/>
            </a:endParaRPr>
          </a:p>
        </p:txBody>
      </p:sp>
      <p:graphicFrame>
        <p:nvGraphicFramePr>
          <p:cNvPr id="277510" name="Object 6">
            <a:extLst>
              <a:ext uri="{FF2B5EF4-FFF2-40B4-BE49-F238E27FC236}">
                <a16:creationId xmlns:a16="http://schemas.microsoft.com/office/drawing/2014/main" id="{6B235C8B-A3D5-4B3B-91B8-49C6CB7642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6163" y="2892425"/>
          <a:ext cx="74358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方程式" r:id="rId3" imgW="3238500" imgH="279400" progId="Equation.3">
                  <p:embed/>
                </p:oleObj>
              </mc:Choice>
              <mc:Fallback>
                <p:oleObj name="方程式" r:id="rId3" imgW="32385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2892425"/>
                        <a:ext cx="743585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11" name="Object 7">
            <a:extLst>
              <a:ext uri="{FF2B5EF4-FFF2-40B4-BE49-F238E27FC236}">
                <a16:creationId xmlns:a16="http://schemas.microsoft.com/office/drawing/2014/main" id="{792E00FE-49FF-4C95-BD93-A200BC4E5F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1188" y="4127500"/>
          <a:ext cx="55483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方程式" r:id="rId5" imgW="2527300" imgH="431800" progId="Equation.3">
                  <p:embed/>
                </p:oleObj>
              </mc:Choice>
              <mc:Fallback>
                <p:oleObj name="方程式" r:id="rId5" imgW="25273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4127500"/>
                        <a:ext cx="5548312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7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7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7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7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7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7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7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7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7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7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7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7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7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7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ext Box 2">
            <a:extLst>
              <a:ext uri="{FF2B5EF4-FFF2-40B4-BE49-F238E27FC236}">
                <a16:creationId xmlns:a16="http://schemas.microsoft.com/office/drawing/2014/main" id="{366E822E-A4FC-451A-AA71-044B199F0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80963"/>
            <a:ext cx="8831262" cy="677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Linear Convolution Using DFT </a:t>
            </a: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Recall that linear convolution is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when the lengths of x1[n] and x2[n] are L and P, respectively the length of x3[n] is L+P-1.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Thus a useful property is that the circular convolution of two finite-length sequences (with lengths being L and P respectively) is equivalent to linear convolution of the two N-point (N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 </a:t>
            </a:r>
            <a:r>
              <a:rPr lang="en-US" altLang="zh-TW" sz="2200">
                <a:latin typeface="Comic Sans MS" panose="030F0702030302020204" pitchFamily="66" charset="0"/>
              </a:rPr>
              <a:t>L+P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 sequences obtained by zero padding.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Another useful property is that we can perform circular convolution and see how many points remain the same as those of linear convolution. When P &lt; L and an L-point circular convolution is performed, the first (P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 points are corrupted by circulation, and the remaining points from n=p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 to n=L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 (ie. The last L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P+1 points) are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not</a:t>
            </a:r>
            <a:r>
              <a:rPr lang="en-US" altLang="zh-TW" sz="2200">
                <a:latin typeface="Comic Sans MS" panose="030F0702030302020204" pitchFamily="66" charset="0"/>
              </a:rPr>
              <a:t> corrupted (ie., the last L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P+1 points remain the same as the linear convolution result).</a:t>
            </a:r>
          </a:p>
        </p:txBody>
      </p:sp>
      <p:graphicFrame>
        <p:nvGraphicFramePr>
          <p:cNvPr id="273412" name="Object 4">
            <a:extLst>
              <a:ext uri="{FF2B5EF4-FFF2-40B4-BE49-F238E27FC236}">
                <a16:creationId xmlns:a16="http://schemas.microsoft.com/office/drawing/2014/main" id="{90BF92EE-4B48-4C6D-9479-7A7E177872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0975" y="1350963"/>
          <a:ext cx="338613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方程式" r:id="rId3" imgW="1587500" imgH="431800" progId="Equation.3">
                  <p:embed/>
                </p:oleObj>
              </mc:Choice>
              <mc:Fallback>
                <p:oleObj name="方程式" r:id="rId3" imgW="15875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1350963"/>
                        <a:ext cx="3386138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3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3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3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3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3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3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3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3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>
            <a:extLst>
              <a:ext uri="{FF2B5EF4-FFF2-40B4-BE49-F238E27FC236}">
                <a16:creationId xmlns:a16="http://schemas.microsoft.com/office/drawing/2014/main" id="{3EAFE6CD-D185-43B5-9AF6-1E0FF2823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601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Block convolution (for implementing an FIR filter)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FIR filtering is equal to the linear convolution of a (possibly) infinite-length sequence.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To avoid delay in processing, and also to make efficient computation, we would like to segment the signal into sections of length L. Each L-length sequence can then be convolved with the finite-length impulse response and the filtered sections fitted together in an appropriate way. – called </a:t>
            </a:r>
            <a:r>
              <a:rPr lang="en-US" altLang="zh-TW" sz="2200">
                <a:solidFill>
                  <a:srgbClr val="FF0000"/>
                </a:solidFill>
                <a:latin typeface="Comic Sans MS" panose="030F0702030302020204" pitchFamily="66" charset="0"/>
              </a:rPr>
              <a:t>block convolution</a:t>
            </a:r>
            <a:r>
              <a:rPr lang="en-US" altLang="zh-TW" sz="220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When each section is sufficiently large, we usually use circular convolution (instead of linear convolution) to compute each section. (since it will be shown that there are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fast algorithms</a:t>
            </a:r>
            <a:r>
              <a:rPr lang="en-US" altLang="zh-TW" sz="2200">
                <a:latin typeface="Comic Sans MS" panose="030F0702030302020204" pitchFamily="66" charset="0"/>
              </a:rPr>
              <a:t>, fast Fourier transform (FFT), to compute circular convolutions highly efficiently)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Two methods for circular-convolution-based block convolution: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solidFill>
                  <a:srgbClr val="FF0000"/>
                </a:solidFill>
                <a:latin typeface="Comic Sans MS" panose="030F0702030302020204" pitchFamily="66" charset="0"/>
              </a:rPr>
              <a:t>Overlapping-add</a:t>
            </a:r>
            <a:r>
              <a:rPr lang="en-US" altLang="zh-TW" sz="2200">
                <a:latin typeface="Comic Sans MS" panose="030F0702030302020204" pitchFamily="66" charset="0"/>
              </a:rPr>
              <a:t> method and </a:t>
            </a:r>
            <a:r>
              <a:rPr lang="en-US" altLang="zh-TW" sz="2200">
                <a:solidFill>
                  <a:srgbClr val="FF0000"/>
                </a:solidFill>
                <a:latin typeface="Comic Sans MS" panose="030F0702030302020204" pitchFamily="66" charset="0"/>
              </a:rPr>
              <a:t>overlapping-save</a:t>
            </a:r>
            <a:r>
              <a:rPr lang="en-US" altLang="zh-TW" sz="2200">
                <a:latin typeface="Comic Sans MS" panose="030F0702030302020204" pitchFamily="66" charset="0"/>
              </a:rPr>
              <a:t>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3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3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3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3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Text Box 2">
            <a:extLst>
              <a:ext uri="{FF2B5EF4-FFF2-40B4-BE49-F238E27FC236}">
                <a16:creationId xmlns:a16="http://schemas.microsoft.com/office/drawing/2014/main" id="{ADDCADC5-6A8A-40A4-811D-9CA282A70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8" y="377825"/>
            <a:ext cx="8556625" cy="444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By changing the order of H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 and H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, onsider the equivalence on the z-domain: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Let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Then </a:t>
            </a:r>
          </a:p>
        </p:txBody>
      </p:sp>
      <p:graphicFrame>
        <p:nvGraphicFramePr>
          <p:cNvPr id="246787" name="Object 3">
            <a:extLst>
              <a:ext uri="{FF2B5EF4-FFF2-40B4-BE49-F238E27FC236}">
                <a16:creationId xmlns:a16="http://schemas.microsoft.com/office/drawing/2014/main" id="{C95EF599-E637-454A-A783-F02B7462E5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6100" y="1171575"/>
          <a:ext cx="25749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方程式" r:id="rId3" imgW="1244060" imgH="215806" progId="Equation.3">
                  <p:embed/>
                </p:oleObj>
              </mc:Choice>
              <mc:Fallback>
                <p:oleObj name="方程式" r:id="rId3" imgW="1244060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171575"/>
                        <a:ext cx="25749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8" name="Object 4">
            <a:extLst>
              <a:ext uri="{FF2B5EF4-FFF2-40B4-BE49-F238E27FC236}">
                <a16:creationId xmlns:a16="http://schemas.microsoft.com/office/drawing/2014/main" id="{E8D9E5AE-BB3A-46EA-A2ED-95AB04E8C7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8600" y="2041525"/>
          <a:ext cx="247015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方程式" r:id="rId5" imgW="1193800" imgH="457200" progId="Equation.3">
                  <p:embed/>
                </p:oleObj>
              </mc:Choice>
              <mc:Fallback>
                <p:oleObj name="方程式" r:id="rId5" imgW="11938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2041525"/>
                        <a:ext cx="2470150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9" name="Object 5">
            <a:extLst>
              <a:ext uri="{FF2B5EF4-FFF2-40B4-BE49-F238E27FC236}">
                <a16:creationId xmlns:a16="http://schemas.microsoft.com/office/drawing/2014/main" id="{AD929493-CF98-4596-9602-5756EC0889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4350" y="1973263"/>
          <a:ext cx="2889250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方程式" r:id="rId7" imgW="1397000" imgH="622300" progId="Equation.3">
                  <p:embed/>
                </p:oleObj>
              </mc:Choice>
              <mc:Fallback>
                <p:oleObj name="方程式" r:id="rId7" imgW="1397000" imgH="622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973263"/>
                        <a:ext cx="2889250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0" name="Object 6">
            <a:extLst>
              <a:ext uri="{FF2B5EF4-FFF2-40B4-BE49-F238E27FC236}">
                <a16:creationId xmlns:a16="http://schemas.microsoft.com/office/drawing/2014/main" id="{69DBF276-CE0F-439D-A356-0DDCC5BFDA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5763" y="3332163"/>
          <a:ext cx="5148262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方程式" r:id="rId9" imgW="2489200" imgH="622300" progId="Equation.3">
                  <p:embed/>
                </p:oleObj>
              </mc:Choice>
              <mc:Fallback>
                <p:oleObj name="方程式" r:id="rId9" imgW="2489200" imgH="622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763" y="3332163"/>
                        <a:ext cx="5148262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2" name="Object 8">
            <a:extLst>
              <a:ext uri="{FF2B5EF4-FFF2-40B4-BE49-F238E27FC236}">
                <a16:creationId xmlns:a16="http://schemas.microsoft.com/office/drawing/2014/main" id="{DF6803EE-AE0A-47B5-B6C1-18419381B7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9913" y="4829175"/>
          <a:ext cx="4678362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方程式" r:id="rId11" imgW="2260600" imgH="457200" progId="Equation.3">
                  <p:embed/>
                </p:oleObj>
              </mc:Choice>
              <mc:Fallback>
                <p:oleObj name="方程式" r:id="rId11" imgW="22606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4829175"/>
                        <a:ext cx="4678362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6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67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67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2">
            <a:extLst>
              <a:ext uri="{FF2B5EF4-FFF2-40B4-BE49-F238E27FC236}">
                <a16:creationId xmlns:a16="http://schemas.microsoft.com/office/drawing/2014/main" id="{BF7ED6B6-5D8B-4072-87D0-2657CB2C8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63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Overlapping-add method (for implementing an FIR filter)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When segmenting into L-length segments, the signal x[n] can be represented as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Because convolution is an LTI operation, it follows that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Since x</a:t>
            </a:r>
            <a:r>
              <a:rPr lang="en-US" altLang="zh-TW" sz="2200" baseline="-25000">
                <a:latin typeface="Comic Sans MS" panose="030F0702030302020204" pitchFamily="66" charset="0"/>
              </a:rPr>
              <a:t>r</a:t>
            </a:r>
            <a:r>
              <a:rPr lang="en-US" altLang="zh-TW" sz="2200">
                <a:latin typeface="Comic Sans MS" panose="030F0702030302020204" pitchFamily="66" charset="0"/>
              </a:rPr>
              <a:t>[n] is of length L and h[n] is of length P, each y</a:t>
            </a:r>
            <a:r>
              <a:rPr lang="en-US" altLang="zh-TW" sz="2200" baseline="-25000">
                <a:latin typeface="Comic Sans MS" panose="030F0702030302020204" pitchFamily="66" charset="0"/>
              </a:rPr>
              <a:t>r</a:t>
            </a:r>
            <a:r>
              <a:rPr lang="en-US" altLang="zh-TW" sz="2200">
                <a:latin typeface="Comic Sans MS" panose="030F0702030302020204" pitchFamily="66" charset="0"/>
              </a:rPr>
              <a:t>[n] has length (L+P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So, we can use zero-padding to form two N point sequences, N=L+P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1, for both x</a:t>
            </a:r>
            <a:r>
              <a:rPr lang="en-US" altLang="zh-TW" sz="2200" baseline="-25000">
                <a:latin typeface="Comic Sans MS" panose="030F0702030302020204" pitchFamily="66" charset="0"/>
              </a:rPr>
              <a:t>r</a:t>
            </a:r>
            <a:r>
              <a:rPr lang="en-US" altLang="zh-TW" sz="2200">
                <a:latin typeface="Comic Sans MS" panose="030F0702030302020204" pitchFamily="66" charset="0"/>
              </a:rPr>
              <a:t>[n] and h[n]. Performing N-point circular convolution (instead of linear convolution) to compute y</a:t>
            </a:r>
            <a:r>
              <a:rPr lang="en-US" altLang="zh-TW" sz="2200" baseline="-25000">
                <a:latin typeface="Comic Sans MS" panose="030F0702030302020204" pitchFamily="66" charset="0"/>
              </a:rPr>
              <a:t>r</a:t>
            </a:r>
            <a:r>
              <a:rPr lang="en-US" altLang="zh-TW" sz="2200">
                <a:latin typeface="Comic Sans MS" panose="030F0702030302020204" pitchFamily="66" charset="0"/>
              </a:rPr>
              <a:t>[n].</a:t>
            </a:r>
          </a:p>
        </p:txBody>
      </p:sp>
      <p:graphicFrame>
        <p:nvGraphicFramePr>
          <p:cNvPr id="284675" name="Object 3">
            <a:extLst>
              <a:ext uri="{FF2B5EF4-FFF2-40B4-BE49-F238E27FC236}">
                <a16:creationId xmlns:a16="http://schemas.microsoft.com/office/drawing/2014/main" id="{87D08BEE-45AD-4737-88D9-1EA8F82CD7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5138" y="1333500"/>
          <a:ext cx="2681287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方程式" r:id="rId3" imgW="1257300" imgH="431800" progId="Equation.3">
                  <p:embed/>
                </p:oleObj>
              </mc:Choice>
              <mc:Fallback>
                <p:oleObj name="方程式" r:id="rId3" imgW="1257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1333500"/>
                        <a:ext cx="2681287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76" name="Object 4">
            <a:extLst>
              <a:ext uri="{FF2B5EF4-FFF2-40B4-BE49-F238E27FC236}">
                <a16:creationId xmlns:a16="http://schemas.microsoft.com/office/drawing/2014/main" id="{DD763F05-F48E-4C98-986B-17E3D99C80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5650" y="2233613"/>
          <a:ext cx="42243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方程式" r:id="rId5" imgW="1981200" imgH="457200" progId="Equation.3">
                  <p:embed/>
                </p:oleObj>
              </mc:Choice>
              <mc:Fallback>
                <p:oleObj name="方程式" r:id="rId5" imgW="19812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233613"/>
                        <a:ext cx="4224338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77" name="Object 5">
            <a:extLst>
              <a:ext uri="{FF2B5EF4-FFF2-40B4-BE49-F238E27FC236}">
                <a16:creationId xmlns:a16="http://schemas.microsoft.com/office/drawing/2014/main" id="{9C2293C5-BE64-47A3-B271-F88D563BA1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3540125"/>
          <a:ext cx="433387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方程式" r:id="rId7" imgW="2032000" imgH="431800" progId="Equation.3">
                  <p:embed/>
                </p:oleObj>
              </mc:Choice>
              <mc:Fallback>
                <p:oleObj name="方程式" r:id="rId7" imgW="20320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3540125"/>
                        <a:ext cx="433387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78" name="Object 6">
            <a:extLst>
              <a:ext uri="{FF2B5EF4-FFF2-40B4-BE49-F238E27FC236}">
                <a16:creationId xmlns:a16="http://schemas.microsoft.com/office/drawing/2014/main" id="{8005348F-0C8F-4836-8631-2D391C9409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0663" y="4352925"/>
          <a:ext cx="24923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方程式" r:id="rId9" imgW="1167893" imgH="215806" progId="Equation.3">
                  <p:embed/>
                </p:oleObj>
              </mc:Choice>
              <mc:Fallback>
                <p:oleObj name="方程式" r:id="rId9" imgW="1167893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663" y="4352925"/>
                        <a:ext cx="24923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4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4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46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46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46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46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317" name="Picture 5">
            <a:extLst>
              <a:ext uri="{FF2B5EF4-FFF2-40B4-BE49-F238E27FC236}">
                <a16:creationId xmlns:a16="http://schemas.microsoft.com/office/drawing/2014/main" id="{16050C62-6174-4E52-8EA7-24A23E369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3" y="1660525"/>
            <a:ext cx="602615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6">
            <a:extLst>
              <a:ext uri="{FF2B5EF4-FFF2-40B4-BE49-F238E27FC236}">
                <a16:creationId xmlns:a16="http://schemas.microsoft.com/office/drawing/2014/main" id="{CB48F8E9-F74B-43C1-8E3D-04CB1FC65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For example, consider two sequences h[n] and x[n]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338" name="Picture 2">
            <a:extLst>
              <a:ext uri="{FF2B5EF4-FFF2-40B4-BE49-F238E27FC236}">
                <a16:creationId xmlns:a16="http://schemas.microsoft.com/office/drawing/2014/main" id="{2D20A779-575F-4494-B707-9F26C7A96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0"/>
            <a:ext cx="4795837" cy="302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0339" name="Picture 3">
            <a:extLst>
              <a:ext uri="{FF2B5EF4-FFF2-40B4-BE49-F238E27FC236}">
                <a16:creationId xmlns:a16="http://schemas.microsoft.com/office/drawing/2014/main" id="{7251007B-9221-40D4-A99B-13CE263AF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25" y="3603625"/>
            <a:ext cx="4938713" cy="301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0340" name="Text Box 4">
            <a:extLst>
              <a:ext uri="{FF2B5EF4-FFF2-40B4-BE49-F238E27FC236}">
                <a16:creationId xmlns:a16="http://schemas.microsoft.com/office/drawing/2014/main" id="{8634B7D7-C9D6-4329-AD48-6A0C6C436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5738" y="833438"/>
            <a:ext cx="2608262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Segmenting x[n] into L-length sequences. Each segment is padded by P</a:t>
            </a:r>
            <a:r>
              <a:rPr lang="en-US" altLang="zh-TW" sz="1800">
                <a:sym typeface="Symbol" panose="05050102010706020507" pitchFamily="18" charset="2"/>
              </a:rPr>
              <a:t></a:t>
            </a:r>
            <a:r>
              <a:rPr lang="en-US" altLang="zh-TW" sz="1800"/>
              <a:t>1 zero values.</a:t>
            </a:r>
          </a:p>
        </p:txBody>
      </p:sp>
      <p:sp>
        <p:nvSpPr>
          <p:cNvPr id="270341" name="Text Box 5">
            <a:extLst>
              <a:ext uri="{FF2B5EF4-FFF2-40B4-BE49-F238E27FC236}">
                <a16:creationId xmlns:a16="http://schemas.microsoft.com/office/drawing/2014/main" id="{D8A73313-E3F7-4FF3-BB14-C1D68B928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5738" y="4402138"/>
            <a:ext cx="260826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Fir filtering by using the </a:t>
            </a:r>
            <a:r>
              <a:rPr lang="en-US" altLang="zh-TW" sz="1800" b="1"/>
              <a:t>overlapping-add method</a:t>
            </a:r>
            <a:r>
              <a:rPr lang="en-US" altLang="zh-TW" sz="18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0" grpId="0"/>
      <p:bldP spid="27034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ext Box 2">
            <a:extLst>
              <a:ext uri="{FF2B5EF4-FFF2-40B4-BE49-F238E27FC236}">
                <a16:creationId xmlns:a16="http://schemas.microsoft.com/office/drawing/2014/main" id="{A10528EE-DA49-42A9-A856-98E8D4013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Overlapping-save method (for implementing an FIR filter)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Can we perform L-point circular convolution, instead of (L+P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1)-point circular convolution?</a:t>
            </a:r>
          </a:p>
          <a:p>
            <a:pPr lvl="1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 a P-point sequence is circularly convolved with a P-point sequence (P&lt;L), the first (P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 points of the result are incorrect, while the remaining points are identical to those that would be obtained by linear convolution.</a:t>
            </a:r>
          </a:p>
          <a:p>
            <a:pPr lvl="1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zh-TW" sz="2200">
                <a:latin typeface="Comic Sans MS" panose="030F0702030302020204" pitchFamily="66" charset="0"/>
              </a:rPr>
              <a:t> Separating x[n] as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overlapping</a:t>
            </a:r>
            <a:r>
              <a:rPr lang="en-US" altLang="zh-TW" sz="2200">
                <a:latin typeface="Comic Sans MS" panose="030F0702030302020204" pitchFamily="66" charset="0"/>
              </a:rPr>
              <a:t> sections of length L, so that each section overlaps the preceding section by (P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 points.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Then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graphicFrame>
        <p:nvGraphicFramePr>
          <p:cNvPr id="285700" name="Object 4">
            <a:extLst>
              <a:ext uri="{FF2B5EF4-FFF2-40B4-BE49-F238E27FC236}">
                <a16:creationId xmlns:a16="http://schemas.microsoft.com/office/drawing/2014/main" id="{F514CFFA-A547-434C-9EA6-0F1631255F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6513" y="4111625"/>
          <a:ext cx="62833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方程式" r:id="rId3" imgW="2946400" imgH="215900" progId="Equation.3">
                  <p:embed/>
                </p:oleObj>
              </mc:Choice>
              <mc:Fallback>
                <p:oleObj name="方程式" r:id="rId3" imgW="29464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4111625"/>
                        <a:ext cx="62833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03" name="Object 7">
            <a:extLst>
              <a:ext uri="{FF2B5EF4-FFF2-40B4-BE49-F238E27FC236}">
                <a16:creationId xmlns:a16="http://schemas.microsoft.com/office/drawing/2014/main" id="{F66010A5-CA70-4450-B2F1-796ADB74AA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9688" y="4724400"/>
          <a:ext cx="46863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2" name="方程式" r:id="rId5" imgW="2197100" imgH="431800" progId="Equation.3">
                  <p:embed/>
                </p:oleObj>
              </mc:Choice>
              <mc:Fallback>
                <p:oleObj name="方程式" r:id="rId5" imgW="21971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4724400"/>
                        <a:ext cx="46863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5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5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5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5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5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5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5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5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B75F7169-31A4-4815-AF6F-068E9F721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238125"/>
            <a:ext cx="85566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 of overlapping-save method 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35843" name="Picture 8">
            <a:extLst>
              <a:ext uri="{FF2B5EF4-FFF2-40B4-BE49-F238E27FC236}">
                <a16:creationId xmlns:a16="http://schemas.microsoft.com/office/drawing/2014/main" id="{927FEA61-5463-4A07-8050-FA6CFA8C2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3" y="795338"/>
            <a:ext cx="7642225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9">
            <a:extLst>
              <a:ext uri="{FF2B5EF4-FFF2-40B4-BE49-F238E27FC236}">
                <a16:creationId xmlns:a16="http://schemas.microsoft.com/office/drawing/2014/main" id="{46313517-3C63-4D2D-8ADC-B62876723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5267325"/>
            <a:ext cx="26082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>
                <a:latin typeface="Comic Sans MS" panose="030F0702030302020204" pitchFamily="66" charset="0"/>
              </a:rPr>
              <a:t>Decompose x[n] into overlapping sections of length 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>
            <a:extLst>
              <a:ext uri="{FF2B5EF4-FFF2-40B4-BE49-F238E27FC236}">
                <a16:creationId xmlns:a16="http://schemas.microsoft.com/office/drawing/2014/main" id="{9CFF2E87-C00A-4329-A65D-719176BC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 of overlapping-save method (continue) 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36867" name="Picture 6">
            <a:extLst>
              <a:ext uri="{FF2B5EF4-FFF2-40B4-BE49-F238E27FC236}">
                <a16:creationId xmlns:a16="http://schemas.microsoft.com/office/drawing/2014/main" id="{45476D8A-12F0-4C4B-B380-994B9E337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638" y="1003300"/>
            <a:ext cx="7488237" cy="562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7">
            <a:extLst>
              <a:ext uri="{FF2B5EF4-FFF2-40B4-BE49-F238E27FC236}">
                <a16:creationId xmlns:a16="http://schemas.microsoft.com/office/drawing/2014/main" id="{84C4C011-3A6E-4A7E-B15D-CB71FC717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8" y="5094288"/>
            <a:ext cx="36258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Comic Sans MS" panose="030F0702030302020204" pitchFamily="66" charset="0"/>
              </a:rPr>
              <a:t>Result of circularly convolving each section with h[n]. The portions of each filter section to be discarded in forming the linear convolution are indicated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ext Box 2">
            <a:extLst>
              <a:ext uri="{FF2B5EF4-FFF2-40B4-BE49-F238E27FC236}">
                <a16:creationId xmlns:a16="http://schemas.microsoft.com/office/drawing/2014/main" id="{26A2D0FC-37F7-4D0A-89DC-5BDE1342B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207963"/>
            <a:ext cx="8589963" cy="660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See the following reference for the suggestion of L and P: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1800">
                <a:latin typeface="Comic Sans MS" panose="030F0702030302020204" pitchFamily="66" charset="0"/>
              </a:rPr>
              <a:t>M. Borgerding, “Turning Overlap-Save into a Multiband Mixing, Downsampling Filter Bank,” </a:t>
            </a:r>
            <a:r>
              <a:rPr lang="en-US" altLang="zh-TW" sz="1800" i="1">
                <a:latin typeface="Comic Sans MS" panose="030F0702030302020204" pitchFamily="66" charset="0"/>
              </a:rPr>
              <a:t>IEEE Signal Processing Magazine</a:t>
            </a:r>
            <a:r>
              <a:rPr lang="en-US" altLang="zh-TW" sz="1800">
                <a:latin typeface="Comic Sans MS" panose="030F0702030302020204" pitchFamily="66" charset="0"/>
              </a:rPr>
              <a:t>, pp. 158-161, 2006.</a:t>
            </a:r>
            <a:endParaRPr lang="en-US" altLang="zh-TW" b="1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b="1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Fast Fourier Transform (FFT)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DFT pairs: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</a:t>
            </a:r>
            <a:r>
              <a:rPr lang="en-US" altLang="zh-TW" sz="2200" baseline="-25000">
                <a:latin typeface="Comic Sans MS" panose="030F0702030302020204" pitchFamily="66" charset="0"/>
              </a:rPr>
              <a:t>N </a:t>
            </a:r>
            <a:r>
              <a:rPr lang="en-US" altLang="zh-TW" sz="2200">
                <a:latin typeface="Comic Sans MS" panose="030F0702030302020204" pitchFamily="66" charset="0"/>
              </a:rPr>
              <a:t>= e</a:t>
            </a:r>
            <a:r>
              <a:rPr lang="en-US" altLang="zh-TW" sz="2200" baseline="30000">
                <a:latin typeface="Comic Sans MS" panose="030F0702030302020204" pitchFamily="66" charset="0"/>
                <a:sym typeface="Symbol" panose="05050102010706020507" pitchFamily="18" charset="2"/>
              </a:rPr>
              <a:t>j</a:t>
            </a:r>
            <a:r>
              <a:rPr lang="en-US" altLang="zh-TW" sz="2200" baseline="30000">
                <a:latin typeface="Comic Sans MS" panose="030F0702030302020204" pitchFamily="66" charset="0"/>
              </a:rPr>
              <a:t>2</a:t>
            </a:r>
            <a:r>
              <a:rPr lang="en-US" altLang="zh-TW" sz="2200" baseline="30000">
                <a:latin typeface="Comic Sans MS" panose="030F0702030302020204" pitchFamily="66" charset="0"/>
                <a:sym typeface="Symbol" panose="05050102010706020507" pitchFamily="18" charset="2"/>
              </a:rPr>
              <a:t>/N</a:t>
            </a:r>
            <a:r>
              <a:rPr lang="en-US" altLang="zh-TW" sz="2200">
                <a:latin typeface="Comic Sans MS" panose="030F0702030302020204" pitchFamily="66" charset="0"/>
              </a:rPr>
              <a:t> is a root of the equation </a:t>
            </a:r>
            <a:r>
              <a:rPr lang="en-US" altLang="zh-TW" sz="2200" b="1">
                <a:latin typeface="Comic Sans MS" panose="030F0702030302020204" pitchFamily="66" charset="0"/>
              </a:rPr>
              <a:t>W</a:t>
            </a:r>
            <a:r>
              <a:rPr lang="en-US" altLang="zh-TW" sz="2200" baseline="30000">
                <a:latin typeface="Comic Sans MS" panose="030F0702030302020204" pitchFamily="66" charset="0"/>
              </a:rPr>
              <a:t>N</a:t>
            </a:r>
            <a:r>
              <a:rPr lang="en-US" altLang="zh-TW" sz="2200">
                <a:latin typeface="Comic Sans MS" panose="030F0702030302020204" pitchFamily="66" charset="0"/>
              </a:rPr>
              <a:t>=1.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It requires N</a:t>
            </a:r>
            <a:r>
              <a:rPr lang="en-US" altLang="zh-TW" sz="2200" baseline="30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 complex multiplications and (N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1)N complex additions for computation.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Each complex multiplication needs four real multiplications and two real additions, and each complex addition requires two real additions. It requires 4N</a:t>
            </a:r>
            <a:r>
              <a:rPr lang="en-US" altLang="zh-TW" sz="2200" baseline="30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 real multiplications and N(4N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2) real additions. </a:t>
            </a:r>
          </a:p>
        </p:txBody>
      </p:sp>
      <p:graphicFrame>
        <p:nvGraphicFramePr>
          <p:cNvPr id="251910" name="Object 6">
            <a:extLst>
              <a:ext uri="{FF2B5EF4-FFF2-40B4-BE49-F238E27FC236}">
                <a16:creationId xmlns:a16="http://schemas.microsoft.com/office/drawing/2014/main" id="{02BA55E0-34D0-46CC-8310-95A1301369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5988" y="2266950"/>
          <a:ext cx="5703887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方程式" r:id="rId3" imgW="2501900" imgH="431800" progId="Equation.3">
                  <p:embed/>
                </p:oleObj>
              </mc:Choice>
              <mc:Fallback>
                <p:oleObj name="方程式" r:id="rId3" imgW="25019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2266950"/>
                        <a:ext cx="5703887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11" name="Object 7">
            <a:extLst>
              <a:ext uri="{FF2B5EF4-FFF2-40B4-BE49-F238E27FC236}">
                <a16:creationId xmlns:a16="http://schemas.microsoft.com/office/drawing/2014/main" id="{1A4ED579-E965-4B1A-859F-0ABB99D836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0" y="3176588"/>
          <a:ext cx="62261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よ祘Α" r:id="rId5" imgW="2730500" imgH="431800" progId="Equation.3">
                  <p:embed/>
                </p:oleObj>
              </mc:Choice>
              <mc:Fallback>
                <p:oleObj name="よ祘Α" r:id="rId5" imgW="27305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3176588"/>
                        <a:ext cx="622617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1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1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19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19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19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19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19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19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0" name="Text Box 4">
            <a:extLst>
              <a:ext uri="{FF2B5EF4-FFF2-40B4-BE49-F238E27FC236}">
                <a16:creationId xmlns:a16="http://schemas.microsoft.com/office/drawing/2014/main" id="{2E924CEE-AF18-401E-BE65-7999F1487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579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Goertzel algorithm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Since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Define 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above equation can be interpreted as a discrete convolution of the finite-duration sequence x[n], 0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 </a:t>
            </a:r>
            <a:r>
              <a:rPr lang="en-US" altLang="zh-TW" sz="2200">
                <a:latin typeface="Comic Sans MS" panose="030F0702030302020204" pitchFamily="66" charset="0"/>
              </a:rPr>
              <a:t>n </a:t>
            </a:r>
            <a:r>
              <a:rPr lang="en-US" altLang="zh-TW" sz="1800">
                <a:sym typeface="Symbol" panose="05050102010706020507" pitchFamily="18" charset="2"/>
              </a:rPr>
              <a:t></a:t>
            </a:r>
            <a:r>
              <a:rPr lang="en-US" altLang="zh-TW" sz="2200">
                <a:latin typeface="Times New Roman" panose="02020603050405020304" pitchFamily="18" charset="0"/>
              </a:rPr>
              <a:t> </a:t>
            </a:r>
            <a:r>
              <a:rPr lang="en-US" altLang="zh-TW" sz="2200">
                <a:latin typeface="Comic Sans MS" panose="030F0702030302020204" pitchFamily="66" charset="0"/>
              </a:rPr>
              <a:t>N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1, with the sequence                , which is the impulse response of the LTI system.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Note that x[r] is nonzero only when 0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 </a:t>
            </a:r>
            <a:r>
              <a:rPr lang="en-US" altLang="zh-TW" sz="2200">
                <a:latin typeface="Comic Sans MS" panose="030F0702030302020204" pitchFamily="66" charset="0"/>
              </a:rPr>
              <a:t>r </a:t>
            </a:r>
            <a:r>
              <a:rPr lang="en-US" altLang="zh-TW" sz="2200">
                <a:latin typeface="Times New Roman" panose="02020603050405020304" pitchFamily="18" charset="0"/>
              </a:rPr>
              <a:t>&lt; </a:t>
            </a:r>
            <a:r>
              <a:rPr lang="en-US" altLang="zh-TW" sz="2200">
                <a:latin typeface="Comic Sans MS" panose="030F0702030302020204" pitchFamily="66" charset="0"/>
              </a:rPr>
              <a:t>N. We can easily verify that  </a:t>
            </a:r>
          </a:p>
        </p:txBody>
      </p:sp>
      <p:graphicFrame>
        <p:nvGraphicFramePr>
          <p:cNvPr id="295941" name="Object 5">
            <a:extLst>
              <a:ext uri="{FF2B5EF4-FFF2-40B4-BE49-F238E27FC236}">
                <a16:creationId xmlns:a16="http://schemas.microsoft.com/office/drawing/2014/main" id="{B36BA5F1-5D79-43EA-93BF-7127FD7A97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5238" y="860425"/>
          <a:ext cx="117633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方程式" r:id="rId3" imgW="571252" imgH="241195" progId="Equation.3">
                  <p:embed/>
                </p:oleObj>
              </mc:Choice>
              <mc:Fallback>
                <p:oleObj name="方程式" r:id="rId3" imgW="571252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860425"/>
                        <a:ext cx="117633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2" name="Object 6">
            <a:extLst>
              <a:ext uri="{FF2B5EF4-FFF2-40B4-BE49-F238E27FC236}">
                <a16:creationId xmlns:a16="http://schemas.microsoft.com/office/drawing/2014/main" id="{2F902DD0-08BB-4DB2-9197-DA99B098E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0900" y="623888"/>
          <a:ext cx="3387725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方程式" r:id="rId5" imgW="1485900" imgH="889000" progId="Equation.3">
                  <p:embed/>
                </p:oleObj>
              </mc:Choice>
              <mc:Fallback>
                <p:oleObj name="方程式" r:id="rId5" imgW="1485900" imgH="889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623888"/>
                        <a:ext cx="3387725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3" name="Object 7">
            <a:extLst>
              <a:ext uri="{FF2B5EF4-FFF2-40B4-BE49-F238E27FC236}">
                <a16:creationId xmlns:a16="http://schemas.microsoft.com/office/drawing/2014/main" id="{7F443057-80F2-46A2-BCB6-A59AFB28D4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1275" y="2781300"/>
          <a:ext cx="431323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方程式" r:id="rId7" imgW="1892300" imgH="431800" progId="Equation.3">
                  <p:embed/>
                </p:oleObj>
              </mc:Choice>
              <mc:Fallback>
                <p:oleObj name="方程式" r:id="rId7" imgW="18923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2781300"/>
                        <a:ext cx="4313238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4" name="Object 8">
            <a:extLst>
              <a:ext uri="{FF2B5EF4-FFF2-40B4-BE49-F238E27FC236}">
                <a16:creationId xmlns:a16="http://schemas.microsoft.com/office/drawing/2014/main" id="{D2252545-3584-4326-AB81-36F014F72E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5625" y="6003925"/>
          <a:ext cx="24034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方程式" r:id="rId9" imgW="1054100" imgH="254000" progId="Equation.3">
                  <p:embed/>
                </p:oleObj>
              </mc:Choice>
              <mc:Fallback>
                <p:oleObj name="方程式" r:id="rId9" imgW="10541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6003925"/>
                        <a:ext cx="24034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5" name="Object 9">
            <a:extLst>
              <a:ext uri="{FF2B5EF4-FFF2-40B4-BE49-F238E27FC236}">
                <a16:creationId xmlns:a16="http://schemas.microsoft.com/office/drawing/2014/main" id="{F297EF87-075A-4ABF-939A-F4A72FDB8F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7825" y="4618038"/>
          <a:ext cx="12017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方程式" r:id="rId11" imgW="583947" imgH="241195" progId="Equation.3">
                  <p:embed/>
                </p:oleObj>
              </mc:Choice>
              <mc:Fallback>
                <p:oleObj name="方程式" r:id="rId11" imgW="583947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4618038"/>
                        <a:ext cx="1201738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5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5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5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5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4" name="Text Box 4">
            <a:extLst>
              <a:ext uri="{FF2B5EF4-FFF2-40B4-BE49-F238E27FC236}">
                <a16:creationId xmlns:a16="http://schemas.microsoft.com/office/drawing/2014/main" id="{5244F920-6EB9-400D-9C42-37C926348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477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Goertzel algorithm computes DFT by implementing the above LTI system. The system function is the z transform of 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signal-flow graph of the LTI system for obtaining y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[n] is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pic>
        <p:nvPicPr>
          <p:cNvPr id="296968" name="Picture 8">
            <a:extLst>
              <a:ext uri="{FF2B5EF4-FFF2-40B4-BE49-F238E27FC236}">
                <a16:creationId xmlns:a16="http://schemas.microsoft.com/office/drawing/2014/main" id="{48150C82-19C7-4B64-BBEA-57BF97DBE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05188"/>
            <a:ext cx="5810250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96970" name="Object 10">
            <a:extLst>
              <a:ext uri="{FF2B5EF4-FFF2-40B4-BE49-F238E27FC236}">
                <a16:creationId xmlns:a16="http://schemas.microsoft.com/office/drawing/2014/main" id="{50566214-060D-4C0A-9A22-5135802D3D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1349375"/>
          <a:ext cx="2563813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2" name="方程式" r:id="rId4" imgW="1206500" imgH="431800" progId="Equation.3">
                  <p:embed/>
                </p:oleObj>
              </mc:Choice>
              <mc:Fallback>
                <p:oleObj name="方程式" r:id="rId4" imgW="12065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1349375"/>
                        <a:ext cx="2563813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11">
            <a:extLst>
              <a:ext uri="{FF2B5EF4-FFF2-40B4-BE49-F238E27FC236}">
                <a16:creationId xmlns:a16="http://schemas.microsoft.com/office/drawing/2014/main" id="{181DCB9C-26C5-4617-9DA3-EBEFCB80E1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5088" y="666750"/>
          <a:ext cx="120173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方程式" r:id="rId6" imgW="583947" imgH="241195" progId="Equation.3">
                  <p:embed/>
                </p:oleObj>
              </mc:Choice>
              <mc:Fallback>
                <p:oleObj name="方程式" r:id="rId6" imgW="583947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5088" y="666750"/>
                        <a:ext cx="120173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7" name="Text Box 3">
            <a:extLst>
              <a:ext uri="{FF2B5EF4-FFF2-40B4-BE49-F238E27FC236}">
                <a16:creationId xmlns:a16="http://schemas.microsoft.com/office/drawing/2014/main" id="{7C6C2787-88E9-4805-8E33-525F6636F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6181725"/>
            <a:ext cx="708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Flow graph of second-order computation of X[k] (Goertzel algorithm)</a:t>
            </a:r>
          </a:p>
        </p:txBody>
      </p:sp>
      <p:sp>
        <p:nvSpPr>
          <p:cNvPr id="40963" name="Text Box 4">
            <a:extLst>
              <a:ext uri="{FF2B5EF4-FFF2-40B4-BE49-F238E27FC236}">
                <a16:creationId xmlns:a16="http://schemas.microsoft.com/office/drawing/2014/main" id="{E2F17F22-F7E2-4D0A-A20D-B6EAD58AA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260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implementation can be further simplified as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graphicFrame>
        <p:nvGraphicFramePr>
          <p:cNvPr id="297990" name="Object 6">
            <a:extLst>
              <a:ext uri="{FF2B5EF4-FFF2-40B4-BE49-F238E27FC236}">
                <a16:creationId xmlns:a16="http://schemas.microsoft.com/office/drawing/2014/main" id="{29EF350E-606F-431D-A98C-8BC7A55C62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4463" y="866775"/>
          <a:ext cx="5883275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方程式" r:id="rId3" imgW="2768600" imgH="914400" progId="Equation.3">
                  <p:embed/>
                </p:oleObj>
              </mc:Choice>
              <mc:Fallback>
                <p:oleObj name="方程式" r:id="rId3" imgW="2768600" imgH="914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866775"/>
                        <a:ext cx="5883275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992" name="Group 8">
            <a:extLst>
              <a:ext uri="{FF2B5EF4-FFF2-40B4-BE49-F238E27FC236}">
                <a16:creationId xmlns:a16="http://schemas.microsoft.com/office/drawing/2014/main" id="{2CC39634-0316-4571-8AAE-752C248BED64}"/>
              </a:ext>
            </a:extLst>
          </p:cNvPr>
          <p:cNvGrpSpPr>
            <a:grpSpLocks/>
          </p:cNvGrpSpPr>
          <p:nvPr/>
        </p:nvGrpSpPr>
        <p:grpSpPr bwMode="auto">
          <a:xfrm>
            <a:off x="1592263" y="2959100"/>
            <a:ext cx="6002337" cy="3262313"/>
            <a:chOff x="1003" y="1864"/>
            <a:chExt cx="3781" cy="2055"/>
          </a:xfrm>
        </p:grpSpPr>
        <p:pic>
          <p:nvPicPr>
            <p:cNvPr id="40966" name="Picture 2">
              <a:extLst>
                <a:ext uri="{FF2B5EF4-FFF2-40B4-BE49-F238E27FC236}">
                  <a16:creationId xmlns:a16="http://schemas.microsoft.com/office/drawing/2014/main" id="{4B0D0C17-B143-4551-A69B-F5826B55D8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" y="2095"/>
              <a:ext cx="3781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67" name="Text Box 7">
              <a:extLst>
                <a:ext uri="{FF2B5EF4-FFF2-40B4-BE49-F238E27FC236}">
                  <a16:creationId xmlns:a16="http://schemas.microsoft.com/office/drawing/2014/main" id="{5B3B84B9-8C2D-4D39-B1BD-782B6423C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2" y="1864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 i="1"/>
                <a:t>v</a:t>
              </a:r>
              <a:r>
                <a:rPr lang="en-US" altLang="zh-TW" sz="1800" i="1" baseline="-25000"/>
                <a:t>k</a:t>
              </a:r>
              <a:r>
                <a:rPr lang="en-US" altLang="zh-TW" sz="1800"/>
                <a:t>[n]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>
            <a:extLst>
              <a:ext uri="{FF2B5EF4-FFF2-40B4-BE49-F238E27FC236}">
                <a16:creationId xmlns:a16="http://schemas.microsoft.com/office/drawing/2014/main" id="{1A2B1A1C-2866-46A8-962B-5CF644790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41300"/>
            <a:ext cx="8556625" cy="252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In the time domain,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We have the following equivalence for implementation: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400">
              <a:latin typeface="Comic Sans MS" panose="030F0702030302020204" pitchFamily="66" charset="0"/>
            </a:endParaRPr>
          </a:p>
        </p:txBody>
      </p:sp>
      <p:graphicFrame>
        <p:nvGraphicFramePr>
          <p:cNvPr id="247814" name="Object 6">
            <a:extLst>
              <a:ext uri="{FF2B5EF4-FFF2-40B4-BE49-F238E27FC236}">
                <a16:creationId xmlns:a16="http://schemas.microsoft.com/office/drawing/2014/main" id="{635E0B32-B370-41C7-8770-6F2F9044B0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3100" y="0"/>
          <a:ext cx="34147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方程式" r:id="rId3" imgW="1651000" imgH="431800" progId="Equation.3">
                  <p:embed/>
                </p:oleObj>
              </mc:Choice>
              <mc:Fallback>
                <p:oleObj name="方程式" r:id="rId3" imgW="16510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0"/>
                        <a:ext cx="341471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6" name="Object 8">
            <a:extLst>
              <a:ext uri="{FF2B5EF4-FFF2-40B4-BE49-F238E27FC236}">
                <a16:creationId xmlns:a16="http://schemas.microsoft.com/office/drawing/2014/main" id="{3904386F-1177-4A11-9E84-3A84A3574A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1563" y="817563"/>
          <a:ext cx="25749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方程式" r:id="rId5" imgW="1244600" imgH="431800" progId="Equation.3">
                  <p:embed/>
                </p:oleObj>
              </mc:Choice>
              <mc:Fallback>
                <p:oleObj name="方程式" r:id="rId5" imgW="1244600" imgH="431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817563"/>
                        <a:ext cx="257492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7817" name="Picture 9">
            <a:extLst>
              <a:ext uri="{FF2B5EF4-FFF2-40B4-BE49-F238E27FC236}">
                <a16:creationId xmlns:a16="http://schemas.microsoft.com/office/drawing/2014/main" id="{D2B8968E-94AB-47E9-9EDA-27601244B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538" y="2255838"/>
            <a:ext cx="5153025" cy="460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7818" name="Text Box 10">
            <a:extLst>
              <a:ext uri="{FF2B5EF4-FFF2-40B4-BE49-F238E27FC236}">
                <a16:creationId xmlns:a16="http://schemas.microsoft.com/office/drawing/2014/main" id="{D4D5C274-6A19-4160-8A1B-C5709AF27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0200" y="4357688"/>
            <a:ext cx="2463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/>
              <a:t>We assume M=N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2" name="Text Box 4">
            <a:extLst>
              <a:ext uri="{FF2B5EF4-FFF2-40B4-BE49-F238E27FC236}">
                <a16:creationId xmlns:a16="http://schemas.microsoft.com/office/drawing/2014/main" id="{8DFC6EF4-C901-4EC9-9F7A-3A601B4F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266700"/>
            <a:ext cx="8831262" cy="659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Since we only need to bring the system to a state from which y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[n] can be computed, the complex multiplication by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W</a:t>
            </a:r>
            <a:r>
              <a:rPr lang="en-US" altLang="zh-TW" sz="2200" baseline="-25000">
                <a:latin typeface="Comic Sans MS" panose="030F0702030302020204" pitchFamily="66" charset="0"/>
              </a:rPr>
              <a:t>n</a:t>
            </a:r>
            <a:r>
              <a:rPr lang="en-US" altLang="zh-TW" sz="2200" baseline="30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 required to implement the zero of the system need not be performed at every iteration, but only after the N-th iteration, by the following difference equation: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It requires 2 real multiplications and 4 real additions to compute v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[n] (that may be a complex sequence). The multiplication by 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W</a:t>
            </a:r>
            <a:r>
              <a:rPr lang="en-US" altLang="zh-TW" sz="2200" baseline="-25000">
                <a:latin typeface="Comic Sans MS" panose="030F0702030302020204" pitchFamily="66" charset="0"/>
              </a:rPr>
              <a:t>n</a:t>
            </a:r>
            <a:r>
              <a:rPr lang="en-US" altLang="zh-TW" sz="2200" baseline="30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 is performed only when n=N, which requires 4 real multiplications and 4 real additions. Finally, a total of 2N+4 real multiplications and 4N+4 real additions are required.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To compute all the X[k], k=0, …, N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</a:t>
            </a:r>
            <a:r>
              <a:rPr lang="en-US" altLang="zh-TW" sz="2200">
                <a:latin typeface="Comic Sans MS" panose="030F0702030302020204" pitchFamily="66" charset="0"/>
              </a:rPr>
              <a:t>1, we need 2N(N+2) real multiplications and 4N(N+1) real additions, where the number of multiplications are reduced by almost a half.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Goertzel algorithm is usually used to compute X[k] for which only a single k or a small number of k values are needed.</a:t>
            </a:r>
          </a:p>
        </p:txBody>
      </p:sp>
      <p:graphicFrame>
        <p:nvGraphicFramePr>
          <p:cNvPr id="299015" name="Object 7">
            <a:extLst>
              <a:ext uri="{FF2B5EF4-FFF2-40B4-BE49-F238E27FC236}">
                <a16:creationId xmlns:a16="http://schemas.microsoft.com/office/drawing/2014/main" id="{D21050CD-A66C-4B28-8321-50E651BB73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588" y="2041525"/>
          <a:ext cx="80470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方程式" r:id="rId3" imgW="3683000" imgH="228600" progId="Equation.3">
                  <p:embed/>
                </p:oleObj>
              </mc:Choice>
              <mc:Fallback>
                <p:oleObj name="方程式" r:id="rId3" imgW="36830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2041525"/>
                        <a:ext cx="8047037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9016" name="Object 8">
            <a:extLst>
              <a:ext uri="{FF2B5EF4-FFF2-40B4-BE49-F238E27FC236}">
                <a16:creationId xmlns:a16="http://schemas.microsoft.com/office/drawing/2014/main" id="{DB8B59E3-AEE2-4E8C-B3A8-A5B7BA38C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775" y="2479675"/>
          <a:ext cx="46116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0" name="方程式" r:id="rId5" imgW="2222500" imgH="241300" progId="Equation.3">
                  <p:embed/>
                </p:oleObj>
              </mc:Choice>
              <mc:Fallback>
                <p:oleObj name="方程式" r:id="rId5" imgW="22225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2479675"/>
                        <a:ext cx="461168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9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9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9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9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9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9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ext Box 2">
            <a:extLst>
              <a:ext uri="{FF2B5EF4-FFF2-40B4-BE49-F238E27FC236}">
                <a16:creationId xmlns:a16="http://schemas.microsoft.com/office/drawing/2014/main" id="{62A312A6-ABAB-49F8-B0B5-96518721A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57188"/>
            <a:ext cx="8831262" cy="442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Decimation-in-time FFT algorithm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Most conveniently illustrated by considering the special case of N an integer power of 2, i.e, N=2</a:t>
            </a:r>
            <a:r>
              <a:rPr lang="en-US" altLang="zh-TW" sz="2200" baseline="30000">
                <a:latin typeface="Comic Sans MS" panose="030F0702030302020204" pitchFamily="66" charset="0"/>
              </a:rPr>
              <a:t>v</a:t>
            </a:r>
            <a:r>
              <a:rPr lang="en-US" altLang="zh-TW" sz="220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Since N is an even integer, we can consider computing X[k] by separating x[n] into two (N/2)-point sequence consisting of the even numbered point in x[n] and the odd-numbered points in x[n].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or, with the substitution of variable n=2r for n even and n=2r+1 for n odd</a:t>
            </a:r>
          </a:p>
        </p:txBody>
      </p:sp>
      <p:graphicFrame>
        <p:nvGraphicFramePr>
          <p:cNvPr id="291845" name="Object 5">
            <a:extLst>
              <a:ext uri="{FF2B5EF4-FFF2-40B4-BE49-F238E27FC236}">
                <a16:creationId xmlns:a16="http://schemas.microsoft.com/office/drawing/2014/main" id="{50CE2AED-43F8-4F33-B851-137CFD44CC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3021013"/>
          <a:ext cx="469106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4" name="方程式" r:id="rId3" imgW="2057400" imgH="342720" progId="Equation.3">
                  <p:embed/>
                </p:oleObj>
              </mc:Choice>
              <mc:Fallback>
                <p:oleObj name="方程式" r:id="rId3" imgW="2057400" imgH="3427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021013"/>
                        <a:ext cx="469106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6" name="Object 6">
            <a:extLst>
              <a:ext uri="{FF2B5EF4-FFF2-40B4-BE49-F238E27FC236}">
                <a16:creationId xmlns:a16="http://schemas.microsoft.com/office/drawing/2014/main" id="{0E960D80-1636-4A16-9D8E-C4ED39BD07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4988" y="4562475"/>
          <a:ext cx="625475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方程式" r:id="rId5" imgW="2743200" imgH="444240" progId="Equation.3">
                  <p:embed/>
                </p:oleObj>
              </mc:Choice>
              <mc:Fallback>
                <p:oleObj name="方程式" r:id="rId5" imgW="274320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4562475"/>
                        <a:ext cx="625475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7" name="Object 7">
            <a:extLst>
              <a:ext uri="{FF2B5EF4-FFF2-40B4-BE49-F238E27FC236}">
                <a16:creationId xmlns:a16="http://schemas.microsoft.com/office/drawing/2014/main" id="{26F9DEAA-2232-46A2-848E-952754C067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8313" y="5421313"/>
          <a:ext cx="613886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方程式" r:id="rId7" imgW="2692400" imgH="444500" progId="Equation.3">
                  <p:embed/>
                </p:oleObj>
              </mc:Choice>
              <mc:Fallback>
                <p:oleObj name="方程式" r:id="rId7" imgW="2692400" imgH="444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5421313"/>
                        <a:ext cx="613886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1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1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1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1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1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1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Text Box 2">
            <a:extLst>
              <a:ext uri="{FF2B5EF4-FFF2-40B4-BE49-F238E27FC236}">
                <a16:creationId xmlns:a16="http://schemas.microsoft.com/office/drawing/2014/main" id="{EA49068A-9054-41E0-A69E-393099E91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322263"/>
            <a:ext cx="8831262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Since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That is, W</a:t>
            </a:r>
            <a:r>
              <a:rPr lang="en-US" altLang="zh-TW" sz="2200" baseline="-25000">
                <a:latin typeface="Comic Sans MS" panose="030F0702030302020204" pitchFamily="66" charset="0"/>
              </a:rPr>
              <a:t>N</a:t>
            </a:r>
            <a:r>
              <a:rPr lang="en-US" altLang="zh-TW" sz="2200" baseline="30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 is the root of the equation </a:t>
            </a:r>
            <a:r>
              <a:rPr lang="en-US" altLang="zh-TW" sz="2200" b="1">
                <a:latin typeface="Comic Sans MS" panose="030F0702030302020204" pitchFamily="66" charset="0"/>
              </a:rPr>
              <a:t>W</a:t>
            </a:r>
            <a:r>
              <a:rPr lang="en-US" altLang="zh-TW" sz="2200" baseline="30000">
                <a:latin typeface="Comic Sans MS" panose="030F0702030302020204" pitchFamily="66" charset="0"/>
              </a:rPr>
              <a:t>N/2</a:t>
            </a:r>
            <a:r>
              <a:rPr lang="en-US" altLang="zh-TW" sz="2200">
                <a:latin typeface="Comic Sans MS" panose="030F0702030302020204" pitchFamily="66" charset="0"/>
              </a:rPr>
              <a:t>=1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Consequently, 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Both G[k] and H[k] can be computed by (N/2)-point DFT, where G[k] is the (N/2)-point DFT of the even numbered points of the original sequence and the second being the (N/2)-point DFT of the odd-numbered point of the original sequence.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Although the index ranges over N values, k = 0, 1, …, N-1, each of the sums must be computed only for k between 0 and (N/2)-1, since G[k] and H[k] are each periodic in k with period N/2.</a:t>
            </a:r>
          </a:p>
        </p:txBody>
      </p:sp>
      <p:graphicFrame>
        <p:nvGraphicFramePr>
          <p:cNvPr id="293891" name="Object 3">
            <a:extLst>
              <a:ext uri="{FF2B5EF4-FFF2-40B4-BE49-F238E27FC236}">
                <a16:creationId xmlns:a16="http://schemas.microsoft.com/office/drawing/2014/main" id="{6662DCA4-7C17-43A6-B536-6AD4F45327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8438" y="323850"/>
          <a:ext cx="45751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方程式" r:id="rId3" imgW="2006600" imgH="241300" progId="Equation.3">
                  <p:embed/>
                </p:oleObj>
              </mc:Choice>
              <mc:Fallback>
                <p:oleObj name="方程式" r:id="rId3" imgW="20066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23850"/>
                        <a:ext cx="45751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3" name="Object 5">
            <a:extLst>
              <a:ext uri="{FF2B5EF4-FFF2-40B4-BE49-F238E27FC236}">
                <a16:creationId xmlns:a16="http://schemas.microsoft.com/office/drawing/2014/main" id="{2A0E9165-07F0-4800-A253-54A61FF09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1500" y="3254375"/>
          <a:ext cx="489426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方程式" r:id="rId5" imgW="2146300" imgH="241300" progId="Equation.3">
                  <p:embed/>
                </p:oleObj>
              </mc:Choice>
              <mc:Fallback>
                <p:oleObj name="方程式" r:id="rId5" imgW="21463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4375"/>
                        <a:ext cx="4894263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4" name="Object 6">
            <a:extLst>
              <a:ext uri="{FF2B5EF4-FFF2-40B4-BE49-F238E27FC236}">
                <a16:creationId xmlns:a16="http://schemas.microsoft.com/office/drawing/2014/main" id="{403C2DA2-8935-4F98-877F-E7FDE4074E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122488"/>
          <a:ext cx="691991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方程式" r:id="rId7" imgW="3035300" imgH="444500" progId="Equation.3">
                  <p:embed/>
                </p:oleObj>
              </mc:Choice>
              <mc:Fallback>
                <p:oleObj name="方程式" r:id="rId7" imgW="30353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8" y="2122488"/>
                        <a:ext cx="691991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3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3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3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3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3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3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38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38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125" name="Picture 5">
            <a:extLst>
              <a:ext uri="{FF2B5EF4-FFF2-40B4-BE49-F238E27FC236}">
                <a16:creationId xmlns:a16="http://schemas.microsoft.com/office/drawing/2014/main" id="{D5CA8ABC-0CE2-4F8F-9666-9AA90C4BE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1042988"/>
            <a:ext cx="6453187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Text Box 6">
            <a:extLst>
              <a:ext uri="{FF2B5EF4-FFF2-40B4-BE49-F238E27FC236}">
                <a16:creationId xmlns:a16="http://schemas.microsoft.com/office/drawing/2014/main" id="{AF974F6F-385C-4062-B5EF-7B000A231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07963"/>
            <a:ext cx="855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Decomposing N-point DFT into two (N/2)-point DFT for the case of N=8 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>
            <a:extLst>
              <a:ext uri="{FF2B5EF4-FFF2-40B4-BE49-F238E27FC236}">
                <a16:creationId xmlns:a16="http://schemas.microsoft.com/office/drawing/2014/main" id="{151EAE3A-A52A-42FC-8ADE-721B80CAC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1590675"/>
            <a:ext cx="6161088" cy="324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 Box 4">
            <a:extLst>
              <a:ext uri="{FF2B5EF4-FFF2-40B4-BE49-F238E27FC236}">
                <a16:creationId xmlns:a16="http://schemas.microsoft.com/office/drawing/2014/main" id="{EBB94915-8A12-42A6-926A-F841FF762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07963"/>
            <a:ext cx="8556625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We can further decompose the (N/2)-point DFT into two (N/4)-point DFTs. For example, the upper half of the previous diagram can be decomposed as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171" name="Picture 3">
            <a:extLst>
              <a:ext uri="{FF2B5EF4-FFF2-40B4-BE49-F238E27FC236}">
                <a16:creationId xmlns:a16="http://schemas.microsoft.com/office/drawing/2014/main" id="{AEEA507A-E92A-422B-BF93-508C5FD07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1476375"/>
            <a:ext cx="7515225" cy="538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Text Box 4">
            <a:extLst>
              <a:ext uri="{FF2B5EF4-FFF2-40B4-BE49-F238E27FC236}">
                <a16:creationId xmlns:a16="http://schemas.microsoft.com/office/drawing/2014/main" id="{638EEED9-308C-4B4A-9114-8B7A50EDB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07963"/>
            <a:ext cx="855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Hence, the 8-point DFT can be obtained by the following diagram with four 2-point DFTs.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195" name="Picture 3">
            <a:extLst>
              <a:ext uri="{FF2B5EF4-FFF2-40B4-BE49-F238E27FC236}">
                <a16:creationId xmlns:a16="http://schemas.microsoft.com/office/drawing/2014/main" id="{EE73EF82-BD3A-4AB0-89C8-DAE3D7B50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1508125"/>
            <a:ext cx="4003675" cy="261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4196" name="Text Box 4">
            <a:extLst>
              <a:ext uri="{FF2B5EF4-FFF2-40B4-BE49-F238E27FC236}">
                <a16:creationId xmlns:a16="http://schemas.microsoft.com/office/drawing/2014/main" id="{BCA405DE-297B-4C4A-B24E-77CA0748E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8800" y="4267200"/>
            <a:ext cx="302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Flow graph of a 2-point DFT</a:t>
            </a:r>
          </a:p>
        </p:txBody>
      </p:sp>
      <p:sp>
        <p:nvSpPr>
          <p:cNvPr id="48132" name="Text Box 5">
            <a:extLst>
              <a:ext uri="{FF2B5EF4-FFF2-40B4-BE49-F238E27FC236}">
                <a16:creationId xmlns:a16="http://schemas.microsoft.com/office/drawing/2014/main" id="{E1D91882-C462-4260-BB62-A55041068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07963"/>
            <a:ext cx="855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Finally, each 2-point DFT can be implemented by the following signal-flow graph, where no multiplications are needed.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5">
            <a:extLst>
              <a:ext uri="{FF2B5EF4-FFF2-40B4-BE49-F238E27FC236}">
                <a16:creationId xmlns:a16="http://schemas.microsoft.com/office/drawing/2014/main" id="{D39F0844-E7AC-4D35-9C52-29E9B30EE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113" y="614363"/>
            <a:ext cx="6926262" cy="545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 Box 6">
            <a:extLst>
              <a:ext uri="{FF2B5EF4-FFF2-40B4-BE49-F238E27FC236}">
                <a16:creationId xmlns:a16="http://schemas.microsoft.com/office/drawing/2014/main" id="{EE445FF0-F2ED-493A-8271-C3758697B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6234113"/>
            <a:ext cx="8540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b="1"/>
              <a:t>Flow graph of complete decimation-in-time decomposition of an 8-point DFT.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7" name="Text Box 7">
            <a:extLst>
              <a:ext uri="{FF2B5EF4-FFF2-40B4-BE49-F238E27FC236}">
                <a16:creationId xmlns:a16="http://schemas.microsoft.com/office/drawing/2014/main" id="{B8FFFD0A-BCFE-417E-996B-47F68506E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207963"/>
            <a:ext cx="8556625" cy="444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In each stage of the decimation-in-time FFT algorithm, there are a basic structure called the butterfly computation: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butterfly computation can be simplified as follows: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sp>
        <p:nvSpPr>
          <p:cNvPr id="266243" name="Text Box 3">
            <a:extLst>
              <a:ext uri="{FF2B5EF4-FFF2-40B4-BE49-F238E27FC236}">
                <a16:creationId xmlns:a16="http://schemas.microsoft.com/office/drawing/2014/main" id="{8991D31D-508A-4791-8940-50C214BEB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2611438"/>
            <a:ext cx="3413125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Flow graph of a basic </a:t>
            </a:r>
            <a:r>
              <a:rPr lang="en-US" altLang="zh-TW" sz="1800">
                <a:solidFill>
                  <a:srgbClr val="000099"/>
                </a:solidFill>
              </a:rPr>
              <a:t>butterfly computation</a:t>
            </a:r>
            <a:r>
              <a:rPr lang="en-US" altLang="zh-TW" sz="1800"/>
              <a:t> in FFT.</a:t>
            </a:r>
          </a:p>
        </p:txBody>
      </p:sp>
      <p:pic>
        <p:nvPicPr>
          <p:cNvPr id="266244" name="Picture 4">
            <a:extLst>
              <a:ext uri="{FF2B5EF4-FFF2-40B4-BE49-F238E27FC236}">
                <a16:creationId xmlns:a16="http://schemas.microsoft.com/office/drawing/2014/main" id="{8957DA3B-35D5-42B6-ADBF-AB0060E10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3" y="2109788"/>
            <a:ext cx="3702050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45" name="Picture 5">
            <a:extLst>
              <a:ext uri="{FF2B5EF4-FFF2-40B4-BE49-F238E27FC236}">
                <a16:creationId xmlns:a16="http://schemas.microsoft.com/office/drawing/2014/main" id="{64138899-39BB-4B6A-962B-9FC938D92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4772025"/>
            <a:ext cx="416877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46" name="Text Box 6">
            <a:extLst>
              <a:ext uri="{FF2B5EF4-FFF2-40B4-BE49-F238E27FC236}">
                <a16:creationId xmlns:a16="http://schemas.microsoft.com/office/drawing/2014/main" id="{C89EF724-368F-4730-B3F4-08E1B3D09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2188" y="5440363"/>
            <a:ext cx="342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Simplified </a:t>
            </a:r>
            <a:r>
              <a:rPr lang="en-US" altLang="zh-TW" sz="1800">
                <a:solidFill>
                  <a:srgbClr val="000099"/>
                </a:solidFill>
              </a:rPr>
              <a:t>butterfly computation</a:t>
            </a:r>
            <a:r>
              <a:rPr lang="en-US" altLang="zh-TW" sz="1800"/>
              <a:t>.</a:t>
            </a:r>
          </a:p>
        </p:txBody>
      </p:sp>
      <p:graphicFrame>
        <p:nvGraphicFramePr>
          <p:cNvPr id="266248" name="Object 8">
            <a:extLst>
              <a:ext uri="{FF2B5EF4-FFF2-40B4-BE49-F238E27FC236}">
                <a16:creationId xmlns:a16="http://schemas.microsoft.com/office/drawing/2014/main" id="{4A0A356C-E2BE-45EE-81F3-232B96E6E6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8575" y="1066800"/>
          <a:ext cx="34020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方程式" r:id="rId5" imgW="1866900" imgH="482600" progId="Equation.3">
                  <p:embed/>
                </p:oleObj>
              </mc:Choice>
              <mc:Fallback>
                <p:oleObj name="方程式" r:id="rId5" imgW="1866900" imgH="482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5" y="1066800"/>
                        <a:ext cx="34020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/>
      <p:bldP spid="26624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6">
            <a:extLst>
              <a:ext uri="{FF2B5EF4-FFF2-40B4-BE49-F238E27FC236}">
                <a16:creationId xmlns:a16="http://schemas.microsoft.com/office/drawing/2014/main" id="{A6DEB534-181D-49AE-9F31-0BE44593E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850" y="436563"/>
            <a:ext cx="6737350" cy="481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Text Box 7">
            <a:extLst>
              <a:ext uri="{FF2B5EF4-FFF2-40B4-BE49-F238E27FC236}">
                <a16:creationId xmlns:a16="http://schemas.microsoft.com/office/drawing/2014/main" id="{90F12D10-32BE-4A10-859B-4B3704A7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5573713"/>
            <a:ext cx="700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Flow graph of 8-point FFT using the simplified butterfly computation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CCE84933-A544-4018-B9BF-02F5FA704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556625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Note that the </a:t>
            </a:r>
            <a:r>
              <a:rPr lang="en-US" altLang="zh-TW" sz="2200">
                <a:solidFill>
                  <a:srgbClr val="000099"/>
                </a:solidFill>
                <a:latin typeface="Comic Sans MS" panose="030F0702030302020204" pitchFamily="66" charset="0"/>
              </a:rPr>
              <a:t>exactly the same signal, w[k], is stored in the two chains of delay elements in the block diagram</a:t>
            </a:r>
            <a:r>
              <a:rPr lang="en-US" altLang="zh-TW" sz="2200">
                <a:latin typeface="Comic Sans MS" panose="030F0702030302020204" pitchFamily="66" charset="0"/>
              </a:rPr>
              <a:t>. The implementation can be further simplified as follows:</a:t>
            </a:r>
          </a:p>
        </p:txBody>
      </p:sp>
      <p:pic>
        <p:nvPicPr>
          <p:cNvPr id="248838" name="Picture 6">
            <a:extLst>
              <a:ext uri="{FF2B5EF4-FFF2-40B4-BE49-F238E27FC236}">
                <a16:creationId xmlns:a16="http://schemas.microsoft.com/office/drawing/2014/main" id="{00067317-9C8D-45BA-B489-0ECB74D33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325" y="1427163"/>
            <a:ext cx="4687888" cy="543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8839" name="Text Box 7">
            <a:extLst>
              <a:ext uri="{FF2B5EF4-FFF2-40B4-BE49-F238E27FC236}">
                <a16:creationId xmlns:a16="http://schemas.microsoft.com/office/drawing/2014/main" id="{D5D17BE7-0F97-4E3D-9E08-CFFFCE486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65563"/>
            <a:ext cx="48307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Direct Form II (or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accent2"/>
                </a:solidFill>
                <a:latin typeface="Comic Sans MS" panose="030F0702030302020204" pitchFamily="66" charset="0"/>
              </a:rPr>
              <a:t>Canonic Direct Form)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8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8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8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8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Text Box 2">
            <a:extLst>
              <a:ext uri="{FF2B5EF4-FFF2-40B4-BE49-F238E27FC236}">
                <a16:creationId xmlns:a16="http://schemas.microsoft.com/office/drawing/2014/main" id="{268F0251-3288-4BBA-9233-CA8BC895F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0"/>
            <a:ext cx="8831262" cy="672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In the above, we have introduced the decimation-in-time algorithm of FFT.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Here, we assume that N is the power of 2. For N=2</a:t>
            </a:r>
            <a:r>
              <a:rPr lang="en-US" altLang="zh-TW" sz="2200" baseline="30000">
                <a:latin typeface="Comic Sans MS" panose="030F0702030302020204" pitchFamily="66" charset="0"/>
              </a:rPr>
              <a:t>v</a:t>
            </a:r>
            <a:r>
              <a:rPr lang="en-US" altLang="zh-TW" sz="2200">
                <a:latin typeface="Comic Sans MS" panose="030F0702030302020204" pitchFamily="66" charset="0"/>
              </a:rPr>
              <a:t>, it requires v=log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N stages of computation. 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number of complex multiplications and additions required was N+N+…N = Nv = N log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N.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When N is not the power of 2, we can apply the same principle that were applied in the power-of-2 case when N is a composite integer. For example, if N=RQ, it is possible to express an N-point DFT as either the sum of R Q-point DFTs or as the sum of Q R-point DFTs.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In practice, by zero-padding a sequence into an N-point sequence with N=2</a:t>
            </a:r>
            <a:r>
              <a:rPr lang="en-US" altLang="zh-TW" sz="2200" baseline="30000">
                <a:latin typeface="Comic Sans MS" panose="030F0702030302020204" pitchFamily="66" charset="0"/>
              </a:rPr>
              <a:t>v</a:t>
            </a:r>
            <a:r>
              <a:rPr lang="en-US" altLang="zh-TW" sz="2200">
                <a:latin typeface="Comic Sans MS" panose="030F0702030302020204" pitchFamily="66" charset="0"/>
              </a:rPr>
              <a:t>, we can choose the nearest power-of-two FFT algorithm for implementing a DFT.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The FFT algorithm of power-of-two is also called the Cooley-Tukey algorithm since it was first proposed by them.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For short-length sequence, Goertzel algorithm might be more efficient.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4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4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4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4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4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4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4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4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4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4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2">
            <a:extLst>
              <a:ext uri="{FF2B5EF4-FFF2-40B4-BE49-F238E27FC236}">
                <a16:creationId xmlns:a16="http://schemas.microsoft.com/office/drawing/2014/main" id="{687E97A2-8D56-45A9-ABB5-E83A1B67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63550"/>
            <a:ext cx="8556625" cy="493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FF0000"/>
                </a:solidFill>
              </a:rPr>
              <a:t>Two-dimensional Fourier Transform</a:t>
            </a:r>
          </a:p>
          <a:p>
            <a:pPr algn="ctr"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Two-dimensional transforms can be formulated by directly extending the one-dimensional transform. Eg.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DFT of two-dimensional signal (eg., an image):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Two-dimensional convolution (circular convolution): </a:t>
            </a:r>
            <a:endParaRPr lang="en-US" altLang="zh-TW" sz="220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243715" name="Object 3">
            <a:extLst>
              <a:ext uri="{FF2B5EF4-FFF2-40B4-BE49-F238E27FC236}">
                <a16:creationId xmlns:a16="http://schemas.microsoft.com/office/drawing/2014/main" id="{98C0A983-5CB8-47CD-A070-46EB087AC8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4713" y="2813050"/>
          <a:ext cx="4291012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方程式" r:id="rId3" imgW="2095500" imgH="889000" progId="Equation.3">
                  <p:embed/>
                </p:oleObj>
              </mc:Choice>
              <mc:Fallback>
                <p:oleObj name="方程式" r:id="rId3" imgW="2095500" imgH="889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2813050"/>
                        <a:ext cx="4291012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6" name="Object 4">
            <a:extLst>
              <a:ext uri="{FF2B5EF4-FFF2-40B4-BE49-F238E27FC236}">
                <a16:creationId xmlns:a16="http://schemas.microsoft.com/office/drawing/2014/main" id="{4F4A0309-858A-41A4-A25F-DCB8B3FC04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4913" y="5573713"/>
          <a:ext cx="74374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方程式" r:id="rId5" imgW="3632200" imgH="431800" progId="Equation.3">
                  <p:embed/>
                </p:oleObj>
              </mc:Choice>
              <mc:Fallback>
                <p:oleObj name="方程式" r:id="rId5" imgW="36322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5573713"/>
                        <a:ext cx="743743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37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37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5">
            <a:extLst>
              <a:ext uri="{FF2B5EF4-FFF2-40B4-BE49-F238E27FC236}">
                <a16:creationId xmlns:a16="http://schemas.microsoft.com/office/drawing/2014/main" id="{F3CFBDDA-43FF-4BA5-9DF7-8E1E3B073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280988"/>
            <a:ext cx="8578850" cy="642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3">
            <a:extLst>
              <a:ext uri="{FF2B5EF4-FFF2-40B4-BE49-F238E27FC236}">
                <a16:creationId xmlns:a16="http://schemas.microsoft.com/office/drawing/2014/main" id="{6A70776A-30D9-42F7-BE60-69D0A8E00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71463"/>
            <a:ext cx="8547100" cy="622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3">
            <a:extLst>
              <a:ext uri="{FF2B5EF4-FFF2-40B4-BE49-F238E27FC236}">
                <a16:creationId xmlns:a16="http://schemas.microsoft.com/office/drawing/2014/main" id="{EAB9FDFA-1C0E-4919-A362-A2487AC56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273050"/>
            <a:ext cx="8475663" cy="422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Text Box 2">
            <a:extLst>
              <a:ext uri="{FF2B5EF4-FFF2-40B4-BE49-F238E27FC236}">
                <a16:creationId xmlns:a16="http://schemas.microsoft.com/office/drawing/2014/main" id="{CBE7C4D4-7256-49B1-B757-77E55D3CD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361950"/>
            <a:ext cx="85566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By using the direct form II implementation, the number of delay elements is reduced from (M+N) to max(M,N).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</a:t>
            </a:r>
          </a:p>
        </p:txBody>
      </p:sp>
      <p:graphicFrame>
        <p:nvGraphicFramePr>
          <p:cNvPr id="250885" name="Object 5">
            <a:extLst>
              <a:ext uri="{FF2B5EF4-FFF2-40B4-BE49-F238E27FC236}">
                <a16:creationId xmlns:a16="http://schemas.microsoft.com/office/drawing/2014/main" id="{6958114A-054C-4CB8-BF2A-AC60B06BC7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8475" y="1460500"/>
          <a:ext cx="33210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方程式" r:id="rId3" imgW="1600200" imgH="419040" progId="Equation.3">
                  <p:embed/>
                </p:oleObj>
              </mc:Choice>
              <mc:Fallback>
                <p:oleObj name="方程式" r:id="rId3" imgW="160020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5" y="1460500"/>
                        <a:ext cx="332105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0886" name="Picture 6">
            <a:extLst>
              <a:ext uri="{FF2B5EF4-FFF2-40B4-BE49-F238E27FC236}">
                <a16:creationId xmlns:a16="http://schemas.microsoft.com/office/drawing/2014/main" id="{B957D229-7C4C-4E7A-A24B-6B96D4A04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8300"/>
            <a:ext cx="4776788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0887" name="Picture 7">
            <a:extLst>
              <a:ext uri="{FF2B5EF4-FFF2-40B4-BE49-F238E27FC236}">
                <a16:creationId xmlns:a16="http://schemas.microsoft.com/office/drawing/2014/main" id="{53BE33D2-3539-489D-8691-9BED71755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5" y="2925763"/>
            <a:ext cx="3652838" cy="239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0888" name="Text Box 8">
            <a:extLst>
              <a:ext uri="{FF2B5EF4-FFF2-40B4-BE49-F238E27FC236}">
                <a16:creationId xmlns:a16="http://schemas.microsoft.com/office/drawing/2014/main" id="{CECD9E19-9C3B-4E9F-96A9-6901F145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5735638"/>
            <a:ext cx="304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Direct form I implementation</a:t>
            </a:r>
          </a:p>
        </p:txBody>
      </p:sp>
      <p:sp>
        <p:nvSpPr>
          <p:cNvPr id="250889" name="Text Box 9">
            <a:extLst>
              <a:ext uri="{FF2B5EF4-FFF2-40B4-BE49-F238E27FC236}">
                <a16:creationId xmlns:a16="http://schemas.microsoft.com/office/drawing/2014/main" id="{29390AF1-1007-4504-BF8E-0E977B6AC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850" y="5681663"/>
            <a:ext cx="310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/>
              <a:t>Direct form II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8" grpId="0"/>
      <p:bldP spid="2508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ext Box 2">
            <a:extLst>
              <a:ext uri="{FF2B5EF4-FFF2-40B4-BE49-F238E27FC236}">
                <a16:creationId xmlns:a16="http://schemas.microsoft.com/office/drawing/2014/main" id="{A9811E26-6E6D-474B-8BB6-316B72826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361950"/>
            <a:ext cx="85566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rgbClr val="000099"/>
                </a:solidFill>
                <a:latin typeface="Comic Sans MS" panose="030F0702030302020204" pitchFamily="66" charset="0"/>
              </a:rPr>
              <a:t>Representing by signal-flow graph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Example: the signal-flow graph of direct form II.</a:t>
            </a:r>
          </a:p>
        </p:txBody>
      </p:sp>
      <p:pic>
        <p:nvPicPr>
          <p:cNvPr id="252936" name="Picture 8">
            <a:extLst>
              <a:ext uri="{FF2B5EF4-FFF2-40B4-BE49-F238E27FC236}">
                <a16:creationId xmlns:a16="http://schemas.microsoft.com/office/drawing/2014/main" id="{04D4E994-7574-45F2-997D-AAB16C131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3" y="1654175"/>
            <a:ext cx="7821612" cy="482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8" name="Text Box 6">
            <a:extLst>
              <a:ext uri="{FF2B5EF4-FFF2-40B4-BE49-F238E27FC236}">
                <a16:creationId xmlns:a16="http://schemas.microsoft.com/office/drawing/2014/main" id="{4141334E-F31A-489F-9D0A-615757ADF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361950"/>
            <a:ext cx="8556625" cy="630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800">
                <a:solidFill>
                  <a:srgbClr val="000099"/>
                </a:solidFill>
                <a:latin typeface="Comic Sans MS" panose="030F0702030302020204" pitchFamily="66" charset="0"/>
              </a:rPr>
              <a:t>Cascade Form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80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If we factor the numerator and denominator polynomials, we can express H(z) in the form: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 M=M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+2M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 and N=N</a:t>
            </a:r>
            <a:r>
              <a:rPr lang="en-US" altLang="zh-TW" sz="2200" baseline="-25000">
                <a:latin typeface="Comic Sans MS" panose="030F0702030302020204" pitchFamily="66" charset="0"/>
              </a:rPr>
              <a:t>1</a:t>
            </a:r>
            <a:r>
              <a:rPr lang="en-US" altLang="zh-TW" sz="2200">
                <a:latin typeface="Comic Sans MS" panose="030F0702030302020204" pitchFamily="66" charset="0"/>
              </a:rPr>
              <a:t>+2N</a:t>
            </a:r>
            <a:r>
              <a:rPr lang="en-US" altLang="zh-TW" sz="2200" baseline="-25000">
                <a:latin typeface="Comic Sans MS" panose="030F0702030302020204" pitchFamily="66" charset="0"/>
              </a:rPr>
              <a:t>2</a:t>
            </a:r>
            <a:r>
              <a:rPr lang="en-US" altLang="zh-TW" sz="2200">
                <a:latin typeface="Comic Sans MS" panose="030F0702030302020204" pitchFamily="66" charset="0"/>
              </a:rPr>
              <a:t>, g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 and g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* are a complex conjugate pair of zeros, and c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 and c</a:t>
            </a:r>
            <a:r>
              <a:rPr lang="en-US" altLang="zh-TW" sz="2200" baseline="-25000">
                <a:latin typeface="Comic Sans MS" panose="030F0702030302020204" pitchFamily="66" charset="0"/>
              </a:rPr>
              <a:t>k</a:t>
            </a:r>
            <a:r>
              <a:rPr lang="en-US" altLang="zh-TW" sz="2200">
                <a:latin typeface="Comic Sans MS" panose="030F0702030302020204" pitchFamily="66" charset="0"/>
              </a:rPr>
              <a:t>* are a complex conjugate pair of poles.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It is because that any N-th order real-coefficient polynomial equation has n roots, and these roots are either real or complex conjugate pairs.</a:t>
            </a:r>
          </a:p>
        </p:txBody>
      </p:sp>
      <p:graphicFrame>
        <p:nvGraphicFramePr>
          <p:cNvPr id="253959" name="Object 7">
            <a:extLst>
              <a:ext uri="{FF2B5EF4-FFF2-40B4-BE49-F238E27FC236}">
                <a16:creationId xmlns:a16="http://schemas.microsoft.com/office/drawing/2014/main" id="{477E8C30-C036-4A57-BA04-9675052C5C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7663" y="2135188"/>
          <a:ext cx="5861050" cy="182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方程式" r:id="rId3" imgW="2768600" imgH="863600" progId="Equation.3">
                  <p:embed/>
                </p:oleObj>
              </mc:Choice>
              <mc:Fallback>
                <p:oleObj name="方程式" r:id="rId3" imgW="2768600" imgH="863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2135188"/>
                        <a:ext cx="5861050" cy="182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3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3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39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39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39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39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746" name="Picture 2">
            <a:extLst>
              <a:ext uri="{FF2B5EF4-FFF2-40B4-BE49-F238E27FC236}">
                <a16:creationId xmlns:a16="http://schemas.microsoft.com/office/drawing/2014/main" id="{0CD6ED0D-C508-4A46-8C15-054F99E07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7738"/>
            <a:ext cx="9144000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747" name="Text Box 3">
            <a:extLst>
              <a:ext uri="{FF2B5EF4-FFF2-40B4-BE49-F238E27FC236}">
                <a16:creationId xmlns:a16="http://schemas.microsoft.com/office/drawing/2014/main" id="{128131A5-572E-4EDD-A707-89C80776E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207963"/>
            <a:ext cx="8556625" cy="374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 general form is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where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and we assume that M</a:t>
            </a:r>
            <a:r>
              <a:rPr lang="en-US" altLang="zh-TW" sz="2200">
                <a:latin typeface="Comic Sans MS" panose="030F0702030302020204" pitchFamily="66" charset="0"/>
                <a:sym typeface="Symbol" panose="05050102010706020507" pitchFamily="18" charset="2"/>
              </a:rPr>
              <a:t></a:t>
            </a:r>
            <a:r>
              <a:rPr lang="en-US" altLang="zh-TW" sz="2200">
                <a:latin typeface="Comic Sans MS" panose="030F0702030302020204" pitchFamily="66" charset="0"/>
              </a:rPr>
              <a:t>N. The real poles and zeros have  been combined in pairs. If there are an odd number of zeros, one of the coefficients b</a:t>
            </a:r>
            <a:r>
              <a:rPr lang="en-US" altLang="zh-TW" sz="2200" baseline="-25000">
                <a:latin typeface="Comic Sans MS" panose="030F0702030302020204" pitchFamily="66" charset="0"/>
              </a:rPr>
              <a:t>2k </a:t>
            </a:r>
            <a:r>
              <a:rPr lang="en-US" altLang="zh-TW" sz="2200">
                <a:latin typeface="Comic Sans MS" panose="030F0702030302020204" pitchFamily="66" charset="0"/>
              </a:rPr>
              <a:t>will be zero.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en-US" altLang="zh-TW" sz="2200">
                <a:latin typeface="Comic Sans MS" panose="030F0702030302020204" pitchFamily="66" charset="0"/>
              </a:rPr>
              <a:t>It suggests that a difference equation can be implemented via the following structure consisting  of a cascade of second-order and first-order systems:</a:t>
            </a:r>
          </a:p>
          <a:p>
            <a:pPr eaLnBrk="1" hangingPunct="1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None/>
            </a:pPr>
            <a:endParaRPr lang="en-US" altLang="zh-TW" sz="2200">
              <a:latin typeface="Comic Sans MS" panose="030F0702030302020204" pitchFamily="66" charset="0"/>
            </a:endParaRPr>
          </a:p>
        </p:txBody>
      </p:sp>
      <p:sp>
        <p:nvSpPr>
          <p:cNvPr id="287749" name="Text Box 5">
            <a:extLst>
              <a:ext uri="{FF2B5EF4-FFF2-40B4-BE49-F238E27FC236}">
                <a16:creationId xmlns:a16="http://schemas.microsoft.com/office/drawing/2014/main" id="{9160C995-7272-4BA8-81C9-A74163ECA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65838"/>
            <a:ext cx="91440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B0604030504040204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99"/>
                </a:solidFill>
              </a:rPr>
              <a:t>cascade form </a:t>
            </a:r>
            <a:r>
              <a:rPr lang="en-US" altLang="zh-TW" sz="2400"/>
              <a:t>of implementation </a:t>
            </a:r>
            <a:r>
              <a:rPr lang="en-US" altLang="zh-TW" sz="2200"/>
              <a:t>(with a direct form II realization of each second-order subsystems)</a:t>
            </a:r>
          </a:p>
        </p:txBody>
      </p:sp>
      <p:graphicFrame>
        <p:nvGraphicFramePr>
          <p:cNvPr id="287750" name="Object 6">
            <a:extLst>
              <a:ext uri="{FF2B5EF4-FFF2-40B4-BE49-F238E27FC236}">
                <a16:creationId xmlns:a16="http://schemas.microsoft.com/office/drawing/2014/main" id="{B61E4BCE-E661-4291-88D3-67820D6734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0188" y="0"/>
          <a:ext cx="4005262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方程式" r:id="rId4" imgW="1892300" imgH="457200" progId="Equation.3">
                  <p:embed/>
                </p:oleObj>
              </mc:Choice>
              <mc:Fallback>
                <p:oleObj name="方程式" r:id="rId4" imgW="18923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0"/>
                        <a:ext cx="4005262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751" name="Object 7">
            <a:extLst>
              <a:ext uri="{FF2B5EF4-FFF2-40B4-BE49-F238E27FC236}">
                <a16:creationId xmlns:a16="http://schemas.microsoft.com/office/drawing/2014/main" id="{F52B620D-6947-4FF8-92C4-5C67E6DEA7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0625" y="874713"/>
          <a:ext cx="22590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方程式" r:id="rId6" imgW="1066800" imgH="228600" progId="Equation.3">
                  <p:embed/>
                </p:oleObj>
              </mc:Choice>
              <mc:Fallback>
                <p:oleObj name="方程式" r:id="rId6" imgW="10668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874713"/>
                        <a:ext cx="22590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7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7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9" grpId="0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15996</TotalTime>
  <Words>2768</Words>
  <Application>Microsoft Office PowerPoint</Application>
  <PresentationFormat>On-screen Show (4:3)</PresentationFormat>
  <Paragraphs>300</Paragraphs>
  <Slides>54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64" baseType="lpstr">
      <vt:lpstr>Arial</vt:lpstr>
      <vt:lpstr>新細明體</vt:lpstr>
      <vt:lpstr>Calibri</vt:lpstr>
      <vt:lpstr>Comic Sans MS</vt:lpstr>
      <vt:lpstr>Wingdings</vt:lpstr>
      <vt:lpstr>Symbol</vt:lpstr>
      <vt:lpstr>Times New Roman</vt:lpstr>
      <vt:lpstr>預設簡報設計</vt:lpstr>
      <vt:lpstr>Microsoft 方程式編輯器 3.0</vt:lpstr>
      <vt:lpstr>Microsoft よ祘Α絪胯竟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Denenberg</dc:creator>
  <cp:lastModifiedBy>Denenberg, Jeffrey N.</cp:lastModifiedBy>
  <cp:revision>1675</cp:revision>
  <cp:lastPrinted>1601-01-01T00:00:00Z</cp:lastPrinted>
  <dcterms:created xsi:type="dcterms:W3CDTF">1601-01-01T00:00:00Z</dcterms:created>
  <dcterms:modified xsi:type="dcterms:W3CDTF">2018-10-22T15:20:09Z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